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aleway"/>
      <p:regular r:id="rId39"/>
      <p:bold r:id="rId40"/>
      <p:italic r:id="rId41"/>
      <p:boldItalic r:id="rId42"/>
    </p:embeddedFont>
    <p:embeddedFont>
      <p:font typeface="Roboto"/>
      <p:regular r:id="rId43"/>
      <p:bold r:id="rId44"/>
      <p:italic r:id="rId45"/>
      <p:boldItalic r:id="rId46"/>
    </p:embeddedFont>
    <p:embeddedFont>
      <p:font typeface="La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42" Type="http://schemas.openxmlformats.org/officeDocument/2006/relationships/font" Target="fonts/Raleway-boldItalic.fntdata"/><Relationship Id="rId41" Type="http://schemas.openxmlformats.org/officeDocument/2006/relationships/font" Target="fonts/Raleway-italic.fntdata"/><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aleway-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532ad9f0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532ad9f0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will it take more than 2 communication steps?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532ad9f0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532ad9f0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532ad9f0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532ad9f0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532ad9f0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532ad9f0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52873540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52873540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532ad9f0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532ad9f0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6406ebe68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6406ebe68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6532ad9f0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532ad9f0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652873540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652873540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FaB Paxos requires 5f+1 processes, 2 comm steps with f failures- additional replication is for speed. Generalize FaB paxos by removing the replication done for speed- resulting protocol is Parameterized FaB Paxos. Makes a trade-off between communication steps and additional processes (trade off parameter called t). Requires 3f+2t+1 processes, safe up to f BFs, comm in 2 steps up to t failures. Merges 3PC with FaB Paxos to manage liveliness with lesser processes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654892293d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654892293d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Acceptors collect a commit proof- consists of (a+f+1)/2 statements from different acceptors that agreed to value v for a proposal number pn. Commit proof is included in PC so that leaders have info when they have to decide a new value; it is also forwarded to learners to guarantee liveness when more than t acceptors fail.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54ca4eb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54ca4eb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654892293d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54892293d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Learners learn on the basis of commit proof. Value is chosen for pn if [a+f+1]/2 A’s accepted pn or have commit proof for v and pn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654892293d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654892293d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element of PC has additional element- commit proof or stm saying no commit proof. PC vouches for a value at a prop number if it doesn’t have commit proof for any other value, and if &gt;= (a-f+1)/2 entries in the PC having prop number pn have value v.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6532ad9f08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6532ad9f0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654892293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654892293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tolerate</a:t>
            </a:r>
            <a:endParaRPr/>
          </a:p>
          <a:p>
            <a:pPr indent="0" lvl="0" marL="0" rtl="0" algn="l">
              <a:spcBef>
                <a:spcPts val="0"/>
              </a:spcBef>
              <a:spcAft>
                <a:spcPts val="0"/>
              </a:spcAft>
              <a:buNone/>
            </a:pPr>
            <a:r>
              <a:rPr lang="en"/>
              <a:t>f Byzantine failures and if for every initial configuration</a:t>
            </a:r>
            <a:endParaRPr/>
          </a:p>
          <a:p>
            <a:pPr indent="0" lvl="0" marL="0" rtl="0" algn="l">
              <a:spcBef>
                <a:spcPts val="0"/>
              </a:spcBef>
              <a:spcAft>
                <a:spcPts val="0"/>
              </a:spcAft>
              <a:buNone/>
            </a:pPr>
            <a:r>
              <a:rPr lang="en"/>
              <a:t>I and every set F of at most t processes (t ≤ f), there</a:t>
            </a:r>
            <a:endParaRPr/>
          </a:p>
          <a:p>
            <a:pPr indent="0" lvl="0" marL="0" rtl="0" algn="l">
              <a:spcBef>
                <a:spcPts val="0"/>
              </a:spcBef>
              <a:spcAft>
                <a:spcPts val="0"/>
              </a:spcAft>
              <a:buNone/>
            </a:pPr>
            <a:r>
              <a:rPr lang="en"/>
              <a:t>exists a two-step execution of the protocol from I that</a:t>
            </a:r>
            <a:endParaRPr/>
          </a:p>
          <a:p>
            <a:pPr indent="0" lvl="0" marL="0" rtl="0" algn="l">
              <a:spcBef>
                <a:spcPts val="0"/>
              </a:spcBef>
              <a:spcAft>
                <a:spcPts val="0"/>
              </a:spcAft>
              <a:buNone/>
            </a:pPr>
            <a:r>
              <a:rPr lang="en"/>
              <a:t>is F-silent. If the protocol is (f,2)-step then we simply</a:t>
            </a:r>
            <a:endParaRPr/>
          </a:p>
          <a:p>
            <a:pPr indent="0" lvl="0" marL="0" rtl="0" algn="l">
              <a:spcBef>
                <a:spcPts val="0"/>
              </a:spcBef>
              <a:spcAft>
                <a:spcPts val="0"/>
              </a:spcAft>
              <a:buNone/>
            </a:pPr>
            <a:r>
              <a:rPr lang="en"/>
              <a:t>say that it is two-step.</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654892293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654892293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654892293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654892293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654892293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654892293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654ca4ebd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54ca4ebd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654ca4ebd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654ca4ebd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654892293d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54892293d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SMR is most general method for implementing fault tolerant services in distributed systems. </a:t>
            </a:r>
            <a:r>
              <a:rPr lang="en"/>
              <a:t>FaB requires one fewer round for state machine replication. 4 rounds- Client -&gt; proposers; 2 rounds for learners to learn correct order; Learner executes and sends reply to clients. One way to reduce it to 3 rounds = tentative execution: Learners execute requests in a tentative order; Acceptors send info to clients and learners both to decide consensus- both C and L at the same time decide if leader was faulty or not; If any conflict, tentative execution rolled back and requests re-executed in correct order.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52873540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52873540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reachable ERROR/STOP state</a:t>
            </a:r>
            <a:endParaRPr/>
          </a:p>
          <a:p>
            <a:pPr indent="0" lvl="0" marL="0" rtl="0" algn="l">
              <a:spcBef>
                <a:spcPts val="0"/>
              </a:spcBef>
              <a:spcAft>
                <a:spcPts val="0"/>
              </a:spcAft>
              <a:buNone/>
            </a:pPr>
            <a:r>
              <a:rPr lang="en"/>
              <a:t>an action is eventually executed</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654892293d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654892293d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2f+1 learners- Parameterized FaB Paxos requires 3f+1 learners- can reduce this number to 2f+1 by adding signatures. With 3f+1 learners, retransmission stops when (l+f+1)/2 learners learn the consensus value- rest will learn by querying each other. With 2f+1 learners, retransmission stops when proposer gets f+1 acks from learners. Acks contain client request, learner response and f+1 signatures that verify the response. Learners sign their response and send to others- since there are f+1 correct learners, each correct learner will get f+1 signatures verifying its response. Leader is satisfied that at least one of the leaders who sent valid ack is correct and supports pull protocol. Exchange of signatures doesn’t block critical path- occurs after learners learn a value. Doesn’t block consensus protocol also- learners execute request immediately without waiting for f+1 signatures- client can differentiate between correct and wrong replies since correct is vouched by f+1 replies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654892293d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654892293d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Rejoin- Allows repaired servers to rejoin. System can continue to work as long as no more that f are faulty or rejoining the system. Rejoin must restore the replica’s state: If rejoining proposer- query acceptors for proof of leadership and adopt largest valid response; If rejoining acceptor- collect last consensus d from other acceptors, ignore instances till d+k. Once system moves to d+k, rejoin process finished; If rejoining learner- query other learners for list of operations. Accept the answers vouched for by l+1 learners.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6532ad9f08_0_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6532ad9f08_0_9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654ca4ebd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654ca4ebd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52873540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52873540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52873540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52873540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52873540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52873540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FastPaxos-</a:t>
            </a:r>
            <a:r>
              <a:rPr lang="en" sz="1200">
                <a:solidFill>
                  <a:schemeClr val="dk1"/>
                </a:solidFill>
                <a:latin typeface="Roboto"/>
                <a:ea typeface="Roboto"/>
                <a:cs typeface="Roboto"/>
                <a:sym typeface="Roboto"/>
              </a:rPr>
              <a:t>Processes can only fail by crashing</a:t>
            </a:r>
            <a:r>
              <a:rPr lang="en" sz="1200">
                <a:latin typeface="Roboto"/>
                <a:ea typeface="Roboto"/>
                <a:cs typeface="Roboto"/>
                <a:sym typeface="Roboto"/>
              </a:rPr>
              <a:t> </a:t>
            </a:r>
            <a:r>
              <a:rPr lang="en" sz="1200">
                <a:latin typeface="Roboto"/>
                <a:ea typeface="Roboto"/>
                <a:cs typeface="Roboto"/>
                <a:sym typeface="Roboto"/>
              </a:rPr>
              <a:t>FaB Paxos</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Processes can fail arbitrarily</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FP: Requires only 2</a:t>
            </a:r>
            <a:r>
              <a:rPr i="1" lang="en" sz="1200">
                <a:latin typeface="Roboto"/>
                <a:ea typeface="Roboto"/>
                <a:cs typeface="Roboto"/>
                <a:sym typeface="Roboto"/>
              </a:rPr>
              <a:t>f</a:t>
            </a:r>
            <a:r>
              <a:rPr lang="en" sz="1200">
                <a:latin typeface="Roboto"/>
                <a:ea typeface="Roboto"/>
                <a:cs typeface="Roboto"/>
                <a:sym typeface="Roboto"/>
              </a:rPr>
              <a:t>+1 acceptors FaB:Requires &gt;= 5</a:t>
            </a:r>
            <a:r>
              <a:rPr i="1" lang="en" sz="1200">
                <a:latin typeface="Roboto"/>
                <a:ea typeface="Roboto"/>
                <a:cs typeface="Roboto"/>
                <a:sym typeface="Roboto"/>
              </a:rPr>
              <a:t>f</a:t>
            </a:r>
            <a:r>
              <a:rPr lang="en" sz="1200">
                <a:latin typeface="Roboto"/>
                <a:ea typeface="Roboto"/>
                <a:cs typeface="Roboto"/>
                <a:sym typeface="Roboto"/>
              </a:rPr>
              <a:t>+1 acceptors FP:Can deliver consensus in two communication steps in stable periods FaB:Can deliver consensus in two communication steps during gracious execution FP: Relies on an eventual leader oracle</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FaB: Relies on eventual synchrony(for leader election)</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Kursawe’s protocol </a:t>
            </a:r>
            <a:r>
              <a:rPr lang="en" sz="1200">
                <a:solidFill>
                  <a:schemeClr val="dk1"/>
                </a:solidFill>
                <a:latin typeface="Roboto"/>
                <a:ea typeface="Roboto"/>
                <a:cs typeface="Roboto"/>
                <a:sym typeface="Roboto"/>
              </a:rPr>
              <a:t>Requires only 3</a:t>
            </a:r>
            <a:r>
              <a:rPr i="1" lang="en" sz="1200">
                <a:solidFill>
                  <a:schemeClr val="dk1"/>
                </a:solidFill>
                <a:latin typeface="Roboto"/>
                <a:ea typeface="Roboto"/>
                <a:cs typeface="Roboto"/>
                <a:sym typeface="Roboto"/>
              </a:rPr>
              <a:t>f</a:t>
            </a:r>
            <a:r>
              <a:rPr lang="en" sz="1200">
                <a:solidFill>
                  <a:schemeClr val="dk1"/>
                </a:solidFill>
                <a:latin typeface="Roboto"/>
                <a:ea typeface="Roboto"/>
                <a:cs typeface="Roboto"/>
                <a:sym typeface="Roboto"/>
              </a:rPr>
              <a:t>+1 acceptors</a:t>
            </a:r>
            <a:r>
              <a:rPr lang="en" sz="1200">
                <a:latin typeface="Roboto"/>
                <a:ea typeface="Roboto"/>
                <a:cs typeface="Roboto"/>
                <a:sym typeface="Roboto"/>
              </a:rPr>
              <a:t>. </a:t>
            </a:r>
            <a:r>
              <a:rPr lang="en" sz="1200">
                <a:latin typeface="Roboto"/>
                <a:ea typeface="Roboto"/>
                <a:cs typeface="Roboto"/>
                <a:sym typeface="Roboto"/>
              </a:rPr>
              <a:t>FaB Paxos Requires only 5</a:t>
            </a:r>
            <a:r>
              <a:rPr i="1" lang="en" sz="1200">
                <a:latin typeface="Roboto"/>
                <a:ea typeface="Roboto"/>
                <a:cs typeface="Roboto"/>
                <a:sym typeface="Roboto"/>
              </a:rPr>
              <a:t>f</a:t>
            </a:r>
            <a:r>
              <a:rPr lang="en" sz="1200">
                <a:latin typeface="Roboto"/>
                <a:ea typeface="Roboto"/>
                <a:cs typeface="Roboto"/>
                <a:sym typeface="Roboto"/>
              </a:rPr>
              <a:t>+1 acceptors KP: Can deliver consensus in two communication steps as long as channels are timely and </a:t>
            </a:r>
            <a:r>
              <a:rPr i="1" lang="en" sz="1200">
                <a:latin typeface="Roboto"/>
                <a:ea typeface="Roboto"/>
                <a:cs typeface="Roboto"/>
                <a:sym typeface="Roboto"/>
              </a:rPr>
              <a:t>no</a:t>
            </a:r>
            <a:r>
              <a:rPr lang="en" sz="1200">
                <a:latin typeface="Roboto"/>
                <a:ea typeface="Roboto"/>
                <a:cs typeface="Roboto"/>
                <a:sym typeface="Roboto"/>
              </a:rPr>
              <a:t> process is faulty FaB: Can deliver consensus in two communication steps during gracious execution</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latin typeface="Roboto"/>
                <a:ea typeface="Roboto"/>
                <a:cs typeface="Roboto"/>
                <a:sym typeface="Roboto"/>
              </a:rPr>
              <a:t>Other protocols that use failure detectors can achieve two-step communication iff failure detector works correctly and coordinator does not fail.</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Oracle-based protocol by Friedman et al. can complete in single step communication if all correct nodes start with the same proposal</a:t>
            </a:r>
            <a:endParaRPr sz="1200">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52873540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52873540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52873540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52873540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2"/>
                </a:solidFill>
              </a:rPr>
              <a:t>Digital signatures are used ONLY for leader elections!</a:t>
            </a:r>
            <a:endParaRPr sz="14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en" sz="1400">
                <a:solidFill>
                  <a:schemeClr val="dk2"/>
                </a:solidFill>
              </a:rPr>
              <a:t>Alll acceptors and proposers have public/private keys.</a:t>
            </a:r>
            <a:endParaRPr sz="14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en" sz="1400">
                <a:solidFill>
                  <a:schemeClr val="dk2"/>
                </a:solidFill>
              </a:rPr>
              <a:t>Cryptographic primitives are GOD like- unbreakable.</a:t>
            </a:r>
            <a:endParaRPr sz="1400">
              <a:solidFill>
                <a:schemeClr val="dk2"/>
              </a:solidFill>
            </a:endParaRPr>
          </a:p>
          <a:p>
            <a:pPr indent="0" lvl="0" marL="0" rtl="0" algn="l">
              <a:spcBef>
                <a:spcPts val="16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52873540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52873540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about liveliness? It is also a period of synchrony!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60900" y="1396125"/>
            <a:ext cx="8520600" cy="7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Fast Byzantine Consensus</a:t>
            </a:r>
            <a:endParaRPr/>
          </a:p>
        </p:txBody>
      </p:sp>
      <p:sp>
        <p:nvSpPr>
          <p:cNvPr id="87" name="Google Shape;87;p13"/>
          <p:cNvSpPr txBox="1"/>
          <p:nvPr>
            <p:ph idx="1" type="subTitle"/>
          </p:nvPr>
        </p:nvSpPr>
        <p:spPr>
          <a:xfrm>
            <a:off x="3599950" y="3277600"/>
            <a:ext cx="28425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Presented by:</a:t>
            </a:r>
            <a:endParaRPr sz="1400"/>
          </a:p>
          <a:p>
            <a:pPr indent="0" lvl="0" marL="0" rtl="0" algn="l">
              <a:spcBef>
                <a:spcPts val="0"/>
              </a:spcBef>
              <a:spcAft>
                <a:spcPts val="0"/>
              </a:spcAft>
              <a:buClr>
                <a:schemeClr val="dk1"/>
              </a:buClr>
              <a:buSzPts val="1100"/>
              <a:buFont typeface="Arial"/>
              <a:buNone/>
            </a:pPr>
            <a:r>
              <a:rPr lang="en" sz="1400"/>
              <a:t>Dhruvatara Bhogishetty</a:t>
            </a:r>
            <a:endParaRPr sz="1400"/>
          </a:p>
          <a:p>
            <a:pPr indent="0" lvl="0" marL="0" rtl="0" algn="l">
              <a:spcBef>
                <a:spcPts val="0"/>
              </a:spcBef>
              <a:spcAft>
                <a:spcPts val="0"/>
              </a:spcAft>
              <a:buClr>
                <a:schemeClr val="dk1"/>
              </a:buClr>
              <a:buSzPts val="1100"/>
              <a:buFont typeface="Arial"/>
              <a:buNone/>
            </a:pPr>
            <a:r>
              <a:rPr lang="en" sz="1400"/>
              <a:t>Jayneel Vora</a:t>
            </a:r>
            <a:endParaRPr sz="1400"/>
          </a:p>
          <a:p>
            <a:pPr indent="0" lvl="0" marL="0" rtl="0" algn="l">
              <a:spcBef>
                <a:spcPts val="0"/>
              </a:spcBef>
              <a:spcAft>
                <a:spcPts val="0"/>
              </a:spcAft>
              <a:buNone/>
            </a:pPr>
            <a:r>
              <a:t/>
            </a:r>
            <a:endParaRPr/>
          </a:p>
        </p:txBody>
      </p:sp>
      <p:sp>
        <p:nvSpPr>
          <p:cNvPr id="88" name="Google Shape;88;p13"/>
          <p:cNvSpPr txBox="1"/>
          <p:nvPr>
            <p:ph idx="1" type="subTitle"/>
          </p:nvPr>
        </p:nvSpPr>
        <p:spPr>
          <a:xfrm>
            <a:off x="2954475" y="2571750"/>
            <a:ext cx="34029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Font typeface="Garamond"/>
              <a:buNone/>
            </a:pPr>
            <a:r>
              <a:rPr lang="en" sz="1400">
                <a:solidFill>
                  <a:srgbClr val="000000"/>
                </a:solidFill>
                <a:latin typeface="Verdana"/>
                <a:ea typeface="Verdana"/>
                <a:cs typeface="Verdana"/>
                <a:sym typeface="Verdana"/>
              </a:rPr>
              <a:t>Jean-Philippe Martin, Lorenzo Alvisi</a:t>
            </a:r>
            <a:endParaRPr sz="1400">
              <a:solidFill>
                <a:srgbClr val="000000"/>
              </a:solidFill>
              <a:latin typeface="Verdana"/>
              <a:ea typeface="Verdana"/>
              <a:cs typeface="Verdana"/>
              <a:sym typeface="Verdana"/>
            </a:endParaRPr>
          </a:p>
          <a:p>
            <a:pPr indent="0" lvl="0" marL="0" rtl="0" algn="l">
              <a:spcBef>
                <a:spcPts val="0"/>
              </a:spcBef>
              <a:spcAft>
                <a:spcPts val="0"/>
              </a:spcAft>
              <a:buNone/>
            </a:pPr>
            <a:r>
              <a:t/>
            </a:r>
            <a:endParaRPr sz="1400">
              <a:solidFill>
                <a:srgbClr val="000000"/>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727650" y="5557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get into the asynchronous world.</a:t>
            </a:r>
            <a:endParaRPr/>
          </a:p>
        </p:txBody>
      </p:sp>
      <p:sp>
        <p:nvSpPr>
          <p:cNvPr id="178" name="Google Shape;178;p22"/>
          <p:cNvSpPr txBox="1"/>
          <p:nvPr>
            <p:ph idx="1" type="body"/>
          </p:nvPr>
        </p:nvSpPr>
        <p:spPr>
          <a:xfrm>
            <a:off x="382400" y="1418925"/>
            <a:ext cx="8520600" cy="65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Verdana"/>
                <a:ea typeface="Verdana"/>
                <a:cs typeface="Verdana"/>
                <a:sym typeface="Verdana"/>
              </a:rPr>
              <a:t>Fair asynchronous authenticated links.</a:t>
            </a:r>
            <a:endParaRPr sz="1200">
              <a:solidFill>
                <a:srgbClr val="000000"/>
              </a:solidFill>
              <a:latin typeface="Verdana"/>
              <a:ea typeface="Verdana"/>
              <a:cs typeface="Verdana"/>
              <a:sym typeface="Verdana"/>
            </a:endParaRPr>
          </a:p>
          <a:p>
            <a:pPr indent="0" lvl="0" marL="0" rtl="0" algn="l">
              <a:lnSpc>
                <a:spcPct val="100000"/>
              </a:lnSpc>
              <a:spcBef>
                <a:spcPts val="0"/>
              </a:spcBef>
              <a:spcAft>
                <a:spcPts val="0"/>
              </a:spcAft>
              <a:buNone/>
            </a:pPr>
            <a:r>
              <a:rPr lang="en" sz="1200">
                <a:solidFill>
                  <a:srgbClr val="000000"/>
                </a:solidFill>
                <a:latin typeface="Verdana"/>
                <a:ea typeface="Verdana"/>
                <a:cs typeface="Verdana"/>
                <a:sym typeface="Verdana"/>
              </a:rPr>
              <a:t>May take more than 2 communication steps.</a:t>
            </a:r>
            <a:endParaRPr sz="1200">
              <a:solidFill>
                <a:srgbClr val="000000"/>
              </a:solidFill>
              <a:latin typeface="Verdana"/>
              <a:ea typeface="Verdana"/>
              <a:cs typeface="Verdana"/>
              <a:sym typeface="Verdana"/>
            </a:endParaRPr>
          </a:p>
          <a:p>
            <a:pPr indent="0" lvl="0" marL="0" rtl="0" algn="l">
              <a:lnSpc>
                <a:spcPct val="100000"/>
              </a:lnSpc>
              <a:spcBef>
                <a:spcPts val="0"/>
              </a:spcBef>
              <a:spcAft>
                <a:spcPts val="0"/>
              </a:spcAft>
              <a:buNone/>
            </a:pPr>
            <a:r>
              <a:t/>
            </a:r>
            <a:endParaRPr sz="1200">
              <a:solidFill>
                <a:srgbClr val="000000"/>
              </a:solidFill>
              <a:latin typeface="Verdana"/>
              <a:ea typeface="Verdana"/>
              <a:cs typeface="Verdana"/>
              <a:sym typeface="Verdana"/>
            </a:endParaRPr>
          </a:p>
        </p:txBody>
      </p:sp>
      <p:sp>
        <p:nvSpPr>
          <p:cNvPr id="179" name="Google Shape;179;p22"/>
          <p:cNvSpPr/>
          <p:nvPr/>
        </p:nvSpPr>
        <p:spPr>
          <a:xfrm>
            <a:off x="1867100" y="2244600"/>
            <a:ext cx="4199100" cy="242100"/>
          </a:xfrm>
          <a:prstGeom prst="right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txBox="1"/>
          <p:nvPr/>
        </p:nvSpPr>
        <p:spPr>
          <a:xfrm>
            <a:off x="2030850" y="2000700"/>
            <a:ext cx="4136700" cy="1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Sends message continuously.</a:t>
            </a:r>
            <a:endParaRPr/>
          </a:p>
        </p:txBody>
      </p:sp>
      <p:sp>
        <p:nvSpPr>
          <p:cNvPr id="181" name="Google Shape;181;p22"/>
          <p:cNvSpPr/>
          <p:nvPr/>
        </p:nvSpPr>
        <p:spPr>
          <a:xfrm rot="10800000">
            <a:off x="1867088" y="2919088"/>
            <a:ext cx="4199100" cy="242100"/>
          </a:xfrm>
          <a:prstGeom prst="rightArrow">
            <a:avLst>
              <a:gd fmla="val 50000" name="adj1"/>
              <a:gd fmla="val 50000" name="adj2"/>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txBox="1"/>
          <p:nvPr/>
        </p:nvSpPr>
        <p:spPr>
          <a:xfrm>
            <a:off x="2436075" y="2612788"/>
            <a:ext cx="2057700" cy="1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Sends reply each time!</a:t>
            </a:r>
            <a:endParaRPr/>
          </a:p>
        </p:txBody>
      </p:sp>
      <p:sp>
        <p:nvSpPr>
          <p:cNvPr id="183" name="Google Shape;183;p22"/>
          <p:cNvSpPr/>
          <p:nvPr/>
        </p:nvSpPr>
        <p:spPr>
          <a:xfrm>
            <a:off x="708250" y="2153400"/>
            <a:ext cx="1028400" cy="14565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CALLER</a:t>
            </a:r>
            <a:endParaRPr/>
          </a:p>
        </p:txBody>
      </p:sp>
      <p:sp>
        <p:nvSpPr>
          <p:cNvPr id="184" name="Google Shape;184;p22"/>
          <p:cNvSpPr/>
          <p:nvPr/>
        </p:nvSpPr>
        <p:spPr>
          <a:xfrm>
            <a:off x="6196650" y="2153400"/>
            <a:ext cx="1028400" cy="14565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CALLEE</a:t>
            </a:r>
            <a:endParaRPr/>
          </a:p>
        </p:txBody>
      </p:sp>
      <p:sp>
        <p:nvSpPr>
          <p:cNvPr id="185" name="Google Shape;185;p22"/>
          <p:cNvSpPr/>
          <p:nvPr/>
        </p:nvSpPr>
        <p:spPr>
          <a:xfrm>
            <a:off x="3725775" y="3771900"/>
            <a:ext cx="846300" cy="8778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rot="542559">
            <a:off x="1743570" y="3784392"/>
            <a:ext cx="1952668" cy="242117"/>
          </a:xfrm>
          <a:prstGeom prst="right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txBox="1"/>
          <p:nvPr/>
        </p:nvSpPr>
        <p:spPr>
          <a:xfrm>
            <a:off x="1867100" y="3192350"/>
            <a:ext cx="2407200" cy="1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Stops sending once it is satisfied.</a:t>
            </a:r>
            <a:endParaRPr/>
          </a:p>
        </p:txBody>
      </p:sp>
      <p:sp>
        <p:nvSpPr>
          <p:cNvPr id="188" name="Google Shape;188;p22"/>
          <p:cNvSpPr txBox="1"/>
          <p:nvPr/>
        </p:nvSpPr>
        <p:spPr>
          <a:xfrm>
            <a:off x="2599200" y="4649700"/>
            <a:ext cx="30000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Retranmission policy.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727650" y="59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Making sure the leader is making progress!</a:t>
            </a:r>
            <a:endParaRPr/>
          </a:p>
        </p:txBody>
      </p:sp>
      <p:sp>
        <p:nvSpPr>
          <p:cNvPr id="194" name="Google Shape;194;p23"/>
          <p:cNvSpPr txBox="1"/>
          <p:nvPr>
            <p:ph idx="1" type="body"/>
          </p:nvPr>
        </p:nvSpPr>
        <p:spPr>
          <a:xfrm>
            <a:off x="399525" y="137435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dk1"/>
                </a:solidFill>
                <a:latin typeface="Roboto"/>
                <a:ea typeface="Roboto"/>
                <a:cs typeface="Roboto"/>
                <a:sym typeface="Roboto"/>
              </a:rPr>
              <a:t>⌈</a:t>
            </a:r>
            <a:r>
              <a:rPr lang="en" sz="1400">
                <a:solidFill>
                  <a:srgbClr val="000000"/>
                </a:solidFill>
                <a:latin typeface="Roboto"/>
                <a:ea typeface="Roboto"/>
                <a:cs typeface="Roboto"/>
                <a:sym typeface="Roboto"/>
              </a:rPr>
              <a:t>(p+f+1)/2 ⌉</a:t>
            </a:r>
            <a:endParaRPr sz="1400">
              <a:solidFill>
                <a:srgbClr val="000000"/>
              </a:solidFill>
              <a:latin typeface="Roboto"/>
              <a:ea typeface="Roboto"/>
              <a:cs typeface="Roboto"/>
              <a:sym typeface="Roboto"/>
            </a:endParaRPr>
          </a:p>
          <a:p>
            <a:pPr indent="0" lvl="0" marL="0" rtl="0" algn="l">
              <a:lnSpc>
                <a:spcPct val="100000"/>
              </a:lnSpc>
              <a:spcBef>
                <a:spcPts val="0"/>
              </a:spcBef>
              <a:spcAft>
                <a:spcPts val="0"/>
              </a:spcAft>
              <a:buNone/>
            </a:pPr>
            <a:r>
              <a:t/>
            </a:r>
            <a:endParaRPr sz="1400">
              <a:solidFill>
                <a:srgbClr val="000000"/>
              </a:solidFill>
              <a:latin typeface="Roboto"/>
              <a:ea typeface="Roboto"/>
              <a:cs typeface="Roboto"/>
              <a:sym typeface="Roboto"/>
            </a:endParaRPr>
          </a:p>
          <a:p>
            <a:pPr indent="0" lvl="0" marL="0" rtl="0" algn="l">
              <a:spcBef>
                <a:spcPts val="0"/>
              </a:spcBef>
              <a:spcAft>
                <a:spcPts val="0"/>
              </a:spcAft>
              <a:buNone/>
            </a:pPr>
            <a:r>
              <a:rPr lang="en" sz="1400">
                <a:solidFill>
                  <a:srgbClr val="000000"/>
                </a:solidFill>
                <a:latin typeface="Roboto"/>
                <a:ea typeface="Roboto"/>
                <a:cs typeface="Roboto"/>
                <a:sym typeface="Roboto"/>
              </a:rPr>
              <a:t>If do not hear from </a:t>
            </a:r>
            <a:r>
              <a:rPr lang="en" sz="1400">
                <a:solidFill>
                  <a:schemeClr val="dk1"/>
                </a:solidFill>
                <a:latin typeface="Roboto"/>
                <a:ea typeface="Roboto"/>
                <a:cs typeface="Roboto"/>
                <a:sym typeface="Roboto"/>
              </a:rPr>
              <a:t>⌈</a:t>
            </a:r>
            <a:r>
              <a:rPr lang="en" sz="1400">
                <a:solidFill>
                  <a:srgbClr val="000000"/>
                </a:solidFill>
                <a:latin typeface="Roboto"/>
                <a:ea typeface="Roboto"/>
                <a:cs typeface="Roboto"/>
                <a:sym typeface="Roboto"/>
              </a:rPr>
              <a:t>(l+f+1)/2⌉ learners-&gt; suspicion!</a:t>
            </a:r>
            <a:endParaRPr sz="1400">
              <a:solidFill>
                <a:srgbClr val="000000"/>
              </a:solidFill>
              <a:latin typeface="Roboto"/>
              <a:ea typeface="Roboto"/>
              <a:cs typeface="Roboto"/>
              <a:sym typeface="Roboto"/>
            </a:endParaRPr>
          </a:p>
          <a:p>
            <a:pPr indent="0" lvl="0" marL="0" rtl="0" algn="l">
              <a:spcBef>
                <a:spcPts val="1600"/>
              </a:spcBef>
              <a:spcAft>
                <a:spcPts val="1600"/>
              </a:spcAft>
              <a:buNone/>
            </a:pPr>
            <a:r>
              <a:rPr lang="en" sz="1400">
                <a:solidFill>
                  <a:srgbClr val="000000"/>
                </a:solidFill>
                <a:latin typeface="Roboto"/>
                <a:ea typeface="Roboto"/>
                <a:cs typeface="Roboto"/>
                <a:sym typeface="Roboto"/>
              </a:rPr>
              <a:t>If </a:t>
            </a:r>
            <a:r>
              <a:rPr lang="en" sz="1400">
                <a:solidFill>
                  <a:schemeClr val="dk1"/>
                </a:solidFill>
                <a:latin typeface="Roboto"/>
                <a:ea typeface="Roboto"/>
                <a:cs typeface="Roboto"/>
                <a:sym typeface="Roboto"/>
              </a:rPr>
              <a:t>⌈</a:t>
            </a:r>
            <a:r>
              <a:rPr lang="en" sz="1400">
                <a:solidFill>
                  <a:srgbClr val="000000"/>
                </a:solidFill>
                <a:latin typeface="Roboto"/>
                <a:ea typeface="Roboto"/>
                <a:cs typeface="Roboto"/>
                <a:sym typeface="Roboto"/>
              </a:rPr>
              <a:t>(p+f+1)/2⌉ suspect, ELECTION!!!!!</a:t>
            </a:r>
            <a:endParaRPr sz="1400">
              <a:solidFill>
                <a:srgbClr val="00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727650" y="570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Formalising the Leader Election</a:t>
            </a:r>
            <a:endParaRPr/>
          </a:p>
        </p:txBody>
      </p:sp>
      <p:sp>
        <p:nvSpPr>
          <p:cNvPr id="200" name="Google Shape;200;p24"/>
          <p:cNvSpPr txBox="1"/>
          <p:nvPr/>
        </p:nvSpPr>
        <p:spPr>
          <a:xfrm>
            <a:off x="627475" y="1464100"/>
            <a:ext cx="7366500" cy="26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Every proposer has a leader-election object.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Input: the node which they suspect to be faulty.</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Output: regency number r -&gt; non decreasing!</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latin typeface="Roboto"/>
                <a:ea typeface="Roboto"/>
                <a:cs typeface="Roboto"/>
                <a:sym typeface="Roboto"/>
              </a:rPr>
              <a:t>Proof</a:t>
            </a:r>
            <a:r>
              <a:rPr baseline="30000" lang="en">
                <a:latin typeface="Roboto"/>
                <a:ea typeface="Roboto"/>
                <a:cs typeface="Roboto"/>
                <a:sym typeface="Roboto"/>
              </a:rPr>
              <a:t>r </a:t>
            </a:r>
            <a:r>
              <a:rPr lang="en">
                <a:latin typeface="Roboto"/>
                <a:ea typeface="Roboto"/>
                <a:cs typeface="Roboto"/>
                <a:sym typeface="Roboto"/>
              </a:rPr>
              <a:t>is generated when r is elected.</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latin typeface="Roboto"/>
                <a:ea typeface="Roboto"/>
                <a:cs typeface="Roboto"/>
                <a:sym typeface="Roboto"/>
              </a:rPr>
              <a:t>New leader: r mod p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Guaranteed: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if no correct node suspects leader-&gt; current leader doesn’t change!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If </a:t>
            </a:r>
            <a:r>
              <a:rPr lang="en" sz="1200">
                <a:latin typeface="Roboto"/>
                <a:ea typeface="Roboto"/>
                <a:cs typeface="Roboto"/>
                <a:sym typeface="Roboto"/>
              </a:rPr>
              <a:t>⌈</a:t>
            </a:r>
            <a:r>
              <a:rPr lang="en">
                <a:latin typeface="Roboto"/>
                <a:ea typeface="Roboto"/>
                <a:cs typeface="Roboto"/>
                <a:sym typeface="Roboto"/>
              </a:rPr>
              <a:t>(p+f+1)/2⌉ suspect r, output r’  will be different.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New leader invokes the recovery protocol!</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2771125" y="1710225"/>
            <a:ext cx="445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Special Scenarios with</a:t>
            </a:r>
            <a:endParaRPr/>
          </a:p>
          <a:p>
            <a:pPr indent="0" lvl="0" marL="0" rtl="0" algn="l">
              <a:spcBef>
                <a:spcPts val="0"/>
              </a:spcBef>
              <a:spcAft>
                <a:spcPts val="0"/>
              </a:spcAft>
              <a:buNone/>
            </a:pPr>
            <a:r>
              <a:rPr lang="en"/>
              <a:t>Recovery protocol</a:t>
            </a:r>
            <a:endParaRPr/>
          </a:p>
        </p:txBody>
      </p:sp>
      <p:sp>
        <p:nvSpPr>
          <p:cNvPr id="206" name="Google Shape;206;p25"/>
          <p:cNvSpPr txBox="1"/>
          <p:nvPr/>
        </p:nvSpPr>
        <p:spPr>
          <a:xfrm>
            <a:off x="1452325" y="3753875"/>
            <a:ext cx="2282100" cy="5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Already chosen value, before election.</a:t>
            </a:r>
            <a:endParaRPr>
              <a:latin typeface="Roboto"/>
              <a:ea typeface="Roboto"/>
              <a:cs typeface="Roboto"/>
              <a:sym typeface="Roboto"/>
            </a:endParaRPr>
          </a:p>
        </p:txBody>
      </p:sp>
      <p:sp>
        <p:nvSpPr>
          <p:cNvPr id="207" name="Google Shape;207;p25"/>
          <p:cNvSpPr txBox="1"/>
          <p:nvPr/>
        </p:nvSpPr>
        <p:spPr>
          <a:xfrm>
            <a:off x="5874575" y="3753875"/>
            <a:ext cx="2282100" cy="5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Poisonous write</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737875" y="612450"/>
            <a:ext cx="795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 certificates</a:t>
            </a:r>
            <a:endParaRPr/>
          </a:p>
        </p:txBody>
      </p:sp>
      <p:sp>
        <p:nvSpPr>
          <p:cNvPr id="213" name="Google Shape;213;p26"/>
          <p:cNvSpPr txBox="1"/>
          <p:nvPr/>
        </p:nvSpPr>
        <p:spPr>
          <a:xfrm>
            <a:off x="617950" y="1244263"/>
            <a:ext cx="30714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Find if any value was chosen!</a:t>
            </a:r>
            <a:endParaRPr>
              <a:latin typeface="Roboto"/>
              <a:ea typeface="Roboto"/>
              <a:cs typeface="Roboto"/>
              <a:sym typeface="Roboto"/>
            </a:endParaRPr>
          </a:p>
        </p:txBody>
      </p:sp>
      <p:sp>
        <p:nvSpPr>
          <p:cNvPr id="214" name="Google Shape;214;p26"/>
          <p:cNvSpPr txBox="1"/>
          <p:nvPr/>
        </p:nvSpPr>
        <p:spPr>
          <a:xfrm>
            <a:off x="617950" y="1641700"/>
            <a:ext cx="30714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What is the use of collecting progress certificates?</a:t>
            </a:r>
            <a:endParaRPr>
              <a:latin typeface="Roboto"/>
              <a:ea typeface="Roboto"/>
              <a:cs typeface="Roboto"/>
              <a:sym typeface="Roboto"/>
            </a:endParaRPr>
          </a:p>
        </p:txBody>
      </p:sp>
      <p:sp>
        <p:nvSpPr>
          <p:cNvPr id="215" name="Google Shape;215;p26"/>
          <p:cNvSpPr txBox="1"/>
          <p:nvPr/>
        </p:nvSpPr>
        <p:spPr>
          <a:xfrm>
            <a:off x="617950" y="2193975"/>
            <a:ext cx="30714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How does it help with poisonous writes?</a:t>
            </a:r>
            <a:endParaRPr>
              <a:latin typeface="Roboto"/>
              <a:ea typeface="Roboto"/>
              <a:cs typeface="Roboto"/>
              <a:sym typeface="Roboto"/>
            </a:endParaRPr>
          </a:p>
        </p:txBody>
      </p:sp>
      <p:sp>
        <p:nvSpPr>
          <p:cNvPr id="216" name="Google Shape;216;p26"/>
          <p:cNvSpPr txBox="1"/>
          <p:nvPr/>
        </p:nvSpPr>
        <p:spPr>
          <a:xfrm>
            <a:off x="649200" y="2702775"/>
            <a:ext cx="30714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How does the proposal work?</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1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1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1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757875" y="654200"/>
            <a:ext cx="567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Constructing-</a:t>
            </a:r>
            <a:r>
              <a:rPr lang="en"/>
              <a:t>Progress certificates</a:t>
            </a:r>
            <a:endParaRPr/>
          </a:p>
        </p:txBody>
      </p:sp>
      <p:sp>
        <p:nvSpPr>
          <p:cNvPr id="222" name="Google Shape;222;p27"/>
          <p:cNvSpPr txBox="1"/>
          <p:nvPr/>
        </p:nvSpPr>
        <p:spPr>
          <a:xfrm>
            <a:off x="660625" y="1226900"/>
            <a:ext cx="78096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Simple Approach:  Currently accepted value, signed from a-f acceptors.</a:t>
            </a:r>
            <a:endParaRPr>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sp>
        <p:nvSpPr>
          <p:cNvPr id="223" name="Google Shape;223;p27"/>
          <p:cNvSpPr txBox="1"/>
          <p:nvPr/>
        </p:nvSpPr>
        <p:spPr>
          <a:xfrm>
            <a:off x="660625" y="1581125"/>
            <a:ext cx="66477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br>
              <a:rPr lang="en">
                <a:latin typeface="Roboto"/>
                <a:ea typeface="Roboto"/>
                <a:cs typeface="Roboto"/>
                <a:sym typeface="Roboto"/>
              </a:rPr>
            </a:br>
            <a:r>
              <a:rPr lang="en">
                <a:latin typeface="Roboto"/>
                <a:ea typeface="Roboto"/>
                <a:cs typeface="Roboto"/>
                <a:sym typeface="Roboto"/>
              </a:rPr>
              <a:t>Problem: A progress certificate can be used twice to get 2 different values to be chosen!</a:t>
            </a:r>
            <a:endParaRPr>
              <a:latin typeface="Roboto"/>
              <a:ea typeface="Roboto"/>
              <a:cs typeface="Roboto"/>
              <a:sym typeface="Roboto"/>
            </a:endParaRPr>
          </a:p>
        </p:txBody>
      </p:sp>
      <p:pic>
        <p:nvPicPr>
          <p:cNvPr id="224" name="Google Shape;224;p27"/>
          <p:cNvPicPr preferRelativeResize="0"/>
          <p:nvPr/>
        </p:nvPicPr>
        <p:blipFill>
          <a:blip r:embed="rId3">
            <a:alphaModFix/>
          </a:blip>
          <a:stretch>
            <a:fillRect/>
          </a:stretch>
        </p:blipFill>
        <p:spPr>
          <a:xfrm>
            <a:off x="0" y="2622487"/>
            <a:ext cx="4288150" cy="2157875"/>
          </a:xfrm>
          <a:prstGeom prst="rect">
            <a:avLst/>
          </a:prstGeom>
          <a:noFill/>
          <a:ln>
            <a:noFill/>
          </a:ln>
        </p:spPr>
      </p:pic>
      <p:pic>
        <p:nvPicPr>
          <p:cNvPr id="225" name="Google Shape;225;p27"/>
          <p:cNvPicPr preferRelativeResize="0"/>
          <p:nvPr/>
        </p:nvPicPr>
        <p:blipFill>
          <a:blip r:embed="rId4">
            <a:alphaModFix/>
          </a:blip>
          <a:stretch>
            <a:fillRect/>
          </a:stretch>
        </p:blipFill>
        <p:spPr>
          <a:xfrm>
            <a:off x="4663950" y="2648325"/>
            <a:ext cx="4288150" cy="2106200"/>
          </a:xfrm>
          <a:prstGeom prst="rect">
            <a:avLst/>
          </a:prstGeom>
          <a:noFill/>
          <a:ln>
            <a:noFill/>
          </a:ln>
        </p:spPr>
      </p:pic>
      <p:sp>
        <p:nvSpPr>
          <p:cNvPr id="226" name="Google Shape;226;p27"/>
          <p:cNvSpPr txBox="1"/>
          <p:nvPr/>
        </p:nvSpPr>
        <p:spPr>
          <a:xfrm>
            <a:off x="4096150" y="3325550"/>
            <a:ext cx="192000" cy="1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755900" y="602650"/>
            <a:ext cx="567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Constructing-Progress certificates</a:t>
            </a:r>
            <a:endParaRPr/>
          </a:p>
        </p:txBody>
      </p:sp>
      <p:sp>
        <p:nvSpPr>
          <p:cNvPr id="232" name="Google Shape;232;p28"/>
          <p:cNvSpPr txBox="1"/>
          <p:nvPr/>
        </p:nvSpPr>
        <p:spPr>
          <a:xfrm>
            <a:off x="667200" y="1282625"/>
            <a:ext cx="78096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Changes:</a:t>
            </a:r>
            <a:endParaRPr>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New value, once.</a:t>
            </a:r>
            <a:endParaRPr>
              <a:latin typeface="Roboto"/>
              <a:ea typeface="Roboto"/>
              <a:cs typeface="Roboto"/>
              <a:sym typeface="Roboto"/>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sp>
        <p:nvSpPr>
          <p:cNvPr id="233" name="Google Shape;233;p28"/>
          <p:cNvSpPr txBox="1"/>
          <p:nvPr/>
        </p:nvSpPr>
        <p:spPr>
          <a:xfrm>
            <a:off x="667200" y="2571750"/>
            <a:ext cx="7809600" cy="323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Proposal number and proposed value are tied.</a:t>
            </a:r>
            <a:endParaRPr>
              <a:latin typeface="Roboto"/>
              <a:ea typeface="Roboto"/>
              <a:cs typeface="Roboto"/>
              <a:sym typeface="Roboto"/>
            </a:endParaRPr>
          </a:p>
        </p:txBody>
      </p:sp>
      <p:sp>
        <p:nvSpPr>
          <p:cNvPr id="234" name="Google Shape;234;p28"/>
          <p:cNvSpPr txBox="1"/>
          <p:nvPr/>
        </p:nvSpPr>
        <p:spPr>
          <a:xfrm>
            <a:off x="667200" y="2248350"/>
            <a:ext cx="7809600" cy="323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Acceptors accept only 1 proposal for every proposal number.</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832400" y="615200"/>
            <a:ext cx="593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Correctness- Safety and </a:t>
            </a:r>
            <a:r>
              <a:rPr lang="en"/>
              <a:t>Liveness</a:t>
            </a:r>
            <a:r>
              <a:rPr lang="en"/>
              <a:t>.</a:t>
            </a:r>
            <a:endParaRPr/>
          </a:p>
        </p:txBody>
      </p:sp>
      <p:sp>
        <p:nvSpPr>
          <p:cNvPr id="240" name="Google Shape;240;p29"/>
          <p:cNvSpPr txBox="1"/>
          <p:nvPr/>
        </p:nvSpPr>
        <p:spPr>
          <a:xfrm>
            <a:off x="660625" y="1226900"/>
            <a:ext cx="78096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CS1. o</a:t>
            </a:r>
            <a:r>
              <a:rPr lang="en">
                <a:latin typeface="Roboto"/>
                <a:ea typeface="Roboto"/>
                <a:cs typeface="Roboto"/>
                <a:sym typeface="Roboto"/>
              </a:rPr>
              <a:t>nly a value that has been </a:t>
            </a:r>
            <a:r>
              <a:rPr b="1" lang="en">
                <a:latin typeface="Roboto"/>
                <a:ea typeface="Roboto"/>
                <a:cs typeface="Roboto"/>
                <a:sym typeface="Roboto"/>
              </a:rPr>
              <a:t>proposed</a:t>
            </a:r>
            <a:r>
              <a:rPr lang="en">
                <a:latin typeface="Roboto"/>
                <a:ea typeface="Roboto"/>
                <a:cs typeface="Roboto"/>
                <a:sym typeface="Roboto"/>
              </a:rPr>
              <a:t> may be chosen.</a:t>
            </a:r>
            <a:endParaRPr>
              <a:latin typeface="Roboto"/>
              <a:ea typeface="Roboto"/>
              <a:cs typeface="Roboto"/>
              <a:sym typeface="Roboto"/>
            </a:endParaRPr>
          </a:p>
        </p:txBody>
      </p:sp>
      <p:sp>
        <p:nvSpPr>
          <p:cNvPr id="241" name="Google Shape;241;p29"/>
          <p:cNvSpPr txBox="1"/>
          <p:nvPr/>
        </p:nvSpPr>
        <p:spPr>
          <a:xfrm>
            <a:off x="660625" y="1604300"/>
            <a:ext cx="78096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CS2. only a </a:t>
            </a:r>
            <a:r>
              <a:rPr b="1" lang="en">
                <a:latin typeface="Roboto"/>
                <a:ea typeface="Roboto"/>
                <a:cs typeface="Roboto"/>
                <a:sym typeface="Roboto"/>
              </a:rPr>
              <a:t>single</a:t>
            </a:r>
            <a:r>
              <a:rPr lang="en">
                <a:latin typeface="Roboto"/>
                <a:ea typeface="Roboto"/>
                <a:cs typeface="Roboto"/>
                <a:sym typeface="Roboto"/>
              </a:rPr>
              <a:t> value may be chosen.</a:t>
            </a:r>
            <a:endParaRPr>
              <a:latin typeface="Roboto"/>
              <a:ea typeface="Roboto"/>
              <a:cs typeface="Roboto"/>
              <a:sym typeface="Roboto"/>
            </a:endParaRPr>
          </a:p>
        </p:txBody>
      </p:sp>
      <p:sp>
        <p:nvSpPr>
          <p:cNvPr id="242" name="Google Shape;242;p29"/>
          <p:cNvSpPr txBox="1"/>
          <p:nvPr/>
        </p:nvSpPr>
        <p:spPr>
          <a:xfrm>
            <a:off x="660625" y="2879525"/>
            <a:ext cx="78096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CS3. o</a:t>
            </a:r>
            <a:r>
              <a:rPr lang="en">
                <a:latin typeface="Roboto"/>
                <a:ea typeface="Roboto"/>
                <a:cs typeface="Roboto"/>
                <a:sym typeface="Roboto"/>
              </a:rPr>
              <a:t>nly a chosen value </a:t>
            </a:r>
            <a:r>
              <a:rPr b="1" lang="en">
                <a:latin typeface="Roboto"/>
                <a:ea typeface="Roboto"/>
                <a:cs typeface="Roboto"/>
                <a:sym typeface="Roboto"/>
              </a:rPr>
              <a:t>may be learned</a:t>
            </a:r>
            <a:r>
              <a:rPr lang="en">
                <a:latin typeface="Roboto"/>
                <a:ea typeface="Roboto"/>
                <a:cs typeface="Roboto"/>
                <a:sym typeface="Roboto"/>
              </a:rPr>
              <a:t> by a correct learner.</a:t>
            </a:r>
            <a:endParaRPr>
              <a:latin typeface="Roboto"/>
              <a:ea typeface="Roboto"/>
              <a:cs typeface="Roboto"/>
              <a:sym typeface="Roboto"/>
            </a:endParaRPr>
          </a:p>
        </p:txBody>
      </p:sp>
      <p:sp>
        <p:nvSpPr>
          <p:cNvPr id="243" name="Google Shape;243;p29"/>
          <p:cNvSpPr txBox="1"/>
          <p:nvPr/>
        </p:nvSpPr>
        <p:spPr>
          <a:xfrm>
            <a:off x="728950" y="1981700"/>
            <a:ext cx="78096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Lemma 1: For every proposal number pn, at most one value is chosen.</a:t>
            </a:r>
            <a:endParaRPr>
              <a:latin typeface="Roboto"/>
              <a:ea typeface="Roboto"/>
              <a:cs typeface="Roboto"/>
              <a:sym typeface="Roboto"/>
            </a:endParaRPr>
          </a:p>
        </p:txBody>
      </p:sp>
      <p:sp>
        <p:nvSpPr>
          <p:cNvPr id="244" name="Google Shape;244;p29"/>
          <p:cNvSpPr txBox="1"/>
          <p:nvPr/>
        </p:nvSpPr>
        <p:spPr>
          <a:xfrm>
            <a:off x="728950" y="2281200"/>
            <a:ext cx="78096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Lemma 2: </a:t>
            </a:r>
            <a:r>
              <a:rPr lang="en">
                <a:latin typeface="Roboto"/>
                <a:ea typeface="Roboto"/>
                <a:cs typeface="Roboto"/>
                <a:sym typeface="Roboto"/>
              </a:rPr>
              <a:t>If value v is chosen for proposal pn, then every progress certificate for proposal number pn′ &gt; pn will vouch for v and no other value.</a:t>
            </a:r>
            <a:endParaRPr>
              <a:latin typeface="Roboto"/>
              <a:ea typeface="Roboto"/>
              <a:cs typeface="Roboto"/>
              <a:sym typeface="Roboto"/>
            </a:endParaRPr>
          </a:p>
        </p:txBody>
      </p:sp>
      <p:sp>
        <p:nvSpPr>
          <p:cNvPr id="245" name="Google Shape;245;p29"/>
          <p:cNvSpPr txBox="1"/>
          <p:nvPr/>
        </p:nvSpPr>
        <p:spPr>
          <a:xfrm>
            <a:off x="728950" y="3252250"/>
            <a:ext cx="78096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Lemma 3: </a:t>
            </a:r>
            <a:r>
              <a:rPr lang="en">
                <a:latin typeface="Roboto"/>
                <a:ea typeface="Roboto"/>
                <a:cs typeface="Roboto"/>
                <a:sym typeface="Roboto"/>
              </a:rPr>
              <a:t>Some value is eventually stable.</a:t>
            </a:r>
            <a:endParaRPr>
              <a:latin typeface="Roboto"/>
              <a:ea typeface="Roboto"/>
              <a:cs typeface="Roboto"/>
              <a:sym typeface="Roboto"/>
            </a:endParaRPr>
          </a:p>
        </p:txBody>
      </p:sp>
      <p:sp>
        <p:nvSpPr>
          <p:cNvPr id="246" name="Google Shape;246;p29"/>
          <p:cNvSpPr txBox="1"/>
          <p:nvPr/>
        </p:nvSpPr>
        <p:spPr>
          <a:xfrm>
            <a:off x="696975" y="3777350"/>
            <a:ext cx="78096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CL1. Some proposed value is eventually chosen</a:t>
            </a:r>
            <a:endParaRPr>
              <a:latin typeface="Roboto"/>
              <a:ea typeface="Roboto"/>
              <a:cs typeface="Roboto"/>
              <a:sym typeface="Roboto"/>
            </a:endParaRPr>
          </a:p>
        </p:txBody>
      </p:sp>
      <p:sp>
        <p:nvSpPr>
          <p:cNvPr id="247" name="Google Shape;247;p29"/>
          <p:cNvSpPr txBox="1"/>
          <p:nvPr/>
        </p:nvSpPr>
        <p:spPr>
          <a:xfrm>
            <a:off x="696975" y="4154750"/>
            <a:ext cx="78096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CL2. Once a value is chosen, correct learners eventually learn it.</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24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4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4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4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24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24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46"/>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727650" y="617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Parameterized FaB Paxos.</a:t>
            </a:r>
            <a:endParaRPr/>
          </a:p>
        </p:txBody>
      </p:sp>
      <p:pic>
        <p:nvPicPr>
          <p:cNvPr id="253" name="Google Shape;253;p30"/>
          <p:cNvPicPr preferRelativeResize="0"/>
          <p:nvPr/>
        </p:nvPicPr>
        <p:blipFill>
          <a:blip r:embed="rId3">
            <a:alphaModFix/>
          </a:blip>
          <a:stretch>
            <a:fillRect/>
          </a:stretch>
        </p:blipFill>
        <p:spPr>
          <a:xfrm>
            <a:off x="762000" y="1647450"/>
            <a:ext cx="7620000" cy="2352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727650" y="600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Parameterized FaB Paxos</a:t>
            </a:r>
            <a:endParaRPr/>
          </a:p>
        </p:txBody>
      </p:sp>
      <p:pic>
        <p:nvPicPr>
          <p:cNvPr id="259" name="Google Shape;259;p31"/>
          <p:cNvPicPr preferRelativeResize="0"/>
          <p:nvPr/>
        </p:nvPicPr>
        <p:blipFill>
          <a:blip r:embed="rId3">
            <a:alphaModFix/>
          </a:blip>
          <a:stretch>
            <a:fillRect/>
          </a:stretch>
        </p:blipFill>
        <p:spPr>
          <a:xfrm>
            <a:off x="762000" y="1438613"/>
            <a:ext cx="7620000" cy="3114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2857050" y="2285400"/>
            <a:ext cx="342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Consensus Problem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727650" y="620750"/>
            <a:ext cx="7688700" cy="4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Parameterized FaB Paxos</a:t>
            </a:r>
            <a:endParaRPr/>
          </a:p>
        </p:txBody>
      </p:sp>
      <p:pic>
        <p:nvPicPr>
          <p:cNvPr id="265" name="Google Shape;265;p32"/>
          <p:cNvPicPr preferRelativeResize="0"/>
          <p:nvPr/>
        </p:nvPicPr>
        <p:blipFill>
          <a:blip r:embed="rId3">
            <a:alphaModFix/>
          </a:blip>
          <a:stretch>
            <a:fillRect/>
          </a:stretch>
        </p:blipFill>
        <p:spPr>
          <a:xfrm>
            <a:off x="762000" y="1488575"/>
            <a:ext cx="7620000" cy="3114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727650" y="611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Parameterized FaB Paxos</a:t>
            </a:r>
            <a:endParaRPr/>
          </a:p>
        </p:txBody>
      </p:sp>
      <p:pic>
        <p:nvPicPr>
          <p:cNvPr id="271" name="Google Shape;271;p33"/>
          <p:cNvPicPr preferRelativeResize="0"/>
          <p:nvPr/>
        </p:nvPicPr>
        <p:blipFill>
          <a:blip r:embed="rId3">
            <a:alphaModFix/>
          </a:blip>
          <a:stretch>
            <a:fillRect/>
          </a:stretch>
        </p:blipFill>
        <p:spPr>
          <a:xfrm>
            <a:off x="796350" y="1370713"/>
            <a:ext cx="7620000" cy="3114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4"/>
          <p:cNvSpPr txBox="1"/>
          <p:nvPr>
            <p:ph type="title"/>
          </p:nvPr>
        </p:nvSpPr>
        <p:spPr>
          <a:xfrm>
            <a:off x="658750" y="5705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of optimality</a:t>
            </a:r>
            <a:endParaRPr/>
          </a:p>
        </p:txBody>
      </p:sp>
      <p:sp>
        <p:nvSpPr>
          <p:cNvPr id="277" name="Google Shape;277;p34"/>
          <p:cNvSpPr txBox="1"/>
          <p:nvPr>
            <p:ph idx="1" type="body"/>
          </p:nvPr>
        </p:nvSpPr>
        <p:spPr>
          <a:xfrm>
            <a:off x="658750" y="14412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No distinction between nodes.</a:t>
            </a:r>
            <a:endParaRPr sz="1400">
              <a:solidFill>
                <a:srgbClr val="000000"/>
              </a:solidFill>
            </a:endParaRPr>
          </a:p>
          <a:p>
            <a:pPr indent="0" lvl="0" marL="0" rtl="0" algn="l">
              <a:spcBef>
                <a:spcPts val="0"/>
              </a:spcBef>
              <a:spcAft>
                <a:spcPts val="0"/>
              </a:spcAft>
              <a:buNone/>
            </a:pPr>
            <a:r>
              <a:rPr lang="en" sz="1400">
                <a:solidFill>
                  <a:srgbClr val="000000"/>
                </a:solidFill>
              </a:rPr>
              <a:t>Event types.</a:t>
            </a:r>
            <a:endParaRPr sz="1400">
              <a:solidFill>
                <a:srgbClr val="000000"/>
              </a:solidFill>
            </a:endParaRPr>
          </a:p>
          <a:p>
            <a:pPr indent="0" lvl="0" marL="0" rtl="0" algn="l">
              <a:spcBef>
                <a:spcPts val="0"/>
              </a:spcBef>
              <a:spcAft>
                <a:spcPts val="0"/>
              </a:spcAft>
              <a:buNone/>
            </a:pPr>
            <a:r>
              <a:rPr lang="en" sz="1400">
                <a:solidFill>
                  <a:srgbClr val="000000"/>
                </a:solidFill>
              </a:rPr>
              <a:t>Local history.</a:t>
            </a:r>
            <a:endParaRPr sz="1400">
              <a:solidFill>
                <a:srgbClr val="000000"/>
              </a:solidFill>
            </a:endParaRPr>
          </a:p>
          <a:p>
            <a:pPr indent="0" lvl="0" marL="0" rtl="0" algn="l">
              <a:spcBef>
                <a:spcPts val="0"/>
              </a:spcBef>
              <a:spcAft>
                <a:spcPts val="0"/>
              </a:spcAft>
              <a:buNone/>
            </a:pPr>
            <a:r>
              <a:rPr lang="en" sz="1400">
                <a:solidFill>
                  <a:srgbClr val="000000"/>
                </a:solidFill>
              </a:rPr>
              <a:t>Protocol: </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Send message to every other process.</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Wait for n-f distinct processes to return message.</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Perform sequence of local events.</a:t>
            </a:r>
            <a:endParaRPr sz="14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623400" y="599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of optimality</a:t>
            </a:r>
            <a:endParaRPr/>
          </a:p>
        </p:txBody>
      </p:sp>
      <p:sp>
        <p:nvSpPr>
          <p:cNvPr id="283" name="Google Shape;283;p35"/>
          <p:cNvSpPr txBox="1"/>
          <p:nvPr>
            <p:ph idx="1" type="body"/>
          </p:nvPr>
        </p:nvSpPr>
        <p:spPr>
          <a:xfrm>
            <a:off x="727650" y="1583950"/>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Configuration</a:t>
            </a:r>
            <a:endParaRPr/>
          </a:p>
          <a:p>
            <a:pPr indent="-311150" lvl="0" marL="457200" rtl="0" algn="l">
              <a:spcBef>
                <a:spcPts val="0"/>
              </a:spcBef>
              <a:spcAft>
                <a:spcPts val="0"/>
              </a:spcAft>
              <a:buSzPts val="1300"/>
              <a:buChar char="●"/>
            </a:pPr>
            <a:r>
              <a:rPr lang="en"/>
              <a:t>View of process in execution</a:t>
            </a:r>
            <a:endParaRPr/>
          </a:p>
          <a:p>
            <a:pPr indent="-311150" lvl="0" marL="457200" rtl="0" algn="l">
              <a:spcBef>
                <a:spcPts val="0"/>
              </a:spcBef>
              <a:spcAft>
                <a:spcPts val="0"/>
              </a:spcAft>
              <a:buSzPts val="1300"/>
              <a:buChar char="●"/>
            </a:pPr>
            <a:r>
              <a:rPr lang="en"/>
              <a:t>Similar executions</a:t>
            </a:r>
            <a:endParaRPr/>
          </a:p>
          <a:p>
            <a:pPr indent="-311150" lvl="0" marL="457200" rtl="0" algn="l">
              <a:spcBef>
                <a:spcPts val="0"/>
              </a:spcBef>
              <a:spcAft>
                <a:spcPts val="0"/>
              </a:spcAft>
              <a:buSzPts val="1300"/>
              <a:buChar char="●"/>
            </a:pPr>
            <a:r>
              <a:rPr lang="en"/>
              <a:t>Consensus value</a:t>
            </a:r>
            <a:endParaRPr/>
          </a:p>
          <a:p>
            <a:pPr indent="-311150" lvl="0" marL="457200" rtl="0" algn="l">
              <a:spcBef>
                <a:spcPts val="0"/>
              </a:spcBef>
              <a:spcAft>
                <a:spcPts val="0"/>
              </a:spcAft>
              <a:buSzPts val="1300"/>
              <a:buChar char="●"/>
            </a:pPr>
            <a:r>
              <a:rPr i="1" lang="en"/>
              <a:t>F</a:t>
            </a:r>
            <a:r>
              <a:rPr lang="en"/>
              <a:t>-silent</a:t>
            </a:r>
            <a:endParaRPr/>
          </a:p>
          <a:p>
            <a:pPr indent="-311150" lvl="0" marL="457200" rtl="0" algn="l">
              <a:spcBef>
                <a:spcPts val="0"/>
              </a:spcBef>
              <a:spcAft>
                <a:spcPts val="0"/>
              </a:spcAft>
              <a:buSzPts val="1300"/>
              <a:buChar char="●"/>
            </a:pPr>
            <a:r>
              <a:rPr lang="en"/>
              <a:t>Two step execution</a:t>
            </a:r>
            <a:endParaRPr/>
          </a:p>
          <a:p>
            <a:pPr indent="-311150" lvl="0" marL="457200" rtl="0" algn="l">
              <a:spcBef>
                <a:spcPts val="0"/>
              </a:spcBef>
              <a:spcAft>
                <a:spcPts val="0"/>
              </a:spcAft>
              <a:buSzPts val="1300"/>
              <a:buChar char="●"/>
            </a:pPr>
            <a:r>
              <a:rPr lang="en"/>
              <a:t>(t,2) step</a:t>
            </a:r>
            <a:endParaRPr/>
          </a:p>
          <a:p>
            <a:pPr indent="-311150" lvl="0" marL="457200" rtl="0" algn="l">
              <a:spcBef>
                <a:spcPts val="0"/>
              </a:spcBef>
              <a:spcAft>
                <a:spcPts val="0"/>
              </a:spcAft>
              <a:buSzPts val="1300"/>
              <a:buChar char="●"/>
            </a:pPr>
            <a:r>
              <a:rPr lang="en"/>
              <a:t>(t,2) step bivalent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6"/>
          <p:cNvSpPr txBox="1"/>
          <p:nvPr>
            <p:ph type="title"/>
          </p:nvPr>
        </p:nvSpPr>
        <p:spPr>
          <a:xfrm>
            <a:off x="646950" y="552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of optimality</a:t>
            </a:r>
            <a:endParaRPr/>
          </a:p>
        </p:txBody>
      </p:sp>
      <p:sp>
        <p:nvSpPr>
          <p:cNvPr id="289" name="Google Shape;289;p36"/>
          <p:cNvSpPr txBox="1"/>
          <p:nvPr>
            <p:ph idx="1" type="body"/>
          </p:nvPr>
        </p:nvSpPr>
        <p:spPr>
          <a:xfrm>
            <a:off x="727650" y="14412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(t,2) step Byzantine fault tolerant consensus protocol requires at least 3f+2t+1 processes.</a:t>
            </a:r>
            <a:endParaRPr/>
          </a:p>
          <a:p>
            <a:pPr indent="0" lvl="0" marL="457200" rtl="0" algn="l">
              <a:spcBef>
                <a:spcPts val="1600"/>
              </a:spcBef>
              <a:spcAft>
                <a:spcPts val="0"/>
              </a:spcAft>
              <a:buNone/>
            </a:pPr>
            <a:r>
              <a:rPr lang="en"/>
              <a:t>Contradict! Assume, 3f+2t processes. Partition them into 5 sets.</a:t>
            </a:r>
            <a:endParaRPr/>
          </a:p>
          <a:p>
            <a:pPr indent="0" lvl="0" marL="457200" rtl="0" algn="l">
              <a:spcBef>
                <a:spcPts val="1600"/>
              </a:spcBef>
              <a:spcAft>
                <a:spcPts val="0"/>
              </a:spcAft>
              <a:buNone/>
            </a:pPr>
            <a:r>
              <a:rPr lang="en"/>
              <a:t>F0=p5 and F1=1, having size t. Other sets- size f.</a:t>
            </a:r>
            <a:endParaRPr/>
          </a:p>
          <a:p>
            <a:pPr indent="0" lvl="0" marL="457200" rtl="0" algn="l">
              <a:spcBef>
                <a:spcPts val="1600"/>
              </a:spcBef>
              <a:spcAft>
                <a:spcPts val="0"/>
              </a:spcAft>
              <a:buNone/>
            </a:pPr>
            <a:r>
              <a:rPr lang="en"/>
              <a:t>Si- start of pi at end of first round of p0 </a:t>
            </a:r>
            <a:endParaRPr/>
          </a:p>
          <a:p>
            <a:pPr indent="0" lvl="0" marL="457200" rtl="0" algn="l">
              <a:spcBef>
                <a:spcPts val="1600"/>
              </a:spcBef>
              <a:spcAft>
                <a:spcPts val="0"/>
              </a:spcAft>
              <a:buNone/>
            </a:pPr>
            <a:r>
              <a:rPr lang="en"/>
              <a:t>Ti- start of pi at end of first round of p1</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727650" y="576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of optimality</a:t>
            </a:r>
            <a:endParaRPr/>
          </a:p>
        </p:txBody>
      </p:sp>
      <p:sp>
        <p:nvSpPr>
          <p:cNvPr id="295" name="Google Shape;295;p37"/>
          <p:cNvSpPr txBox="1"/>
          <p:nvPr>
            <p:ph idx="1" type="body"/>
          </p:nvPr>
        </p:nvSpPr>
        <p:spPr>
          <a:xfrm>
            <a:off x="811925" y="1489700"/>
            <a:ext cx="7688700" cy="2261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Three new executions of P:</a:t>
            </a:r>
            <a:endParaRPr/>
          </a:p>
          <a:p>
            <a:pPr indent="0" lvl="0" marL="457200" rtl="0" algn="l">
              <a:spcBef>
                <a:spcPts val="1600"/>
              </a:spcBef>
              <a:spcAft>
                <a:spcPts val="0"/>
              </a:spcAft>
              <a:buNone/>
            </a:pPr>
            <a:r>
              <a:rPr lang="en"/>
              <a:t>Ps,Pt,P</a:t>
            </a:r>
            <a:r>
              <a:rPr lang="en"/>
              <a:t>c</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All three are p3-silent from the second round.</a:t>
            </a:r>
            <a:endParaRPr/>
          </a:p>
          <a:p>
            <a:pPr indent="0" lvl="0" marL="457200" rtl="0" algn="l">
              <a:spcBef>
                <a:spcPts val="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8"/>
          <p:cNvSpPr txBox="1"/>
          <p:nvPr>
            <p:ph type="title"/>
          </p:nvPr>
        </p:nvSpPr>
        <p:spPr>
          <a:xfrm>
            <a:off x="458425" y="599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 scenario	</a:t>
            </a:r>
            <a:endParaRPr/>
          </a:p>
        </p:txBody>
      </p:sp>
      <p:sp>
        <p:nvSpPr>
          <p:cNvPr id="301" name="Google Shape;301;p38"/>
          <p:cNvSpPr txBox="1"/>
          <p:nvPr>
            <p:ph idx="1" type="body"/>
          </p:nvPr>
        </p:nvSpPr>
        <p:spPr>
          <a:xfrm>
            <a:off x="121000" y="1894400"/>
            <a:ext cx="5835600" cy="2979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P4 has byzantine processes.</a:t>
            </a:r>
            <a:endParaRPr/>
          </a:p>
          <a:p>
            <a:pPr indent="0" lvl="0" marL="457200" rtl="0" algn="l">
              <a:spcBef>
                <a:spcPts val="1600"/>
              </a:spcBef>
              <a:spcAft>
                <a:spcPts val="0"/>
              </a:spcAft>
              <a:buNone/>
            </a:pPr>
            <a:r>
              <a:rPr lang="en"/>
              <a:t>View of p3 is same as in second round of p0. </a:t>
            </a:r>
            <a:endParaRPr/>
          </a:p>
          <a:p>
            <a:pPr indent="0" lvl="0" marL="457200" rtl="0" algn="l">
              <a:spcBef>
                <a:spcPts val="1600"/>
              </a:spcBef>
              <a:spcAft>
                <a:spcPts val="1600"/>
              </a:spcAft>
              <a:buNone/>
            </a:pPr>
            <a:r>
              <a:rPr lang="en"/>
              <a:t>Hence p3 learns 0.</a:t>
            </a:r>
            <a:endParaRPr/>
          </a:p>
        </p:txBody>
      </p:sp>
      <p:pic>
        <p:nvPicPr>
          <p:cNvPr id="302" name="Google Shape;302;p38"/>
          <p:cNvPicPr preferRelativeResize="0"/>
          <p:nvPr/>
        </p:nvPicPr>
        <p:blipFill>
          <a:blip r:embed="rId3">
            <a:alphaModFix/>
          </a:blip>
          <a:stretch>
            <a:fillRect/>
          </a:stretch>
        </p:blipFill>
        <p:spPr>
          <a:xfrm>
            <a:off x="4365825" y="599875"/>
            <a:ext cx="4533900" cy="2609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9"/>
          <p:cNvSpPr txBox="1"/>
          <p:nvPr>
            <p:ph type="title"/>
          </p:nvPr>
        </p:nvSpPr>
        <p:spPr>
          <a:xfrm>
            <a:off x="311700" y="5645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Pt scenario	</a:t>
            </a:r>
            <a:endParaRPr/>
          </a:p>
        </p:txBody>
      </p:sp>
      <p:sp>
        <p:nvSpPr>
          <p:cNvPr id="308" name="Google Shape;308;p39"/>
          <p:cNvSpPr txBox="1"/>
          <p:nvPr>
            <p:ph idx="1" type="body"/>
          </p:nvPr>
        </p:nvSpPr>
        <p:spPr>
          <a:xfrm>
            <a:off x="123175" y="1880625"/>
            <a:ext cx="5427000" cy="3539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P2 </a:t>
            </a:r>
            <a:r>
              <a:rPr lang="en"/>
              <a:t>has byzantine processes.</a:t>
            </a:r>
            <a:endParaRPr/>
          </a:p>
          <a:p>
            <a:pPr indent="0" lvl="0" marL="457200" rtl="0" algn="l">
              <a:spcBef>
                <a:spcPts val="1600"/>
              </a:spcBef>
              <a:spcAft>
                <a:spcPts val="0"/>
              </a:spcAft>
              <a:buNone/>
            </a:pPr>
            <a:r>
              <a:rPr lang="en"/>
              <a:t>View of p3 is same as in second round of p1.</a:t>
            </a:r>
            <a:endParaRPr/>
          </a:p>
          <a:p>
            <a:pPr indent="0" lvl="0" marL="457200" rtl="0" algn="l">
              <a:spcBef>
                <a:spcPts val="1600"/>
              </a:spcBef>
              <a:spcAft>
                <a:spcPts val="1600"/>
              </a:spcAft>
              <a:buNone/>
            </a:pPr>
            <a:r>
              <a:rPr lang="en"/>
              <a:t> Hence p3 learns 1.</a:t>
            </a:r>
            <a:endParaRPr/>
          </a:p>
        </p:txBody>
      </p:sp>
      <p:pic>
        <p:nvPicPr>
          <p:cNvPr id="309" name="Google Shape;309;p39"/>
          <p:cNvPicPr preferRelativeResize="0"/>
          <p:nvPr/>
        </p:nvPicPr>
        <p:blipFill>
          <a:blip r:embed="rId3">
            <a:alphaModFix/>
          </a:blip>
          <a:stretch>
            <a:fillRect/>
          </a:stretch>
        </p:blipFill>
        <p:spPr>
          <a:xfrm>
            <a:off x="4380900" y="564525"/>
            <a:ext cx="4533900" cy="2609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0"/>
          <p:cNvSpPr txBox="1"/>
          <p:nvPr>
            <p:ph type="title"/>
          </p:nvPr>
        </p:nvSpPr>
        <p:spPr>
          <a:xfrm>
            <a:off x="259200" y="599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Pc scenario	</a:t>
            </a:r>
            <a:endParaRPr/>
          </a:p>
        </p:txBody>
      </p:sp>
      <p:sp>
        <p:nvSpPr>
          <p:cNvPr id="315" name="Google Shape;315;p40"/>
          <p:cNvSpPr txBox="1"/>
          <p:nvPr>
            <p:ph idx="1" type="body"/>
          </p:nvPr>
        </p:nvSpPr>
        <p:spPr>
          <a:xfrm>
            <a:off x="259200" y="2006850"/>
            <a:ext cx="4661700" cy="2970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Pc crashed.</a:t>
            </a:r>
            <a:endParaRPr/>
          </a:p>
          <a:p>
            <a:pPr indent="0" lvl="0" marL="457200" rtl="0" algn="l">
              <a:spcBef>
                <a:spcPts val="1600"/>
              </a:spcBef>
              <a:spcAft>
                <a:spcPts val="0"/>
              </a:spcAft>
              <a:buNone/>
            </a:pPr>
            <a:r>
              <a:rPr lang="en"/>
              <a:t>Need to learn value!</a:t>
            </a:r>
            <a:endParaRPr/>
          </a:p>
          <a:p>
            <a:pPr indent="0" lvl="0" marL="457200" rtl="0" algn="l">
              <a:spcBef>
                <a:spcPts val="1600"/>
              </a:spcBef>
              <a:spcAft>
                <a:spcPts val="0"/>
              </a:spcAft>
              <a:buNone/>
            </a:pPr>
            <a:r>
              <a:rPr lang="en"/>
              <a:t>By construction, c(pc)=c(ps)=0 AND c(pc)=c(pt)=1,</a:t>
            </a:r>
            <a:endParaRPr/>
          </a:p>
          <a:p>
            <a:pPr indent="0" lvl="0" marL="457200" rtl="0" algn="l">
              <a:spcBef>
                <a:spcPts val="1600"/>
              </a:spcBef>
              <a:spcAft>
                <a:spcPts val="1600"/>
              </a:spcAft>
              <a:buNone/>
            </a:pPr>
            <a:r>
              <a:rPr lang="en"/>
              <a:t>Which can’t be true, hence it is not possible.</a:t>
            </a:r>
            <a:endParaRPr/>
          </a:p>
        </p:txBody>
      </p:sp>
      <p:pic>
        <p:nvPicPr>
          <p:cNvPr id="316" name="Google Shape;316;p40"/>
          <p:cNvPicPr preferRelativeResize="0"/>
          <p:nvPr/>
        </p:nvPicPr>
        <p:blipFill>
          <a:blip r:embed="rId3">
            <a:alphaModFix/>
          </a:blip>
          <a:stretch>
            <a:fillRect/>
          </a:stretch>
        </p:blipFill>
        <p:spPr>
          <a:xfrm>
            <a:off x="4448825" y="599875"/>
            <a:ext cx="4533900" cy="2609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1"/>
          <p:cNvSpPr txBox="1"/>
          <p:nvPr>
            <p:ph type="title"/>
          </p:nvPr>
        </p:nvSpPr>
        <p:spPr>
          <a:xfrm>
            <a:off x="514200" y="611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State Machine </a:t>
            </a:r>
            <a:r>
              <a:rPr lang="en"/>
              <a:t>Replication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322" name="Google Shape;322;p41"/>
          <p:cNvPicPr preferRelativeResize="0"/>
          <p:nvPr/>
        </p:nvPicPr>
        <p:blipFill>
          <a:blip r:embed="rId3">
            <a:alphaModFix/>
          </a:blip>
          <a:stretch>
            <a:fillRect/>
          </a:stretch>
        </p:blipFill>
        <p:spPr>
          <a:xfrm>
            <a:off x="1122802" y="1511075"/>
            <a:ext cx="6898399" cy="33054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3378225" y="4530775"/>
            <a:ext cx="246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CONSENSUS</a:t>
            </a:r>
            <a:endParaRPr/>
          </a:p>
        </p:txBody>
      </p:sp>
      <p:sp>
        <p:nvSpPr>
          <p:cNvPr id="99" name="Google Shape;99;p15"/>
          <p:cNvSpPr txBox="1"/>
          <p:nvPr>
            <p:ph type="title"/>
          </p:nvPr>
        </p:nvSpPr>
        <p:spPr>
          <a:xfrm>
            <a:off x="3378225" y="3906800"/>
            <a:ext cx="2238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rPr>
              <a:t>BYZANTINE</a:t>
            </a:r>
            <a:endParaRPr>
              <a:solidFill>
                <a:srgbClr val="CCCCCC"/>
              </a:solidFill>
            </a:endParaRPr>
          </a:p>
        </p:txBody>
      </p:sp>
      <p:sp>
        <p:nvSpPr>
          <p:cNvPr id="100" name="Google Shape;100;p15"/>
          <p:cNvSpPr txBox="1"/>
          <p:nvPr>
            <p:ph type="title"/>
          </p:nvPr>
        </p:nvSpPr>
        <p:spPr>
          <a:xfrm>
            <a:off x="3460050" y="3282825"/>
            <a:ext cx="208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rPr>
              <a:t>FAST</a:t>
            </a:r>
            <a:endParaRPr>
              <a:solidFill>
                <a:srgbClr val="CCCCCC"/>
              </a:solidFill>
            </a:endParaRPr>
          </a:p>
        </p:txBody>
      </p:sp>
      <p:sp>
        <p:nvSpPr>
          <p:cNvPr id="101" name="Google Shape;101;p15"/>
          <p:cNvSpPr txBox="1"/>
          <p:nvPr/>
        </p:nvSpPr>
        <p:spPr>
          <a:xfrm>
            <a:off x="566200" y="561300"/>
            <a:ext cx="2961000" cy="4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5B0F00"/>
                </a:solidFill>
                <a:latin typeface="Raleway"/>
                <a:ea typeface="Raleway"/>
                <a:cs typeface="Raleway"/>
                <a:sym typeface="Raleway"/>
              </a:rPr>
              <a:t>Safety properties</a:t>
            </a:r>
            <a:endParaRPr b="1" sz="2600">
              <a:solidFill>
                <a:srgbClr val="5B0F00"/>
              </a:solidFill>
              <a:latin typeface="Raleway"/>
              <a:ea typeface="Raleway"/>
              <a:cs typeface="Raleway"/>
              <a:sym typeface="Raleway"/>
            </a:endParaRPr>
          </a:p>
        </p:txBody>
      </p:sp>
      <p:sp>
        <p:nvSpPr>
          <p:cNvPr id="102" name="Google Shape;102;p15"/>
          <p:cNvSpPr txBox="1"/>
          <p:nvPr>
            <p:ph type="title"/>
          </p:nvPr>
        </p:nvSpPr>
        <p:spPr>
          <a:xfrm>
            <a:off x="5259325" y="572250"/>
            <a:ext cx="356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B0F00"/>
                </a:solidFill>
              </a:rPr>
              <a:t>Liveness properties.</a:t>
            </a:r>
            <a:endParaRPr sz="1200">
              <a:solidFill>
                <a:srgbClr val="5B0F00"/>
              </a:solidFill>
            </a:endParaRPr>
          </a:p>
          <a:p>
            <a:pPr indent="0" lvl="0" marL="0" rtl="0" algn="l">
              <a:spcBef>
                <a:spcPts val="0"/>
              </a:spcBef>
              <a:spcAft>
                <a:spcPts val="0"/>
              </a:spcAft>
              <a:buNone/>
            </a:pPr>
            <a:r>
              <a:t/>
            </a:r>
            <a:endParaRPr sz="1200"/>
          </a:p>
        </p:txBody>
      </p:sp>
      <p:sp>
        <p:nvSpPr>
          <p:cNvPr id="103" name="Google Shape;103;p15"/>
          <p:cNvSpPr txBox="1"/>
          <p:nvPr/>
        </p:nvSpPr>
        <p:spPr>
          <a:xfrm>
            <a:off x="566200" y="1277000"/>
            <a:ext cx="35646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5B0F00"/>
                </a:solidFill>
              </a:rPr>
              <a:t>Something good eventually happens.</a:t>
            </a:r>
            <a:endParaRPr/>
          </a:p>
        </p:txBody>
      </p:sp>
      <p:sp>
        <p:nvSpPr>
          <p:cNvPr id="104" name="Google Shape;104;p15"/>
          <p:cNvSpPr txBox="1"/>
          <p:nvPr/>
        </p:nvSpPr>
        <p:spPr>
          <a:xfrm>
            <a:off x="501400" y="1601400"/>
            <a:ext cx="35646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 </a:t>
            </a:r>
            <a:r>
              <a:rPr lang="en"/>
              <a:t>Only a value that has been proposed can be chosen.</a:t>
            </a:r>
            <a:endParaRPr/>
          </a:p>
        </p:txBody>
      </p:sp>
      <p:sp>
        <p:nvSpPr>
          <p:cNvPr id="105" name="Google Shape;105;p15"/>
          <p:cNvSpPr txBox="1"/>
          <p:nvPr/>
        </p:nvSpPr>
        <p:spPr>
          <a:xfrm>
            <a:off x="501400" y="2045450"/>
            <a:ext cx="34350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 </a:t>
            </a:r>
            <a:r>
              <a:rPr lang="en"/>
              <a:t>Only a single value may be chosen.</a:t>
            </a:r>
            <a:endParaRPr/>
          </a:p>
        </p:txBody>
      </p:sp>
      <p:sp>
        <p:nvSpPr>
          <p:cNvPr id="106" name="Google Shape;106;p15"/>
          <p:cNvSpPr txBox="1"/>
          <p:nvPr/>
        </p:nvSpPr>
        <p:spPr>
          <a:xfrm>
            <a:off x="501400" y="2363850"/>
            <a:ext cx="39351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3. </a:t>
            </a:r>
            <a:r>
              <a:rPr lang="en"/>
              <a:t>Only the chosen value may be learnt by a correct learner.</a:t>
            </a:r>
            <a:endParaRPr/>
          </a:p>
        </p:txBody>
      </p:sp>
      <p:sp>
        <p:nvSpPr>
          <p:cNvPr id="107" name="Google Shape;107;p15"/>
          <p:cNvSpPr txBox="1"/>
          <p:nvPr/>
        </p:nvSpPr>
        <p:spPr>
          <a:xfrm>
            <a:off x="5196100" y="1983800"/>
            <a:ext cx="3165300" cy="4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2. </a:t>
            </a:r>
            <a:r>
              <a:rPr lang="en" sz="1200"/>
              <a:t>Once a value is chosen, correct learners eventually learn it.</a:t>
            </a:r>
            <a:endParaRPr/>
          </a:p>
        </p:txBody>
      </p:sp>
      <p:sp>
        <p:nvSpPr>
          <p:cNvPr id="108" name="Google Shape;108;p15"/>
          <p:cNvSpPr txBox="1"/>
          <p:nvPr/>
        </p:nvSpPr>
        <p:spPr>
          <a:xfrm>
            <a:off x="5196100" y="1676950"/>
            <a:ext cx="39351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1. </a:t>
            </a:r>
            <a:r>
              <a:rPr lang="en" sz="1200"/>
              <a:t>Some proposed value is eventually chosen.</a:t>
            </a:r>
            <a:endParaRPr/>
          </a:p>
        </p:txBody>
      </p:sp>
      <p:sp>
        <p:nvSpPr>
          <p:cNvPr id="109" name="Google Shape;109;p15"/>
          <p:cNvSpPr txBox="1"/>
          <p:nvPr/>
        </p:nvSpPr>
        <p:spPr>
          <a:xfrm>
            <a:off x="5527125" y="1277000"/>
            <a:ext cx="30585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5B0F00"/>
                </a:solidFill>
              </a:rPr>
              <a:t>Nothing bad happens.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0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100"/>
                                          </p:stCondLst>
                                        </p:cTn>
                                        <p:tgtEl>
                                          <p:spTgt spid="10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0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0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0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0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0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0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2"/>
          <p:cNvSpPr txBox="1"/>
          <p:nvPr>
            <p:ph type="title"/>
          </p:nvPr>
        </p:nvSpPr>
        <p:spPr>
          <a:xfrm>
            <a:off x="529125" y="540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Optimizations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328" name="Google Shape;328;p42"/>
          <p:cNvPicPr preferRelativeResize="0"/>
          <p:nvPr/>
        </p:nvPicPr>
        <p:blipFill>
          <a:blip r:embed="rId3">
            <a:alphaModFix/>
          </a:blip>
          <a:stretch>
            <a:fillRect/>
          </a:stretch>
        </p:blipFill>
        <p:spPr>
          <a:xfrm>
            <a:off x="1617375" y="1228463"/>
            <a:ext cx="5909225" cy="287508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727650" y="5990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Optimizations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334" name="Google Shape;334;p43"/>
          <p:cNvPicPr preferRelativeResize="0"/>
          <p:nvPr/>
        </p:nvPicPr>
        <p:blipFill>
          <a:blip r:embed="rId3">
            <a:alphaModFix/>
          </a:blip>
          <a:stretch>
            <a:fillRect/>
          </a:stretch>
        </p:blipFill>
        <p:spPr>
          <a:xfrm>
            <a:off x="1676288" y="1134227"/>
            <a:ext cx="5909225" cy="28750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4"/>
          <p:cNvSpPr txBox="1"/>
          <p:nvPr>
            <p:ph type="title"/>
          </p:nvPr>
        </p:nvSpPr>
        <p:spPr>
          <a:xfrm>
            <a:off x="252775" y="553819"/>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40" name="Google Shape;340;p44"/>
          <p:cNvSpPr txBox="1"/>
          <p:nvPr>
            <p:ph idx="4294967295" type="body"/>
          </p:nvPr>
        </p:nvSpPr>
        <p:spPr>
          <a:xfrm>
            <a:off x="311700" y="1427656"/>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latin typeface="Roboto"/>
                <a:ea typeface="Roboto"/>
                <a:cs typeface="Roboto"/>
                <a:sym typeface="Roboto"/>
              </a:rPr>
              <a:t>Fab Paxos</a:t>
            </a:r>
            <a:endParaRPr sz="1400">
              <a:latin typeface="Roboto"/>
              <a:ea typeface="Roboto"/>
              <a:cs typeface="Roboto"/>
              <a:sym typeface="Roboto"/>
            </a:endParaRPr>
          </a:p>
          <a:p>
            <a:pPr indent="-317500" lvl="0" marL="457200" rtl="0" algn="l">
              <a:lnSpc>
                <a:spcPct val="100000"/>
              </a:lnSpc>
              <a:spcBef>
                <a:spcPts val="0"/>
              </a:spcBef>
              <a:spcAft>
                <a:spcPts val="0"/>
              </a:spcAft>
              <a:buSzPts val="1400"/>
              <a:buFont typeface="Verdana"/>
              <a:buChar char="●"/>
            </a:pPr>
            <a:r>
              <a:rPr lang="en" sz="1400">
                <a:latin typeface="Roboto"/>
                <a:ea typeface="Roboto"/>
                <a:cs typeface="Roboto"/>
                <a:sym typeface="Roboto"/>
              </a:rPr>
              <a:t>Can achieve consensus in</a:t>
            </a:r>
            <a:r>
              <a:rPr b="1" lang="en" sz="1400">
                <a:latin typeface="Roboto"/>
                <a:ea typeface="Roboto"/>
                <a:cs typeface="Roboto"/>
                <a:sym typeface="Roboto"/>
              </a:rPr>
              <a:t> 2 communication steps </a:t>
            </a:r>
            <a:r>
              <a:rPr lang="en" sz="1400">
                <a:latin typeface="Roboto"/>
                <a:ea typeface="Roboto"/>
                <a:cs typeface="Roboto"/>
                <a:sym typeface="Roboto"/>
              </a:rPr>
              <a:t>in common case.</a:t>
            </a:r>
            <a:endParaRPr sz="1400">
              <a:latin typeface="Roboto"/>
              <a:ea typeface="Roboto"/>
              <a:cs typeface="Roboto"/>
              <a:sym typeface="Roboto"/>
            </a:endParaRPr>
          </a:p>
          <a:p>
            <a:pPr indent="-317500" lvl="0" marL="457200" rtl="0" algn="l">
              <a:lnSpc>
                <a:spcPct val="100000"/>
              </a:lnSpc>
              <a:spcBef>
                <a:spcPts val="1000"/>
              </a:spcBef>
              <a:spcAft>
                <a:spcPts val="0"/>
              </a:spcAft>
              <a:buSzPts val="1400"/>
              <a:buFont typeface="Verdana"/>
              <a:buChar char="●"/>
            </a:pPr>
            <a:r>
              <a:rPr lang="en" sz="1400">
                <a:latin typeface="Roboto"/>
                <a:ea typeface="Roboto"/>
                <a:cs typeface="Roboto"/>
                <a:sym typeface="Roboto"/>
              </a:rPr>
              <a:t>Is optimal- </a:t>
            </a:r>
            <a:r>
              <a:rPr b="1" lang="en" sz="1400">
                <a:latin typeface="Roboto"/>
                <a:ea typeface="Roboto"/>
                <a:cs typeface="Roboto"/>
                <a:sym typeface="Roboto"/>
              </a:rPr>
              <a:t>minimal no of steps</a:t>
            </a:r>
            <a:r>
              <a:rPr lang="en" sz="1400">
                <a:latin typeface="Roboto"/>
                <a:ea typeface="Roboto"/>
                <a:cs typeface="Roboto"/>
                <a:sym typeface="Roboto"/>
              </a:rPr>
              <a:t> for consensus, number of processes.</a:t>
            </a:r>
            <a:endParaRPr sz="1400">
              <a:latin typeface="Roboto"/>
              <a:ea typeface="Roboto"/>
              <a:cs typeface="Roboto"/>
              <a:sym typeface="Roboto"/>
            </a:endParaRPr>
          </a:p>
          <a:p>
            <a:pPr indent="-317500" lvl="0" marL="457200" rtl="0" algn="l">
              <a:lnSpc>
                <a:spcPct val="100000"/>
              </a:lnSpc>
              <a:spcBef>
                <a:spcPts val="1000"/>
              </a:spcBef>
              <a:spcAft>
                <a:spcPts val="0"/>
              </a:spcAft>
              <a:buSzPts val="1400"/>
              <a:buFont typeface="Verdana"/>
              <a:buChar char="●"/>
            </a:pPr>
            <a:r>
              <a:rPr lang="en" sz="1400">
                <a:latin typeface="Roboto"/>
                <a:ea typeface="Roboto"/>
                <a:cs typeface="Roboto"/>
                <a:sym typeface="Roboto"/>
              </a:rPr>
              <a:t>Does not require expensive </a:t>
            </a:r>
            <a:r>
              <a:rPr b="1" lang="en" sz="1400">
                <a:latin typeface="Roboto"/>
                <a:ea typeface="Roboto"/>
                <a:cs typeface="Roboto"/>
                <a:sym typeface="Roboto"/>
              </a:rPr>
              <a:t>digital signatures</a:t>
            </a:r>
            <a:r>
              <a:rPr lang="en" sz="1400">
                <a:latin typeface="Roboto"/>
                <a:ea typeface="Roboto"/>
                <a:cs typeface="Roboto"/>
                <a:sym typeface="Roboto"/>
              </a:rPr>
              <a:t>.</a:t>
            </a:r>
            <a:endParaRPr sz="1400">
              <a:latin typeface="Roboto"/>
              <a:ea typeface="Roboto"/>
              <a:cs typeface="Roboto"/>
              <a:sym typeface="Roboto"/>
            </a:endParaRPr>
          </a:p>
          <a:p>
            <a:pPr indent="-317500" lvl="0" marL="457200" rtl="0" algn="l">
              <a:lnSpc>
                <a:spcPct val="100000"/>
              </a:lnSpc>
              <a:spcBef>
                <a:spcPts val="1000"/>
              </a:spcBef>
              <a:spcAft>
                <a:spcPts val="0"/>
              </a:spcAft>
              <a:buSzPts val="1400"/>
              <a:buFont typeface="Verdana"/>
              <a:buChar char="●"/>
            </a:pPr>
            <a:r>
              <a:rPr lang="en" sz="1400">
                <a:latin typeface="Roboto"/>
                <a:ea typeface="Roboto"/>
                <a:cs typeface="Roboto"/>
                <a:sym typeface="Roboto"/>
              </a:rPr>
              <a:t>Good </a:t>
            </a:r>
            <a:r>
              <a:rPr b="1" lang="en" sz="1400">
                <a:latin typeface="Roboto"/>
                <a:ea typeface="Roboto"/>
                <a:cs typeface="Roboto"/>
                <a:sym typeface="Roboto"/>
              </a:rPr>
              <a:t>trade off for extra</a:t>
            </a:r>
            <a:r>
              <a:rPr lang="en" sz="1400">
                <a:latin typeface="Roboto"/>
                <a:ea typeface="Roboto"/>
                <a:cs typeface="Roboto"/>
                <a:sym typeface="Roboto"/>
              </a:rPr>
              <a:t> communication step.</a:t>
            </a:r>
            <a:endParaRPr sz="1400">
              <a:latin typeface="Roboto"/>
              <a:ea typeface="Roboto"/>
              <a:cs typeface="Roboto"/>
              <a:sym typeface="Roboto"/>
            </a:endParaRPr>
          </a:p>
          <a:p>
            <a:pPr indent="-317500" lvl="0" marL="457200" rtl="0" algn="l">
              <a:lnSpc>
                <a:spcPct val="100000"/>
              </a:lnSpc>
              <a:spcBef>
                <a:spcPts val="1000"/>
              </a:spcBef>
              <a:spcAft>
                <a:spcPts val="0"/>
              </a:spcAft>
              <a:buSzPts val="1400"/>
              <a:buFont typeface="Verdana"/>
              <a:buChar char="●"/>
            </a:pPr>
            <a:r>
              <a:rPr lang="en" sz="1400">
                <a:latin typeface="Roboto"/>
                <a:ea typeface="Roboto"/>
                <a:cs typeface="Roboto"/>
                <a:sym typeface="Roboto"/>
              </a:rPr>
              <a:t>5f+1 acceptors is the </a:t>
            </a:r>
            <a:r>
              <a:rPr b="1" lang="en" sz="1400">
                <a:latin typeface="Roboto"/>
                <a:ea typeface="Roboto"/>
                <a:cs typeface="Roboto"/>
                <a:sym typeface="Roboto"/>
              </a:rPr>
              <a:t>lower bound</a:t>
            </a:r>
            <a:r>
              <a:rPr lang="en" sz="1400">
                <a:latin typeface="Roboto"/>
                <a:ea typeface="Roboto"/>
                <a:cs typeface="Roboto"/>
                <a:sym typeface="Roboto"/>
              </a:rPr>
              <a:t> for two-step termination, it is possible to complete it in 2 communication steps with fewer acceptors.</a:t>
            </a:r>
            <a:endParaRPr sz="1400">
              <a:latin typeface="Roboto"/>
              <a:ea typeface="Roboto"/>
              <a:cs typeface="Roboto"/>
              <a:sym typeface="Roboto"/>
            </a:endParaRPr>
          </a:p>
          <a:p>
            <a:pPr indent="-317500" lvl="0" marL="457200" rtl="0" algn="l">
              <a:lnSpc>
                <a:spcPct val="100000"/>
              </a:lnSpc>
              <a:spcBef>
                <a:spcPts val="1000"/>
              </a:spcBef>
              <a:spcAft>
                <a:spcPts val="0"/>
              </a:spcAft>
              <a:buSzPts val="1400"/>
              <a:buFont typeface="Verdana"/>
              <a:buChar char="●"/>
            </a:pPr>
            <a:r>
              <a:rPr lang="en" sz="1400">
                <a:latin typeface="Roboto"/>
                <a:ea typeface="Roboto"/>
                <a:cs typeface="Roboto"/>
                <a:sym typeface="Roboto"/>
              </a:rPr>
              <a:t>Parameterized FaB  Paxos </a:t>
            </a:r>
            <a:r>
              <a:rPr b="1" lang="en" sz="1400">
                <a:latin typeface="Roboto"/>
                <a:ea typeface="Roboto"/>
                <a:cs typeface="Roboto"/>
                <a:sym typeface="Roboto"/>
              </a:rPr>
              <a:t>decouples</a:t>
            </a:r>
            <a:r>
              <a:rPr lang="en" sz="1400">
                <a:latin typeface="Roboto"/>
                <a:ea typeface="Roboto"/>
                <a:cs typeface="Roboto"/>
                <a:sym typeface="Roboto"/>
              </a:rPr>
              <a:t> fault-tolerance from 2step termination by spanning the design space between a byzantine consensus protocol with minimal number of server</a:t>
            </a:r>
            <a:r>
              <a:rPr lang="en" sz="1400">
                <a:latin typeface="Roboto"/>
                <a:ea typeface="Roboto"/>
                <a:cs typeface="Roboto"/>
                <a:sym typeface="Roboto"/>
              </a:rPr>
              <a:t>s.</a:t>
            </a:r>
            <a:endParaRPr sz="1400">
              <a:latin typeface="Roboto"/>
              <a:ea typeface="Roboto"/>
              <a:cs typeface="Roboto"/>
              <a:sym typeface="Roboto"/>
            </a:endParaRPr>
          </a:p>
          <a:p>
            <a:pPr indent="-317500" lvl="0" marL="457200" rtl="0" algn="l">
              <a:lnSpc>
                <a:spcPct val="100000"/>
              </a:lnSpc>
              <a:spcBef>
                <a:spcPts val="1000"/>
              </a:spcBef>
              <a:spcAft>
                <a:spcPts val="1000"/>
              </a:spcAft>
              <a:buSzPts val="1400"/>
              <a:buFont typeface="Verdana"/>
              <a:buChar char="●"/>
            </a:pPr>
            <a:r>
              <a:rPr lang="en" sz="1400">
                <a:latin typeface="Roboto"/>
                <a:ea typeface="Roboto"/>
                <a:cs typeface="Roboto"/>
                <a:sym typeface="Roboto"/>
              </a:rPr>
              <a:t>Parameterized FaB Paxos requires </a:t>
            </a:r>
            <a:r>
              <a:rPr b="1" lang="en" sz="1400">
                <a:latin typeface="Roboto"/>
                <a:ea typeface="Roboto"/>
                <a:cs typeface="Roboto"/>
                <a:sym typeface="Roboto"/>
              </a:rPr>
              <a:t>3f+2t+1</a:t>
            </a:r>
            <a:r>
              <a:rPr lang="en" sz="1400">
                <a:latin typeface="Roboto"/>
                <a:ea typeface="Roboto"/>
                <a:cs typeface="Roboto"/>
                <a:sym typeface="Roboto"/>
              </a:rPr>
              <a:t> servers to tolerate f Byzantine failures and completes in 2 communication steps- where there are at most t failures.</a:t>
            </a:r>
            <a:endParaRPr sz="1400">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5"/>
          <p:cNvSpPr txBox="1"/>
          <p:nvPr>
            <p:ph type="title"/>
          </p:nvPr>
        </p:nvSpPr>
        <p:spPr>
          <a:xfrm>
            <a:off x="3235825" y="1808950"/>
            <a:ext cx="2149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3527250" y="2852550"/>
            <a:ext cx="246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rPr>
              <a:t>CONSENSUS</a:t>
            </a:r>
            <a:endParaRPr>
              <a:solidFill>
                <a:srgbClr val="CCCCCC"/>
              </a:solidFill>
            </a:endParaRPr>
          </a:p>
        </p:txBody>
      </p:sp>
      <p:sp>
        <p:nvSpPr>
          <p:cNvPr id="115" name="Google Shape;115;p16"/>
          <p:cNvSpPr txBox="1"/>
          <p:nvPr>
            <p:ph type="title"/>
          </p:nvPr>
        </p:nvSpPr>
        <p:spPr>
          <a:xfrm>
            <a:off x="3527250" y="2228575"/>
            <a:ext cx="2238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rPr>
              <a:t>BYZANTINE</a:t>
            </a:r>
            <a:endParaRPr>
              <a:solidFill>
                <a:srgbClr val="CCCCCC"/>
              </a:solidFill>
            </a:endParaRPr>
          </a:p>
        </p:txBody>
      </p:sp>
      <p:sp>
        <p:nvSpPr>
          <p:cNvPr id="116" name="Google Shape;116;p16"/>
          <p:cNvSpPr txBox="1"/>
          <p:nvPr>
            <p:ph type="title"/>
          </p:nvPr>
        </p:nvSpPr>
        <p:spPr>
          <a:xfrm>
            <a:off x="3609075" y="1604600"/>
            <a:ext cx="208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FAST</a:t>
            </a:r>
            <a:endParaRPr/>
          </a:p>
        </p:txBody>
      </p:sp>
      <p:sp>
        <p:nvSpPr>
          <p:cNvPr id="117" name="Google Shape;117;p16"/>
          <p:cNvSpPr txBox="1"/>
          <p:nvPr/>
        </p:nvSpPr>
        <p:spPr>
          <a:xfrm>
            <a:off x="6310775" y="1527175"/>
            <a:ext cx="2564400" cy="43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Parameterized FaB-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step: till t acceptors fail.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3f+2t+1 acceptors to tolerate f Byzantine faults.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
        <p:nvSpPr>
          <p:cNvPr id="118" name="Google Shape;118;p16"/>
          <p:cNvSpPr txBox="1"/>
          <p:nvPr/>
        </p:nvSpPr>
        <p:spPr>
          <a:xfrm>
            <a:off x="314850" y="1604600"/>
            <a:ext cx="2564400" cy="43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FaB Paxos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Completes in two steps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5f+1 acceptors and tolerates f Byzantine faults.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9" name="Google Shape;119;p16"/>
          <p:cNvSpPr txBox="1"/>
          <p:nvPr/>
        </p:nvSpPr>
        <p:spPr>
          <a:xfrm>
            <a:off x="2321800" y="3826425"/>
            <a:ext cx="4394700" cy="10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Both are tight- use minimal number of processes.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1749600" y="2285400"/>
            <a:ext cx="564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Replication- is it more expensive?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727650" y="576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Protocols</a:t>
            </a:r>
            <a:endParaRPr/>
          </a:p>
        </p:txBody>
      </p:sp>
      <p:sp>
        <p:nvSpPr>
          <p:cNvPr id="130" name="Google Shape;130;p18"/>
          <p:cNvSpPr txBox="1"/>
          <p:nvPr>
            <p:ph idx="1" type="body"/>
          </p:nvPr>
        </p:nvSpPr>
        <p:spPr>
          <a:xfrm>
            <a:off x="311700" y="1412275"/>
            <a:ext cx="8520600" cy="572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FastPaxos</a:t>
            </a:r>
            <a:endParaRPr/>
          </a:p>
        </p:txBody>
      </p:sp>
      <p:sp>
        <p:nvSpPr>
          <p:cNvPr id="131" name="Google Shape;131;p18"/>
          <p:cNvSpPr txBox="1"/>
          <p:nvPr>
            <p:ph idx="1" type="body"/>
          </p:nvPr>
        </p:nvSpPr>
        <p:spPr>
          <a:xfrm>
            <a:off x="311700" y="1759300"/>
            <a:ext cx="8520600" cy="48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Kursawe’s optimistic protocol</a:t>
            </a:r>
            <a:endParaRPr/>
          </a:p>
        </p:txBody>
      </p:sp>
      <p:sp>
        <p:nvSpPr>
          <p:cNvPr id="132" name="Google Shape;132;p18"/>
          <p:cNvSpPr txBox="1"/>
          <p:nvPr>
            <p:ph idx="1" type="body"/>
          </p:nvPr>
        </p:nvSpPr>
        <p:spPr>
          <a:xfrm>
            <a:off x="311700" y="2078722"/>
            <a:ext cx="8520600" cy="399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Failure detector based protocols</a:t>
            </a:r>
            <a:endParaRPr/>
          </a:p>
        </p:txBody>
      </p:sp>
      <p:sp>
        <p:nvSpPr>
          <p:cNvPr id="133" name="Google Shape;133;p18"/>
          <p:cNvSpPr txBox="1"/>
          <p:nvPr>
            <p:ph idx="1" type="body"/>
          </p:nvPr>
        </p:nvSpPr>
        <p:spPr>
          <a:xfrm>
            <a:off x="311700" y="2478025"/>
            <a:ext cx="8520600" cy="308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Lamport’s conjecture (</a:t>
            </a:r>
            <a:r>
              <a:rPr i="1" lang="en"/>
              <a:t>N&gt; </a:t>
            </a:r>
            <a:r>
              <a:rPr lang="en"/>
              <a:t>2</a:t>
            </a:r>
            <a:r>
              <a:rPr i="1" lang="en"/>
              <a:t>Q</a:t>
            </a:r>
            <a:r>
              <a:rPr lang="en"/>
              <a:t>+</a:t>
            </a:r>
            <a:r>
              <a:rPr i="1" lang="en"/>
              <a:t>F</a:t>
            </a:r>
            <a:r>
              <a:rPr lang="en"/>
              <a:t>+2</a:t>
            </a:r>
            <a:r>
              <a:rPr i="1" lang="en"/>
              <a:t>M</a:t>
            </a: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727650" y="599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talk assumptions.		</a:t>
            </a:r>
            <a:endParaRPr/>
          </a:p>
        </p:txBody>
      </p:sp>
      <p:sp>
        <p:nvSpPr>
          <p:cNvPr id="139" name="Google Shape;139;p19"/>
          <p:cNvSpPr txBox="1"/>
          <p:nvPr>
            <p:ph idx="1" type="body"/>
          </p:nvPr>
        </p:nvSpPr>
        <p:spPr>
          <a:xfrm>
            <a:off x="552700" y="1829075"/>
            <a:ext cx="8520600" cy="36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Processes or communication links.</a:t>
            </a:r>
            <a:endParaRPr/>
          </a:p>
        </p:txBody>
      </p:sp>
      <p:sp>
        <p:nvSpPr>
          <p:cNvPr id="140" name="Google Shape;140;p19"/>
          <p:cNvSpPr txBox="1"/>
          <p:nvPr>
            <p:ph idx="1" type="body"/>
          </p:nvPr>
        </p:nvSpPr>
        <p:spPr>
          <a:xfrm>
            <a:off x="552700" y="1482063"/>
            <a:ext cx="8520600" cy="36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Unreliable network</a:t>
            </a:r>
            <a:endParaRPr/>
          </a:p>
        </p:txBody>
      </p:sp>
      <p:sp>
        <p:nvSpPr>
          <p:cNvPr id="141" name="Google Shape;141;p19"/>
          <p:cNvSpPr txBox="1"/>
          <p:nvPr>
            <p:ph idx="1" type="body"/>
          </p:nvPr>
        </p:nvSpPr>
        <p:spPr>
          <a:xfrm>
            <a:off x="552700" y="2198100"/>
            <a:ext cx="8520600" cy="36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Authenticated Asynchronous Fair Links.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705750" y="546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it look like?</a:t>
            </a:r>
            <a:endParaRPr/>
          </a:p>
        </p:txBody>
      </p:sp>
      <p:sp>
        <p:nvSpPr>
          <p:cNvPr id="147" name="Google Shape;147;p20"/>
          <p:cNvSpPr txBox="1"/>
          <p:nvPr/>
        </p:nvSpPr>
        <p:spPr>
          <a:xfrm>
            <a:off x="1248475" y="1576275"/>
            <a:ext cx="1050900" cy="5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Proposers</a:t>
            </a:r>
            <a:endParaRPr/>
          </a:p>
          <a:p>
            <a:pPr indent="0" lvl="0" marL="0" rtl="0" algn="l">
              <a:spcBef>
                <a:spcPts val="0"/>
              </a:spcBef>
              <a:spcAft>
                <a:spcPts val="0"/>
              </a:spcAft>
              <a:buNone/>
            </a:pPr>
            <a:r>
              <a:rPr lang="en"/>
              <a:t>3f+1</a:t>
            </a:r>
            <a:endParaRPr/>
          </a:p>
        </p:txBody>
      </p:sp>
      <p:sp>
        <p:nvSpPr>
          <p:cNvPr id="148" name="Google Shape;148;p20"/>
          <p:cNvSpPr txBox="1"/>
          <p:nvPr/>
        </p:nvSpPr>
        <p:spPr>
          <a:xfrm>
            <a:off x="3816275" y="1576275"/>
            <a:ext cx="1050900" cy="5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Acceptors</a:t>
            </a:r>
            <a:endParaRPr/>
          </a:p>
          <a:p>
            <a:pPr indent="0" lvl="0" marL="0" rtl="0" algn="l">
              <a:spcBef>
                <a:spcPts val="0"/>
              </a:spcBef>
              <a:spcAft>
                <a:spcPts val="0"/>
              </a:spcAft>
              <a:buNone/>
            </a:pPr>
            <a:r>
              <a:rPr lang="en"/>
              <a:t>5f+1</a:t>
            </a:r>
            <a:endParaRPr/>
          </a:p>
        </p:txBody>
      </p:sp>
      <p:sp>
        <p:nvSpPr>
          <p:cNvPr id="149" name="Google Shape;149;p20"/>
          <p:cNvSpPr txBox="1"/>
          <p:nvPr/>
        </p:nvSpPr>
        <p:spPr>
          <a:xfrm>
            <a:off x="6384075" y="1576275"/>
            <a:ext cx="1050900" cy="5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Learners</a:t>
            </a:r>
            <a:endParaRPr/>
          </a:p>
          <a:p>
            <a:pPr indent="0" lvl="0" marL="0" rtl="0" algn="l">
              <a:spcBef>
                <a:spcPts val="0"/>
              </a:spcBef>
              <a:spcAft>
                <a:spcPts val="0"/>
              </a:spcAft>
              <a:buNone/>
            </a:pPr>
            <a:r>
              <a:rPr lang="en"/>
              <a:t>3f+1</a:t>
            </a:r>
            <a:endParaRPr/>
          </a:p>
        </p:txBody>
      </p:sp>
      <p:sp>
        <p:nvSpPr>
          <p:cNvPr id="150" name="Google Shape;150;p20"/>
          <p:cNvSpPr txBox="1"/>
          <p:nvPr/>
        </p:nvSpPr>
        <p:spPr>
          <a:xfrm>
            <a:off x="4832100" y="1017725"/>
            <a:ext cx="4311900" cy="3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N- number of nodes</a:t>
            </a:r>
            <a:endParaRPr sz="1000"/>
          </a:p>
          <a:p>
            <a:pPr indent="0" lvl="0" marL="0" rtl="0" algn="l">
              <a:spcBef>
                <a:spcPts val="0"/>
              </a:spcBef>
              <a:spcAft>
                <a:spcPts val="0"/>
              </a:spcAft>
              <a:buNone/>
            </a:pPr>
            <a:r>
              <a:rPr lang="en" sz="1000"/>
              <a:t>* </a:t>
            </a:r>
            <a:r>
              <a:rPr lang="en" sz="1000"/>
              <a:t>A particular node can be more than 1 type</a:t>
            </a:r>
            <a:endParaRPr sz="1000"/>
          </a:p>
        </p:txBody>
      </p:sp>
      <p:sp>
        <p:nvSpPr>
          <p:cNvPr id="151" name="Google Shape;151;p20"/>
          <p:cNvSpPr txBox="1"/>
          <p:nvPr>
            <p:ph idx="1" type="body"/>
          </p:nvPr>
        </p:nvSpPr>
        <p:spPr>
          <a:xfrm>
            <a:off x="432725" y="2806975"/>
            <a:ext cx="8520600" cy="3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Digital signatures</a:t>
            </a:r>
            <a:endParaRPr sz="1400"/>
          </a:p>
          <a:p>
            <a:pPr indent="0" lvl="0" marL="0" rtl="0" algn="l">
              <a:spcBef>
                <a:spcPts val="1600"/>
              </a:spcBef>
              <a:spcAft>
                <a:spcPts val="0"/>
              </a:spcAft>
              <a:buNone/>
            </a:pPr>
            <a:r>
              <a:rPr lang="en" sz="1400"/>
              <a:t>Encryption.</a:t>
            </a:r>
            <a:endParaRPr sz="1400"/>
          </a:p>
          <a:p>
            <a:pPr indent="0" lvl="0" marL="0" rtl="0" algn="l">
              <a:spcBef>
                <a:spcPts val="1600"/>
              </a:spcBef>
              <a:spcAft>
                <a:spcPts val="1600"/>
              </a:spcAft>
              <a:buNone/>
            </a:pPr>
            <a:r>
              <a:rPr lang="en" sz="1400"/>
              <a:t>Cryptographic primitives are GOD like- unbreakable.</a:t>
            </a:r>
            <a:endParaRPr sz="1400"/>
          </a:p>
        </p:txBody>
      </p:sp>
      <p:sp>
        <p:nvSpPr>
          <p:cNvPr id="152" name="Google Shape;152;p20"/>
          <p:cNvSpPr txBox="1"/>
          <p:nvPr/>
        </p:nvSpPr>
        <p:spPr>
          <a:xfrm>
            <a:off x="181950" y="4250475"/>
            <a:ext cx="8736300" cy="7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ensure</a:t>
            </a:r>
            <a:r>
              <a:rPr b="1" lang="en"/>
              <a:t> safety at all times.</a:t>
            </a:r>
            <a:endParaRPr b="1"/>
          </a:p>
          <a:p>
            <a:pPr indent="0" lvl="0" marL="0" rtl="0" algn="l">
              <a:spcBef>
                <a:spcPts val="0"/>
              </a:spcBef>
              <a:spcAft>
                <a:spcPts val="0"/>
              </a:spcAft>
              <a:buNone/>
            </a:pPr>
            <a:r>
              <a:rPr lang="en"/>
              <a:t>Guarantee </a:t>
            </a:r>
            <a:r>
              <a:rPr b="1" lang="en"/>
              <a:t>liveness</a:t>
            </a:r>
            <a:r>
              <a:rPr lang="en"/>
              <a:t> during</a:t>
            </a:r>
            <a:r>
              <a:rPr b="1" lang="en"/>
              <a:t> periods of synchroncy</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1"/>
          <p:cNvSpPr/>
          <p:nvPr/>
        </p:nvSpPr>
        <p:spPr>
          <a:xfrm>
            <a:off x="1997550" y="3609775"/>
            <a:ext cx="4464300" cy="1042500"/>
          </a:xfrm>
          <a:prstGeom prst="wave">
            <a:avLst>
              <a:gd fmla="val 12500"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txBox="1"/>
          <p:nvPr>
            <p:ph type="title"/>
          </p:nvPr>
        </p:nvSpPr>
        <p:spPr>
          <a:xfrm>
            <a:off x="690200" y="5645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our hands dirty- common case.</a:t>
            </a:r>
            <a:endParaRPr/>
          </a:p>
        </p:txBody>
      </p:sp>
      <p:sp>
        <p:nvSpPr>
          <p:cNvPr id="159" name="Google Shape;159;p21"/>
          <p:cNvSpPr txBox="1"/>
          <p:nvPr>
            <p:ph idx="1" type="body"/>
          </p:nvPr>
        </p:nvSpPr>
        <p:spPr>
          <a:xfrm>
            <a:off x="385350" y="1303338"/>
            <a:ext cx="8520600" cy="65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Verdana"/>
                <a:ea typeface="Verdana"/>
                <a:cs typeface="Verdana"/>
                <a:sym typeface="Verdana"/>
              </a:rPr>
              <a:t>Unique correct leader.</a:t>
            </a:r>
            <a:endParaRPr sz="1200">
              <a:solidFill>
                <a:srgbClr val="000000"/>
              </a:solidFill>
              <a:latin typeface="Verdana"/>
              <a:ea typeface="Verdana"/>
              <a:cs typeface="Verdana"/>
              <a:sym typeface="Verdana"/>
            </a:endParaRPr>
          </a:p>
          <a:p>
            <a:pPr indent="0" lvl="0" marL="0" rtl="0" algn="l">
              <a:lnSpc>
                <a:spcPct val="100000"/>
              </a:lnSpc>
              <a:spcBef>
                <a:spcPts val="0"/>
              </a:spcBef>
              <a:spcAft>
                <a:spcPts val="0"/>
              </a:spcAft>
              <a:buNone/>
            </a:pPr>
            <a:r>
              <a:rPr lang="en" sz="1200">
                <a:solidFill>
                  <a:srgbClr val="000000"/>
                </a:solidFill>
                <a:latin typeface="Verdana"/>
                <a:ea typeface="Verdana"/>
                <a:cs typeface="Verdana"/>
                <a:sym typeface="Verdana"/>
              </a:rPr>
              <a:t>All correct acceptors agree on its identity.</a:t>
            </a:r>
            <a:endParaRPr sz="1200">
              <a:solidFill>
                <a:srgbClr val="000000"/>
              </a:solidFill>
              <a:latin typeface="Verdana"/>
              <a:ea typeface="Verdana"/>
              <a:cs typeface="Verdana"/>
              <a:sym typeface="Verdana"/>
            </a:endParaRPr>
          </a:p>
          <a:p>
            <a:pPr indent="0" lvl="0" marL="0" rtl="0" algn="l">
              <a:lnSpc>
                <a:spcPct val="100000"/>
              </a:lnSpc>
              <a:spcBef>
                <a:spcPts val="0"/>
              </a:spcBef>
              <a:spcAft>
                <a:spcPts val="0"/>
              </a:spcAft>
              <a:buNone/>
            </a:pPr>
            <a:r>
              <a:rPr lang="en" sz="1200">
                <a:solidFill>
                  <a:srgbClr val="000000"/>
                </a:solidFill>
                <a:latin typeface="Verdana"/>
                <a:ea typeface="Verdana"/>
                <a:cs typeface="Verdana"/>
                <a:sym typeface="Verdana"/>
              </a:rPr>
              <a:t>System is in a period of synchrony.</a:t>
            </a:r>
            <a:endParaRPr sz="1200">
              <a:solidFill>
                <a:srgbClr val="000000"/>
              </a:solidFill>
              <a:latin typeface="Verdana"/>
              <a:ea typeface="Verdana"/>
              <a:cs typeface="Verdana"/>
              <a:sym typeface="Verdana"/>
            </a:endParaRPr>
          </a:p>
        </p:txBody>
      </p:sp>
      <p:sp>
        <p:nvSpPr>
          <p:cNvPr id="160" name="Google Shape;160;p21"/>
          <p:cNvSpPr/>
          <p:nvPr/>
        </p:nvSpPr>
        <p:spPr>
          <a:xfrm>
            <a:off x="633775" y="2083925"/>
            <a:ext cx="923100" cy="754500"/>
          </a:xfrm>
          <a:prstGeom prst="smileyFace">
            <a:avLst>
              <a:gd fmla="val 4653" name="adj"/>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161" name="Google Shape;161;p21"/>
          <p:cNvSpPr/>
          <p:nvPr/>
        </p:nvSpPr>
        <p:spPr>
          <a:xfrm>
            <a:off x="1882700" y="2329650"/>
            <a:ext cx="4199100" cy="242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p:nvPr/>
        </p:nvSpPr>
        <p:spPr>
          <a:xfrm>
            <a:off x="6081800" y="2158275"/>
            <a:ext cx="923100" cy="651300"/>
          </a:xfrm>
          <a:prstGeom prst="smileyFace">
            <a:avLst>
              <a:gd fmla="val 4653"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00"/>
              </a:solidFill>
            </a:endParaRPr>
          </a:p>
        </p:txBody>
      </p:sp>
      <p:sp>
        <p:nvSpPr>
          <p:cNvPr id="163" name="Google Shape;163;p21"/>
          <p:cNvSpPr txBox="1"/>
          <p:nvPr/>
        </p:nvSpPr>
        <p:spPr>
          <a:xfrm>
            <a:off x="2030850" y="2083925"/>
            <a:ext cx="4136700" cy="1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Leader proposes its value to ALL acceptors.</a:t>
            </a:r>
            <a:endParaRPr/>
          </a:p>
        </p:txBody>
      </p:sp>
      <p:sp>
        <p:nvSpPr>
          <p:cNvPr id="164" name="Google Shape;164;p21"/>
          <p:cNvSpPr/>
          <p:nvPr/>
        </p:nvSpPr>
        <p:spPr>
          <a:xfrm>
            <a:off x="633800" y="3015375"/>
            <a:ext cx="923100" cy="651300"/>
          </a:xfrm>
          <a:prstGeom prst="smileyFace">
            <a:avLst>
              <a:gd fmla="val 4653"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00"/>
              </a:solidFill>
            </a:endParaRPr>
          </a:p>
        </p:txBody>
      </p:sp>
      <p:sp>
        <p:nvSpPr>
          <p:cNvPr id="165" name="Google Shape;165;p21"/>
          <p:cNvSpPr/>
          <p:nvPr/>
        </p:nvSpPr>
        <p:spPr>
          <a:xfrm>
            <a:off x="1867088" y="3163075"/>
            <a:ext cx="4199100" cy="242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a:off x="6081800" y="2958475"/>
            <a:ext cx="923100" cy="708300"/>
          </a:xfrm>
          <a:prstGeom prst="smileyFace">
            <a:avLst>
              <a:gd fmla="val 4653"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00"/>
              </a:solidFill>
            </a:endParaRPr>
          </a:p>
        </p:txBody>
      </p:sp>
      <p:sp>
        <p:nvSpPr>
          <p:cNvPr id="167" name="Google Shape;167;p21"/>
          <p:cNvSpPr txBox="1"/>
          <p:nvPr/>
        </p:nvSpPr>
        <p:spPr>
          <a:xfrm>
            <a:off x="1736550" y="2927525"/>
            <a:ext cx="4725300" cy="1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Acceptors accept the first value v, forward it to learners.</a:t>
            </a:r>
            <a:endParaRPr/>
          </a:p>
        </p:txBody>
      </p:sp>
      <p:sp>
        <p:nvSpPr>
          <p:cNvPr id="168" name="Google Shape;168;p21"/>
          <p:cNvSpPr/>
          <p:nvPr/>
        </p:nvSpPr>
        <p:spPr>
          <a:xfrm>
            <a:off x="649400" y="3741025"/>
            <a:ext cx="923100" cy="651300"/>
          </a:xfrm>
          <a:prstGeom prst="smileyFace">
            <a:avLst>
              <a:gd fmla="val 4653"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00"/>
              </a:solidFill>
            </a:endParaRPr>
          </a:p>
        </p:txBody>
      </p:sp>
      <p:sp>
        <p:nvSpPr>
          <p:cNvPr id="169" name="Google Shape;169;p21"/>
          <p:cNvSpPr txBox="1"/>
          <p:nvPr/>
        </p:nvSpPr>
        <p:spPr>
          <a:xfrm>
            <a:off x="2171900" y="3636125"/>
            <a:ext cx="4725300" cy="11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Learners learn v</a:t>
            </a:r>
            <a:endParaRPr/>
          </a:p>
          <a:p>
            <a:pPr indent="0" lvl="0" marL="0" rtl="0" algn="l">
              <a:spcBef>
                <a:spcPts val="0"/>
              </a:spcBef>
              <a:spcAft>
                <a:spcPts val="0"/>
              </a:spcAft>
              <a:buNone/>
            </a:pPr>
            <a:r>
              <a:rPr lang="en" sz="2400"/>
              <a:t>⌈</a:t>
            </a:r>
            <a:r>
              <a:rPr lang="en" sz="1800"/>
              <a:t>(a+3f+1)/2</a:t>
            </a:r>
            <a:r>
              <a:rPr lang="en" sz="2400"/>
              <a:t>⌉</a:t>
            </a:r>
            <a:r>
              <a:rPr lang="en" sz="1800"/>
              <a:t> </a:t>
            </a:r>
            <a:r>
              <a:rPr lang="en"/>
              <a:t>acceptors have accepted it.</a:t>
            </a:r>
            <a:endParaRPr/>
          </a:p>
        </p:txBody>
      </p:sp>
      <p:sp>
        <p:nvSpPr>
          <p:cNvPr id="170" name="Google Shape;170;p21"/>
          <p:cNvSpPr/>
          <p:nvPr/>
        </p:nvSpPr>
        <p:spPr>
          <a:xfrm>
            <a:off x="7552525" y="3826775"/>
            <a:ext cx="1357800" cy="7545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CS 3</a:t>
            </a:r>
            <a:endParaRPr sz="1800"/>
          </a:p>
          <a:p>
            <a:pPr indent="0" lvl="0" marL="0" rtl="0" algn="l">
              <a:spcBef>
                <a:spcPts val="0"/>
              </a:spcBef>
              <a:spcAft>
                <a:spcPts val="0"/>
              </a:spcAft>
              <a:buNone/>
            </a:pPr>
            <a:r>
              <a:rPr lang="en" sz="1800"/>
              <a:t>satisfied!</a:t>
            </a:r>
            <a:endParaRPr sz="1800"/>
          </a:p>
        </p:txBody>
      </p:sp>
      <p:sp>
        <p:nvSpPr>
          <p:cNvPr id="171" name="Google Shape;171;p21"/>
          <p:cNvSpPr/>
          <p:nvPr/>
        </p:nvSpPr>
        <p:spPr>
          <a:xfrm>
            <a:off x="7552525" y="2935888"/>
            <a:ext cx="1357800" cy="7545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CS 2</a:t>
            </a:r>
            <a:endParaRPr sz="1800"/>
          </a:p>
          <a:p>
            <a:pPr indent="0" lvl="0" marL="0" rtl="0" algn="l">
              <a:spcBef>
                <a:spcPts val="0"/>
              </a:spcBef>
              <a:spcAft>
                <a:spcPts val="0"/>
              </a:spcAft>
              <a:buNone/>
            </a:pPr>
            <a:r>
              <a:rPr lang="en" sz="1800"/>
              <a:t>satisfied!</a:t>
            </a:r>
            <a:endParaRPr sz="1800"/>
          </a:p>
        </p:txBody>
      </p:sp>
      <p:sp>
        <p:nvSpPr>
          <p:cNvPr id="172" name="Google Shape;172;p21"/>
          <p:cNvSpPr/>
          <p:nvPr/>
        </p:nvSpPr>
        <p:spPr>
          <a:xfrm>
            <a:off x="7552525" y="2045000"/>
            <a:ext cx="1357800" cy="7545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CS 1</a:t>
            </a:r>
            <a:endParaRPr sz="1800"/>
          </a:p>
          <a:p>
            <a:pPr indent="0" lvl="0" marL="0" rtl="0" algn="l">
              <a:spcBef>
                <a:spcPts val="0"/>
              </a:spcBef>
              <a:spcAft>
                <a:spcPts val="0"/>
              </a:spcAft>
              <a:buNone/>
            </a:pPr>
            <a:r>
              <a:rPr lang="en" sz="1800"/>
              <a:t>satisfied!</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