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 id="2147483671" r:id="rId2"/>
  </p:sldMasterIdLst>
  <p:notesMasterIdLst>
    <p:notesMasterId r:id="rId3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Economica" panose="02000506040000020004" pitchFamily="2" charset="77"/>
      <p:regular r:id="rId38"/>
      <p:bold r:id="rId39"/>
      <p:italic r:id="rId40"/>
      <p:boldItalic r:id="rId41"/>
    </p:embeddedFont>
    <p:embeddedFont>
      <p:font typeface="Open Sans" panose="020B0606030504020204" pitchFamily="34" charset="0"/>
      <p:regular r:id="rId42"/>
      <p:bold r:id="rId43"/>
      <p:italic r:id="rId44"/>
      <p:boldItalic r:id="rId45"/>
    </p:embeddedFont>
    <p:embeddedFont>
      <p:font typeface="Oswald" pitchFamily="2" charset="77"/>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p:restoredTop sz="94643"/>
  </p:normalViewPr>
  <p:slideViewPr>
    <p:cSldViewPr snapToGrid="0">
      <p:cViewPr varScale="1">
        <p:scale>
          <a:sx n="156" d="100"/>
          <a:sy n="156" d="100"/>
        </p:scale>
        <p:origin x="192" y="2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lucidchart.com/invitations/accept/312243d5-4d95-4e7c-bde0-513f44516d11"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f896f17b6_2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f896f17b6_2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f8d75c82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6f8d75c82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6f88fd649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6f88fd649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think I will be very brief reviewing PBFT</a:t>
            </a:r>
            <a:endParaRPr/>
          </a:p>
          <a:p>
            <a:pPr marL="0" lvl="0" indent="0" algn="l" rtl="0">
              <a:spcBef>
                <a:spcPts val="0"/>
              </a:spcBef>
              <a:spcAft>
                <a:spcPts val="0"/>
              </a:spcAft>
              <a:buNone/>
            </a:pPr>
            <a:r>
              <a:rPr lang="en"/>
              <a:t>Cause I don’t want Professor to get mad</a:t>
            </a:r>
            <a:endParaRPr/>
          </a:p>
          <a:p>
            <a:pPr marL="0" lvl="0" indent="0" algn="l" rtl="0">
              <a:spcBef>
                <a:spcPts val="0"/>
              </a:spcBef>
              <a:spcAft>
                <a:spcPts val="0"/>
              </a:spcAft>
              <a:buNone/>
            </a:pPr>
            <a:r>
              <a:rPr lang="en"/>
              <a:t>Cause that was a previous talk</a:t>
            </a:r>
            <a:endParaRPr/>
          </a:p>
          <a:p>
            <a:pPr marL="0" lvl="0" indent="0" algn="l" rtl="0">
              <a:spcBef>
                <a:spcPts val="0"/>
              </a:spcBef>
              <a:spcAft>
                <a:spcPts val="0"/>
              </a:spcAft>
              <a:buNone/>
            </a:pPr>
            <a:r>
              <a:rPr lang="en"/>
              <a:t>Can spend more time on benchmarks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f88fd649f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f88fd649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f88fd649f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f88fd649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f8d75c8a6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f8d75c8a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https://www.lucidchart.com/invitations/accept/312243d5-4d95-4e7c-bde0-513f44516d11</a:t>
            </a:r>
            <a:endParaRPr/>
          </a:p>
          <a:p>
            <a:pPr marL="0" lvl="0" indent="0" algn="l" rtl="0">
              <a:spcBef>
                <a:spcPts val="0"/>
              </a:spcBef>
              <a:spcAft>
                <a:spcPts val="0"/>
              </a:spcAft>
              <a:buNone/>
            </a:pPr>
            <a:endParaRPr/>
          </a:p>
          <a:p>
            <a:pPr marL="0" lvl="0" indent="0" algn="l" rtl="0">
              <a:spcBef>
                <a:spcPts val="0"/>
              </a:spcBef>
              <a:spcAft>
                <a:spcPts val="0"/>
              </a:spcAft>
              <a:buNone/>
            </a:pPr>
            <a:r>
              <a:rPr lang="en"/>
              <a:t>Primary in PBFT has a special role.  </a:t>
            </a:r>
            <a:endParaRPr/>
          </a:p>
          <a:p>
            <a:pPr marL="0" lvl="0" indent="0" algn="l" rtl="0">
              <a:spcBef>
                <a:spcPts val="0"/>
              </a:spcBef>
              <a:spcAft>
                <a:spcPts val="0"/>
              </a:spcAft>
              <a:buNone/>
            </a:pPr>
            <a:r>
              <a:rPr lang="en"/>
              <a:t>If you want I can draw the scenario here of equivocating to clients</a:t>
            </a:r>
            <a:endParaRPr/>
          </a:p>
          <a:p>
            <a:pPr marL="0" lvl="0" indent="0" algn="l" rtl="0">
              <a:spcBef>
                <a:spcPts val="0"/>
              </a:spcBef>
              <a:spcAft>
                <a:spcPts val="0"/>
              </a:spcAft>
              <a:buNone/>
            </a:pPr>
            <a:r>
              <a:rPr lang="en"/>
              <a:t>Might be a nice intro for PBFT E</a:t>
            </a: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f82d00b2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6f82d00b2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6f82d00b20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6f82d00b20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6558a4b425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6558a4b42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6f82d00b20_1_1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6f82d00b20_1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f82d00b2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f82d00b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Simplify words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6558a4b425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6558a4b425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6558a4b425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6558a4b42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6f82d00b20_1_1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6f82d00b20_1_1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OK.  I think I’ve figured out why this works and tolerates higher faulty nodes.</a:t>
            </a:r>
            <a:endParaRPr/>
          </a:p>
          <a:p>
            <a:pPr marL="0" lvl="0" indent="0" algn="l" rtl="0">
              <a:spcBef>
                <a:spcPts val="0"/>
              </a:spcBef>
              <a:spcAft>
                <a:spcPts val="0"/>
              </a:spcAft>
              <a:buNone/>
            </a:pPr>
            <a:r>
              <a:rPr lang="en"/>
              <a:t>It relates back to the picture at the start with the three dudes.  Suppose Replica2 faults (could be either crash or different message than sent by Primary)</a:t>
            </a:r>
            <a:endParaRPr/>
          </a:p>
          <a:p>
            <a:pPr marL="0" lvl="0" indent="0" algn="l" rtl="0">
              <a:spcBef>
                <a:spcPts val="0"/>
              </a:spcBef>
              <a:spcAft>
                <a:spcPts val="0"/>
              </a:spcAft>
              <a:buNone/>
            </a:pPr>
            <a:r>
              <a:rPr lang="en"/>
              <a:t>It’s because Primary and Replica1 no longer need Replica2.  Preprepare that Replica 1 receives is attested.  So if Replica two says something different or doesn’t respond, Replica 1 KNOWS Replica 2 is at fault.  As opposed to the case without attestation, Replica 1 can’t tell whether Primary or Replica 2 is faulty.  This is kind of a big deal, I think we should say this.  It is really the same reasoning as the picture with the three men.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what?</a:t>
            </a:r>
            <a:endParaRPr/>
          </a:p>
          <a:p>
            <a:pPr marL="0" lvl="0" indent="0" algn="l" rtl="0">
              <a:spcBef>
                <a:spcPts val="0"/>
              </a:spcBef>
              <a:spcAft>
                <a:spcPts val="0"/>
              </a:spcAft>
              <a:buNone/>
            </a:pPr>
            <a:r>
              <a:rPr lang="en"/>
              <a:t>Yea I’m reading 1 more time rt now</a:t>
            </a:r>
            <a:endParaRPr/>
          </a:p>
          <a:p>
            <a:pPr marL="0" lvl="0" indent="0" algn="l" rtl="0">
              <a:spcBef>
                <a:spcPts val="0"/>
              </a:spcBef>
              <a:spcAft>
                <a:spcPts val="0"/>
              </a:spcAft>
              <a:buNone/>
            </a:pPr>
            <a:r>
              <a:rPr lang="en"/>
              <a:t>Then no more</a:t>
            </a:r>
            <a:endParaRPr/>
          </a:p>
          <a:p>
            <a:pPr marL="0" lvl="0" indent="0" algn="l" rtl="0">
              <a:spcBef>
                <a:spcPts val="0"/>
              </a:spcBef>
              <a:spcAft>
                <a:spcPts val="0"/>
              </a:spcAft>
              <a:buNone/>
            </a:pPr>
            <a:r>
              <a:rPr lang="en"/>
              <a:t>Protecting equivocation to client is still good</a:t>
            </a:r>
            <a:endParaRPr/>
          </a:p>
          <a:p>
            <a:pPr marL="0" lvl="0" indent="0" algn="l" rtl="0">
              <a:spcBef>
                <a:spcPts val="0"/>
              </a:spcBef>
              <a:spcAft>
                <a:spcPts val="0"/>
              </a:spcAft>
              <a:buNone/>
            </a:pPr>
            <a:r>
              <a:rPr lang="en"/>
              <a:t>Situation from figure 2 becomes impossible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f82d00b20_1_1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f82d00b20_1_1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attesting all the messages, all non-faulty replicas commit same request. This proof is similar to the proof in E.</a:t>
            </a:r>
            <a:endParaRPr/>
          </a:p>
          <a:p>
            <a:pPr marL="0" lvl="0" indent="0" algn="l" rtl="0">
              <a:spcBef>
                <a:spcPts val="0"/>
              </a:spcBef>
              <a:spcAft>
                <a:spcPts val="0"/>
              </a:spcAft>
              <a:buNone/>
            </a:pPr>
            <a:r>
              <a:rPr lang="en"/>
              <a:t>This is the big premise here. To show why we only need F+1 non-faulty replicas.</a:t>
            </a:r>
            <a:endParaRPr/>
          </a:p>
          <a:p>
            <a:pPr marL="0" lvl="0" indent="0" algn="l" rtl="0">
              <a:spcBef>
                <a:spcPts val="0"/>
              </a:spcBef>
              <a:spcAft>
                <a:spcPts val="0"/>
              </a:spcAft>
              <a:buNone/>
            </a:pPr>
            <a:endParaRPr/>
          </a:p>
          <a:p>
            <a:pPr marL="0" lvl="0" indent="0" algn="l" rtl="0">
              <a:spcBef>
                <a:spcPts val="0"/>
              </a:spcBef>
              <a:spcAft>
                <a:spcPts val="0"/>
              </a:spcAft>
              <a:buNone/>
            </a:pPr>
            <a:r>
              <a:rPr lang="en"/>
              <a:t>So the single committed request sequence forms, linearizability is thus guaranteed.</a:t>
            </a:r>
            <a:endParaRPr/>
          </a:p>
          <a:p>
            <a:pPr marL="0" lvl="0" indent="0" algn="l" rtl="0">
              <a:spcBef>
                <a:spcPts val="0"/>
              </a:spcBef>
              <a:spcAft>
                <a:spcPts val="0"/>
              </a:spcAft>
              <a:buNone/>
            </a:pPr>
            <a:endParaRPr/>
          </a:p>
          <a:p>
            <a:pPr marL="0" lvl="0" indent="0" algn="l" rtl="0">
              <a:spcBef>
                <a:spcPts val="0"/>
              </a:spcBef>
              <a:spcAft>
                <a:spcPts val="0"/>
              </a:spcAft>
              <a:buNone/>
            </a:pPr>
            <a:r>
              <a:rPr lang="en"/>
              <a:t>The lamest way to prove liveness is to say in A2M-E the liveness is not guaranteed due to equivocation to servers, but now we prevent both.</a:t>
            </a:r>
            <a:endParaRPr/>
          </a:p>
          <a:p>
            <a:pPr marL="0" lvl="0" indent="0" algn="l" rtl="0">
              <a:spcBef>
                <a:spcPts val="0"/>
              </a:spcBef>
              <a:spcAft>
                <a:spcPts val="0"/>
              </a:spcAft>
              <a:buNone/>
            </a:pPr>
            <a:r>
              <a:rPr lang="en"/>
              <a:t>So liveness will not be hindered by any malicious attacks. The actual proof covers view change cases, but I don’t want to read it...</a:t>
            </a:r>
            <a:endParaRPr/>
          </a:p>
          <a:p>
            <a:pPr marL="0" lvl="0" indent="0" algn="l" rtl="0">
              <a:spcBef>
                <a:spcPts val="0"/>
              </a:spcBef>
              <a:spcAft>
                <a:spcPts val="0"/>
              </a:spcAft>
              <a:buNone/>
            </a:pPr>
            <a:endParaRPr/>
          </a:p>
          <a:p>
            <a:pPr marL="0" lvl="0" indent="0" algn="l" rtl="0">
              <a:spcBef>
                <a:spcPts val="0"/>
              </a:spcBef>
              <a:spcAft>
                <a:spcPts val="0"/>
              </a:spcAft>
              <a:buNone/>
            </a:pPr>
            <a:r>
              <a:rPr lang="en"/>
              <a:t>The simplest case to reach a consensus is three people. If we have one fault here, as it is ensured that the other two non-faulty will commit the same answer,</a:t>
            </a:r>
            <a:endParaRPr/>
          </a:p>
          <a:p>
            <a:pPr marL="0" lvl="0" indent="0" algn="l" rtl="0">
              <a:spcBef>
                <a:spcPts val="0"/>
              </a:spcBef>
              <a:spcAft>
                <a:spcPts val="0"/>
              </a:spcAft>
              <a:buNone/>
            </a:pPr>
            <a:r>
              <a:rPr lang="en"/>
              <a:t>The majority forms. That’s it.</a:t>
            </a:r>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f896f17b6_2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f896f17b6_2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thinks its great idea but risky to use same graphic from other slides.</a:t>
            </a:r>
            <a:endParaRPr/>
          </a:p>
          <a:p>
            <a:pPr marL="0" lvl="0" indent="0" algn="l" rtl="0">
              <a:spcBef>
                <a:spcPts val="0"/>
              </a:spcBef>
              <a:spcAft>
                <a:spcPts val="0"/>
              </a:spcAft>
              <a:buNone/>
            </a:pPr>
            <a:r>
              <a:rPr lang="en"/>
              <a:t>Can’t think of other ways to visualize this stuff.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6f82d00b2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6f82d00b2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6558a4b425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6558a4b425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6f896f17b6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6f896f17b6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6558a4b425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6558a4b42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6f82d00b2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6f82d00b2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f8d75c8a6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f8d75c8a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Simplify words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6f82d00b2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6f82d00b2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6f82d00b2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6f82d00b2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6f82d00b20_1_1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6f82d00b20_1_1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think, when it comes to latencies, it is maybe ok to mention the different implementation possibilities, like software library, hardware, VM etc.  cause that is the reason they run tests for different latencies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6f82d00b20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6f82d00b2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6f82d00b20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6f82d00b2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f82d00b2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f82d00b2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6f9583bf9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6f9583bf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6558a4b425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6558a4b425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558a4b425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558a4b425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simple example showing r1 and r2 are “Bad” nodes.  If r0 and r3 cannot communicate, then r1 and r2 can convince each of r0 and r3 to commit different states.  It follows that they may cause the system to provide different responses to client A and client B.</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f896f17b6_2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6f896f17b6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Attestation later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6f896f17b6_2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f896f17b6_2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Ok  and d is digest of previous message? D is cumulative digest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4"/>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64" name="Google Shape;64;p14"/>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65" name="Google Shape;65;p14"/>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Font typeface="Oswald"/>
              <a:buNone/>
              <a:defRPr>
                <a:latin typeface="Oswald"/>
                <a:ea typeface="Oswald"/>
                <a:cs typeface="Oswald"/>
                <a:sym typeface="Oswald"/>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66" name="Google Shape;66;p14"/>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rtl="0">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rtl="0">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rtl="0">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rtl="0">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rtl="0">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rtl="0">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rtl="0">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rtl="0">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5"/>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70" name="Google Shape;70;p15"/>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71" name="Google Shape;71;p15"/>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72" name="Google Shape;7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3"/>
        <p:cNvGrpSpPr/>
        <p:nvPr/>
      </p:nvGrpSpPr>
      <p:grpSpPr>
        <a:xfrm>
          <a:off x="0" y="0"/>
          <a:ext cx="0" cy="0"/>
          <a:chOff x="0" y="0"/>
          <a:chExt cx="0" cy="0"/>
        </a:xfrm>
      </p:grpSpPr>
      <p:sp>
        <p:nvSpPr>
          <p:cNvPr id="74" name="Google Shape;7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Font typeface="Oswald"/>
              <a:buNone/>
              <a:defRPr>
                <a:latin typeface="Oswald"/>
                <a:ea typeface="Oswald"/>
                <a:cs typeface="Oswald"/>
                <a:sym typeface="Oswald"/>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6" name="Google Shape;76;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7" name="Google Shape;7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80" name="Google Shape;80;p17"/>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1" name="Google Shape;81;p17"/>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2" name="Google Shape;8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85" name="Google Shape;8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9"/>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9" name="Google Shape;8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p20"/>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0"/>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3" name="Google Shape;9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21"/>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 name="Google Shape;96;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97" name="Google Shape;97;p21"/>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4200"/>
              <a:buNone/>
              <a:defRPr>
                <a:solidFill>
                  <a:schemeClr val="lt2"/>
                </a:solidFill>
              </a:defRPr>
            </a:lvl1pPr>
            <a:lvl2pPr lvl="1" algn="ctr" rtl="0">
              <a:spcBef>
                <a:spcPts val="0"/>
              </a:spcBef>
              <a:spcAft>
                <a:spcPts val="0"/>
              </a:spcAft>
              <a:buClr>
                <a:schemeClr val="lt2"/>
              </a:buClr>
              <a:buSzPts val="4200"/>
              <a:buNone/>
              <a:defRPr>
                <a:solidFill>
                  <a:schemeClr val="lt2"/>
                </a:solidFill>
              </a:defRPr>
            </a:lvl2pPr>
            <a:lvl3pPr lvl="2" algn="ctr" rtl="0">
              <a:spcBef>
                <a:spcPts val="0"/>
              </a:spcBef>
              <a:spcAft>
                <a:spcPts val="0"/>
              </a:spcAft>
              <a:buClr>
                <a:schemeClr val="lt2"/>
              </a:buClr>
              <a:buSzPts val="4200"/>
              <a:buNone/>
              <a:defRPr>
                <a:solidFill>
                  <a:schemeClr val="lt2"/>
                </a:solidFill>
              </a:defRPr>
            </a:lvl3pPr>
            <a:lvl4pPr lvl="3" algn="ctr" rtl="0">
              <a:spcBef>
                <a:spcPts val="0"/>
              </a:spcBef>
              <a:spcAft>
                <a:spcPts val="0"/>
              </a:spcAft>
              <a:buClr>
                <a:schemeClr val="lt2"/>
              </a:buClr>
              <a:buSzPts val="4200"/>
              <a:buNone/>
              <a:defRPr>
                <a:solidFill>
                  <a:schemeClr val="lt2"/>
                </a:solidFill>
              </a:defRPr>
            </a:lvl4pPr>
            <a:lvl5pPr lvl="4" algn="ctr" rtl="0">
              <a:spcBef>
                <a:spcPts val="0"/>
              </a:spcBef>
              <a:spcAft>
                <a:spcPts val="0"/>
              </a:spcAft>
              <a:buClr>
                <a:schemeClr val="lt2"/>
              </a:buClr>
              <a:buSzPts val="4200"/>
              <a:buNone/>
              <a:defRPr>
                <a:solidFill>
                  <a:schemeClr val="lt2"/>
                </a:solidFill>
              </a:defRPr>
            </a:lvl5pPr>
            <a:lvl6pPr lvl="5" algn="ctr" rtl="0">
              <a:spcBef>
                <a:spcPts val="0"/>
              </a:spcBef>
              <a:spcAft>
                <a:spcPts val="0"/>
              </a:spcAft>
              <a:buClr>
                <a:schemeClr val="lt2"/>
              </a:buClr>
              <a:buSzPts val="4200"/>
              <a:buNone/>
              <a:defRPr>
                <a:solidFill>
                  <a:schemeClr val="lt2"/>
                </a:solidFill>
              </a:defRPr>
            </a:lvl6pPr>
            <a:lvl7pPr lvl="6" algn="ctr" rtl="0">
              <a:spcBef>
                <a:spcPts val="0"/>
              </a:spcBef>
              <a:spcAft>
                <a:spcPts val="0"/>
              </a:spcAft>
              <a:buClr>
                <a:schemeClr val="lt2"/>
              </a:buClr>
              <a:buSzPts val="4200"/>
              <a:buNone/>
              <a:defRPr>
                <a:solidFill>
                  <a:schemeClr val="lt2"/>
                </a:solidFill>
              </a:defRPr>
            </a:lvl7pPr>
            <a:lvl8pPr lvl="7" algn="ctr" rtl="0">
              <a:spcBef>
                <a:spcPts val="0"/>
              </a:spcBef>
              <a:spcAft>
                <a:spcPts val="0"/>
              </a:spcAft>
              <a:buClr>
                <a:schemeClr val="lt2"/>
              </a:buClr>
              <a:buSzPts val="4200"/>
              <a:buNone/>
              <a:defRPr>
                <a:solidFill>
                  <a:schemeClr val="lt2"/>
                </a:solidFill>
              </a:defRPr>
            </a:lvl8pPr>
            <a:lvl9pPr lvl="8" algn="ctr" rtl="0">
              <a:spcBef>
                <a:spcPts val="0"/>
              </a:spcBef>
              <a:spcAft>
                <a:spcPts val="0"/>
              </a:spcAft>
              <a:buClr>
                <a:schemeClr val="lt2"/>
              </a:buClr>
              <a:buSzPts val="4200"/>
              <a:buNone/>
              <a:defRPr>
                <a:solidFill>
                  <a:schemeClr val="lt2"/>
                </a:solidFill>
              </a:defRPr>
            </a:lvl9pPr>
          </a:lstStyle>
          <a:p>
            <a:endParaRPr/>
          </a:p>
        </p:txBody>
      </p:sp>
      <p:sp>
        <p:nvSpPr>
          <p:cNvPr id="98" name="Google Shape;98;p21"/>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rtl="0">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rtl="0">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rtl="0">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rtl="0">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rtl="0">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rtl="0">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rtl="0">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rtl="0">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99" name="Google Shape;99;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00" name="Google Shape;100;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Font typeface="Oswald"/>
              <a:buNone/>
              <a:defRPr>
                <a:latin typeface="Oswald"/>
                <a:ea typeface="Oswald"/>
                <a:cs typeface="Oswald"/>
                <a:sym typeface="Oswald"/>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1"/>
        <p:cNvGrpSpPr/>
        <p:nvPr/>
      </p:nvGrpSpPr>
      <p:grpSpPr>
        <a:xfrm>
          <a:off x="0" y="0"/>
          <a:ext cx="0" cy="0"/>
          <a:chOff x="0" y="0"/>
          <a:chExt cx="0" cy="0"/>
        </a:xfrm>
      </p:grpSpPr>
      <p:sp>
        <p:nvSpPr>
          <p:cNvPr id="102" name="Google Shape;102;p22"/>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103" name="Google Shape;10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4"/>
        <p:cNvGrpSpPr/>
        <p:nvPr/>
      </p:nvGrpSpPr>
      <p:grpSpPr>
        <a:xfrm>
          <a:off x="0" y="0"/>
          <a:ext cx="0" cy="0"/>
          <a:chOff x="0" y="0"/>
          <a:chExt cx="0" cy="0"/>
        </a:xfrm>
      </p:grpSpPr>
      <p:sp>
        <p:nvSpPr>
          <p:cNvPr id="105" name="Google Shape;105;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3"/>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16000"/>
              <a:buNone/>
              <a:defRPr sz="16000">
                <a:solidFill>
                  <a:schemeClr val="lt2"/>
                </a:solidFill>
              </a:defRPr>
            </a:lvl1pPr>
            <a:lvl2pPr lvl="1" algn="ctr" rtl="0">
              <a:spcBef>
                <a:spcPts val="0"/>
              </a:spcBef>
              <a:spcAft>
                <a:spcPts val="0"/>
              </a:spcAft>
              <a:buClr>
                <a:schemeClr val="lt2"/>
              </a:buClr>
              <a:buSzPts val="16000"/>
              <a:buNone/>
              <a:defRPr sz="16000">
                <a:solidFill>
                  <a:schemeClr val="lt2"/>
                </a:solidFill>
              </a:defRPr>
            </a:lvl2pPr>
            <a:lvl3pPr lvl="2" algn="ctr" rtl="0">
              <a:spcBef>
                <a:spcPts val="0"/>
              </a:spcBef>
              <a:spcAft>
                <a:spcPts val="0"/>
              </a:spcAft>
              <a:buClr>
                <a:schemeClr val="lt2"/>
              </a:buClr>
              <a:buSzPts val="16000"/>
              <a:buNone/>
              <a:defRPr sz="16000">
                <a:solidFill>
                  <a:schemeClr val="lt2"/>
                </a:solidFill>
              </a:defRPr>
            </a:lvl3pPr>
            <a:lvl4pPr lvl="3" algn="ctr" rtl="0">
              <a:spcBef>
                <a:spcPts val="0"/>
              </a:spcBef>
              <a:spcAft>
                <a:spcPts val="0"/>
              </a:spcAft>
              <a:buClr>
                <a:schemeClr val="lt2"/>
              </a:buClr>
              <a:buSzPts val="16000"/>
              <a:buNone/>
              <a:defRPr sz="16000">
                <a:solidFill>
                  <a:schemeClr val="lt2"/>
                </a:solidFill>
              </a:defRPr>
            </a:lvl4pPr>
            <a:lvl5pPr lvl="4" algn="ctr" rtl="0">
              <a:spcBef>
                <a:spcPts val="0"/>
              </a:spcBef>
              <a:spcAft>
                <a:spcPts val="0"/>
              </a:spcAft>
              <a:buClr>
                <a:schemeClr val="lt2"/>
              </a:buClr>
              <a:buSzPts val="16000"/>
              <a:buNone/>
              <a:defRPr sz="16000">
                <a:solidFill>
                  <a:schemeClr val="lt2"/>
                </a:solidFill>
              </a:defRPr>
            </a:lvl5pPr>
            <a:lvl6pPr lvl="5" algn="ctr" rtl="0">
              <a:spcBef>
                <a:spcPts val="0"/>
              </a:spcBef>
              <a:spcAft>
                <a:spcPts val="0"/>
              </a:spcAft>
              <a:buClr>
                <a:schemeClr val="lt2"/>
              </a:buClr>
              <a:buSzPts val="16000"/>
              <a:buNone/>
              <a:defRPr sz="16000">
                <a:solidFill>
                  <a:schemeClr val="lt2"/>
                </a:solidFill>
              </a:defRPr>
            </a:lvl6pPr>
            <a:lvl7pPr lvl="6" algn="ctr" rtl="0">
              <a:spcBef>
                <a:spcPts val="0"/>
              </a:spcBef>
              <a:spcAft>
                <a:spcPts val="0"/>
              </a:spcAft>
              <a:buClr>
                <a:schemeClr val="lt2"/>
              </a:buClr>
              <a:buSzPts val="16000"/>
              <a:buNone/>
              <a:defRPr sz="16000">
                <a:solidFill>
                  <a:schemeClr val="lt2"/>
                </a:solidFill>
              </a:defRPr>
            </a:lvl7pPr>
            <a:lvl8pPr lvl="7" algn="ctr" rtl="0">
              <a:spcBef>
                <a:spcPts val="0"/>
              </a:spcBef>
              <a:spcAft>
                <a:spcPts val="0"/>
              </a:spcAft>
              <a:buClr>
                <a:schemeClr val="lt2"/>
              </a:buClr>
              <a:buSzPts val="16000"/>
              <a:buNone/>
              <a:defRPr sz="16000">
                <a:solidFill>
                  <a:schemeClr val="lt2"/>
                </a:solidFill>
              </a:defRPr>
            </a:lvl8pPr>
            <a:lvl9pPr lvl="8" algn="ctr" rtl="0">
              <a:spcBef>
                <a:spcPts val="0"/>
              </a:spcBef>
              <a:spcAft>
                <a:spcPts val="0"/>
              </a:spcAft>
              <a:buClr>
                <a:schemeClr val="lt2"/>
              </a:buClr>
              <a:buSzPts val="16000"/>
              <a:buNone/>
              <a:defRPr sz="16000">
                <a:solidFill>
                  <a:schemeClr val="lt2"/>
                </a:solidFill>
              </a:defRPr>
            </a:lvl9pPr>
          </a:lstStyle>
          <a:p>
            <a:r>
              <a:t>xx%</a:t>
            </a:r>
          </a:p>
        </p:txBody>
      </p:sp>
      <p:sp>
        <p:nvSpPr>
          <p:cNvPr id="107" name="Google Shape;107;p23"/>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8" name="Google Shape;10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9"/>
        <p:cNvGrpSpPr/>
        <p:nvPr/>
      </p:nvGrpSpPr>
      <p:grpSpPr>
        <a:xfrm>
          <a:off x="0" y="0"/>
          <a:ext cx="0" cy="0"/>
          <a:chOff x="0" y="0"/>
          <a:chExt cx="0" cy="0"/>
        </a:xfrm>
      </p:grpSpPr>
      <p:sp>
        <p:nvSpPr>
          <p:cNvPr id="110" name="Google Shape;11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Font typeface="Oswald"/>
              <a:buNone/>
              <a:defRPr>
                <a:latin typeface="Oswald"/>
                <a:ea typeface="Oswald"/>
                <a:cs typeface="Oswald"/>
                <a:sym typeface="Oswald"/>
              </a:defRPr>
            </a:lvl1pPr>
            <a:lvl2pPr lvl="1">
              <a:spcBef>
                <a:spcPts val="0"/>
              </a:spcBef>
              <a:spcAft>
                <a:spcPts val="0"/>
              </a:spcAft>
              <a:buSzPts val="4200"/>
              <a:buFont typeface="Oswald"/>
              <a:buNone/>
              <a:defRPr>
                <a:latin typeface="Oswald"/>
                <a:ea typeface="Oswald"/>
                <a:cs typeface="Oswald"/>
                <a:sym typeface="Oswald"/>
              </a:defRPr>
            </a:lvl2pPr>
            <a:lvl3pPr lvl="2">
              <a:spcBef>
                <a:spcPts val="0"/>
              </a:spcBef>
              <a:spcAft>
                <a:spcPts val="0"/>
              </a:spcAft>
              <a:buSzPts val="4200"/>
              <a:buFont typeface="Oswald"/>
              <a:buNone/>
              <a:defRPr>
                <a:latin typeface="Oswald"/>
                <a:ea typeface="Oswald"/>
                <a:cs typeface="Oswald"/>
                <a:sym typeface="Oswald"/>
              </a:defRPr>
            </a:lvl3pPr>
            <a:lvl4pPr lvl="3">
              <a:spcBef>
                <a:spcPts val="0"/>
              </a:spcBef>
              <a:spcAft>
                <a:spcPts val="0"/>
              </a:spcAft>
              <a:buSzPts val="4200"/>
              <a:buFont typeface="Oswald"/>
              <a:buNone/>
              <a:defRPr>
                <a:latin typeface="Oswald"/>
                <a:ea typeface="Oswald"/>
                <a:cs typeface="Oswald"/>
                <a:sym typeface="Oswald"/>
              </a:defRPr>
            </a:lvl4pPr>
            <a:lvl5pPr lvl="4">
              <a:spcBef>
                <a:spcPts val="0"/>
              </a:spcBef>
              <a:spcAft>
                <a:spcPts val="0"/>
              </a:spcAft>
              <a:buSzPts val="4200"/>
              <a:buFont typeface="Oswald"/>
              <a:buNone/>
              <a:defRPr>
                <a:latin typeface="Oswald"/>
                <a:ea typeface="Oswald"/>
                <a:cs typeface="Oswald"/>
                <a:sym typeface="Oswald"/>
              </a:defRPr>
            </a:lvl5pPr>
            <a:lvl6pPr lvl="5">
              <a:spcBef>
                <a:spcPts val="0"/>
              </a:spcBef>
              <a:spcAft>
                <a:spcPts val="0"/>
              </a:spcAft>
              <a:buSzPts val="4200"/>
              <a:buFont typeface="Oswald"/>
              <a:buNone/>
              <a:defRPr>
                <a:latin typeface="Oswald"/>
                <a:ea typeface="Oswald"/>
                <a:cs typeface="Oswald"/>
                <a:sym typeface="Oswald"/>
              </a:defRPr>
            </a:lvl6pPr>
            <a:lvl7pPr lvl="6">
              <a:spcBef>
                <a:spcPts val="0"/>
              </a:spcBef>
              <a:spcAft>
                <a:spcPts val="0"/>
              </a:spcAft>
              <a:buSzPts val="4200"/>
              <a:buFont typeface="Oswald"/>
              <a:buNone/>
              <a:defRPr>
                <a:latin typeface="Oswald"/>
                <a:ea typeface="Oswald"/>
                <a:cs typeface="Oswald"/>
                <a:sym typeface="Oswald"/>
              </a:defRPr>
            </a:lvl7pPr>
            <a:lvl8pPr lvl="7">
              <a:spcBef>
                <a:spcPts val="0"/>
              </a:spcBef>
              <a:spcAft>
                <a:spcPts val="0"/>
              </a:spcAft>
              <a:buSzPts val="4200"/>
              <a:buFont typeface="Oswald"/>
              <a:buNone/>
              <a:defRPr>
                <a:latin typeface="Oswald"/>
                <a:ea typeface="Oswald"/>
                <a:cs typeface="Oswald"/>
                <a:sym typeface="Oswald"/>
              </a:defRPr>
            </a:lvl8pPr>
            <a:lvl9pPr lvl="8">
              <a:spcBef>
                <a:spcPts val="0"/>
              </a:spcBef>
              <a:spcAft>
                <a:spcPts val="0"/>
              </a:spcAft>
              <a:buSzPts val="4200"/>
              <a:buFont typeface="Oswald"/>
              <a:buNone/>
              <a:defRPr>
                <a:latin typeface="Oswald"/>
                <a:ea typeface="Oswald"/>
                <a:cs typeface="Oswald"/>
                <a:sym typeface="Oswald"/>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60" name="Google Shape;60;p13"/>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61" name="Google Shape;6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Economica"/>
                <a:ea typeface="Economica"/>
                <a:cs typeface="Economica"/>
                <a:sym typeface="Economica"/>
              </a:defRPr>
            </a:lvl1pPr>
            <a:lvl2pPr lvl="1" algn="r" rtl="0">
              <a:buNone/>
              <a:defRPr sz="1000">
                <a:solidFill>
                  <a:schemeClr val="dk1"/>
                </a:solidFill>
                <a:latin typeface="Economica"/>
                <a:ea typeface="Economica"/>
                <a:cs typeface="Economica"/>
                <a:sym typeface="Economica"/>
              </a:defRPr>
            </a:lvl2pPr>
            <a:lvl3pPr lvl="2" algn="r" rtl="0">
              <a:buNone/>
              <a:defRPr sz="1000">
                <a:solidFill>
                  <a:schemeClr val="dk1"/>
                </a:solidFill>
                <a:latin typeface="Economica"/>
                <a:ea typeface="Economica"/>
                <a:cs typeface="Economica"/>
                <a:sym typeface="Economica"/>
              </a:defRPr>
            </a:lvl3pPr>
            <a:lvl4pPr lvl="3" algn="r" rtl="0">
              <a:buNone/>
              <a:defRPr sz="1000">
                <a:solidFill>
                  <a:schemeClr val="dk1"/>
                </a:solidFill>
                <a:latin typeface="Economica"/>
                <a:ea typeface="Economica"/>
                <a:cs typeface="Economica"/>
                <a:sym typeface="Economica"/>
              </a:defRPr>
            </a:lvl4pPr>
            <a:lvl5pPr lvl="4" algn="r" rtl="0">
              <a:buNone/>
              <a:defRPr sz="1000">
                <a:solidFill>
                  <a:schemeClr val="dk1"/>
                </a:solidFill>
                <a:latin typeface="Economica"/>
                <a:ea typeface="Economica"/>
                <a:cs typeface="Economica"/>
                <a:sym typeface="Economica"/>
              </a:defRPr>
            </a:lvl5pPr>
            <a:lvl6pPr lvl="5" algn="r" rtl="0">
              <a:buNone/>
              <a:defRPr sz="1000">
                <a:solidFill>
                  <a:schemeClr val="dk1"/>
                </a:solidFill>
                <a:latin typeface="Economica"/>
                <a:ea typeface="Economica"/>
                <a:cs typeface="Economica"/>
                <a:sym typeface="Economica"/>
              </a:defRPr>
            </a:lvl6pPr>
            <a:lvl7pPr lvl="6" algn="r" rtl="0">
              <a:buNone/>
              <a:defRPr sz="1000">
                <a:solidFill>
                  <a:schemeClr val="dk1"/>
                </a:solidFill>
                <a:latin typeface="Economica"/>
                <a:ea typeface="Economica"/>
                <a:cs typeface="Economica"/>
                <a:sym typeface="Economica"/>
              </a:defRPr>
            </a:lvl7pPr>
            <a:lvl8pPr lvl="7" algn="r" rtl="0">
              <a:buNone/>
              <a:defRPr sz="1000">
                <a:solidFill>
                  <a:schemeClr val="dk1"/>
                </a:solidFill>
                <a:latin typeface="Economica"/>
                <a:ea typeface="Economica"/>
                <a:cs typeface="Economica"/>
                <a:sym typeface="Economica"/>
              </a:defRPr>
            </a:lvl8pPr>
            <a:lvl9pPr lvl="8" algn="r" rtl="0">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lucidchart.com/documents/edit/d1b4f2f4-70af-4482-959c-3c1201c7a029/0?callback=close&amp;name=slides&amp;callback_type=back&amp;v=1044&amp;s=720"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s://www.lucidchart.com/documents/edit/d1b4f2f4-70af-4482-959c-3c1201c7a029/0?callback=close&amp;name=slides&amp;callback_type=back&amp;v=1028&amp;s=720"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hyperlink" Target="https://www.lucidchart.com/documents/edit/d1b4f2f4-70af-4482-959c-3c1201c7a029/0?callback=close&amp;name=slides&amp;callback_type=back&amp;v=1028&amp;s=720"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lucidchart.com/documents/edit/d1b4f2f4-70af-4482-959c-3c1201c7a029/0?callback=close&amp;name=slides&amp;callback_type=back&amp;v=1095&amp;s=720" TargetMode="External"/><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s://www.lucidchart.com/documents/edit/d1b4f2f4-70af-4482-959c-3c1201c7a029/0?callback=close&amp;name=slides&amp;callback_type=back&amp;v=1095&amp;s=720" TargetMode="External"/><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5"/>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Attested Append-Only Memory: </a:t>
            </a:r>
            <a:br>
              <a:rPr lang="en" sz="4000"/>
            </a:br>
            <a:r>
              <a:rPr lang="en" sz="4000"/>
              <a:t>Making Adversaries Stick to their Word</a:t>
            </a:r>
            <a:endParaRPr sz="4000"/>
          </a:p>
        </p:txBody>
      </p:sp>
      <p:sp>
        <p:nvSpPr>
          <p:cNvPr id="116" name="Google Shape;116;p25"/>
          <p:cNvSpPr txBox="1">
            <a:spLocks noGrp="1"/>
          </p:cNvSpPr>
          <p:nvPr>
            <p:ph type="subTitle" idx="4294967295"/>
          </p:nvPr>
        </p:nvSpPr>
        <p:spPr>
          <a:xfrm>
            <a:off x="7004100" y="3105500"/>
            <a:ext cx="1366200" cy="52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latin typeface="Oswald"/>
                <a:ea typeface="Oswald"/>
                <a:cs typeface="Oswald"/>
                <a:sym typeface="Oswald"/>
              </a:rPr>
              <a:t>SOSP (2007)</a:t>
            </a:r>
            <a:endParaRPr sz="2000">
              <a:latin typeface="Oswald"/>
              <a:ea typeface="Oswald"/>
              <a:cs typeface="Oswald"/>
              <a:sym typeface="Oswald"/>
            </a:endParaRPr>
          </a:p>
        </p:txBody>
      </p:sp>
      <p:sp>
        <p:nvSpPr>
          <p:cNvPr id="117" name="Google Shape;117;p25"/>
          <p:cNvSpPr txBox="1"/>
          <p:nvPr/>
        </p:nvSpPr>
        <p:spPr>
          <a:xfrm>
            <a:off x="3072300" y="3961050"/>
            <a:ext cx="29994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swald"/>
                <a:ea typeface="Oswald"/>
                <a:cs typeface="Oswald"/>
                <a:sym typeface="Oswald"/>
              </a:rPr>
              <a:t>Yun-Hsin Kuo, Matthew Farrer</a:t>
            </a:r>
            <a:endParaRPr sz="200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A2M Interface</a:t>
            </a:r>
            <a:endParaRPr/>
          </a:p>
        </p:txBody>
      </p:sp>
      <p:sp>
        <p:nvSpPr>
          <p:cNvPr id="212" name="Google Shape;212;p34"/>
          <p:cNvSpPr txBox="1">
            <a:spLocks noGrp="1"/>
          </p:cNvSpPr>
          <p:nvPr>
            <p:ph type="body" idx="1"/>
          </p:nvPr>
        </p:nvSpPr>
        <p:spPr>
          <a:xfrm>
            <a:off x="152275" y="1225225"/>
            <a:ext cx="5257800" cy="1818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b="1"/>
              <a:t>Lookup(q,n)</a:t>
            </a:r>
            <a:endParaRPr b="1"/>
          </a:p>
          <a:p>
            <a:pPr marL="914400" lvl="1" indent="-317500" algn="l" rtl="0">
              <a:lnSpc>
                <a:spcPct val="150000"/>
              </a:lnSpc>
              <a:spcBef>
                <a:spcPts val="0"/>
              </a:spcBef>
              <a:spcAft>
                <a:spcPts val="0"/>
              </a:spcAft>
              <a:buSzPts val="1400"/>
              <a:buChar char="○"/>
            </a:pPr>
            <a:r>
              <a:rPr lang="en"/>
              <a:t>Returns </a:t>
            </a:r>
            <a:r>
              <a:rPr lang="en" b="1"/>
              <a:t>Lookup Attestation</a:t>
            </a:r>
            <a:r>
              <a:rPr lang="en"/>
              <a:t>, </a:t>
            </a:r>
            <a:r>
              <a:rPr lang="en" b="1"/>
              <a:t>&lt;LOOKUP q, n, x&gt;</a:t>
            </a:r>
            <a:endParaRPr b="1"/>
          </a:p>
          <a:p>
            <a:pPr marL="914400" lvl="1" indent="-317500" algn="l" rtl="0">
              <a:lnSpc>
                <a:spcPct val="150000"/>
              </a:lnSpc>
              <a:spcBef>
                <a:spcPts val="0"/>
              </a:spcBef>
              <a:spcAft>
                <a:spcPts val="0"/>
              </a:spcAft>
              <a:buSzPts val="1400"/>
              <a:buChar char="○"/>
            </a:pPr>
            <a:r>
              <a:rPr lang="en"/>
              <a:t>Tells us what value is present in log q at position n</a:t>
            </a:r>
            <a:endParaRPr/>
          </a:p>
          <a:p>
            <a:pPr marL="457200" lvl="0" indent="-342900" algn="l" rtl="0">
              <a:lnSpc>
                <a:spcPct val="150000"/>
              </a:lnSpc>
              <a:spcBef>
                <a:spcPts val="0"/>
              </a:spcBef>
              <a:spcAft>
                <a:spcPts val="0"/>
              </a:spcAft>
              <a:buSzPts val="1800"/>
              <a:buChar char="●"/>
            </a:pPr>
            <a:r>
              <a:rPr lang="en" b="1"/>
              <a:t>End(q)</a:t>
            </a:r>
            <a:endParaRPr b="1"/>
          </a:p>
          <a:p>
            <a:pPr marL="914400" lvl="1" indent="-317500" algn="l" rtl="0">
              <a:lnSpc>
                <a:spcPct val="150000"/>
              </a:lnSpc>
              <a:spcBef>
                <a:spcPts val="0"/>
              </a:spcBef>
              <a:spcAft>
                <a:spcPts val="0"/>
              </a:spcAft>
              <a:buSzPts val="1400"/>
              <a:buChar char="○"/>
            </a:pPr>
            <a:r>
              <a:rPr lang="en"/>
              <a:t>Returns </a:t>
            </a:r>
            <a:r>
              <a:rPr lang="en" b="1"/>
              <a:t>End Attestation</a:t>
            </a:r>
            <a:r>
              <a:rPr lang="en"/>
              <a:t>, </a:t>
            </a:r>
            <a:r>
              <a:rPr lang="en" b="1"/>
              <a:t>&lt;END q, x&gt;</a:t>
            </a:r>
            <a:endParaRPr b="1"/>
          </a:p>
          <a:p>
            <a:pPr marL="914400" lvl="1" indent="-317500" algn="l" rtl="0">
              <a:lnSpc>
                <a:spcPct val="150000"/>
              </a:lnSpc>
              <a:spcBef>
                <a:spcPts val="0"/>
              </a:spcBef>
              <a:spcAft>
                <a:spcPts val="0"/>
              </a:spcAft>
              <a:buSzPts val="1400"/>
              <a:buChar char="○"/>
            </a:pPr>
            <a:r>
              <a:rPr lang="en"/>
              <a:t>Last entry of log q</a:t>
            </a:r>
            <a:endParaRPr/>
          </a:p>
        </p:txBody>
      </p:sp>
      <p:grpSp>
        <p:nvGrpSpPr>
          <p:cNvPr id="213" name="Google Shape;213;p34"/>
          <p:cNvGrpSpPr/>
          <p:nvPr/>
        </p:nvGrpSpPr>
        <p:grpSpPr>
          <a:xfrm>
            <a:off x="5740969" y="1225227"/>
            <a:ext cx="3091341" cy="3230930"/>
            <a:chOff x="494948" y="892688"/>
            <a:chExt cx="2852843" cy="3230930"/>
          </a:xfrm>
        </p:grpSpPr>
        <p:grpSp>
          <p:nvGrpSpPr>
            <p:cNvPr id="214" name="Google Shape;214;p34"/>
            <p:cNvGrpSpPr/>
            <p:nvPr/>
          </p:nvGrpSpPr>
          <p:grpSpPr>
            <a:xfrm>
              <a:off x="494948" y="892688"/>
              <a:ext cx="2852843" cy="3230930"/>
              <a:chOff x="494950" y="892700"/>
              <a:chExt cx="2523300" cy="3231900"/>
            </a:xfrm>
          </p:grpSpPr>
          <p:sp>
            <p:nvSpPr>
              <p:cNvPr id="215" name="Google Shape;215;p34"/>
              <p:cNvSpPr/>
              <p:nvPr/>
            </p:nvSpPr>
            <p:spPr>
              <a:xfrm>
                <a:off x="494950" y="1242200"/>
                <a:ext cx="2523300" cy="28824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4"/>
              <p:cNvSpPr txBox="1"/>
              <p:nvPr/>
            </p:nvSpPr>
            <p:spPr>
              <a:xfrm>
                <a:off x="1091800" y="892700"/>
                <a:ext cx="1329600" cy="34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2"/>
                    </a:solidFill>
                    <a:latin typeface="Open Sans"/>
                    <a:ea typeface="Open Sans"/>
                    <a:cs typeface="Open Sans"/>
                    <a:sym typeface="Open Sans"/>
                  </a:rPr>
                  <a:t>A2M</a:t>
                </a:r>
                <a:endParaRPr b="1">
                  <a:solidFill>
                    <a:schemeClr val="lt2"/>
                  </a:solidFill>
                  <a:latin typeface="Open Sans"/>
                  <a:ea typeface="Open Sans"/>
                  <a:cs typeface="Open Sans"/>
                  <a:sym typeface="Open Sans"/>
                </a:endParaRPr>
              </a:p>
            </p:txBody>
          </p:sp>
        </p:grpSp>
        <p:grpSp>
          <p:nvGrpSpPr>
            <p:cNvPr id="217" name="Google Shape;217;p34"/>
            <p:cNvGrpSpPr/>
            <p:nvPr/>
          </p:nvGrpSpPr>
          <p:grpSpPr>
            <a:xfrm>
              <a:off x="1995577" y="1242185"/>
              <a:ext cx="1174200" cy="2679900"/>
              <a:chOff x="928777" y="1242185"/>
              <a:chExt cx="1174200" cy="2679900"/>
            </a:xfrm>
          </p:grpSpPr>
          <p:grpSp>
            <p:nvGrpSpPr>
              <p:cNvPr id="218" name="Google Shape;218;p34"/>
              <p:cNvGrpSpPr/>
              <p:nvPr/>
            </p:nvGrpSpPr>
            <p:grpSpPr>
              <a:xfrm>
                <a:off x="928777" y="1242185"/>
                <a:ext cx="1174200" cy="2679900"/>
                <a:chOff x="928777" y="1242185"/>
                <a:chExt cx="1174200" cy="2679900"/>
              </a:xfrm>
            </p:grpSpPr>
            <p:sp>
              <p:nvSpPr>
                <p:cNvPr id="219" name="Google Shape;219;p34"/>
                <p:cNvSpPr/>
                <p:nvPr/>
              </p:nvSpPr>
              <p:spPr>
                <a:xfrm>
                  <a:off x="928777" y="1621985"/>
                  <a:ext cx="1174200" cy="23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4"/>
                <p:cNvSpPr txBox="1"/>
                <p:nvPr/>
              </p:nvSpPr>
              <p:spPr>
                <a:xfrm>
                  <a:off x="1357635" y="1242185"/>
                  <a:ext cx="2991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q</a:t>
                  </a:r>
                  <a:endParaRPr>
                    <a:latin typeface="Open Sans"/>
                    <a:ea typeface="Open Sans"/>
                    <a:cs typeface="Open Sans"/>
                    <a:sym typeface="Open Sans"/>
                  </a:endParaRPr>
                </a:p>
              </p:txBody>
            </p:sp>
          </p:grpSp>
          <p:sp>
            <p:nvSpPr>
              <p:cNvPr id="221" name="Google Shape;221;p34"/>
              <p:cNvSpPr/>
              <p:nvPr/>
            </p:nvSpPr>
            <p:spPr>
              <a:xfrm>
                <a:off x="1018142" y="1756610"/>
                <a:ext cx="978300" cy="3009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1, x</a:t>
                </a:r>
                <a:r>
                  <a:rPr lang="en" baseline="-25000"/>
                  <a:t>1</a:t>
                </a:r>
                <a:r>
                  <a:rPr lang="en"/>
                  <a:t>, d</a:t>
                </a:r>
                <a:r>
                  <a:rPr lang="en" baseline="-25000"/>
                  <a:t>1</a:t>
                </a:r>
                <a:endParaRPr baseline="-25000"/>
              </a:p>
            </p:txBody>
          </p:sp>
          <p:sp>
            <p:nvSpPr>
              <p:cNvPr id="222" name="Google Shape;222;p34"/>
              <p:cNvSpPr/>
              <p:nvPr/>
            </p:nvSpPr>
            <p:spPr>
              <a:xfrm>
                <a:off x="1018142" y="2115585"/>
                <a:ext cx="978300" cy="3009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2, x</a:t>
                </a:r>
                <a:r>
                  <a:rPr lang="en" baseline="-25000"/>
                  <a:t>2</a:t>
                </a:r>
                <a:r>
                  <a:rPr lang="en"/>
                  <a:t>, d</a:t>
                </a:r>
                <a:r>
                  <a:rPr lang="en" baseline="-25000"/>
                  <a:t>2</a:t>
                </a:r>
                <a:endParaRPr baseline="-25000"/>
              </a:p>
            </p:txBody>
          </p:sp>
          <p:sp>
            <p:nvSpPr>
              <p:cNvPr id="223" name="Google Shape;223;p34"/>
              <p:cNvSpPr/>
              <p:nvPr/>
            </p:nvSpPr>
            <p:spPr>
              <a:xfrm>
                <a:off x="1018142" y="3494810"/>
                <a:ext cx="978300" cy="3009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n, x</a:t>
                </a:r>
                <a:r>
                  <a:rPr lang="en" baseline="-25000"/>
                  <a:t>n</a:t>
                </a:r>
                <a:r>
                  <a:rPr lang="en"/>
                  <a:t>, d</a:t>
                </a:r>
                <a:r>
                  <a:rPr lang="en" baseline="-25000"/>
                  <a:t>n</a:t>
                </a:r>
                <a:endParaRPr baseline="-25000"/>
              </a:p>
            </p:txBody>
          </p:sp>
          <p:sp>
            <p:nvSpPr>
              <p:cNvPr id="224" name="Google Shape;224;p34"/>
              <p:cNvSpPr/>
              <p:nvPr/>
            </p:nvSpPr>
            <p:spPr>
              <a:xfrm>
                <a:off x="1018142" y="2625698"/>
                <a:ext cx="978300" cy="3009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baseline="-25000"/>
              </a:p>
            </p:txBody>
          </p:sp>
        </p:grpSp>
        <p:sp>
          <p:nvSpPr>
            <p:cNvPr id="225" name="Google Shape;225;p34"/>
            <p:cNvSpPr/>
            <p:nvPr/>
          </p:nvSpPr>
          <p:spPr>
            <a:xfrm>
              <a:off x="607264" y="1585185"/>
              <a:ext cx="1292700" cy="7095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Authentication</a:t>
              </a:r>
              <a:endParaRPr/>
            </a:p>
          </p:txBody>
        </p:sp>
        <p:sp>
          <p:nvSpPr>
            <p:cNvPr id="226" name="Google Shape;226;p34"/>
            <p:cNvSpPr/>
            <p:nvPr/>
          </p:nvSpPr>
          <p:spPr>
            <a:xfrm>
              <a:off x="776911" y="2490375"/>
              <a:ext cx="953400" cy="7095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Secure Hashing</a:t>
              </a:r>
              <a:endParaRPr/>
            </a:p>
          </p:txBody>
        </p:sp>
      </p:grpSp>
      <p:sp>
        <p:nvSpPr>
          <p:cNvPr id="227" name="Google Shape;227;p34"/>
          <p:cNvSpPr/>
          <p:nvPr/>
        </p:nvSpPr>
        <p:spPr>
          <a:xfrm>
            <a:off x="3704375" y="4131250"/>
            <a:ext cx="1563600" cy="3249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Lookup(q, n)</a:t>
            </a:r>
            <a:endParaRPr>
              <a:latin typeface="Open Sans"/>
              <a:ea typeface="Open Sans"/>
              <a:cs typeface="Open Sans"/>
              <a:sym typeface="Open Sans"/>
            </a:endParaRPr>
          </a:p>
        </p:txBody>
      </p:sp>
      <p:cxnSp>
        <p:nvCxnSpPr>
          <p:cNvPr id="228" name="Google Shape;228;p34"/>
          <p:cNvCxnSpPr>
            <a:stCxn id="227" idx="3"/>
            <a:endCxn id="223" idx="1"/>
          </p:cNvCxnSpPr>
          <p:nvPr/>
        </p:nvCxnSpPr>
        <p:spPr>
          <a:xfrm rot="10800000" flipH="1">
            <a:off x="5267975" y="3977800"/>
            <a:ext cx="2196000" cy="315900"/>
          </a:xfrm>
          <a:prstGeom prst="bentConnector3">
            <a:avLst>
              <a:gd name="adj1" fmla="val 13749"/>
            </a:avLst>
          </a:prstGeom>
          <a:noFill/>
          <a:ln w="19050" cap="flat" cmpd="sng">
            <a:solidFill>
              <a:schemeClr val="dk1"/>
            </a:solidFill>
            <a:prstDash val="solid"/>
            <a:round/>
            <a:headEnd type="none" w="med" len="med"/>
            <a:tailEnd type="stealth" w="med" len="med"/>
          </a:ln>
        </p:spPr>
      </p:cxnSp>
      <p:sp>
        <p:nvSpPr>
          <p:cNvPr id="229" name="Google Shape;229;p34"/>
          <p:cNvSpPr/>
          <p:nvPr/>
        </p:nvSpPr>
        <p:spPr>
          <a:xfrm>
            <a:off x="3249875" y="3537450"/>
            <a:ext cx="2018100" cy="3249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&lt;LOOKUP q, n, x</a:t>
            </a:r>
            <a:r>
              <a:rPr lang="en" baseline="-25000">
                <a:latin typeface="Open Sans"/>
                <a:ea typeface="Open Sans"/>
                <a:cs typeface="Open Sans"/>
                <a:sym typeface="Open Sans"/>
              </a:rPr>
              <a:t>n</a:t>
            </a:r>
            <a:r>
              <a:rPr lang="en">
                <a:latin typeface="Open Sans"/>
                <a:ea typeface="Open Sans"/>
                <a:cs typeface="Open Sans"/>
                <a:sym typeface="Open Sans"/>
              </a:rPr>
              <a:t>&gt;</a:t>
            </a:r>
            <a:endParaRPr>
              <a:latin typeface="Open Sans"/>
              <a:ea typeface="Open Sans"/>
              <a:cs typeface="Open Sans"/>
              <a:sym typeface="Open Sans"/>
            </a:endParaRPr>
          </a:p>
        </p:txBody>
      </p:sp>
      <p:cxnSp>
        <p:nvCxnSpPr>
          <p:cNvPr id="230" name="Google Shape;230;p34"/>
          <p:cNvCxnSpPr>
            <a:stCxn id="225" idx="1"/>
            <a:endCxn id="229" idx="3"/>
          </p:cNvCxnSpPr>
          <p:nvPr/>
        </p:nvCxnSpPr>
        <p:spPr>
          <a:xfrm flipH="1">
            <a:off x="5268074" y="2272475"/>
            <a:ext cx="594600" cy="1427400"/>
          </a:xfrm>
          <a:prstGeom prst="bentConnector3">
            <a:avLst>
              <a:gd name="adj1" fmla="val 50008"/>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A2M Log</a:t>
            </a:r>
            <a:endParaRPr/>
          </a:p>
        </p:txBody>
      </p:sp>
      <p:sp>
        <p:nvSpPr>
          <p:cNvPr id="236" name="Google Shape;236;p3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a:t>Why is this useful?</a:t>
            </a:r>
            <a:endParaRPr/>
          </a:p>
          <a:p>
            <a:pPr marL="0" lvl="0" indent="0" algn="l" rtl="0">
              <a:spcBef>
                <a:spcPts val="1600"/>
              </a:spcBef>
              <a:spcAft>
                <a:spcPts val="0"/>
              </a:spcAft>
              <a:buNone/>
            </a:pPr>
            <a:r>
              <a:rPr lang="en"/>
              <a:t>We can demand that a replica includes A2M attestation with certain messages.</a:t>
            </a:r>
            <a:endParaRPr/>
          </a:p>
          <a:p>
            <a:pPr marL="0" lvl="0" indent="0" algn="l" rtl="0">
              <a:spcBef>
                <a:spcPts val="1600"/>
              </a:spcBef>
              <a:spcAft>
                <a:spcPts val="0"/>
              </a:spcAft>
              <a:buNone/>
            </a:pPr>
            <a:r>
              <a:rPr lang="en"/>
              <a:t>We can compare attestation to message to detect lying.</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PBFT Review		</a:t>
            </a:r>
            <a:endParaRPr/>
          </a:p>
        </p:txBody>
      </p:sp>
      <p:sp>
        <p:nvSpPr>
          <p:cNvPr id="242" name="Google Shape;242;p3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a:t>Three-phase consensus protocol</a:t>
            </a:r>
            <a:endParaRPr/>
          </a:p>
          <a:p>
            <a:pPr marL="914400" lvl="1" indent="-317500" algn="l" rtl="0">
              <a:lnSpc>
                <a:spcPct val="200000"/>
              </a:lnSpc>
              <a:spcBef>
                <a:spcPts val="0"/>
              </a:spcBef>
              <a:spcAft>
                <a:spcPts val="0"/>
              </a:spcAft>
              <a:buSzPts val="1400"/>
              <a:buChar char="○"/>
            </a:pPr>
            <a:r>
              <a:rPr lang="en"/>
              <a:t>Pre-prepare, Prepare, and Commit</a:t>
            </a:r>
            <a:endParaRPr/>
          </a:p>
          <a:p>
            <a:pPr marL="457200" lvl="0" indent="-342900" algn="l" rtl="0">
              <a:lnSpc>
                <a:spcPct val="200000"/>
              </a:lnSpc>
              <a:spcBef>
                <a:spcPts val="0"/>
              </a:spcBef>
              <a:spcAft>
                <a:spcPts val="0"/>
              </a:spcAft>
              <a:buSzPts val="1800"/>
              <a:buChar char="●"/>
            </a:pPr>
            <a:r>
              <a:rPr lang="en"/>
              <a:t>In a network with N replicas</a:t>
            </a:r>
            <a:endParaRPr/>
          </a:p>
          <a:p>
            <a:pPr marL="914400" lvl="1" indent="-317500" algn="l" rtl="0">
              <a:lnSpc>
                <a:spcPct val="200000"/>
              </a:lnSpc>
              <a:spcBef>
                <a:spcPts val="0"/>
              </a:spcBef>
              <a:spcAft>
                <a:spcPts val="0"/>
              </a:spcAft>
              <a:buSzPts val="1400"/>
              <a:buChar char="○"/>
            </a:pPr>
            <a:r>
              <a:rPr lang="en"/>
              <a:t>Replicas consist of 1 primary and N - 1 backups.</a:t>
            </a:r>
            <a:endParaRPr/>
          </a:p>
          <a:p>
            <a:pPr marL="914400" lvl="1" indent="-317500" algn="l" rtl="0">
              <a:lnSpc>
                <a:spcPct val="200000"/>
              </a:lnSpc>
              <a:spcBef>
                <a:spcPts val="0"/>
              </a:spcBef>
              <a:spcAft>
                <a:spcPts val="0"/>
              </a:spcAft>
              <a:buSzPts val="1400"/>
              <a:buChar char="○"/>
            </a:pPr>
            <a:r>
              <a:rPr lang="en"/>
              <a:t>PBFT can tolerate at most faults </a:t>
            </a:r>
            <a:r>
              <a:rPr lang="en" b="1"/>
              <a:t>F</a:t>
            </a:r>
            <a:r>
              <a:rPr lang="en"/>
              <a:t> = (floor function) (N - 1) / 3 faulty replicas.</a:t>
            </a:r>
            <a:endParaRPr/>
          </a:p>
          <a:p>
            <a:pPr marL="914400" lvl="1" indent="-317500" algn="l" rtl="0">
              <a:lnSpc>
                <a:spcPct val="200000"/>
              </a:lnSpc>
              <a:spcBef>
                <a:spcPts val="0"/>
              </a:spcBef>
              <a:spcAft>
                <a:spcPts val="0"/>
              </a:spcAft>
              <a:buSzPts val="1400"/>
              <a:buChar char="○"/>
            </a:pPr>
            <a:r>
              <a:rPr lang="en"/>
              <a:t>I.e., Faults must be less than N / 3</a:t>
            </a:r>
            <a:endParaRPr/>
          </a:p>
          <a:p>
            <a:pPr marL="0" lvl="0" indent="0" algn="l" rtl="0">
              <a:spcBef>
                <a:spcPts val="1600"/>
              </a:spcBef>
              <a:spcAft>
                <a:spcPts val="0"/>
              </a:spcAft>
              <a:buNone/>
            </a:pPr>
            <a:endParaRPr/>
          </a:p>
          <a:p>
            <a:pPr marL="0" lvl="0" indent="45720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PBFT Review</a:t>
            </a:r>
            <a:endParaRPr/>
          </a:p>
        </p:txBody>
      </p:sp>
      <p:sp>
        <p:nvSpPr>
          <p:cNvPr id="248" name="Google Shape;248;p3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b="1"/>
              <a:t>Preprepare</a:t>
            </a:r>
            <a:endParaRPr b="1"/>
          </a:p>
          <a:p>
            <a:pPr marL="914400" lvl="1" indent="-317500" algn="l" rtl="0">
              <a:lnSpc>
                <a:spcPct val="150000"/>
              </a:lnSpc>
              <a:spcBef>
                <a:spcPts val="0"/>
              </a:spcBef>
              <a:spcAft>
                <a:spcPts val="0"/>
              </a:spcAft>
              <a:buSzPts val="1400"/>
              <a:buChar char="○"/>
            </a:pPr>
            <a:r>
              <a:rPr lang="en"/>
              <a:t>Primary multicasts Pre-prepare message to replicas</a:t>
            </a:r>
            <a:endParaRPr/>
          </a:p>
          <a:p>
            <a:pPr marL="914400" lvl="1" indent="-317500" algn="l" rtl="0">
              <a:lnSpc>
                <a:spcPct val="150000"/>
              </a:lnSpc>
              <a:spcBef>
                <a:spcPts val="0"/>
              </a:spcBef>
              <a:spcAft>
                <a:spcPts val="0"/>
              </a:spcAft>
              <a:buSzPts val="1400"/>
              <a:buChar char="○"/>
            </a:pPr>
            <a:r>
              <a:rPr lang="en"/>
              <a:t>Primary appends same message to its log. (Note - this is not the same as an A2M log)</a:t>
            </a:r>
            <a:endParaRPr/>
          </a:p>
          <a:p>
            <a:pPr marL="457200" lvl="0" indent="-342900" algn="l" rtl="0">
              <a:lnSpc>
                <a:spcPct val="150000"/>
              </a:lnSpc>
              <a:spcBef>
                <a:spcPts val="0"/>
              </a:spcBef>
              <a:spcAft>
                <a:spcPts val="0"/>
              </a:spcAft>
              <a:buSzPts val="1800"/>
              <a:buChar char="●"/>
            </a:pPr>
            <a:r>
              <a:rPr lang="en" b="1"/>
              <a:t>Prepare</a:t>
            </a:r>
            <a:endParaRPr/>
          </a:p>
          <a:p>
            <a:pPr marL="914400" lvl="1" indent="-317500" algn="l" rtl="0">
              <a:lnSpc>
                <a:spcPct val="150000"/>
              </a:lnSpc>
              <a:spcBef>
                <a:spcPts val="0"/>
              </a:spcBef>
              <a:spcAft>
                <a:spcPts val="0"/>
              </a:spcAft>
              <a:buSzPts val="1400"/>
              <a:buChar char="○"/>
            </a:pPr>
            <a:r>
              <a:rPr lang="en"/>
              <a:t>Backups multicast Prepare message that matches Pre-prepare message </a:t>
            </a:r>
            <a:endParaRPr/>
          </a:p>
          <a:p>
            <a:pPr marL="914400" lvl="1" indent="-317500" algn="l" rtl="0">
              <a:lnSpc>
                <a:spcPct val="150000"/>
              </a:lnSpc>
              <a:spcBef>
                <a:spcPts val="0"/>
              </a:spcBef>
              <a:spcAft>
                <a:spcPts val="0"/>
              </a:spcAft>
              <a:buSzPts val="1400"/>
              <a:buChar char="○"/>
            </a:pPr>
            <a:r>
              <a:rPr lang="en"/>
              <a:t>Appends same to its message log.</a:t>
            </a:r>
            <a:endParaRPr/>
          </a:p>
          <a:p>
            <a:pPr marL="457200" lvl="0" indent="-342900" algn="l" rtl="0">
              <a:lnSpc>
                <a:spcPct val="150000"/>
              </a:lnSpc>
              <a:spcBef>
                <a:spcPts val="0"/>
              </a:spcBef>
              <a:spcAft>
                <a:spcPts val="0"/>
              </a:spcAft>
              <a:buSzPts val="1800"/>
              <a:buChar char="●"/>
            </a:pPr>
            <a:r>
              <a:rPr lang="en"/>
              <a:t>A replica is “Prepared” iff it receives a Pre-prepare message and </a:t>
            </a:r>
            <a:r>
              <a:rPr lang="en" b="1"/>
              <a:t>2F</a:t>
            </a:r>
            <a:r>
              <a:rPr lang="en"/>
              <a:t> or more matching Prepare messages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PBFT Review	</a:t>
            </a:r>
            <a:endParaRPr/>
          </a:p>
        </p:txBody>
      </p:sp>
      <p:sp>
        <p:nvSpPr>
          <p:cNvPr id="254" name="Google Shape;254;p3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b="1"/>
              <a:t>Commit</a:t>
            </a:r>
            <a:endParaRPr b="1"/>
          </a:p>
          <a:p>
            <a:pPr marL="914400" lvl="1" indent="-317500" algn="l" rtl="0">
              <a:lnSpc>
                <a:spcPct val="150000"/>
              </a:lnSpc>
              <a:spcBef>
                <a:spcPts val="0"/>
              </a:spcBef>
              <a:spcAft>
                <a:spcPts val="0"/>
              </a:spcAft>
              <a:buSzPts val="1400"/>
              <a:buChar char="○"/>
            </a:pPr>
            <a:r>
              <a:rPr lang="en"/>
              <a:t>If a replica is Prepared, it multicasts a Commit message and appends the same to its log</a:t>
            </a:r>
            <a:endParaRPr/>
          </a:p>
          <a:p>
            <a:pPr marL="914400" lvl="1" indent="-317500" algn="l" rtl="0">
              <a:lnSpc>
                <a:spcPct val="150000"/>
              </a:lnSpc>
              <a:spcBef>
                <a:spcPts val="0"/>
              </a:spcBef>
              <a:spcAft>
                <a:spcPts val="0"/>
              </a:spcAft>
              <a:buSzPts val="1400"/>
              <a:buChar char="○"/>
            </a:pPr>
            <a:r>
              <a:rPr lang="en"/>
              <a:t>A replica enters Committed state iff it receives </a:t>
            </a:r>
            <a:r>
              <a:rPr lang="en" b="1"/>
              <a:t>2F + 1</a:t>
            </a:r>
            <a:r>
              <a:rPr lang="en"/>
              <a:t> or more commit messages.</a:t>
            </a:r>
            <a:endParaRPr/>
          </a:p>
          <a:p>
            <a:pPr marL="457200" lvl="0" indent="-342900" algn="l" rtl="0">
              <a:lnSpc>
                <a:spcPct val="150000"/>
              </a:lnSpc>
              <a:spcBef>
                <a:spcPts val="0"/>
              </a:spcBef>
              <a:spcAft>
                <a:spcPts val="0"/>
              </a:spcAft>
              <a:buSzPts val="1800"/>
              <a:buChar char="●"/>
            </a:pPr>
            <a:r>
              <a:rPr lang="en" b="1"/>
              <a:t>Reply</a:t>
            </a:r>
            <a:endParaRPr b="1"/>
          </a:p>
          <a:p>
            <a:pPr marL="914400" lvl="1" indent="-317500" algn="l" rtl="0">
              <a:lnSpc>
                <a:spcPct val="150000"/>
              </a:lnSpc>
              <a:spcBef>
                <a:spcPts val="0"/>
              </a:spcBef>
              <a:spcAft>
                <a:spcPts val="0"/>
              </a:spcAft>
              <a:buSzPts val="1400"/>
              <a:buChar char="○"/>
            </a:pPr>
            <a:r>
              <a:rPr lang="en"/>
              <a:t>Upon entering Committed state, replica may execute client request and send Reply message to Client</a:t>
            </a:r>
            <a:endParaRPr/>
          </a:p>
          <a:p>
            <a:pPr marL="914400" lvl="1" indent="-317500" algn="l" rtl="0">
              <a:lnSpc>
                <a:spcPct val="150000"/>
              </a:lnSpc>
              <a:spcBef>
                <a:spcPts val="0"/>
              </a:spcBef>
              <a:spcAft>
                <a:spcPts val="0"/>
              </a:spcAft>
              <a:buSzPts val="1400"/>
              <a:buChar char="○"/>
            </a:pPr>
            <a:r>
              <a:rPr lang="en"/>
              <a:t>Client waits for </a:t>
            </a:r>
            <a:r>
              <a:rPr lang="en" b="1"/>
              <a:t>F+1</a:t>
            </a:r>
            <a:r>
              <a:rPr lang="en"/>
              <a:t> replies with the same result</a:t>
            </a:r>
            <a:endParaRPr/>
          </a:p>
          <a:p>
            <a:pPr marL="457200" lvl="0" indent="0" algn="l" rtl="0">
              <a:spcBef>
                <a:spcPts val="1600"/>
              </a:spcBef>
              <a:spcAft>
                <a:spcPts val="1600"/>
              </a:spcAft>
              <a:buNone/>
            </a:pP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PBFT</a:t>
            </a:r>
            <a:endParaRPr/>
          </a:p>
        </p:txBody>
      </p:sp>
      <p:grpSp>
        <p:nvGrpSpPr>
          <p:cNvPr id="260" name="Google Shape;260;p39"/>
          <p:cNvGrpSpPr/>
          <p:nvPr/>
        </p:nvGrpSpPr>
        <p:grpSpPr>
          <a:xfrm>
            <a:off x="1160099" y="1551021"/>
            <a:ext cx="6135391" cy="3219025"/>
            <a:chOff x="1160099" y="1170021"/>
            <a:chExt cx="6135391" cy="3219025"/>
          </a:xfrm>
        </p:grpSpPr>
        <p:pic>
          <p:nvPicPr>
            <p:cNvPr id="261" name="Google Shape;261;p39">
              <a:hlinkClick r:id="rId3"/>
            </p:cNvPr>
            <p:cNvPicPr preferRelativeResize="0"/>
            <p:nvPr/>
          </p:nvPicPr>
          <p:blipFill>
            <a:blip r:embed="rId4">
              <a:alphaModFix/>
            </a:blip>
            <a:stretch>
              <a:fillRect/>
            </a:stretch>
          </p:blipFill>
          <p:spPr>
            <a:xfrm>
              <a:off x="1848495" y="1170021"/>
              <a:ext cx="5446994" cy="3219025"/>
            </a:xfrm>
            <a:prstGeom prst="rect">
              <a:avLst/>
            </a:prstGeom>
            <a:noFill/>
            <a:ln>
              <a:noFill/>
            </a:ln>
          </p:spPr>
        </p:pic>
        <p:sp>
          <p:nvSpPr>
            <p:cNvPr id="262" name="Google Shape;262;p39"/>
            <p:cNvSpPr txBox="1"/>
            <p:nvPr/>
          </p:nvSpPr>
          <p:spPr>
            <a:xfrm>
              <a:off x="1412775" y="1737200"/>
              <a:ext cx="669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Client</a:t>
              </a:r>
              <a:endParaRPr>
                <a:latin typeface="Open Sans"/>
                <a:ea typeface="Open Sans"/>
                <a:cs typeface="Open Sans"/>
                <a:sym typeface="Open Sans"/>
              </a:endParaRPr>
            </a:p>
          </p:txBody>
        </p:sp>
        <p:sp>
          <p:nvSpPr>
            <p:cNvPr id="263" name="Google Shape;263;p39"/>
            <p:cNvSpPr txBox="1"/>
            <p:nvPr/>
          </p:nvSpPr>
          <p:spPr>
            <a:xfrm>
              <a:off x="1216207" y="2200325"/>
              <a:ext cx="8427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Primary</a:t>
              </a:r>
              <a:endParaRPr>
                <a:latin typeface="Open Sans"/>
                <a:ea typeface="Open Sans"/>
                <a:cs typeface="Open Sans"/>
                <a:sym typeface="Open Sans"/>
              </a:endParaRPr>
            </a:p>
          </p:txBody>
        </p:sp>
        <p:sp>
          <p:nvSpPr>
            <p:cNvPr id="264" name="Google Shape;264;p39"/>
            <p:cNvSpPr txBox="1"/>
            <p:nvPr/>
          </p:nvSpPr>
          <p:spPr>
            <a:xfrm>
              <a:off x="1160099" y="2729460"/>
              <a:ext cx="954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Replica 1</a:t>
              </a:r>
              <a:endParaRPr>
                <a:latin typeface="Open Sans"/>
                <a:ea typeface="Open Sans"/>
                <a:cs typeface="Open Sans"/>
                <a:sym typeface="Open Sans"/>
              </a:endParaRPr>
            </a:p>
          </p:txBody>
        </p:sp>
        <p:sp>
          <p:nvSpPr>
            <p:cNvPr id="265" name="Google Shape;265;p39"/>
            <p:cNvSpPr txBox="1"/>
            <p:nvPr/>
          </p:nvSpPr>
          <p:spPr>
            <a:xfrm>
              <a:off x="1160099" y="3195785"/>
              <a:ext cx="954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Replica 2</a:t>
              </a:r>
              <a:endParaRPr>
                <a:latin typeface="Open Sans"/>
                <a:ea typeface="Open Sans"/>
                <a:cs typeface="Open Sans"/>
                <a:sym typeface="Open Sans"/>
              </a:endParaRPr>
            </a:p>
          </p:txBody>
        </p:sp>
        <p:sp>
          <p:nvSpPr>
            <p:cNvPr id="266" name="Google Shape;266;p39"/>
            <p:cNvSpPr txBox="1"/>
            <p:nvPr/>
          </p:nvSpPr>
          <p:spPr>
            <a:xfrm>
              <a:off x="1160099" y="3721710"/>
              <a:ext cx="954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Replica 3</a:t>
              </a:r>
              <a:endParaRPr>
                <a:latin typeface="Open Sans"/>
                <a:ea typeface="Open Sans"/>
                <a:cs typeface="Open Sans"/>
                <a:sym typeface="Open Sans"/>
              </a:endParaRPr>
            </a:p>
          </p:txBody>
        </p:sp>
        <p:sp>
          <p:nvSpPr>
            <p:cNvPr id="267" name="Google Shape;267;p39"/>
            <p:cNvSpPr txBox="1"/>
            <p:nvPr/>
          </p:nvSpPr>
          <p:spPr>
            <a:xfrm>
              <a:off x="2166243" y="1306500"/>
              <a:ext cx="8694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Request</a:t>
              </a:r>
              <a:endParaRPr>
                <a:latin typeface="Open Sans"/>
                <a:ea typeface="Open Sans"/>
                <a:cs typeface="Open Sans"/>
                <a:sym typeface="Open Sans"/>
              </a:endParaRPr>
            </a:p>
          </p:txBody>
        </p:sp>
        <p:sp>
          <p:nvSpPr>
            <p:cNvPr id="268" name="Google Shape;268;p39"/>
            <p:cNvSpPr txBox="1"/>
            <p:nvPr/>
          </p:nvSpPr>
          <p:spPr>
            <a:xfrm>
              <a:off x="3145390" y="1189950"/>
              <a:ext cx="869400" cy="56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Pre-</a:t>
              </a:r>
              <a:br>
                <a:rPr lang="en">
                  <a:latin typeface="Open Sans"/>
                  <a:ea typeface="Open Sans"/>
                  <a:cs typeface="Open Sans"/>
                  <a:sym typeface="Open Sans"/>
                </a:rPr>
              </a:br>
              <a:r>
                <a:rPr lang="en">
                  <a:latin typeface="Open Sans"/>
                  <a:ea typeface="Open Sans"/>
                  <a:cs typeface="Open Sans"/>
                  <a:sym typeface="Open Sans"/>
                </a:rPr>
                <a:t>prepare</a:t>
              </a:r>
              <a:endParaRPr>
                <a:latin typeface="Open Sans"/>
                <a:ea typeface="Open Sans"/>
                <a:cs typeface="Open Sans"/>
                <a:sym typeface="Open Sans"/>
              </a:endParaRPr>
            </a:p>
          </p:txBody>
        </p:sp>
        <p:sp>
          <p:nvSpPr>
            <p:cNvPr id="269" name="Google Shape;269;p39"/>
            <p:cNvSpPr txBox="1"/>
            <p:nvPr/>
          </p:nvSpPr>
          <p:spPr>
            <a:xfrm>
              <a:off x="4137293" y="1333325"/>
              <a:ext cx="8694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Prepare</a:t>
              </a:r>
              <a:endParaRPr>
                <a:latin typeface="Open Sans"/>
                <a:ea typeface="Open Sans"/>
                <a:cs typeface="Open Sans"/>
                <a:sym typeface="Open Sans"/>
              </a:endParaRPr>
            </a:p>
          </p:txBody>
        </p:sp>
        <p:sp>
          <p:nvSpPr>
            <p:cNvPr id="270" name="Google Shape;270;p39"/>
            <p:cNvSpPr txBox="1"/>
            <p:nvPr/>
          </p:nvSpPr>
          <p:spPr>
            <a:xfrm>
              <a:off x="5129193" y="1333325"/>
              <a:ext cx="8694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Commit</a:t>
              </a:r>
              <a:endParaRPr>
                <a:latin typeface="Open Sans"/>
                <a:ea typeface="Open Sans"/>
                <a:cs typeface="Open Sans"/>
                <a:sym typeface="Open Sans"/>
              </a:endParaRPr>
            </a:p>
          </p:txBody>
        </p:sp>
        <p:sp>
          <p:nvSpPr>
            <p:cNvPr id="271" name="Google Shape;271;p39"/>
            <p:cNvSpPr txBox="1"/>
            <p:nvPr/>
          </p:nvSpPr>
          <p:spPr>
            <a:xfrm>
              <a:off x="6251875" y="1333325"/>
              <a:ext cx="6393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Reply</a:t>
              </a:r>
              <a:endParaRPr>
                <a:latin typeface="Open Sans"/>
                <a:ea typeface="Open Sans"/>
                <a:cs typeface="Open Sans"/>
                <a:sym typeface="Open Sans"/>
              </a:endParaRPr>
            </a:p>
          </p:txBody>
        </p:sp>
      </p:grpSp>
      <p:sp>
        <p:nvSpPr>
          <p:cNvPr id="272" name="Google Shape;272;p39"/>
          <p:cNvSpPr/>
          <p:nvPr/>
        </p:nvSpPr>
        <p:spPr>
          <a:xfrm>
            <a:off x="3115438" y="1267950"/>
            <a:ext cx="2891100" cy="303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Agreement</a:t>
            </a:r>
            <a:endParaRPr>
              <a:latin typeface="Open Sans"/>
              <a:ea typeface="Open Sans"/>
              <a:cs typeface="Open Sans"/>
              <a:sym typeface="Open Sans"/>
            </a:endParaRPr>
          </a:p>
        </p:txBody>
      </p:sp>
      <p:sp>
        <p:nvSpPr>
          <p:cNvPr id="273" name="Google Shape;273;p39"/>
          <p:cNvSpPr/>
          <p:nvPr/>
        </p:nvSpPr>
        <p:spPr>
          <a:xfrm>
            <a:off x="6096188" y="1267950"/>
            <a:ext cx="1040700" cy="303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Execution </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A2M-PBFT-E</a:t>
            </a:r>
            <a:endParaRPr/>
          </a:p>
        </p:txBody>
      </p:sp>
      <p:sp>
        <p:nvSpPr>
          <p:cNvPr id="285" name="Google Shape;285;p41"/>
          <p:cNvSpPr txBox="1">
            <a:spLocks noGrp="1"/>
          </p:cNvSpPr>
          <p:nvPr>
            <p:ph type="body" idx="1"/>
          </p:nvPr>
        </p:nvSpPr>
        <p:spPr>
          <a:xfrm>
            <a:off x="311700" y="1225225"/>
            <a:ext cx="8520600" cy="6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Protect the </a:t>
            </a:r>
            <a:r>
              <a:rPr lang="en" b="1"/>
              <a:t>execution</a:t>
            </a:r>
            <a:r>
              <a:rPr lang="en"/>
              <a:t> portion of PBFT</a:t>
            </a:r>
            <a:endParaRPr/>
          </a:p>
          <a:p>
            <a:pPr marL="914400" lvl="1" indent="-317500" algn="l" rtl="0">
              <a:spcBef>
                <a:spcPts val="0"/>
              </a:spcBef>
              <a:spcAft>
                <a:spcPts val="0"/>
              </a:spcAft>
              <a:buSzPts val="1400"/>
              <a:buChar char="○"/>
            </a:pPr>
            <a:r>
              <a:rPr lang="en"/>
              <a:t>Equivocation to </a:t>
            </a:r>
            <a:r>
              <a:rPr lang="en" b="1"/>
              <a:t>clients</a:t>
            </a:r>
            <a:r>
              <a:rPr lang="en"/>
              <a:t> will be detected</a:t>
            </a:r>
            <a:endParaRPr/>
          </a:p>
        </p:txBody>
      </p:sp>
      <p:grpSp>
        <p:nvGrpSpPr>
          <p:cNvPr id="286" name="Google Shape;286;p41"/>
          <p:cNvGrpSpPr/>
          <p:nvPr/>
        </p:nvGrpSpPr>
        <p:grpSpPr>
          <a:xfrm>
            <a:off x="491308" y="2489232"/>
            <a:ext cx="6180191" cy="2489917"/>
            <a:chOff x="1160099" y="1169250"/>
            <a:chExt cx="6135402" cy="3219027"/>
          </a:xfrm>
        </p:grpSpPr>
        <p:pic>
          <p:nvPicPr>
            <p:cNvPr id="287" name="Google Shape;287;p41">
              <a:hlinkClick r:id="rId3"/>
            </p:cNvPr>
            <p:cNvPicPr preferRelativeResize="0"/>
            <p:nvPr/>
          </p:nvPicPr>
          <p:blipFill>
            <a:blip r:embed="rId4">
              <a:alphaModFix/>
            </a:blip>
            <a:stretch>
              <a:fillRect/>
            </a:stretch>
          </p:blipFill>
          <p:spPr>
            <a:xfrm>
              <a:off x="1848500" y="1169250"/>
              <a:ext cx="5447002" cy="3219027"/>
            </a:xfrm>
            <a:prstGeom prst="rect">
              <a:avLst/>
            </a:prstGeom>
            <a:noFill/>
            <a:ln>
              <a:noFill/>
            </a:ln>
          </p:spPr>
        </p:pic>
        <p:sp>
          <p:nvSpPr>
            <p:cNvPr id="288" name="Google Shape;288;p41"/>
            <p:cNvSpPr txBox="1"/>
            <p:nvPr/>
          </p:nvSpPr>
          <p:spPr>
            <a:xfrm>
              <a:off x="1412775" y="1651213"/>
              <a:ext cx="669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Client</a:t>
              </a:r>
              <a:endParaRPr>
                <a:latin typeface="Open Sans"/>
                <a:ea typeface="Open Sans"/>
                <a:cs typeface="Open Sans"/>
                <a:sym typeface="Open Sans"/>
              </a:endParaRPr>
            </a:p>
          </p:txBody>
        </p:sp>
        <p:sp>
          <p:nvSpPr>
            <p:cNvPr id="289" name="Google Shape;289;p41"/>
            <p:cNvSpPr txBox="1"/>
            <p:nvPr/>
          </p:nvSpPr>
          <p:spPr>
            <a:xfrm>
              <a:off x="1216207" y="2114338"/>
              <a:ext cx="8427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Primary</a:t>
              </a:r>
              <a:endParaRPr>
                <a:latin typeface="Open Sans"/>
                <a:ea typeface="Open Sans"/>
                <a:cs typeface="Open Sans"/>
                <a:sym typeface="Open Sans"/>
              </a:endParaRPr>
            </a:p>
          </p:txBody>
        </p:sp>
        <p:sp>
          <p:nvSpPr>
            <p:cNvPr id="290" name="Google Shape;290;p41"/>
            <p:cNvSpPr txBox="1"/>
            <p:nvPr/>
          </p:nvSpPr>
          <p:spPr>
            <a:xfrm>
              <a:off x="1160099" y="2643473"/>
              <a:ext cx="954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Replica 1</a:t>
              </a:r>
              <a:endParaRPr>
                <a:latin typeface="Open Sans"/>
                <a:ea typeface="Open Sans"/>
                <a:cs typeface="Open Sans"/>
                <a:sym typeface="Open Sans"/>
              </a:endParaRPr>
            </a:p>
          </p:txBody>
        </p:sp>
        <p:sp>
          <p:nvSpPr>
            <p:cNvPr id="291" name="Google Shape;291;p41"/>
            <p:cNvSpPr txBox="1"/>
            <p:nvPr/>
          </p:nvSpPr>
          <p:spPr>
            <a:xfrm>
              <a:off x="1160099" y="3109798"/>
              <a:ext cx="954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Replica 2</a:t>
              </a:r>
              <a:endParaRPr>
                <a:latin typeface="Open Sans"/>
                <a:ea typeface="Open Sans"/>
                <a:cs typeface="Open Sans"/>
                <a:sym typeface="Open Sans"/>
              </a:endParaRPr>
            </a:p>
          </p:txBody>
        </p:sp>
        <p:sp>
          <p:nvSpPr>
            <p:cNvPr id="292" name="Google Shape;292;p41"/>
            <p:cNvSpPr txBox="1"/>
            <p:nvPr/>
          </p:nvSpPr>
          <p:spPr>
            <a:xfrm>
              <a:off x="1160099" y="3635723"/>
              <a:ext cx="954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Replica 3</a:t>
              </a:r>
              <a:endParaRPr>
                <a:latin typeface="Open Sans"/>
                <a:ea typeface="Open Sans"/>
                <a:cs typeface="Open Sans"/>
                <a:sym typeface="Open Sans"/>
              </a:endParaRPr>
            </a:p>
          </p:txBody>
        </p:sp>
        <p:sp>
          <p:nvSpPr>
            <p:cNvPr id="293" name="Google Shape;293;p41"/>
            <p:cNvSpPr txBox="1"/>
            <p:nvPr/>
          </p:nvSpPr>
          <p:spPr>
            <a:xfrm>
              <a:off x="2166243" y="1306500"/>
              <a:ext cx="8694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Request</a:t>
              </a:r>
              <a:endParaRPr>
                <a:latin typeface="Open Sans"/>
                <a:ea typeface="Open Sans"/>
                <a:cs typeface="Open Sans"/>
                <a:sym typeface="Open Sans"/>
              </a:endParaRPr>
            </a:p>
          </p:txBody>
        </p:sp>
        <p:sp>
          <p:nvSpPr>
            <p:cNvPr id="294" name="Google Shape;294;p41"/>
            <p:cNvSpPr txBox="1"/>
            <p:nvPr/>
          </p:nvSpPr>
          <p:spPr>
            <a:xfrm>
              <a:off x="3145390" y="1189950"/>
              <a:ext cx="869400" cy="56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Pre-</a:t>
              </a:r>
              <a:br>
                <a:rPr lang="en">
                  <a:latin typeface="Open Sans"/>
                  <a:ea typeface="Open Sans"/>
                  <a:cs typeface="Open Sans"/>
                  <a:sym typeface="Open Sans"/>
                </a:rPr>
              </a:br>
              <a:r>
                <a:rPr lang="en">
                  <a:latin typeface="Open Sans"/>
                  <a:ea typeface="Open Sans"/>
                  <a:cs typeface="Open Sans"/>
                  <a:sym typeface="Open Sans"/>
                </a:rPr>
                <a:t>prepare</a:t>
              </a:r>
              <a:endParaRPr>
                <a:latin typeface="Open Sans"/>
                <a:ea typeface="Open Sans"/>
                <a:cs typeface="Open Sans"/>
                <a:sym typeface="Open Sans"/>
              </a:endParaRPr>
            </a:p>
          </p:txBody>
        </p:sp>
        <p:sp>
          <p:nvSpPr>
            <p:cNvPr id="295" name="Google Shape;295;p41"/>
            <p:cNvSpPr txBox="1"/>
            <p:nvPr/>
          </p:nvSpPr>
          <p:spPr>
            <a:xfrm>
              <a:off x="4137293" y="1333325"/>
              <a:ext cx="8694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Prepare</a:t>
              </a:r>
              <a:endParaRPr>
                <a:latin typeface="Open Sans"/>
                <a:ea typeface="Open Sans"/>
                <a:cs typeface="Open Sans"/>
                <a:sym typeface="Open Sans"/>
              </a:endParaRPr>
            </a:p>
          </p:txBody>
        </p:sp>
        <p:sp>
          <p:nvSpPr>
            <p:cNvPr id="296" name="Google Shape;296;p41"/>
            <p:cNvSpPr txBox="1"/>
            <p:nvPr/>
          </p:nvSpPr>
          <p:spPr>
            <a:xfrm>
              <a:off x="5129193" y="1333325"/>
              <a:ext cx="8694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Commit</a:t>
              </a:r>
              <a:endParaRPr>
                <a:latin typeface="Open Sans"/>
                <a:ea typeface="Open Sans"/>
                <a:cs typeface="Open Sans"/>
                <a:sym typeface="Open Sans"/>
              </a:endParaRPr>
            </a:p>
          </p:txBody>
        </p:sp>
        <p:sp>
          <p:nvSpPr>
            <p:cNvPr id="297" name="Google Shape;297;p41"/>
            <p:cNvSpPr txBox="1"/>
            <p:nvPr/>
          </p:nvSpPr>
          <p:spPr>
            <a:xfrm>
              <a:off x="6251875" y="1333325"/>
              <a:ext cx="6393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Reply</a:t>
              </a:r>
              <a:endParaRPr>
                <a:latin typeface="Open Sans"/>
                <a:ea typeface="Open Sans"/>
                <a:cs typeface="Open Sans"/>
                <a:sym typeface="Open Sans"/>
              </a:endParaRPr>
            </a:p>
          </p:txBody>
        </p:sp>
      </p:grpSp>
      <p:grpSp>
        <p:nvGrpSpPr>
          <p:cNvPr id="298" name="Google Shape;298;p41"/>
          <p:cNvGrpSpPr/>
          <p:nvPr/>
        </p:nvGrpSpPr>
        <p:grpSpPr>
          <a:xfrm>
            <a:off x="6548285" y="4572805"/>
            <a:ext cx="2532055" cy="315356"/>
            <a:chOff x="3776450" y="4334625"/>
            <a:chExt cx="2513705" cy="407700"/>
          </a:xfrm>
        </p:grpSpPr>
        <p:cxnSp>
          <p:nvCxnSpPr>
            <p:cNvPr id="299" name="Google Shape;299;p41"/>
            <p:cNvCxnSpPr/>
            <p:nvPr/>
          </p:nvCxnSpPr>
          <p:spPr>
            <a:xfrm>
              <a:off x="3776450" y="4595800"/>
              <a:ext cx="902700" cy="0"/>
            </a:xfrm>
            <a:prstGeom prst="straightConnector1">
              <a:avLst/>
            </a:prstGeom>
            <a:noFill/>
            <a:ln w="28575" cap="flat" cmpd="sng">
              <a:solidFill>
                <a:schemeClr val="lt2"/>
              </a:solidFill>
              <a:prstDash val="solid"/>
              <a:round/>
              <a:headEnd type="none" w="med" len="med"/>
              <a:tailEnd type="triangle" w="med" len="med"/>
            </a:ln>
          </p:spPr>
        </p:cxnSp>
        <p:sp>
          <p:nvSpPr>
            <p:cNvPr id="300" name="Google Shape;300;p41"/>
            <p:cNvSpPr txBox="1"/>
            <p:nvPr/>
          </p:nvSpPr>
          <p:spPr>
            <a:xfrm>
              <a:off x="4737355" y="4334625"/>
              <a:ext cx="15528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Attested by A2M</a:t>
              </a:r>
              <a:endParaRPr>
                <a:latin typeface="Open Sans"/>
                <a:ea typeface="Open Sans"/>
                <a:cs typeface="Open Sans"/>
                <a:sym typeface="Open Sans"/>
              </a:endParaRPr>
            </a:p>
          </p:txBody>
        </p:sp>
      </p:grpSp>
      <p:sp>
        <p:nvSpPr>
          <p:cNvPr id="301" name="Google Shape;301;p41"/>
          <p:cNvSpPr txBox="1">
            <a:spLocks noGrp="1"/>
          </p:cNvSpPr>
          <p:nvPr>
            <p:ph type="body" idx="1"/>
          </p:nvPr>
        </p:nvSpPr>
        <p:spPr>
          <a:xfrm>
            <a:off x="311700" y="1877601"/>
            <a:ext cx="8520600" cy="762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One history A2M log serves as the agreed request sequence</a:t>
            </a:r>
            <a:endParaRPr/>
          </a:p>
          <a:p>
            <a:pPr marL="914400" lvl="1" indent="-317500" algn="l" rtl="0">
              <a:spcBef>
                <a:spcPts val="0"/>
              </a:spcBef>
              <a:spcAft>
                <a:spcPts val="0"/>
              </a:spcAft>
              <a:buSzPts val="1400"/>
              <a:buChar char="○"/>
            </a:pPr>
            <a:r>
              <a:rPr lang="en"/>
              <a:t> Appends Reply messages</a:t>
            </a: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fade">
                                      <p:cBhvr>
                                        <p:cTn id="7" dur="1000"/>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A2M-PBFT-E</a:t>
            </a:r>
            <a:endParaRPr/>
          </a:p>
        </p:txBody>
      </p:sp>
      <p:pic>
        <p:nvPicPr>
          <p:cNvPr id="307" name="Google Shape;307;p42">
            <a:hlinkClick r:id="rId3"/>
          </p:cNvPr>
          <p:cNvPicPr preferRelativeResize="0"/>
          <p:nvPr/>
        </p:nvPicPr>
        <p:blipFill rotWithShape="1">
          <a:blip r:embed="rId4">
            <a:alphaModFix/>
          </a:blip>
          <a:srcRect l="59280"/>
          <a:stretch/>
        </p:blipFill>
        <p:spPr>
          <a:xfrm>
            <a:off x="2486726" y="1245450"/>
            <a:ext cx="2217974" cy="3219025"/>
          </a:xfrm>
          <a:prstGeom prst="rect">
            <a:avLst/>
          </a:prstGeom>
          <a:noFill/>
          <a:ln>
            <a:noFill/>
          </a:ln>
        </p:spPr>
      </p:pic>
      <p:sp>
        <p:nvSpPr>
          <p:cNvPr id="308" name="Google Shape;308;p42"/>
          <p:cNvSpPr txBox="1"/>
          <p:nvPr/>
        </p:nvSpPr>
        <p:spPr>
          <a:xfrm>
            <a:off x="1641375" y="1802315"/>
            <a:ext cx="669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Client</a:t>
            </a:r>
            <a:endParaRPr>
              <a:latin typeface="Open Sans"/>
              <a:ea typeface="Open Sans"/>
              <a:cs typeface="Open Sans"/>
              <a:sym typeface="Open Sans"/>
            </a:endParaRPr>
          </a:p>
        </p:txBody>
      </p:sp>
      <p:sp>
        <p:nvSpPr>
          <p:cNvPr id="309" name="Google Shape;309;p42"/>
          <p:cNvSpPr txBox="1"/>
          <p:nvPr/>
        </p:nvSpPr>
        <p:spPr>
          <a:xfrm>
            <a:off x="1444807" y="2265440"/>
            <a:ext cx="8427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Primary</a:t>
            </a:r>
            <a:endParaRPr>
              <a:latin typeface="Open Sans"/>
              <a:ea typeface="Open Sans"/>
              <a:cs typeface="Open Sans"/>
              <a:sym typeface="Open Sans"/>
            </a:endParaRPr>
          </a:p>
        </p:txBody>
      </p:sp>
      <p:sp>
        <p:nvSpPr>
          <p:cNvPr id="310" name="Google Shape;310;p42"/>
          <p:cNvSpPr txBox="1"/>
          <p:nvPr/>
        </p:nvSpPr>
        <p:spPr>
          <a:xfrm>
            <a:off x="1388699" y="2794575"/>
            <a:ext cx="954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Replica 1</a:t>
            </a:r>
            <a:endParaRPr>
              <a:latin typeface="Open Sans"/>
              <a:ea typeface="Open Sans"/>
              <a:cs typeface="Open Sans"/>
              <a:sym typeface="Open Sans"/>
            </a:endParaRPr>
          </a:p>
        </p:txBody>
      </p:sp>
      <p:sp>
        <p:nvSpPr>
          <p:cNvPr id="311" name="Google Shape;311;p42"/>
          <p:cNvSpPr txBox="1"/>
          <p:nvPr/>
        </p:nvSpPr>
        <p:spPr>
          <a:xfrm>
            <a:off x="1388699" y="3260900"/>
            <a:ext cx="954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Replica 2</a:t>
            </a:r>
            <a:endParaRPr>
              <a:latin typeface="Open Sans"/>
              <a:ea typeface="Open Sans"/>
              <a:cs typeface="Open Sans"/>
              <a:sym typeface="Open Sans"/>
            </a:endParaRPr>
          </a:p>
        </p:txBody>
      </p:sp>
      <p:sp>
        <p:nvSpPr>
          <p:cNvPr id="312" name="Google Shape;312;p42"/>
          <p:cNvSpPr txBox="1"/>
          <p:nvPr/>
        </p:nvSpPr>
        <p:spPr>
          <a:xfrm>
            <a:off x="1388699" y="3786825"/>
            <a:ext cx="954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a:latin typeface="Open Sans"/>
                <a:ea typeface="Open Sans"/>
                <a:cs typeface="Open Sans"/>
                <a:sym typeface="Open Sans"/>
              </a:rPr>
              <a:t>Replica 3</a:t>
            </a:r>
            <a:endParaRPr u="sng">
              <a:latin typeface="Open Sans"/>
              <a:ea typeface="Open Sans"/>
              <a:cs typeface="Open Sans"/>
              <a:sym typeface="Open Sans"/>
            </a:endParaRPr>
          </a:p>
        </p:txBody>
      </p:sp>
      <p:sp>
        <p:nvSpPr>
          <p:cNvPr id="313" name="Google Shape;313;p42"/>
          <p:cNvSpPr txBox="1"/>
          <p:nvPr/>
        </p:nvSpPr>
        <p:spPr>
          <a:xfrm>
            <a:off x="2538393" y="1409525"/>
            <a:ext cx="8694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Commit</a:t>
            </a:r>
            <a:endParaRPr>
              <a:latin typeface="Open Sans"/>
              <a:ea typeface="Open Sans"/>
              <a:cs typeface="Open Sans"/>
              <a:sym typeface="Open Sans"/>
            </a:endParaRPr>
          </a:p>
        </p:txBody>
      </p:sp>
      <p:sp>
        <p:nvSpPr>
          <p:cNvPr id="314" name="Google Shape;314;p42"/>
          <p:cNvSpPr txBox="1"/>
          <p:nvPr/>
        </p:nvSpPr>
        <p:spPr>
          <a:xfrm>
            <a:off x="3661075" y="1409525"/>
            <a:ext cx="6393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Reply</a:t>
            </a:r>
            <a:endParaRPr>
              <a:latin typeface="Open Sans"/>
              <a:ea typeface="Open Sans"/>
              <a:cs typeface="Open Sans"/>
              <a:sym typeface="Open Sans"/>
            </a:endParaRPr>
          </a:p>
        </p:txBody>
      </p:sp>
      <p:sp>
        <p:nvSpPr>
          <p:cNvPr id="315" name="Google Shape;315;p42"/>
          <p:cNvSpPr/>
          <p:nvPr/>
        </p:nvSpPr>
        <p:spPr>
          <a:xfrm>
            <a:off x="3505388" y="963150"/>
            <a:ext cx="1040700" cy="303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Execution </a:t>
            </a:r>
            <a:endParaRPr>
              <a:latin typeface="Open Sans"/>
              <a:ea typeface="Open Sans"/>
              <a:cs typeface="Open Sans"/>
              <a:sym typeface="Open Sans"/>
            </a:endParaRPr>
          </a:p>
        </p:txBody>
      </p:sp>
      <p:grpSp>
        <p:nvGrpSpPr>
          <p:cNvPr id="316" name="Google Shape;316;p42"/>
          <p:cNvGrpSpPr/>
          <p:nvPr/>
        </p:nvGrpSpPr>
        <p:grpSpPr>
          <a:xfrm>
            <a:off x="6489400" y="4691182"/>
            <a:ext cx="2513705" cy="407700"/>
            <a:chOff x="3776450" y="4391950"/>
            <a:chExt cx="2513705" cy="407700"/>
          </a:xfrm>
        </p:grpSpPr>
        <p:cxnSp>
          <p:nvCxnSpPr>
            <p:cNvPr id="317" name="Google Shape;317;p42"/>
            <p:cNvCxnSpPr/>
            <p:nvPr/>
          </p:nvCxnSpPr>
          <p:spPr>
            <a:xfrm>
              <a:off x="3776450" y="4595800"/>
              <a:ext cx="902700" cy="0"/>
            </a:xfrm>
            <a:prstGeom prst="straightConnector1">
              <a:avLst/>
            </a:prstGeom>
            <a:noFill/>
            <a:ln w="28575" cap="flat" cmpd="sng">
              <a:solidFill>
                <a:schemeClr val="lt2"/>
              </a:solidFill>
              <a:prstDash val="solid"/>
              <a:round/>
              <a:headEnd type="none" w="med" len="med"/>
              <a:tailEnd type="triangle" w="med" len="med"/>
            </a:ln>
          </p:spPr>
        </p:cxnSp>
        <p:sp>
          <p:nvSpPr>
            <p:cNvPr id="318" name="Google Shape;318;p42"/>
            <p:cNvSpPr txBox="1"/>
            <p:nvPr/>
          </p:nvSpPr>
          <p:spPr>
            <a:xfrm>
              <a:off x="4737355" y="4391950"/>
              <a:ext cx="15528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Attested by A2M</a:t>
              </a:r>
              <a:endParaRPr>
                <a:latin typeface="Open Sans"/>
                <a:ea typeface="Open Sans"/>
                <a:cs typeface="Open Sans"/>
                <a:sym typeface="Open Sans"/>
              </a:endParaRPr>
            </a:p>
          </p:txBody>
        </p:sp>
      </p:grpSp>
      <p:grpSp>
        <p:nvGrpSpPr>
          <p:cNvPr id="319" name="Google Shape;319;p42"/>
          <p:cNvGrpSpPr/>
          <p:nvPr/>
        </p:nvGrpSpPr>
        <p:grpSpPr>
          <a:xfrm>
            <a:off x="6535550" y="1054599"/>
            <a:ext cx="2296758" cy="2305015"/>
            <a:chOff x="815740" y="828270"/>
            <a:chExt cx="2531979" cy="2541082"/>
          </a:xfrm>
        </p:grpSpPr>
        <p:grpSp>
          <p:nvGrpSpPr>
            <p:cNvPr id="320" name="Google Shape;320;p42"/>
            <p:cNvGrpSpPr/>
            <p:nvPr/>
          </p:nvGrpSpPr>
          <p:grpSpPr>
            <a:xfrm>
              <a:off x="815740" y="828270"/>
              <a:ext cx="2531979" cy="2541082"/>
              <a:chOff x="778687" y="828263"/>
              <a:chExt cx="2239500" cy="2541844"/>
            </a:xfrm>
          </p:grpSpPr>
          <p:sp>
            <p:nvSpPr>
              <p:cNvPr id="321" name="Google Shape;321;p42"/>
              <p:cNvSpPr/>
              <p:nvPr/>
            </p:nvSpPr>
            <p:spPr>
              <a:xfrm>
                <a:off x="778687" y="1242207"/>
                <a:ext cx="2239500" cy="21279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2"/>
              <p:cNvSpPr txBox="1"/>
              <p:nvPr/>
            </p:nvSpPr>
            <p:spPr>
              <a:xfrm>
                <a:off x="1161096" y="828263"/>
                <a:ext cx="1329600" cy="34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2"/>
                    </a:solidFill>
                    <a:latin typeface="Open Sans"/>
                    <a:ea typeface="Open Sans"/>
                    <a:cs typeface="Open Sans"/>
                    <a:sym typeface="Open Sans"/>
                  </a:rPr>
                  <a:t>A2M</a:t>
                </a:r>
                <a:r>
                  <a:rPr lang="en" b="1" baseline="-25000">
                    <a:solidFill>
                      <a:schemeClr val="lt2"/>
                    </a:solidFill>
                    <a:latin typeface="Open Sans"/>
                    <a:ea typeface="Open Sans"/>
                    <a:cs typeface="Open Sans"/>
                    <a:sym typeface="Open Sans"/>
                  </a:rPr>
                  <a:t>3</a:t>
                </a:r>
                <a:endParaRPr b="1" baseline="-25000">
                  <a:solidFill>
                    <a:schemeClr val="lt2"/>
                  </a:solidFill>
                  <a:latin typeface="Open Sans"/>
                  <a:ea typeface="Open Sans"/>
                  <a:cs typeface="Open Sans"/>
                  <a:sym typeface="Open Sans"/>
                </a:endParaRPr>
              </a:p>
            </p:txBody>
          </p:sp>
        </p:grpSp>
        <p:grpSp>
          <p:nvGrpSpPr>
            <p:cNvPr id="323" name="Google Shape;323;p42"/>
            <p:cNvGrpSpPr/>
            <p:nvPr/>
          </p:nvGrpSpPr>
          <p:grpSpPr>
            <a:xfrm>
              <a:off x="2022581" y="1170390"/>
              <a:ext cx="1147200" cy="2113399"/>
              <a:chOff x="955781" y="1170390"/>
              <a:chExt cx="1147200" cy="2113399"/>
            </a:xfrm>
          </p:grpSpPr>
          <p:grpSp>
            <p:nvGrpSpPr>
              <p:cNvPr id="324" name="Google Shape;324;p42"/>
              <p:cNvGrpSpPr/>
              <p:nvPr/>
            </p:nvGrpSpPr>
            <p:grpSpPr>
              <a:xfrm>
                <a:off x="955781" y="1170390"/>
                <a:ext cx="1147200" cy="2113399"/>
                <a:chOff x="955781" y="1170390"/>
                <a:chExt cx="1147200" cy="2113399"/>
              </a:xfrm>
            </p:grpSpPr>
            <p:sp>
              <p:nvSpPr>
                <p:cNvPr id="325" name="Google Shape;325;p42"/>
                <p:cNvSpPr/>
                <p:nvPr/>
              </p:nvSpPr>
              <p:spPr>
                <a:xfrm>
                  <a:off x="955781" y="1551289"/>
                  <a:ext cx="1147200" cy="173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2"/>
                <p:cNvSpPr txBox="1"/>
                <p:nvPr/>
              </p:nvSpPr>
              <p:spPr>
                <a:xfrm>
                  <a:off x="1350336" y="1170390"/>
                  <a:ext cx="292200" cy="37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q</a:t>
                  </a:r>
                  <a:endParaRPr>
                    <a:latin typeface="Open Sans"/>
                    <a:ea typeface="Open Sans"/>
                    <a:cs typeface="Open Sans"/>
                    <a:sym typeface="Open Sans"/>
                  </a:endParaRPr>
                </a:p>
              </p:txBody>
            </p:sp>
          </p:grpSp>
          <p:sp>
            <p:nvSpPr>
              <p:cNvPr id="327" name="Google Shape;327;p42"/>
              <p:cNvSpPr/>
              <p:nvPr/>
            </p:nvSpPr>
            <p:spPr>
              <a:xfrm>
                <a:off x="1043092" y="1660844"/>
                <a:ext cx="955500" cy="2448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aseline="-25000"/>
              </a:p>
            </p:txBody>
          </p:sp>
          <p:sp>
            <p:nvSpPr>
              <p:cNvPr id="328" name="Google Shape;328;p42"/>
              <p:cNvSpPr/>
              <p:nvPr/>
            </p:nvSpPr>
            <p:spPr>
              <a:xfrm>
                <a:off x="1043092" y="1953000"/>
                <a:ext cx="955500" cy="2448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aseline="-25000"/>
              </a:p>
            </p:txBody>
          </p:sp>
          <p:sp>
            <p:nvSpPr>
              <p:cNvPr id="329" name="Google Shape;329;p42"/>
              <p:cNvSpPr/>
              <p:nvPr/>
            </p:nvSpPr>
            <p:spPr>
              <a:xfrm>
                <a:off x="1043092" y="2907491"/>
                <a:ext cx="955500" cy="244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t>n, h(</a:t>
                </a:r>
                <a:r>
                  <a:rPr lang="en" sz="1000" i="1"/>
                  <a:t>req</a:t>
                </a:r>
                <a:r>
                  <a:rPr lang="en" sz="1000"/>
                  <a:t>), d</a:t>
                </a:r>
                <a:r>
                  <a:rPr lang="en" sz="1000" baseline="-25000"/>
                  <a:t>n</a:t>
                </a:r>
                <a:endParaRPr sz="1000" baseline="-25000"/>
              </a:p>
            </p:txBody>
          </p:sp>
          <p:sp>
            <p:nvSpPr>
              <p:cNvPr id="330" name="Google Shape;330;p42"/>
              <p:cNvSpPr/>
              <p:nvPr/>
            </p:nvSpPr>
            <p:spPr>
              <a:xfrm>
                <a:off x="1043092" y="2430246"/>
                <a:ext cx="955500" cy="2448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baseline="-25000"/>
              </a:p>
            </p:txBody>
          </p:sp>
        </p:grpSp>
        <p:sp>
          <p:nvSpPr>
            <p:cNvPr id="331" name="Google Shape;331;p42"/>
            <p:cNvSpPr/>
            <p:nvPr/>
          </p:nvSpPr>
          <p:spPr>
            <a:xfrm>
              <a:off x="962373" y="1488965"/>
              <a:ext cx="955500" cy="6426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Authentication</a:t>
              </a:r>
              <a:endParaRPr sz="1200"/>
            </a:p>
          </p:txBody>
        </p:sp>
        <p:sp>
          <p:nvSpPr>
            <p:cNvPr id="332" name="Google Shape;332;p42"/>
            <p:cNvSpPr/>
            <p:nvPr/>
          </p:nvSpPr>
          <p:spPr>
            <a:xfrm>
              <a:off x="962400" y="2361922"/>
              <a:ext cx="955500" cy="6426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Secure Hashing</a:t>
              </a:r>
              <a:endParaRPr sz="1200"/>
            </a:p>
          </p:txBody>
        </p:sp>
      </p:grpSp>
      <p:grpSp>
        <p:nvGrpSpPr>
          <p:cNvPr id="333" name="Google Shape;333;p42"/>
          <p:cNvGrpSpPr/>
          <p:nvPr/>
        </p:nvGrpSpPr>
        <p:grpSpPr>
          <a:xfrm>
            <a:off x="3491860" y="1945366"/>
            <a:ext cx="3176700" cy="1956600"/>
            <a:chOff x="3491860" y="1945366"/>
            <a:chExt cx="3176700" cy="1956600"/>
          </a:xfrm>
        </p:grpSpPr>
        <p:cxnSp>
          <p:nvCxnSpPr>
            <p:cNvPr id="334" name="Google Shape;334;p42"/>
            <p:cNvCxnSpPr>
              <a:stCxn id="331" idx="1"/>
            </p:cNvCxnSpPr>
            <p:nvPr/>
          </p:nvCxnSpPr>
          <p:spPr>
            <a:xfrm flipH="1">
              <a:off x="3491860" y="1945366"/>
              <a:ext cx="3176700" cy="1956600"/>
            </a:xfrm>
            <a:prstGeom prst="bentConnector3">
              <a:avLst>
                <a:gd name="adj1" fmla="val 10321"/>
              </a:avLst>
            </a:prstGeom>
            <a:noFill/>
            <a:ln w="19050" cap="flat" cmpd="sng">
              <a:solidFill>
                <a:schemeClr val="dk1"/>
              </a:solidFill>
              <a:prstDash val="solid"/>
              <a:round/>
              <a:headEnd type="none" w="med" len="med"/>
              <a:tailEnd type="stealth" w="med" len="med"/>
            </a:ln>
          </p:spPr>
        </p:cxnSp>
        <p:sp>
          <p:nvSpPr>
            <p:cNvPr id="335" name="Google Shape;335;p42"/>
            <p:cNvSpPr txBox="1"/>
            <p:nvPr/>
          </p:nvSpPr>
          <p:spPr>
            <a:xfrm>
              <a:off x="4286025" y="3558075"/>
              <a:ext cx="21078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&lt;LOOKUP q,n, h(</a:t>
              </a:r>
              <a:r>
                <a:rPr lang="en" i="1">
                  <a:latin typeface="Open Sans"/>
                  <a:ea typeface="Open Sans"/>
                  <a:cs typeface="Open Sans"/>
                  <a:sym typeface="Open Sans"/>
                </a:rPr>
                <a:t>req</a:t>
              </a:r>
              <a:r>
                <a:rPr lang="en">
                  <a:latin typeface="Open Sans"/>
                  <a:ea typeface="Open Sans"/>
                  <a:cs typeface="Open Sans"/>
                  <a:sym typeface="Open Sans"/>
                </a:rPr>
                <a:t>)&gt;</a:t>
              </a:r>
              <a:endParaRPr>
                <a:latin typeface="Open Sans"/>
                <a:ea typeface="Open Sans"/>
                <a:cs typeface="Open Sans"/>
                <a:sym typeface="Open Sans"/>
              </a:endParaRPr>
            </a:p>
          </p:txBody>
        </p:sp>
      </p:grpSp>
      <p:sp>
        <p:nvSpPr>
          <p:cNvPr id="336" name="Google Shape;336;p42"/>
          <p:cNvSpPr txBox="1"/>
          <p:nvPr/>
        </p:nvSpPr>
        <p:spPr>
          <a:xfrm>
            <a:off x="4087625" y="2591250"/>
            <a:ext cx="21504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Open Sans"/>
                <a:ea typeface="Open Sans"/>
                <a:cs typeface="Open Sans"/>
                <a:sym typeface="Open Sans"/>
              </a:rPr>
              <a:t>&lt;msg, &lt;LOOKUP&gt;&gt;</a:t>
            </a:r>
            <a:endParaRPr b="1">
              <a:latin typeface="Open Sans"/>
              <a:ea typeface="Open Sans"/>
              <a:cs typeface="Open Sans"/>
              <a:sym typeface="Open Sans"/>
            </a:endParaRPr>
          </a:p>
        </p:txBody>
      </p:sp>
      <p:sp>
        <p:nvSpPr>
          <p:cNvPr id="337" name="Google Shape;337;p42"/>
          <p:cNvSpPr/>
          <p:nvPr/>
        </p:nvSpPr>
        <p:spPr>
          <a:xfrm>
            <a:off x="3292290" y="3780024"/>
            <a:ext cx="334800" cy="3348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2"/>
          <p:cNvSpPr/>
          <p:nvPr/>
        </p:nvSpPr>
        <p:spPr>
          <a:xfrm>
            <a:off x="4530150" y="1658652"/>
            <a:ext cx="1252500" cy="3990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0000"/>
                </a:solidFill>
              </a:rPr>
              <a:t>2F+1</a:t>
            </a:r>
            <a:r>
              <a:rPr lang="en"/>
              <a:t> replies</a:t>
            </a:r>
            <a:endParaRPr/>
          </a:p>
        </p:txBody>
      </p:sp>
      <p:grpSp>
        <p:nvGrpSpPr>
          <p:cNvPr id="339" name="Google Shape;339;p42"/>
          <p:cNvGrpSpPr/>
          <p:nvPr/>
        </p:nvGrpSpPr>
        <p:grpSpPr>
          <a:xfrm>
            <a:off x="3469650" y="3159350"/>
            <a:ext cx="4179000" cy="1173714"/>
            <a:chOff x="3469650" y="3159350"/>
            <a:chExt cx="4179000" cy="1173714"/>
          </a:xfrm>
        </p:grpSpPr>
        <p:cxnSp>
          <p:nvCxnSpPr>
            <p:cNvPr id="340" name="Google Shape;340;p42"/>
            <p:cNvCxnSpPr/>
            <p:nvPr/>
          </p:nvCxnSpPr>
          <p:spPr>
            <a:xfrm rot="10800000" flipH="1">
              <a:off x="3469650" y="3159350"/>
              <a:ext cx="4179000" cy="820200"/>
            </a:xfrm>
            <a:prstGeom prst="bentConnector3">
              <a:avLst>
                <a:gd name="adj1" fmla="val 71619"/>
              </a:avLst>
            </a:prstGeom>
            <a:noFill/>
            <a:ln w="19050" cap="flat" cmpd="sng">
              <a:solidFill>
                <a:schemeClr val="dk1"/>
              </a:solidFill>
              <a:prstDash val="solid"/>
              <a:round/>
              <a:headEnd type="none" w="med" len="med"/>
              <a:tailEnd type="stealth" w="med" len="med"/>
            </a:ln>
          </p:spPr>
        </p:cxnSp>
        <p:sp>
          <p:nvSpPr>
            <p:cNvPr id="341" name="Google Shape;341;p42"/>
            <p:cNvSpPr txBox="1"/>
            <p:nvPr/>
          </p:nvSpPr>
          <p:spPr>
            <a:xfrm>
              <a:off x="5022850" y="3925364"/>
              <a:ext cx="16737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Append(q, h(</a:t>
              </a:r>
              <a:r>
                <a:rPr lang="en" i="1">
                  <a:latin typeface="Open Sans"/>
                  <a:ea typeface="Open Sans"/>
                  <a:cs typeface="Open Sans"/>
                  <a:sym typeface="Open Sans"/>
                </a:rPr>
                <a:t>req</a:t>
              </a:r>
              <a:r>
                <a:rPr lang="en">
                  <a:latin typeface="Open Sans"/>
                  <a:ea typeface="Open Sans"/>
                  <a:cs typeface="Open Sans"/>
                  <a:sym typeface="Open Sans"/>
                </a:rPr>
                <a:t>))</a:t>
              </a:r>
              <a:endParaRPr>
                <a:latin typeface="Open Sans"/>
                <a:ea typeface="Open Sans"/>
                <a:cs typeface="Open Sans"/>
                <a:sym typeface="Open Sans"/>
              </a:endParaRPr>
            </a:p>
          </p:txBody>
        </p:sp>
      </p:grpSp>
      <p:sp>
        <p:nvSpPr>
          <p:cNvPr id="342" name="Google Shape;342;p42"/>
          <p:cNvSpPr/>
          <p:nvPr/>
        </p:nvSpPr>
        <p:spPr>
          <a:xfrm>
            <a:off x="7710834" y="2937341"/>
            <a:ext cx="866700" cy="222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aseline="-25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1000"/>
                                        <p:tgtEl>
                                          <p:spTgt spid="339"/>
                                        </p:tgtEl>
                                      </p:cBhvr>
                                    </p:animEffect>
                                  </p:childTnLst>
                                </p:cTn>
                              </p:par>
                            </p:childTnLst>
                          </p:cTn>
                        </p:par>
                        <p:par>
                          <p:cTn id="8" fill="hold">
                            <p:stCondLst>
                              <p:cond delay="1000"/>
                            </p:stCondLst>
                            <p:childTnLst>
                              <p:par>
                                <p:cTn id="9" presetID="10" presetClass="exit" presetSubtype="0" fill="hold" nodeType="afterEffect">
                                  <p:stCondLst>
                                    <p:cond delay="0"/>
                                  </p:stCondLst>
                                  <p:childTnLst>
                                    <p:animEffect transition="out" filter="fade">
                                      <p:cBhvr>
                                        <p:cTn id="10" dur="1000"/>
                                        <p:tgtEl>
                                          <p:spTgt spid="342"/>
                                        </p:tgtEl>
                                      </p:cBhvr>
                                    </p:animEffect>
                                    <p:set>
                                      <p:cBhvr>
                                        <p:cTn id="11" dur="1" fill="hold">
                                          <p:stCondLst>
                                            <p:cond delay="1000"/>
                                          </p:stCondLst>
                                        </p:cTn>
                                        <p:tgtEl>
                                          <p:spTgt spid="34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33"/>
                                        </p:tgtEl>
                                        <p:attrNameLst>
                                          <p:attrName>style.visibility</p:attrName>
                                        </p:attrNameLst>
                                      </p:cBhvr>
                                      <p:to>
                                        <p:strVal val="visible"/>
                                      </p:to>
                                    </p:set>
                                    <p:animEffect transition="in" filter="fade">
                                      <p:cBhvr>
                                        <p:cTn id="16" dur="1000"/>
                                        <p:tgtEl>
                                          <p:spTgt spid="33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36"/>
                                        </p:tgtEl>
                                        <p:attrNameLst>
                                          <p:attrName>style.visibility</p:attrName>
                                        </p:attrNameLst>
                                      </p:cBhvr>
                                      <p:to>
                                        <p:strVal val="visible"/>
                                      </p:to>
                                    </p:set>
                                    <p:animEffect transition="in" filter="fade">
                                      <p:cBhvr>
                                        <p:cTn id="21" dur="1000"/>
                                        <p:tgtEl>
                                          <p:spTgt spid="33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38"/>
                                        </p:tgtEl>
                                        <p:attrNameLst>
                                          <p:attrName>style.visibility</p:attrName>
                                        </p:attrNameLst>
                                      </p:cBhvr>
                                      <p:to>
                                        <p:strVal val="visible"/>
                                      </p:to>
                                    </p:set>
                                    <p:animEffect transition="in" filter="fade">
                                      <p:cBhvr>
                                        <p:cTn id="26" dur="1000"/>
                                        <p:tgtEl>
                                          <p:spTgt spid="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Prevent Equivocation to client</a:t>
            </a:r>
            <a:endParaRPr/>
          </a:p>
        </p:txBody>
      </p:sp>
      <p:sp>
        <p:nvSpPr>
          <p:cNvPr id="348" name="Google Shape;348;p43"/>
          <p:cNvSpPr txBox="1">
            <a:spLocks noGrp="1"/>
          </p:cNvSpPr>
          <p:nvPr>
            <p:ph type="body" idx="1"/>
          </p:nvPr>
        </p:nvSpPr>
        <p:spPr>
          <a:xfrm>
            <a:off x="311700" y="1225225"/>
            <a:ext cx="8520600" cy="831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For every sequence number, all clients accept the same request</a:t>
            </a:r>
            <a:endParaRPr/>
          </a:p>
          <a:p>
            <a:pPr marL="457200" lvl="0" indent="-342900" algn="l" rtl="0">
              <a:spcBef>
                <a:spcPts val="0"/>
              </a:spcBef>
              <a:spcAft>
                <a:spcPts val="0"/>
              </a:spcAft>
              <a:buSzPts val="1800"/>
              <a:buChar char="●"/>
            </a:pPr>
            <a:r>
              <a:rPr lang="en"/>
              <a:t>Proved by contradiction : clients accept different requests</a:t>
            </a:r>
            <a:endParaRPr/>
          </a:p>
        </p:txBody>
      </p:sp>
      <p:sp>
        <p:nvSpPr>
          <p:cNvPr id="349" name="Google Shape;349;p43"/>
          <p:cNvSpPr/>
          <p:nvPr/>
        </p:nvSpPr>
        <p:spPr>
          <a:xfrm>
            <a:off x="341650" y="2108000"/>
            <a:ext cx="2147700" cy="29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F+1 </a:t>
            </a:r>
            <a:r>
              <a:rPr lang="en" sz="1200">
                <a:latin typeface="Open Sans"/>
                <a:ea typeface="Open Sans"/>
                <a:cs typeface="Open Sans"/>
                <a:sym typeface="Open Sans"/>
              </a:rPr>
              <a:t>non-faulty replicas</a:t>
            </a:r>
            <a:endParaRPr sz="1200">
              <a:latin typeface="Open Sans"/>
              <a:ea typeface="Open Sans"/>
              <a:cs typeface="Open Sans"/>
              <a:sym typeface="Open Sans"/>
            </a:endParaRPr>
          </a:p>
        </p:txBody>
      </p:sp>
      <p:grpSp>
        <p:nvGrpSpPr>
          <p:cNvPr id="350" name="Google Shape;350;p43"/>
          <p:cNvGrpSpPr/>
          <p:nvPr/>
        </p:nvGrpSpPr>
        <p:grpSpPr>
          <a:xfrm>
            <a:off x="894203" y="2512069"/>
            <a:ext cx="1031300" cy="585216"/>
            <a:chOff x="894203" y="2512069"/>
            <a:chExt cx="1031300" cy="585216"/>
          </a:xfrm>
        </p:grpSpPr>
        <p:grpSp>
          <p:nvGrpSpPr>
            <p:cNvPr id="351" name="Google Shape;351;p43"/>
            <p:cNvGrpSpPr/>
            <p:nvPr/>
          </p:nvGrpSpPr>
          <p:grpSpPr>
            <a:xfrm>
              <a:off x="894203" y="2512069"/>
              <a:ext cx="585216" cy="585216"/>
              <a:chOff x="2587950" y="2664469"/>
              <a:chExt cx="585216" cy="585216"/>
            </a:xfrm>
          </p:grpSpPr>
          <p:pic>
            <p:nvPicPr>
              <p:cNvPr id="352" name="Google Shape;352;p43"/>
              <p:cNvPicPr preferRelativeResize="0"/>
              <p:nvPr/>
            </p:nvPicPr>
            <p:blipFill>
              <a:blip r:embed="rId3">
                <a:alphaModFix/>
              </a:blip>
              <a:stretch>
                <a:fillRect/>
              </a:stretch>
            </p:blipFill>
            <p:spPr>
              <a:xfrm>
                <a:off x="2587950" y="2664469"/>
                <a:ext cx="585216" cy="585216"/>
              </a:xfrm>
              <a:prstGeom prst="rect">
                <a:avLst/>
              </a:prstGeom>
              <a:noFill/>
              <a:ln>
                <a:noFill/>
              </a:ln>
            </p:spPr>
          </p:pic>
          <p:sp>
            <p:nvSpPr>
              <p:cNvPr id="353" name="Google Shape;353;p43"/>
              <p:cNvSpPr txBox="1"/>
              <p:nvPr/>
            </p:nvSpPr>
            <p:spPr>
              <a:xfrm>
                <a:off x="2743976" y="2838638"/>
                <a:ext cx="206400" cy="3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F</a:t>
                </a:r>
                <a:endParaRPr>
                  <a:latin typeface="Open Sans"/>
                  <a:ea typeface="Open Sans"/>
                  <a:cs typeface="Open Sans"/>
                  <a:sym typeface="Open Sans"/>
                </a:endParaRPr>
              </a:p>
            </p:txBody>
          </p:sp>
        </p:grpSp>
        <p:sp>
          <p:nvSpPr>
            <p:cNvPr id="354" name="Google Shape;354;p43"/>
            <p:cNvSpPr txBox="1"/>
            <p:nvPr/>
          </p:nvSpPr>
          <p:spPr>
            <a:xfrm>
              <a:off x="1465903" y="2606950"/>
              <a:ext cx="459600" cy="44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grpSp>
      <p:sp>
        <p:nvSpPr>
          <p:cNvPr id="355" name="Google Shape;355;p43"/>
          <p:cNvSpPr/>
          <p:nvPr/>
        </p:nvSpPr>
        <p:spPr>
          <a:xfrm>
            <a:off x="905500" y="3359175"/>
            <a:ext cx="1020000" cy="29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2F </a:t>
            </a:r>
            <a:r>
              <a:rPr lang="en" sz="1200">
                <a:latin typeface="Open Sans"/>
                <a:ea typeface="Open Sans"/>
                <a:cs typeface="Open Sans"/>
                <a:sym typeface="Open Sans"/>
              </a:rPr>
              <a:t>faults</a:t>
            </a:r>
            <a:endParaRPr sz="1200">
              <a:latin typeface="Open Sans"/>
              <a:ea typeface="Open Sans"/>
              <a:cs typeface="Open Sans"/>
              <a:sym typeface="Open Sans"/>
            </a:endParaRPr>
          </a:p>
        </p:txBody>
      </p:sp>
      <p:sp>
        <p:nvSpPr>
          <p:cNvPr id="356" name="Google Shape;356;p43"/>
          <p:cNvSpPr/>
          <p:nvPr/>
        </p:nvSpPr>
        <p:spPr>
          <a:xfrm>
            <a:off x="1110225" y="3847325"/>
            <a:ext cx="585300" cy="5853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2F</a:t>
            </a:r>
            <a:endParaRPr>
              <a:latin typeface="Open Sans"/>
              <a:ea typeface="Open Sans"/>
              <a:cs typeface="Open Sans"/>
              <a:sym typeface="Open Sans"/>
            </a:endParaRPr>
          </a:p>
        </p:txBody>
      </p:sp>
      <p:grpSp>
        <p:nvGrpSpPr>
          <p:cNvPr id="357" name="Google Shape;357;p43"/>
          <p:cNvGrpSpPr/>
          <p:nvPr/>
        </p:nvGrpSpPr>
        <p:grpSpPr>
          <a:xfrm>
            <a:off x="2820803" y="2542303"/>
            <a:ext cx="1899472" cy="894814"/>
            <a:chOff x="2897003" y="1960588"/>
            <a:chExt cx="1899472" cy="894814"/>
          </a:xfrm>
        </p:grpSpPr>
        <p:grpSp>
          <p:nvGrpSpPr>
            <p:cNvPr id="358" name="Google Shape;358;p43"/>
            <p:cNvGrpSpPr/>
            <p:nvPr/>
          </p:nvGrpSpPr>
          <p:grpSpPr>
            <a:xfrm>
              <a:off x="2897003" y="1960588"/>
              <a:ext cx="746100" cy="894814"/>
              <a:chOff x="2897003" y="1960588"/>
              <a:chExt cx="746100" cy="894814"/>
            </a:xfrm>
          </p:grpSpPr>
          <p:pic>
            <p:nvPicPr>
              <p:cNvPr id="359" name="Google Shape;359;p43"/>
              <p:cNvPicPr preferRelativeResize="0"/>
              <p:nvPr/>
            </p:nvPicPr>
            <p:blipFill>
              <a:blip r:embed="rId4">
                <a:alphaModFix/>
              </a:blip>
              <a:stretch>
                <a:fillRect/>
              </a:stretch>
            </p:blipFill>
            <p:spPr>
              <a:xfrm>
                <a:off x="2947825" y="1960588"/>
                <a:ext cx="585216" cy="585216"/>
              </a:xfrm>
              <a:prstGeom prst="rect">
                <a:avLst/>
              </a:prstGeom>
              <a:noFill/>
              <a:ln>
                <a:noFill/>
              </a:ln>
            </p:spPr>
          </p:pic>
          <p:sp>
            <p:nvSpPr>
              <p:cNvPr id="360" name="Google Shape;360;p43"/>
              <p:cNvSpPr txBox="1"/>
              <p:nvPr/>
            </p:nvSpPr>
            <p:spPr>
              <a:xfrm>
                <a:off x="2897003" y="2491201"/>
                <a:ext cx="746100" cy="3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Client 1</a:t>
                </a:r>
                <a:endParaRPr sz="1200">
                  <a:latin typeface="Open Sans"/>
                  <a:ea typeface="Open Sans"/>
                  <a:cs typeface="Open Sans"/>
                  <a:sym typeface="Open Sans"/>
                </a:endParaRPr>
              </a:p>
            </p:txBody>
          </p:sp>
        </p:grpSp>
        <p:sp>
          <p:nvSpPr>
            <p:cNvPr id="361" name="Google Shape;361;p43"/>
            <p:cNvSpPr txBox="1"/>
            <p:nvPr/>
          </p:nvSpPr>
          <p:spPr>
            <a:xfrm>
              <a:off x="3538875" y="2046879"/>
              <a:ext cx="1257600" cy="36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accepts </a:t>
              </a:r>
              <a:r>
                <a:rPr lang="en" i="1">
                  <a:latin typeface="Open Sans"/>
                  <a:ea typeface="Open Sans"/>
                  <a:cs typeface="Open Sans"/>
                  <a:sym typeface="Open Sans"/>
                </a:rPr>
                <a:t>req1</a:t>
              </a:r>
              <a:r>
                <a:rPr lang="en">
                  <a:latin typeface="Open Sans"/>
                  <a:ea typeface="Open Sans"/>
                  <a:cs typeface="Open Sans"/>
                  <a:sym typeface="Open Sans"/>
                </a:rPr>
                <a:t> </a:t>
              </a:r>
              <a:endParaRPr>
                <a:latin typeface="Open Sans"/>
                <a:ea typeface="Open Sans"/>
                <a:cs typeface="Open Sans"/>
                <a:sym typeface="Open Sans"/>
              </a:endParaRPr>
            </a:p>
          </p:txBody>
        </p:sp>
      </p:grpSp>
      <p:grpSp>
        <p:nvGrpSpPr>
          <p:cNvPr id="362" name="Google Shape;362;p43"/>
          <p:cNvGrpSpPr/>
          <p:nvPr/>
        </p:nvGrpSpPr>
        <p:grpSpPr>
          <a:xfrm>
            <a:off x="2820803" y="3552178"/>
            <a:ext cx="1899472" cy="894814"/>
            <a:chOff x="2897003" y="1960588"/>
            <a:chExt cx="1899472" cy="894814"/>
          </a:xfrm>
        </p:grpSpPr>
        <p:grpSp>
          <p:nvGrpSpPr>
            <p:cNvPr id="363" name="Google Shape;363;p43"/>
            <p:cNvGrpSpPr/>
            <p:nvPr/>
          </p:nvGrpSpPr>
          <p:grpSpPr>
            <a:xfrm>
              <a:off x="2897003" y="1960588"/>
              <a:ext cx="746100" cy="894814"/>
              <a:chOff x="2897003" y="1960588"/>
              <a:chExt cx="746100" cy="894814"/>
            </a:xfrm>
          </p:grpSpPr>
          <p:pic>
            <p:nvPicPr>
              <p:cNvPr id="364" name="Google Shape;364;p43"/>
              <p:cNvPicPr preferRelativeResize="0"/>
              <p:nvPr/>
            </p:nvPicPr>
            <p:blipFill>
              <a:blip r:embed="rId4">
                <a:alphaModFix/>
              </a:blip>
              <a:stretch>
                <a:fillRect/>
              </a:stretch>
            </p:blipFill>
            <p:spPr>
              <a:xfrm>
                <a:off x="2947825" y="1960588"/>
                <a:ext cx="585216" cy="585216"/>
              </a:xfrm>
              <a:prstGeom prst="rect">
                <a:avLst/>
              </a:prstGeom>
              <a:noFill/>
              <a:ln>
                <a:noFill/>
              </a:ln>
            </p:spPr>
          </p:pic>
          <p:sp>
            <p:nvSpPr>
              <p:cNvPr id="365" name="Google Shape;365;p43"/>
              <p:cNvSpPr txBox="1"/>
              <p:nvPr/>
            </p:nvSpPr>
            <p:spPr>
              <a:xfrm>
                <a:off x="2897003" y="2491201"/>
                <a:ext cx="746100" cy="3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Client 2</a:t>
                </a:r>
                <a:endParaRPr sz="1200">
                  <a:latin typeface="Open Sans"/>
                  <a:ea typeface="Open Sans"/>
                  <a:cs typeface="Open Sans"/>
                  <a:sym typeface="Open Sans"/>
                </a:endParaRPr>
              </a:p>
            </p:txBody>
          </p:sp>
        </p:grpSp>
        <p:sp>
          <p:nvSpPr>
            <p:cNvPr id="366" name="Google Shape;366;p43"/>
            <p:cNvSpPr txBox="1"/>
            <p:nvPr/>
          </p:nvSpPr>
          <p:spPr>
            <a:xfrm>
              <a:off x="3538875" y="2046879"/>
              <a:ext cx="1257600" cy="36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accepts </a:t>
              </a:r>
              <a:r>
                <a:rPr lang="en" i="1">
                  <a:latin typeface="Open Sans"/>
                  <a:ea typeface="Open Sans"/>
                  <a:cs typeface="Open Sans"/>
                  <a:sym typeface="Open Sans"/>
                </a:rPr>
                <a:t>req2</a:t>
              </a:r>
              <a:r>
                <a:rPr lang="en">
                  <a:latin typeface="Open Sans"/>
                  <a:ea typeface="Open Sans"/>
                  <a:cs typeface="Open Sans"/>
                  <a:sym typeface="Open Sans"/>
                </a:rPr>
                <a:t> </a:t>
              </a:r>
              <a:endParaRPr>
                <a:latin typeface="Open Sans"/>
                <a:ea typeface="Open Sans"/>
                <a:cs typeface="Open Sans"/>
                <a:sym typeface="Open Sans"/>
              </a:endParaRPr>
            </a:p>
          </p:txBody>
        </p:sp>
      </p:grpSp>
      <p:sp>
        <p:nvSpPr>
          <p:cNvPr id="367" name="Google Shape;367;p43"/>
          <p:cNvSpPr txBox="1"/>
          <p:nvPr/>
        </p:nvSpPr>
        <p:spPr>
          <a:xfrm>
            <a:off x="2640525" y="2108000"/>
            <a:ext cx="2529000" cy="29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For the same sequence number,</a:t>
            </a:r>
            <a:endParaRPr sz="1200">
              <a:latin typeface="Open Sans"/>
              <a:ea typeface="Open Sans"/>
              <a:cs typeface="Open Sans"/>
              <a:sym typeface="Open Sans"/>
            </a:endParaRPr>
          </a:p>
        </p:txBody>
      </p:sp>
      <p:grpSp>
        <p:nvGrpSpPr>
          <p:cNvPr id="368" name="Google Shape;368;p43"/>
          <p:cNvGrpSpPr/>
          <p:nvPr/>
        </p:nvGrpSpPr>
        <p:grpSpPr>
          <a:xfrm>
            <a:off x="5178344" y="2611775"/>
            <a:ext cx="1086428" cy="555900"/>
            <a:chOff x="5703550" y="2535575"/>
            <a:chExt cx="1086428" cy="555900"/>
          </a:xfrm>
        </p:grpSpPr>
        <p:sp>
          <p:nvSpPr>
            <p:cNvPr id="369" name="Google Shape;369;p43"/>
            <p:cNvSpPr/>
            <p:nvPr/>
          </p:nvSpPr>
          <p:spPr>
            <a:xfrm>
              <a:off x="5703550" y="2535575"/>
              <a:ext cx="555900" cy="5559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2F</a:t>
              </a:r>
              <a:endParaRPr>
                <a:latin typeface="Open Sans"/>
                <a:ea typeface="Open Sans"/>
                <a:cs typeface="Open Sans"/>
                <a:sym typeface="Open Sans"/>
              </a:endParaRPr>
            </a:p>
          </p:txBody>
        </p:sp>
        <p:sp>
          <p:nvSpPr>
            <p:cNvPr id="370" name="Google Shape;370;p43"/>
            <p:cNvSpPr txBox="1"/>
            <p:nvPr/>
          </p:nvSpPr>
          <p:spPr>
            <a:xfrm>
              <a:off x="6330378" y="2606975"/>
              <a:ext cx="459600" cy="44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grpSp>
      <p:grpSp>
        <p:nvGrpSpPr>
          <p:cNvPr id="371" name="Google Shape;371;p43"/>
          <p:cNvGrpSpPr/>
          <p:nvPr/>
        </p:nvGrpSpPr>
        <p:grpSpPr>
          <a:xfrm>
            <a:off x="5832619" y="2435350"/>
            <a:ext cx="338400" cy="1769700"/>
            <a:chOff x="6357825" y="2359150"/>
            <a:chExt cx="338400" cy="1769700"/>
          </a:xfrm>
        </p:grpSpPr>
        <p:sp>
          <p:nvSpPr>
            <p:cNvPr id="372" name="Google Shape;372;p43"/>
            <p:cNvSpPr/>
            <p:nvPr/>
          </p:nvSpPr>
          <p:spPr>
            <a:xfrm>
              <a:off x="6357825" y="2584750"/>
              <a:ext cx="338400" cy="1544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43"/>
            <p:cNvCxnSpPr>
              <a:stCxn id="372" idx="0"/>
            </p:cNvCxnSpPr>
            <p:nvPr/>
          </p:nvCxnSpPr>
          <p:spPr>
            <a:xfrm rot="10800000">
              <a:off x="6522525" y="2359150"/>
              <a:ext cx="4500" cy="225600"/>
            </a:xfrm>
            <a:prstGeom prst="straightConnector1">
              <a:avLst/>
            </a:prstGeom>
            <a:noFill/>
            <a:ln w="19050" cap="flat" cmpd="sng">
              <a:solidFill>
                <a:srgbClr val="FF0000"/>
              </a:solidFill>
              <a:prstDash val="solid"/>
              <a:round/>
              <a:headEnd type="none" w="med" len="med"/>
              <a:tailEnd type="triangle" w="med" len="med"/>
            </a:ln>
          </p:spPr>
        </p:cxnSp>
      </p:grpSp>
      <p:sp>
        <p:nvSpPr>
          <p:cNvPr id="374" name="Google Shape;374;p43"/>
          <p:cNvSpPr/>
          <p:nvPr/>
        </p:nvSpPr>
        <p:spPr>
          <a:xfrm>
            <a:off x="5763219" y="2100251"/>
            <a:ext cx="2662800" cy="3384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Open Sans"/>
                <a:ea typeface="Open Sans"/>
                <a:cs typeface="Open Sans"/>
                <a:sym typeface="Open Sans"/>
              </a:rPr>
              <a:t>But attestations are the same</a:t>
            </a:r>
            <a:endParaRPr>
              <a:latin typeface="Open Sans"/>
              <a:ea typeface="Open Sans"/>
              <a:cs typeface="Open Sans"/>
              <a:sym typeface="Open Sans"/>
            </a:endParaRPr>
          </a:p>
        </p:txBody>
      </p:sp>
      <p:sp>
        <p:nvSpPr>
          <p:cNvPr id="375" name="Google Shape;375;p43"/>
          <p:cNvSpPr txBox="1"/>
          <p:nvPr/>
        </p:nvSpPr>
        <p:spPr>
          <a:xfrm>
            <a:off x="6942725" y="2535800"/>
            <a:ext cx="1856100" cy="162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h(</a:t>
            </a:r>
            <a:r>
              <a:rPr lang="en" i="1">
                <a:latin typeface="Open Sans"/>
                <a:ea typeface="Open Sans"/>
                <a:cs typeface="Open Sans"/>
                <a:sym typeface="Open Sans"/>
              </a:rPr>
              <a:t>req1</a:t>
            </a:r>
            <a:r>
              <a:rPr lang="en">
                <a:latin typeface="Open Sans"/>
                <a:ea typeface="Open Sans"/>
                <a:cs typeface="Open Sans"/>
                <a:sym typeface="Open Sans"/>
              </a:rPr>
              <a:t>) = h(</a:t>
            </a:r>
            <a:r>
              <a:rPr lang="en" i="1">
                <a:latin typeface="Open Sans"/>
                <a:ea typeface="Open Sans"/>
                <a:cs typeface="Open Sans"/>
                <a:sym typeface="Open Sans"/>
              </a:rPr>
              <a:t>req2</a:t>
            </a:r>
            <a:r>
              <a:rPr lang="en">
                <a:latin typeface="Open Sans"/>
                <a:ea typeface="Open Sans"/>
                <a:cs typeface="Open Sans"/>
                <a:sym typeface="Open Sans"/>
              </a:rPr>
              <a:t>)</a:t>
            </a:r>
            <a:endParaRPr>
              <a:latin typeface="Open Sans"/>
              <a:ea typeface="Open Sans"/>
              <a:cs typeface="Open Sans"/>
              <a:sym typeface="Open Sans"/>
            </a:endParaRPr>
          </a:p>
          <a:p>
            <a:pPr marL="0" lvl="0" indent="0" algn="l" rtl="0">
              <a:spcBef>
                <a:spcPts val="0"/>
              </a:spcBef>
              <a:spcAft>
                <a:spcPts val="0"/>
              </a:spcAft>
              <a:buNone/>
            </a:pPr>
            <a:br>
              <a:rPr lang="en">
                <a:latin typeface="Open Sans"/>
                <a:ea typeface="Open Sans"/>
                <a:cs typeface="Open Sans"/>
                <a:sym typeface="Open Sans"/>
              </a:rPr>
            </a:br>
            <a:r>
              <a:rPr lang="en">
                <a:latin typeface="Open Sans"/>
                <a:ea typeface="Open Sans"/>
                <a:cs typeface="Open Sans"/>
                <a:sym typeface="Open Sans"/>
              </a:rPr>
              <a:t>Due to collision-resistance,</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en" b="1" i="1">
                <a:latin typeface="Open Sans"/>
                <a:ea typeface="Open Sans"/>
                <a:cs typeface="Open Sans"/>
                <a:sym typeface="Open Sans"/>
              </a:rPr>
              <a:t>req1</a:t>
            </a:r>
            <a:r>
              <a:rPr lang="en" b="1">
                <a:latin typeface="Open Sans"/>
                <a:ea typeface="Open Sans"/>
                <a:cs typeface="Open Sans"/>
                <a:sym typeface="Open Sans"/>
              </a:rPr>
              <a:t> = </a:t>
            </a:r>
            <a:r>
              <a:rPr lang="en" b="1" i="1">
                <a:latin typeface="Open Sans"/>
                <a:ea typeface="Open Sans"/>
                <a:cs typeface="Open Sans"/>
                <a:sym typeface="Open Sans"/>
              </a:rPr>
              <a:t>req2</a:t>
            </a:r>
            <a:r>
              <a:rPr lang="en" i="1">
                <a:latin typeface="Open Sans"/>
                <a:ea typeface="Open Sans"/>
                <a:cs typeface="Open Sans"/>
                <a:sym typeface="Open Sans"/>
              </a:rPr>
              <a:t> </a:t>
            </a:r>
            <a:endParaRPr i="1">
              <a:latin typeface="Open Sans"/>
              <a:ea typeface="Open Sans"/>
              <a:cs typeface="Open Sans"/>
              <a:sym typeface="Open Sans"/>
            </a:endParaRPr>
          </a:p>
        </p:txBody>
      </p:sp>
      <p:grpSp>
        <p:nvGrpSpPr>
          <p:cNvPr id="376" name="Google Shape;376;p43"/>
          <p:cNvGrpSpPr/>
          <p:nvPr/>
        </p:nvGrpSpPr>
        <p:grpSpPr>
          <a:xfrm>
            <a:off x="5178344" y="3649270"/>
            <a:ext cx="1086428" cy="555900"/>
            <a:chOff x="5703550" y="3573070"/>
            <a:chExt cx="1086428" cy="555900"/>
          </a:xfrm>
        </p:grpSpPr>
        <p:sp>
          <p:nvSpPr>
            <p:cNvPr id="377" name="Google Shape;377;p43"/>
            <p:cNvSpPr/>
            <p:nvPr/>
          </p:nvSpPr>
          <p:spPr>
            <a:xfrm>
              <a:off x="5703550" y="3573070"/>
              <a:ext cx="555900" cy="5559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2F</a:t>
              </a:r>
              <a:endParaRPr>
                <a:latin typeface="Open Sans"/>
                <a:ea typeface="Open Sans"/>
                <a:cs typeface="Open Sans"/>
                <a:sym typeface="Open Sans"/>
              </a:endParaRPr>
            </a:p>
          </p:txBody>
        </p:sp>
        <p:sp>
          <p:nvSpPr>
            <p:cNvPr id="378" name="Google Shape;378;p43"/>
            <p:cNvSpPr txBox="1"/>
            <p:nvPr/>
          </p:nvSpPr>
          <p:spPr>
            <a:xfrm>
              <a:off x="6330378" y="3644470"/>
              <a:ext cx="459600" cy="44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grpSp>
      <p:sp>
        <p:nvSpPr>
          <p:cNvPr id="379" name="Google Shape;379;p43"/>
          <p:cNvSpPr txBox="1"/>
          <p:nvPr/>
        </p:nvSpPr>
        <p:spPr>
          <a:xfrm>
            <a:off x="2913738" y="4432625"/>
            <a:ext cx="1713600" cy="29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i="1">
                <a:latin typeface="Open Sans"/>
                <a:ea typeface="Open Sans"/>
                <a:cs typeface="Open Sans"/>
                <a:sym typeface="Open Sans"/>
              </a:rPr>
              <a:t>req1</a:t>
            </a:r>
            <a:r>
              <a:rPr lang="en" b="1">
                <a:latin typeface="Open Sans"/>
                <a:ea typeface="Open Sans"/>
                <a:cs typeface="Open Sans"/>
                <a:sym typeface="Open Sans"/>
              </a:rPr>
              <a:t> != </a:t>
            </a:r>
            <a:r>
              <a:rPr lang="en" b="1" i="1">
                <a:latin typeface="Open Sans"/>
                <a:ea typeface="Open Sans"/>
                <a:cs typeface="Open Sans"/>
                <a:sym typeface="Open Sans"/>
              </a:rPr>
              <a:t>req2</a:t>
            </a:r>
            <a:endParaRPr b="1" i="1">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fade">
                                      <p:cBhvr>
                                        <p:cTn id="7" dur="1000"/>
                                        <p:tgtEl>
                                          <p:spTgt spid="36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57"/>
                                        </p:tgtEl>
                                        <p:attrNameLst>
                                          <p:attrName>style.visibility</p:attrName>
                                        </p:attrNameLst>
                                      </p:cBhvr>
                                      <p:to>
                                        <p:strVal val="visible"/>
                                      </p:to>
                                    </p:set>
                                    <p:animEffect transition="in" filter="fade">
                                      <p:cBhvr>
                                        <p:cTn id="11" dur="1000"/>
                                        <p:tgtEl>
                                          <p:spTgt spid="35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62"/>
                                        </p:tgtEl>
                                        <p:attrNameLst>
                                          <p:attrName>style.visibility</p:attrName>
                                        </p:attrNameLst>
                                      </p:cBhvr>
                                      <p:to>
                                        <p:strVal val="visible"/>
                                      </p:to>
                                    </p:set>
                                    <p:animEffect transition="in" filter="fade">
                                      <p:cBhvr>
                                        <p:cTn id="15" dur="1000"/>
                                        <p:tgtEl>
                                          <p:spTgt spid="36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79"/>
                                        </p:tgtEl>
                                        <p:attrNameLst>
                                          <p:attrName>style.visibility</p:attrName>
                                        </p:attrNameLst>
                                      </p:cBhvr>
                                      <p:to>
                                        <p:strVal val="visible"/>
                                      </p:to>
                                    </p:set>
                                    <p:animEffect transition="in" filter="fade">
                                      <p:cBhvr>
                                        <p:cTn id="20" dur="1000"/>
                                        <p:tgtEl>
                                          <p:spTgt spid="37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49"/>
                                        </p:tgtEl>
                                        <p:attrNameLst>
                                          <p:attrName>style.visibility</p:attrName>
                                        </p:attrNameLst>
                                      </p:cBhvr>
                                      <p:to>
                                        <p:strVal val="visible"/>
                                      </p:to>
                                    </p:set>
                                    <p:animEffect transition="in" filter="fade">
                                      <p:cBhvr>
                                        <p:cTn id="25" dur="1000"/>
                                        <p:tgtEl>
                                          <p:spTgt spid="349"/>
                                        </p:tgtEl>
                                      </p:cBhvr>
                                    </p:animEffect>
                                  </p:childTnLst>
                                </p:cTn>
                              </p:par>
                              <p:par>
                                <p:cTn id="26" presetID="10" presetClass="entr" presetSubtype="0" fill="hold" nodeType="withEffect">
                                  <p:stCondLst>
                                    <p:cond delay="0"/>
                                  </p:stCondLst>
                                  <p:childTnLst>
                                    <p:set>
                                      <p:cBhvr>
                                        <p:cTn id="27" dur="1" fill="hold">
                                          <p:stCondLst>
                                            <p:cond delay="0"/>
                                          </p:stCondLst>
                                        </p:cTn>
                                        <p:tgtEl>
                                          <p:spTgt spid="355"/>
                                        </p:tgtEl>
                                        <p:attrNameLst>
                                          <p:attrName>style.visibility</p:attrName>
                                        </p:attrNameLst>
                                      </p:cBhvr>
                                      <p:to>
                                        <p:strVal val="visible"/>
                                      </p:to>
                                    </p:set>
                                    <p:animEffect transition="in" filter="fade">
                                      <p:cBhvr>
                                        <p:cTn id="28" dur="1000"/>
                                        <p:tgtEl>
                                          <p:spTgt spid="355"/>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350"/>
                                        </p:tgtEl>
                                        <p:attrNameLst>
                                          <p:attrName>style.visibility</p:attrName>
                                        </p:attrNameLst>
                                      </p:cBhvr>
                                      <p:to>
                                        <p:strVal val="visible"/>
                                      </p:to>
                                    </p:set>
                                    <p:animEffect transition="in" filter="fade">
                                      <p:cBhvr>
                                        <p:cTn id="32" dur="1000"/>
                                        <p:tgtEl>
                                          <p:spTgt spid="350"/>
                                        </p:tgtEl>
                                      </p:cBhvr>
                                    </p:animEffect>
                                  </p:childTnLst>
                                </p:cTn>
                              </p:par>
                              <p:par>
                                <p:cTn id="33" presetID="10" presetClass="entr" presetSubtype="0" fill="hold" nodeType="withEffect">
                                  <p:stCondLst>
                                    <p:cond delay="0"/>
                                  </p:stCondLst>
                                  <p:childTnLst>
                                    <p:set>
                                      <p:cBhvr>
                                        <p:cTn id="34" dur="1" fill="hold">
                                          <p:stCondLst>
                                            <p:cond delay="0"/>
                                          </p:stCondLst>
                                        </p:cTn>
                                        <p:tgtEl>
                                          <p:spTgt spid="356"/>
                                        </p:tgtEl>
                                        <p:attrNameLst>
                                          <p:attrName>style.visibility</p:attrName>
                                        </p:attrNameLst>
                                      </p:cBhvr>
                                      <p:to>
                                        <p:strVal val="visible"/>
                                      </p:to>
                                    </p:set>
                                    <p:animEffect transition="in" filter="fade">
                                      <p:cBhvr>
                                        <p:cTn id="35" dur="1000"/>
                                        <p:tgtEl>
                                          <p:spTgt spid="35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68"/>
                                        </p:tgtEl>
                                        <p:attrNameLst>
                                          <p:attrName>style.visibility</p:attrName>
                                        </p:attrNameLst>
                                      </p:cBhvr>
                                      <p:to>
                                        <p:strVal val="visible"/>
                                      </p:to>
                                    </p:set>
                                    <p:animEffect transition="in" filter="fade">
                                      <p:cBhvr>
                                        <p:cTn id="40" dur="1000"/>
                                        <p:tgtEl>
                                          <p:spTgt spid="368"/>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376"/>
                                        </p:tgtEl>
                                        <p:attrNameLst>
                                          <p:attrName>style.visibility</p:attrName>
                                        </p:attrNameLst>
                                      </p:cBhvr>
                                      <p:to>
                                        <p:strVal val="visible"/>
                                      </p:to>
                                    </p:set>
                                    <p:animEffect transition="in" filter="fade">
                                      <p:cBhvr>
                                        <p:cTn id="44" dur="1000"/>
                                        <p:tgtEl>
                                          <p:spTgt spid="37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71"/>
                                        </p:tgtEl>
                                        <p:attrNameLst>
                                          <p:attrName>style.visibility</p:attrName>
                                        </p:attrNameLst>
                                      </p:cBhvr>
                                      <p:to>
                                        <p:strVal val="visible"/>
                                      </p:to>
                                    </p:set>
                                    <p:animEffect transition="in" filter="fade">
                                      <p:cBhvr>
                                        <p:cTn id="49" dur="1000"/>
                                        <p:tgtEl>
                                          <p:spTgt spid="371"/>
                                        </p:tgtEl>
                                      </p:cBhvr>
                                    </p:animEffect>
                                  </p:childTnLst>
                                </p:cTn>
                              </p:par>
                            </p:childTnLst>
                          </p:cTn>
                        </p:par>
                        <p:par>
                          <p:cTn id="50" fill="hold">
                            <p:stCondLst>
                              <p:cond delay="1000"/>
                            </p:stCondLst>
                            <p:childTnLst>
                              <p:par>
                                <p:cTn id="51" presetID="10" presetClass="entr" presetSubtype="0" fill="hold" nodeType="afterEffect">
                                  <p:stCondLst>
                                    <p:cond delay="0"/>
                                  </p:stCondLst>
                                  <p:childTnLst>
                                    <p:set>
                                      <p:cBhvr>
                                        <p:cTn id="52" dur="1" fill="hold">
                                          <p:stCondLst>
                                            <p:cond delay="0"/>
                                          </p:stCondLst>
                                        </p:cTn>
                                        <p:tgtEl>
                                          <p:spTgt spid="374"/>
                                        </p:tgtEl>
                                        <p:attrNameLst>
                                          <p:attrName>style.visibility</p:attrName>
                                        </p:attrNameLst>
                                      </p:cBhvr>
                                      <p:to>
                                        <p:strVal val="visible"/>
                                      </p:to>
                                    </p:set>
                                    <p:animEffect transition="in" filter="fade">
                                      <p:cBhvr>
                                        <p:cTn id="53" dur="1000"/>
                                        <p:tgtEl>
                                          <p:spTgt spid="37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75">
                                            <p:txEl>
                                              <p:pRg st="0" end="0"/>
                                            </p:txEl>
                                          </p:spTgt>
                                        </p:tgtEl>
                                        <p:attrNameLst>
                                          <p:attrName>style.visibility</p:attrName>
                                        </p:attrNameLst>
                                      </p:cBhvr>
                                      <p:to>
                                        <p:strVal val="visible"/>
                                      </p:to>
                                    </p:set>
                                    <p:animEffect transition="in" filter="fade">
                                      <p:cBhvr>
                                        <p:cTn id="58" dur="1000"/>
                                        <p:tgtEl>
                                          <p:spTgt spid="375">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75">
                                            <p:txEl>
                                              <p:pRg st="1" end="1"/>
                                            </p:txEl>
                                          </p:spTgt>
                                        </p:tgtEl>
                                        <p:attrNameLst>
                                          <p:attrName>style.visibility</p:attrName>
                                        </p:attrNameLst>
                                      </p:cBhvr>
                                      <p:to>
                                        <p:strVal val="visible"/>
                                      </p:to>
                                    </p:set>
                                    <p:animEffect transition="in" filter="fade">
                                      <p:cBhvr>
                                        <p:cTn id="63" dur="1000"/>
                                        <p:tgtEl>
                                          <p:spTgt spid="375">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75">
                                            <p:txEl>
                                              <p:pRg st="2" end="2"/>
                                            </p:txEl>
                                          </p:spTgt>
                                        </p:tgtEl>
                                        <p:attrNameLst>
                                          <p:attrName>style.visibility</p:attrName>
                                        </p:attrNameLst>
                                      </p:cBhvr>
                                      <p:to>
                                        <p:strVal val="visible"/>
                                      </p:to>
                                    </p:set>
                                    <p:animEffect transition="in" filter="fade">
                                      <p:cBhvr>
                                        <p:cTn id="68" dur="1000"/>
                                        <p:tgtEl>
                                          <p:spTgt spid="375">
                                            <p:txEl>
                                              <p:pRg st="2" end="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75">
                                            <p:txEl>
                                              <p:pRg st="3" end="3"/>
                                            </p:txEl>
                                          </p:spTgt>
                                        </p:tgtEl>
                                        <p:attrNameLst>
                                          <p:attrName>style.visibility</p:attrName>
                                        </p:attrNameLst>
                                      </p:cBhvr>
                                      <p:to>
                                        <p:strVal val="visible"/>
                                      </p:to>
                                    </p:set>
                                    <p:animEffect transition="in" filter="fade">
                                      <p:cBhvr>
                                        <p:cTn id="73" dur="1000"/>
                                        <p:tgtEl>
                                          <p:spTgt spid="3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Linearizability and Liveness</a:t>
            </a:r>
            <a:endParaRPr/>
          </a:p>
        </p:txBody>
      </p:sp>
      <p:sp>
        <p:nvSpPr>
          <p:cNvPr id="385" name="Google Shape;385;p44"/>
          <p:cNvSpPr txBox="1">
            <a:spLocks noGrp="1"/>
          </p:cNvSpPr>
          <p:nvPr>
            <p:ph type="body" idx="1"/>
          </p:nvPr>
        </p:nvSpPr>
        <p:spPr>
          <a:xfrm>
            <a:off x="311700" y="1225225"/>
            <a:ext cx="8520600" cy="831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For every sequence number, all clients accept the same request</a:t>
            </a:r>
            <a:endParaRPr/>
          </a:p>
          <a:p>
            <a:pPr marL="914400" lvl="1" indent="-317500" algn="l" rtl="0">
              <a:spcBef>
                <a:spcPts val="0"/>
              </a:spcBef>
              <a:spcAft>
                <a:spcPts val="0"/>
              </a:spcAft>
              <a:buSzPts val="1400"/>
              <a:buChar char="○"/>
            </a:pPr>
            <a:r>
              <a:rPr lang="en"/>
              <a:t>Linearizability</a:t>
            </a:r>
            <a:endParaRPr/>
          </a:p>
        </p:txBody>
      </p:sp>
      <p:sp>
        <p:nvSpPr>
          <p:cNvPr id="386" name="Google Shape;386;p44"/>
          <p:cNvSpPr txBox="1"/>
          <p:nvPr/>
        </p:nvSpPr>
        <p:spPr>
          <a:xfrm>
            <a:off x="311700" y="2145900"/>
            <a:ext cx="8389200" cy="209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When no more than ⅓ of total replicas are faulty</a:t>
            </a:r>
            <a:endParaRPr sz="1800">
              <a:solidFill>
                <a:schemeClr val="dk1"/>
              </a:solidFill>
              <a:latin typeface="Open Sans"/>
              <a:ea typeface="Open Sans"/>
              <a:cs typeface="Open Sans"/>
              <a:sym typeface="Open Sans"/>
            </a:endParaRPr>
          </a:p>
          <a:p>
            <a:pPr marL="914400" lvl="1" indent="-317500" algn="l" rtl="0">
              <a:lnSpc>
                <a:spcPct val="115000"/>
              </a:lnSpc>
              <a:spcBef>
                <a:spcPts val="0"/>
              </a:spcBef>
              <a:spcAft>
                <a:spcPts val="0"/>
              </a:spcAft>
              <a:buClr>
                <a:schemeClr val="dk1"/>
              </a:buClr>
              <a:buSzPts val="1400"/>
              <a:buFont typeface="Open Sans"/>
              <a:buChar char="○"/>
            </a:pPr>
            <a:r>
              <a:rPr lang="en" b="1">
                <a:solidFill>
                  <a:schemeClr val="dk1"/>
                </a:solidFill>
                <a:latin typeface="Open Sans"/>
                <a:ea typeface="Open Sans"/>
                <a:cs typeface="Open Sans"/>
                <a:sym typeface="Open Sans"/>
              </a:rPr>
              <a:t>Linearizability and Liveness</a:t>
            </a:r>
            <a:r>
              <a:rPr lang="en">
                <a:solidFill>
                  <a:schemeClr val="dk1"/>
                </a:solidFill>
                <a:latin typeface="Open Sans"/>
                <a:ea typeface="Open Sans"/>
                <a:cs typeface="Open Sans"/>
                <a:sym typeface="Open Sans"/>
              </a:rPr>
              <a:t> are both guaranteed</a:t>
            </a:r>
            <a:endParaRPr>
              <a:solidFill>
                <a:schemeClr val="dk1"/>
              </a:solidFill>
              <a:latin typeface="Open Sans"/>
              <a:ea typeface="Open Sans"/>
              <a:cs typeface="Open Sans"/>
              <a:sym typeface="Open Sans"/>
            </a:endParaRPr>
          </a:p>
          <a:p>
            <a:pPr marL="914400" lvl="1" indent="-317500" algn="l" rtl="0">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Same as PBFT</a:t>
            </a:r>
            <a:endParaRPr>
              <a:solidFill>
                <a:schemeClr val="dk1"/>
              </a:solidFill>
              <a:latin typeface="Open Sans"/>
              <a:ea typeface="Open Sans"/>
              <a:cs typeface="Open Sans"/>
              <a:sym typeface="Open Sans"/>
            </a:endParaRPr>
          </a:p>
          <a:p>
            <a:pPr marL="457200" lvl="0" indent="-342900" algn="l" rtl="0">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When more than ⅓, but less than ⅔ of total replicas are faulty</a:t>
            </a:r>
            <a:endParaRPr sz="1800">
              <a:solidFill>
                <a:schemeClr val="dk1"/>
              </a:solidFill>
              <a:latin typeface="Open Sans"/>
              <a:ea typeface="Open Sans"/>
              <a:cs typeface="Open Sans"/>
              <a:sym typeface="Open Sans"/>
            </a:endParaRPr>
          </a:p>
          <a:p>
            <a:pPr marL="914400" lvl="1" indent="-317500" algn="l" rtl="0">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Only </a:t>
            </a:r>
            <a:r>
              <a:rPr lang="en" b="1">
                <a:solidFill>
                  <a:schemeClr val="dk1"/>
                </a:solidFill>
                <a:latin typeface="Open Sans"/>
                <a:ea typeface="Open Sans"/>
                <a:cs typeface="Open Sans"/>
                <a:sym typeface="Open Sans"/>
              </a:rPr>
              <a:t>Linearizability</a:t>
            </a:r>
            <a:r>
              <a:rPr lang="en">
                <a:solidFill>
                  <a:schemeClr val="dk1"/>
                </a:solidFill>
                <a:latin typeface="Open Sans"/>
                <a:ea typeface="Open Sans"/>
                <a:cs typeface="Open Sans"/>
                <a:sym typeface="Open Sans"/>
              </a:rPr>
              <a:t> is guaranteed</a:t>
            </a:r>
            <a:endParaRPr>
              <a:solidFill>
                <a:schemeClr val="dk1"/>
              </a:solidFill>
              <a:latin typeface="Open Sans"/>
              <a:ea typeface="Open Sans"/>
              <a:cs typeface="Open Sans"/>
              <a:sym typeface="Open Sans"/>
            </a:endParaRPr>
          </a:p>
          <a:p>
            <a:pPr marL="914400" lvl="1" indent="-317500" algn="l" rtl="0">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Size of 2F+1 reply messages </a:t>
            </a:r>
            <a:endParaRPr>
              <a:solidFill>
                <a:schemeClr val="dk1"/>
              </a:solidFill>
              <a:latin typeface="Open Sans"/>
              <a:ea typeface="Open Sans"/>
              <a:cs typeface="Open Sans"/>
              <a:sym typeface="Open Sans"/>
            </a:endParaRPr>
          </a:p>
          <a:p>
            <a:pPr marL="914400" lvl="1" indent="-317500" algn="l" rtl="0">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Equivocation to servers can happen</a:t>
            </a:r>
            <a:endParaRPr>
              <a:solidFill>
                <a:schemeClr val="dk1"/>
              </a:solidFill>
              <a:latin typeface="Open Sans"/>
              <a:ea typeface="Open Sans"/>
              <a:cs typeface="Open Sans"/>
              <a:sym typeface="Open Sans"/>
            </a:endParaRPr>
          </a:p>
          <a:p>
            <a:pPr marL="914400" lvl="1" indent="-317500" algn="l" rtl="0">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Divergence in history log </a:t>
            </a:r>
            <a:endParaRPr>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Background</a:t>
            </a:r>
            <a:endParaRPr/>
          </a:p>
        </p:txBody>
      </p:sp>
      <p:sp>
        <p:nvSpPr>
          <p:cNvPr id="123" name="Google Shape;123;p2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Goals in Distributed Systems are Safety and Liveness</a:t>
            </a:r>
            <a:endParaRPr/>
          </a:p>
          <a:p>
            <a:pPr marL="0" lvl="0" indent="0" algn="l" rtl="0">
              <a:spcBef>
                <a:spcPts val="1600"/>
              </a:spcBef>
              <a:spcAft>
                <a:spcPts val="0"/>
              </a:spcAft>
              <a:buNone/>
            </a:pPr>
            <a:r>
              <a:rPr lang="en"/>
              <a:t>Safety: System reaches agreement on serial ordering of transactions (linearizability)</a:t>
            </a:r>
            <a:endParaRPr/>
          </a:p>
          <a:p>
            <a:pPr marL="0" lvl="0" indent="0" algn="l" rtl="0">
              <a:spcBef>
                <a:spcPts val="1600"/>
              </a:spcBef>
              <a:spcAft>
                <a:spcPts val="1600"/>
              </a:spcAft>
              <a:buNone/>
            </a:pPr>
            <a:r>
              <a:rPr lang="en"/>
              <a:t>Liveness: Client eventually receives response to request.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A2M-PBFT-EA</a:t>
            </a:r>
            <a:endParaRPr/>
          </a:p>
        </p:txBody>
      </p:sp>
      <p:sp>
        <p:nvSpPr>
          <p:cNvPr id="392" name="Google Shape;392;p45"/>
          <p:cNvSpPr txBox="1">
            <a:spLocks noGrp="1"/>
          </p:cNvSpPr>
          <p:nvPr>
            <p:ph type="body" idx="1"/>
          </p:nvPr>
        </p:nvSpPr>
        <p:spPr>
          <a:xfrm>
            <a:off x="311700" y="1225225"/>
            <a:ext cx="8520600" cy="710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Protects execution and </a:t>
            </a:r>
            <a:r>
              <a:rPr lang="en" b="1"/>
              <a:t>agreement</a:t>
            </a:r>
            <a:r>
              <a:rPr lang="en"/>
              <a:t>.</a:t>
            </a:r>
            <a:endParaRPr/>
          </a:p>
          <a:p>
            <a:pPr marL="914400" lvl="1" indent="-317500" algn="l" rtl="0">
              <a:spcBef>
                <a:spcPts val="0"/>
              </a:spcBef>
              <a:spcAft>
                <a:spcPts val="0"/>
              </a:spcAft>
              <a:buSzPts val="1400"/>
              <a:buChar char="○"/>
            </a:pPr>
            <a:r>
              <a:rPr lang="en"/>
              <a:t>Equivocation to clients or </a:t>
            </a:r>
            <a:r>
              <a:rPr lang="en" b="1"/>
              <a:t>replicas</a:t>
            </a:r>
            <a:r>
              <a:rPr lang="en"/>
              <a:t> will be detected</a:t>
            </a:r>
            <a:endParaRPr/>
          </a:p>
        </p:txBody>
      </p:sp>
      <p:grpSp>
        <p:nvGrpSpPr>
          <p:cNvPr id="393" name="Google Shape;393;p45"/>
          <p:cNvGrpSpPr/>
          <p:nvPr/>
        </p:nvGrpSpPr>
        <p:grpSpPr>
          <a:xfrm>
            <a:off x="1588478" y="2008827"/>
            <a:ext cx="5967039" cy="2952503"/>
            <a:chOff x="1375193" y="2493563"/>
            <a:chExt cx="5105270" cy="2526098"/>
          </a:xfrm>
        </p:grpSpPr>
        <p:grpSp>
          <p:nvGrpSpPr>
            <p:cNvPr id="394" name="Google Shape;394;p45"/>
            <p:cNvGrpSpPr/>
            <p:nvPr/>
          </p:nvGrpSpPr>
          <p:grpSpPr>
            <a:xfrm>
              <a:off x="1375193" y="2746355"/>
              <a:ext cx="5105270" cy="2273306"/>
              <a:chOff x="1179941" y="1803018"/>
              <a:chExt cx="6115560" cy="2723501"/>
            </a:xfrm>
          </p:grpSpPr>
          <p:pic>
            <p:nvPicPr>
              <p:cNvPr id="395" name="Google Shape;395;p45">
                <a:hlinkClick r:id="rId3"/>
              </p:cNvPr>
              <p:cNvPicPr preferRelativeResize="0"/>
              <p:nvPr/>
            </p:nvPicPr>
            <p:blipFill>
              <a:blip r:embed="rId4">
                <a:alphaModFix/>
              </a:blip>
              <a:stretch>
                <a:fillRect/>
              </a:stretch>
            </p:blipFill>
            <p:spPr>
              <a:xfrm>
                <a:off x="1848500" y="1803018"/>
                <a:ext cx="5447002" cy="2723501"/>
              </a:xfrm>
              <a:prstGeom prst="rect">
                <a:avLst/>
              </a:prstGeom>
              <a:noFill/>
              <a:ln>
                <a:noFill/>
              </a:ln>
            </p:spPr>
          </p:pic>
          <p:sp>
            <p:nvSpPr>
              <p:cNvPr id="396" name="Google Shape;396;p45"/>
              <p:cNvSpPr txBox="1"/>
              <p:nvPr/>
            </p:nvSpPr>
            <p:spPr>
              <a:xfrm>
                <a:off x="1397412" y="2355756"/>
                <a:ext cx="7368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Client</a:t>
                </a:r>
                <a:endParaRPr>
                  <a:latin typeface="Open Sans"/>
                  <a:ea typeface="Open Sans"/>
                  <a:cs typeface="Open Sans"/>
                  <a:sym typeface="Open Sans"/>
                </a:endParaRPr>
              </a:p>
            </p:txBody>
          </p:sp>
          <p:sp>
            <p:nvSpPr>
              <p:cNvPr id="397" name="Google Shape;397;p45"/>
              <p:cNvSpPr txBox="1"/>
              <p:nvPr/>
            </p:nvSpPr>
            <p:spPr>
              <a:xfrm>
                <a:off x="1229948" y="2821946"/>
                <a:ext cx="954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Primary</a:t>
                </a:r>
                <a:endParaRPr>
                  <a:latin typeface="Open Sans"/>
                  <a:ea typeface="Open Sans"/>
                  <a:cs typeface="Open Sans"/>
                  <a:sym typeface="Open Sans"/>
                </a:endParaRPr>
              </a:p>
            </p:txBody>
          </p:sp>
          <p:sp>
            <p:nvSpPr>
              <p:cNvPr id="398" name="Google Shape;398;p45"/>
              <p:cNvSpPr txBox="1"/>
              <p:nvPr/>
            </p:nvSpPr>
            <p:spPr>
              <a:xfrm>
                <a:off x="1179941" y="3301507"/>
                <a:ext cx="11640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Replica 1</a:t>
                </a:r>
                <a:endParaRPr>
                  <a:latin typeface="Open Sans"/>
                  <a:ea typeface="Open Sans"/>
                  <a:cs typeface="Open Sans"/>
                  <a:sym typeface="Open Sans"/>
                </a:endParaRPr>
              </a:p>
            </p:txBody>
          </p:sp>
          <p:sp>
            <p:nvSpPr>
              <p:cNvPr id="399" name="Google Shape;399;p45"/>
              <p:cNvSpPr txBox="1"/>
              <p:nvPr/>
            </p:nvSpPr>
            <p:spPr>
              <a:xfrm>
                <a:off x="1180278" y="3802722"/>
                <a:ext cx="11172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Replica 2</a:t>
                </a:r>
                <a:endParaRPr>
                  <a:latin typeface="Open Sans"/>
                  <a:ea typeface="Open Sans"/>
                  <a:cs typeface="Open Sans"/>
                  <a:sym typeface="Open Sans"/>
                </a:endParaRPr>
              </a:p>
            </p:txBody>
          </p:sp>
          <p:sp>
            <p:nvSpPr>
              <p:cNvPr id="400" name="Google Shape;400;p45"/>
              <p:cNvSpPr txBox="1"/>
              <p:nvPr/>
            </p:nvSpPr>
            <p:spPr>
              <a:xfrm>
                <a:off x="2119025" y="1959949"/>
                <a:ext cx="954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Request</a:t>
                </a:r>
                <a:endParaRPr>
                  <a:latin typeface="Open Sans"/>
                  <a:ea typeface="Open Sans"/>
                  <a:cs typeface="Open Sans"/>
                  <a:sym typeface="Open Sans"/>
                </a:endParaRPr>
              </a:p>
            </p:txBody>
          </p:sp>
          <p:sp>
            <p:nvSpPr>
              <p:cNvPr id="401" name="Google Shape;401;p45"/>
              <p:cNvSpPr txBox="1"/>
              <p:nvPr/>
            </p:nvSpPr>
            <p:spPr>
              <a:xfrm>
                <a:off x="3122140" y="1808508"/>
                <a:ext cx="954900" cy="56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Pre-</a:t>
                </a:r>
                <a:br>
                  <a:rPr lang="en">
                    <a:latin typeface="Open Sans"/>
                    <a:ea typeface="Open Sans"/>
                    <a:cs typeface="Open Sans"/>
                    <a:sym typeface="Open Sans"/>
                  </a:rPr>
                </a:br>
                <a:r>
                  <a:rPr lang="en">
                    <a:latin typeface="Open Sans"/>
                    <a:ea typeface="Open Sans"/>
                    <a:cs typeface="Open Sans"/>
                    <a:sym typeface="Open Sans"/>
                  </a:rPr>
                  <a:t>prepare</a:t>
                </a:r>
                <a:endParaRPr>
                  <a:latin typeface="Open Sans"/>
                  <a:ea typeface="Open Sans"/>
                  <a:cs typeface="Open Sans"/>
                  <a:sym typeface="Open Sans"/>
                </a:endParaRPr>
              </a:p>
            </p:txBody>
          </p:sp>
          <p:sp>
            <p:nvSpPr>
              <p:cNvPr id="402" name="Google Shape;402;p45"/>
              <p:cNvSpPr txBox="1"/>
              <p:nvPr/>
            </p:nvSpPr>
            <p:spPr>
              <a:xfrm>
                <a:off x="4137305" y="1951883"/>
                <a:ext cx="954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Prepare</a:t>
                </a:r>
                <a:endParaRPr>
                  <a:latin typeface="Open Sans"/>
                  <a:ea typeface="Open Sans"/>
                  <a:cs typeface="Open Sans"/>
                  <a:sym typeface="Open Sans"/>
                </a:endParaRPr>
              </a:p>
            </p:txBody>
          </p:sp>
          <p:sp>
            <p:nvSpPr>
              <p:cNvPr id="403" name="Google Shape;403;p45"/>
              <p:cNvSpPr txBox="1"/>
              <p:nvPr/>
            </p:nvSpPr>
            <p:spPr>
              <a:xfrm>
                <a:off x="5117564" y="1951883"/>
                <a:ext cx="954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Commit</a:t>
                </a:r>
                <a:endParaRPr>
                  <a:latin typeface="Open Sans"/>
                  <a:ea typeface="Open Sans"/>
                  <a:cs typeface="Open Sans"/>
                  <a:sym typeface="Open Sans"/>
                </a:endParaRPr>
              </a:p>
            </p:txBody>
          </p:sp>
          <p:sp>
            <p:nvSpPr>
              <p:cNvPr id="404" name="Google Shape;404;p45"/>
              <p:cNvSpPr txBox="1"/>
              <p:nvPr/>
            </p:nvSpPr>
            <p:spPr>
              <a:xfrm>
                <a:off x="6251871" y="1951884"/>
                <a:ext cx="7368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Reply</a:t>
                </a:r>
                <a:endParaRPr>
                  <a:latin typeface="Open Sans"/>
                  <a:ea typeface="Open Sans"/>
                  <a:cs typeface="Open Sans"/>
                  <a:sym typeface="Open Sans"/>
                </a:endParaRPr>
              </a:p>
            </p:txBody>
          </p:sp>
        </p:grpSp>
        <p:sp>
          <p:nvSpPr>
            <p:cNvPr id="405" name="Google Shape;405;p45"/>
            <p:cNvSpPr/>
            <p:nvPr/>
          </p:nvSpPr>
          <p:spPr>
            <a:xfrm>
              <a:off x="2994751" y="2493563"/>
              <a:ext cx="2413200" cy="252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Agreement</a:t>
              </a:r>
              <a:endParaRPr sz="1200">
                <a:latin typeface="Open Sans"/>
                <a:ea typeface="Open Sans"/>
                <a:cs typeface="Open Sans"/>
                <a:sym typeface="Open Sans"/>
              </a:endParaRPr>
            </a:p>
          </p:txBody>
        </p:sp>
        <p:sp>
          <p:nvSpPr>
            <p:cNvPr id="406" name="Google Shape;406;p45"/>
            <p:cNvSpPr/>
            <p:nvPr/>
          </p:nvSpPr>
          <p:spPr>
            <a:xfrm>
              <a:off x="5483043" y="2493563"/>
              <a:ext cx="932700" cy="252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Execution </a:t>
              </a:r>
              <a:endParaRPr sz="1200">
                <a:latin typeface="Open Sans"/>
                <a:ea typeface="Open Sans"/>
                <a:cs typeface="Open Sans"/>
                <a:sym typeface="Open Sans"/>
              </a:endParaRPr>
            </a:p>
          </p:txBody>
        </p:sp>
      </p:grpSp>
      <p:grpSp>
        <p:nvGrpSpPr>
          <p:cNvPr id="407" name="Google Shape;407;p45"/>
          <p:cNvGrpSpPr/>
          <p:nvPr/>
        </p:nvGrpSpPr>
        <p:grpSpPr>
          <a:xfrm>
            <a:off x="6919501" y="4606095"/>
            <a:ext cx="2141084" cy="345689"/>
            <a:chOff x="3776450" y="4380511"/>
            <a:chExt cx="2525161" cy="407700"/>
          </a:xfrm>
        </p:grpSpPr>
        <p:cxnSp>
          <p:nvCxnSpPr>
            <p:cNvPr id="408" name="Google Shape;408;p45"/>
            <p:cNvCxnSpPr/>
            <p:nvPr/>
          </p:nvCxnSpPr>
          <p:spPr>
            <a:xfrm>
              <a:off x="3776450" y="4595800"/>
              <a:ext cx="902700" cy="0"/>
            </a:xfrm>
            <a:prstGeom prst="straightConnector1">
              <a:avLst/>
            </a:prstGeom>
            <a:noFill/>
            <a:ln w="28575" cap="flat" cmpd="sng">
              <a:solidFill>
                <a:schemeClr val="lt2"/>
              </a:solidFill>
              <a:prstDash val="solid"/>
              <a:round/>
              <a:headEnd type="none" w="med" len="med"/>
              <a:tailEnd type="triangle" w="med" len="med"/>
            </a:ln>
          </p:spPr>
        </p:cxnSp>
        <p:sp>
          <p:nvSpPr>
            <p:cNvPr id="409" name="Google Shape;409;p45"/>
            <p:cNvSpPr txBox="1"/>
            <p:nvPr/>
          </p:nvSpPr>
          <p:spPr>
            <a:xfrm>
              <a:off x="4634811" y="4380511"/>
              <a:ext cx="16668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Attested by A2M</a:t>
              </a:r>
              <a:endParaRPr sz="1200">
                <a:latin typeface="Open Sans"/>
                <a:ea typeface="Open Sans"/>
                <a:cs typeface="Open Sans"/>
                <a:sym typeface="Open Sans"/>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A2M-PBFT-EA</a:t>
            </a:r>
            <a:endParaRPr/>
          </a:p>
        </p:txBody>
      </p:sp>
      <p:sp>
        <p:nvSpPr>
          <p:cNvPr id="415" name="Google Shape;415;p4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Appends A2M attestation to </a:t>
            </a:r>
            <a:r>
              <a:rPr lang="en" b="1"/>
              <a:t>all</a:t>
            </a:r>
            <a:r>
              <a:rPr lang="en"/>
              <a:t> protocol messages</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One committed history log</a:t>
            </a:r>
            <a:endParaRPr/>
          </a:p>
          <a:p>
            <a:pPr marL="914400" lvl="1" indent="-317500" algn="l" rtl="0">
              <a:lnSpc>
                <a:spcPct val="150000"/>
              </a:lnSpc>
              <a:spcBef>
                <a:spcPts val="0"/>
              </a:spcBef>
              <a:spcAft>
                <a:spcPts val="0"/>
              </a:spcAft>
              <a:buSzPts val="1400"/>
              <a:buChar char="○"/>
            </a:pPr>
            <a:r>
              <a:rPr lang="en"/>
              <a:t>A2M-PBFT-E</a:t>
            </a:r>
            <a:endParaRPr/>
          </a:p>
          <a:p>
            <a:pPr marL="457200" lvl="0" indent="-342900" algn="l" rtl="0">
              <a:spcBef>
                <a:spcPts val="0"/>
              </a:spcBef>
              <a:spcAft>
                <a:spcPts val="0"/>
              </a:spcAft>
              <a:buSzPts val="1800"/>
              <a:buChar char="●"/>
            </a:pPr>
            <a:r>
              <a:rPr lang="en"/>
              <a:t>Additional message logs to record individual message</a:t>
            </a:r>
            <a:endParaRPr/>
          </a:p>
          <a:p>
            <a:pPr marL="914400" lvl="1" indent="-317500" algn="l" rtl="0">
              <a:spcBef>
                <a:spcPts val="0"/>
              </a:spcBef>
              <a:spcAft>
                <a:spcPts val="0"/>
              </a:spcAft>
              <a:buSzPts val="1400"/>
              <a:buChar char="○"/>
            </a:pPr>
            <a:r>
              <a:rPr lang="en"/>
              <a:t>e.g., Commit messages have their own message log</a:t>
            </a:r>
            <a:endParaRPr/>
          </a:p>
          <a:p>
            <a:pPr marL="914400" lvl="1" indent="-317500" algn="l" rtl="0">
              <a:spcBef>
                <a:spcPts val="0"/>
              </a:spcBef>
              <a:spcAft>
                <a:spcPts val="0"/>
              </a:spcAft>
              <a:buSzPts val="1400"/>
              <a:buChar char="○"/>
            </a:pPr>
            <a:r>
              <a:rPr lang="en"/>
              <a:t>Use Advance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A2M-PBFT-EA</a:t>
            </a:r>
            <a:endParaRPr/>
          </a:p>
        </p:txBody>
      </p:sp>
      <p:grpSp>
        <p:nvGrpSpPr>
          <p:cNvPr id="421" name="Google Shape;421;p47"/>
          <p:cNvGrpSpPr/>
          <p:nvPr/>
        </p:nvGrpSpPr>
        <p:grpSpPr>
          <a:xfrm>
            <a:off x="93299" y="1574418"/>
            <a:ext cx="6135403" cy="2723501"/>
            <a:chOff x="1160099" y="1803018"/>
            <a:chExt cx="6135403" cy="2723501"/>
          </a:xfrm>
        </p:grpSpPr>
        <p:pic>
          <p:nvPicPr>
            <p:cNvPr id="422" name="Google Shape;422;p47">
              <a:hlinkClick r:id="rId3"/>
            </p:cNvPr>
            <p:cNvPicPr preferRelativeResize="0"/>
            <p:nvPr/>
          </p:nvPicPr>
          <p:blipFill>
            <a:blip r:embed="rId4">
              <a:alphaModFix/>
            </a:blip>
            <a:stretch>
              <a:fillRect/>
            </a:stretch>
          </p:blipFill>
          <p:spPr>
            <a:xfrm>
              <a:off x="1848500" y="1803018"/>
              <a:ext cx="5447002" cy="2723501"/>
            </a:xfrm>
            <a:prstGeom prst="rect">
              <a:avLst/>
            </a:prstGeom>
            <a:noFill/>
            <a:ln>
              <a:noFill/>
            </a:ln>
          </p:spPr>
        </p:pic>
        <p:sp>
          <p:nvSpPr>
            <p:cNvPr id="423" name="Google Shape;423;p47"/>
            <p:cNvSpPr txBox="1"/>
            <p:nvPr/>
          </p:nvSpPr>
          <p:spPr>
            <a:xfrm>
              <a:off x="1412775" y="2355768"/>
              <a:ext cx="669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Client</a:t>
              </a:r>
              <a:endParaRPr>
                <a:latin typeface="Open Sans"/>
                <a:ea typeface="Open Sans"/>
                <a:cs typeface="Open Sans"/>
                <a:sym typeface="Open Sans"/>
              </a:endParaRPr>
            </a:p>
          </p:txBody>
        </p:sp>
        <p:sp>
          <p:nvSpPr>
            <p:cNvPr id="424" name="Google Shape;424;p47"/>
            <p:cNvSpPr txBox="1"/>
            <p:nvPr/>
          </p:nvSpPr>
          <p:spPr>
            <a:xfrm>
              <a:off x="1216207" y="2818893"/>
              <a:ext cx="8427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Primary</a:t>
              </a:r>
              <a:endParaRPr>
                <a:latin typeface="Open Sans"/>
                <a:ea typeface="Open Sans"/>
                <a:cs typeface="Open Sans"/>
                <a:sym typeface="Open Sans"/>
              </a:endParaRPr>
            </a:p>
          </p:txBody>
        </p:sp>
        <p:sp>
          <p:nvSpPr>
            <p:cNvPr id="425" name="Google Shape;425;p47"/>
            <p:cNvSpPr txBox="1"/>
            <p:nvPr/>
          </p:nvSpPr>
          <p:spPr>
            <a:xfrm>
              <a:off x="1160099" y="3348028"/>
              <a:ext cx="954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Replica 1</a:t>
              </a:r>
              <a:endParaRPr>
                <a:latin typeface="Open Sans"/>
                <a:ea typeface="Open Sans"/>
                <a:cs typeface="Open Sans"/>
                <a:sym typeface="Open Sans"/>
              </a:endParaRPr>
            </a:p>
          </p:txBody>
        </p:sp>
        <p:sp>
          <p:nvSpPr>
            <p:cNvPr id="426" name="Google Shape;426;p47"/>
            <p:cNvSpPr txBox="1"/>
            <p:nvPr/>
          </p:nvSpPr>
          <p:spPr>
            <a:xfrm>
              <a:off x="1160099" y="3814353"/>
              <a:ext cx="954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Replica 2</a:t>
              </a:r>
              <a:endParaRPr>
                <a:latin typeface="Open Sans"/>
                <a:ea typeface="Open Sans"/>
                <a:cs typeface="Open Sans"/>
                <a:sym typeface="Open Sans"/>
              </a:endParaRPr>
            </a:p>
          </p:txBody>
        </p:sp>
        <p:sp>
          <p:nvSpPr>
            <p:cNvPr id="427" name="Google Shape;427;p47"/>
            <p:cNvSpPr txBox="1"/>
            <p:nvPr/>
          </p:nvSpPr>
          <p:spPr>
            <a:xfrm>
              <a:off x="2166243" y="1925068"/>
              <a:ext cx="8694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Request</a:t>
              </a:r>
              <a:endParaRPr>
                <a:latin typeface="Open Sans"/>
                <a:ea typeface="Open Sans"/>
                <a:cs typeface="Open Sans"/>
                <a:sym typeface="Open Sans"/>
              </a:endParaRPr>
            </a:p>
          </p:txBody>
        </p:sp>
        <p:sp>
          <p:nvSpPr>
            <p:cNvPr id="428" name="Google Shape;428;p47"/>
            <p:cNvSpPr txBox="1"/>
            <p:nvPr/>
          </p:nvSpPr>
          <p:spPr>
            <a:xfrm>
              <a:off x="3145390" y="1808518"/>
              <a:ext cx="869400" cy="56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Pre-</a:t>
              </a:r>
              <a:br>
                <a:rPr lang="en">
                  <a:latin typeface="Open Sans"/>
                  <a:ea typeface="Open Sans"/>
                  <a:cs typeface="Open Sans"/>
                  <a:sym typeface="Open Sans"/>
                </a:rPr>
              </a:br>
              <a:r>
                <a:rPr lang="en">
                  <a:latin typeface="Open Sans"/>
                  <a:ea typeface="Open Sans"/>
                  <a:cs typeface="Open Sans"/>
                  <a:sym typeface="Open Sans"/>
                </a:rPr>
                <a:t>prepare</a:t>
              </a:r>
              <a:endParaRPr>
                <a:latin typeface="Open Sans"/>
                <a:ea typeface="Open Sans"/>
                <a:cs typeface="Open Sans"/>
                <a:sym typeface="Open Sans"/>
              </a:endParaRPr>
            </a:p>
          </p:txBody>
        </p:sp>
        <p:sp>
          <p:nvSpPr>
            <p:cNvPr id="429" name="Google Shape;429;p47"/>
            <p:cNvSpPr txBox="1"/>
            <p:nvPr/>
          </p:nvSpPr>
          <p:spPr>
            <a:xfrm>
              <a:off x="4137293" y="1951893"/>
              <a:ext cx="8694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Prepare</a:t>
              </a:r>
              <a:endParaRPr>
                <a:latin typeface="Open Sans"/>
                <a:ea typeface="Open Sans"/>
                <a:cs typeface="Open Sans"/>
                <a:sym typeface="Open Sans"/>
              </a:endParaRPr>
            </a:p>
          </p:txBody>
        </p:sp>
        <p:sp>
          <p:nvSpPr>
            <p:cNvPr id="430" name="Google Shape;430;p47"/>
            <p:cNvSpPr txBox="1"/>
            <p:nvPr/>
          </p:nvSpPr>
          <p:spPr>
            <a:xfrm>
              <a:off x="5129193" y="1951893"/>
              <a:ext cx="8694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Commit</a:t>
              </a:r>
              <a:endParaRPr>
                <a:latin typeface="Open Sans"/>
                <a:ea typeface="Open Sans"/>
                <a:cs typeface="Open Sans"/>
                <a:sym typeface="Open Sans"/>
              </a:endParaRPr>
            </a:p>
          </p:txBody>
        </p:sp>
        <p:sp>
          <p:nvSpPr>
            <p:cNvPr id="431" name="Google Shape;431;p47"/>
            <p:cNvSpPr txBox="1"/>
            <p:nvPr/>
          </p:nvSpPr>
          <p:spPr>
            <a:xfrm>
              <a:off x="6251875" y="1951893"/>
              <a:ext cx="6393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Reply</a:t>
              </a:r>
              <a:endParaRPr>
                <a:latin typeface="Open Sans"/>
                <a:ea typeface="Open Sans"/>
                <a:cs typeface="Open Sans"/>
                <a:sym typeface="Open Sans"/>
              </a:endParaRPr>
            </a:p>
          </p:txBody>
        </p:sp>
      </p:grpSp>
      <p:sp>
        <p:nvSpPr>
          <p:cNvPr id="432" name="Google Shape;432;p47"/>
          <p:cNvSpPr/>
          <p:nvPr/>
        </p:nvSpPr>
        <p:spPr>
          <a:xfrm>
            <a:off x="2053256" y="1271425"/>
            <a:ext cx="2891100" cy="303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Agreement</a:t>
            </a:r>
            <a:endParaRPr>
              <a:latin typeface="Open Sans"/>
              <a:ea typeface="Open Sans"/>
              <a:cs typeface="Open Sans"/>
              <a:sym typeface="Open Sans"/>
            </a:endParaRPr>
          </a:p>
        </p:txBody>
      </p:sp>
      <p:grpSp>
        <p:nvGrpSpPr>
          <p:cNvPr id="433" name="Google Shape;433;p47"/>
          <p:cNvGrpSpPr/>
          <p:nvPr/>
        </p:nvGrpSpPr>
        <p:grpSpPr>
          <a:xfrm>
            <a:off x="119325" y="4673000"/>
            <a:ext cx="2513705" cy="407700"/>
            <a:chOff x="-2695975" y="4329375"/>
            <a:chExt cx="2513705" cy="407700"/>
          </a:xfrm>
        </p:grpSpPr>
        <p:cxnSp>
          <p:nvCxnSpPr>
            <p:cNvPr id="434" name="Google Shape;434;p47"/>
            <p:cNvCxnSpPr/>
            <p:nvPr/>
          </p:nvCxnSpPr>
          <p:spPr>
            <a:xfrm>
              <a:off x="-2695975" y="4533225"/>
              <a:ext cx="902700" cy="0"/>
            </a:xfrm>
            <a:prstGeom prst="straightConnector1">
              <a:avLst/>
            </a:prstGeom>
            <a:noFill/>
            <a:ln w="28575" cap="flat" cmpd="sng">
              <a:solidFill>
                <a:schemeClr val="lt2"/>
              </a:solidFill>
              <a:prstDash val="solid"/>
              <a:round/>
              <a:headEnd type="none" w="med" len="med"/>
              <a:tailEnd type="triangle" w="med" len="med"/>
            </a:ln>
          </p:spPr>
        </p:cxnSp>
        <p:sp>
          <p:nvSpPr>
            <p:cNvPr id="435" name="Google Shape;435;p47"/>
            <p:cNvSpPr txBox="1"/>
            <p:nvPr/>
          </p:nvSpPr>
          <p:spPr>
            <a:xfrm>
              <a:off x="-1735070" y="4329375"/>
              <a:ext cx="15528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Attested by A2M</a:t>
              </a:r>
              <a:endParaRPr>
                <a:latin typeface="Open Sans"/>
                <a:ea typeface="Open Sans"/>
                <a:cs typeface="Open Sans"/>
                <a:sym typeface="Open Sans"/>
              </a:endParaRPr>
            </a:p>
          </p:txBody>
        </p:sp>
      </p:grpSp>
      <p:grpSp>
        <p:nvGrpSpPr>
          <p:cNvPr id="436" name="Google Shape;436;p47"/>
          <p:cNvGrpSpPr/>
          <p:nvPr/>
        </p:nvGrpSpPr>
        <p:grpSpPr>
          <a:xfrm>
            <a:off x="6750850" y="1379947"/>
            <a:ext cx="2296758" cy="2298642"/>
            <a:chOff x="815740" y="835296"/>
            <a:chExt cx="2531979" cy="2534056"/>
          </a:xfrm>
        </p:grpSpPr>
        <p:grpSp>
          <p:nvGrpSpPr>
            <p:cNvPr id="437" name="Google Shape;437;p47"/>
            <p:cNvGrpSpPr/>
            <p:nvPr/>
          </p:nvGrpSpPr>
          <p:grpSpPr>
            <a:xfrm>
              <a:off x="815740" y="835296"/>
              <a:ext cx="2531979" cy="2534056"/>
              <a:chOff x="778687" y="835291"/>
              <a:chExt cx="2239500" cy="2534816"/>
            </a:xfrm>
          </p:grpSpPr>
          <p:sp>
            <p:nvSpPr>
              <p:cNvPr id="438" name="Google Shape;438;p47"/>
              <p:cNvSpPr/>
              <p:nvPr/>
            </p:nvSpPr>
            <p:spPr>
              <a:xfrm>
                <a:off x="778687" y="1242207"/>
                <a:ext cx="2239500" cy="21279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7"/>
              <p:cNvSpPr txBox="1"/>
              <p:nvPr/>
            </p:nvSpPr>
            <p:spPr>
              <a:xfrm>
                <a:off x="1206710" y="835291"/>
                <a:ext cx="1329600" cy="34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2"/>
                    </a:solidFill>
                    <a:latin typeface="Open Sans"/>
                    <a:ea typeface="Open Sans"/>
                    <a:cs typeface="Open Sans"/>
                    <a:sym typeface="Open Sans"/>
                  </a:rPr>
                  <a:t>A2M</a:t>
                </a:r>
                <a:r>
                  <a:rPr lang="en" b="1" baseline="-25000">
                    <a:solidFill>
                      <a:schemeClr val="lt2"/>
                    </a:solidFill>
                    <a:latin typeface="Open Sans"/>
                    <a:ea typeface="Open Sans"/>
                    <a:cs typeface="Open Sans"/>
                    <a:sym typeface="Open Sans"/>
                  </a:rPr>
                  <a:t>2</a:t>
                </a:r>
                <a:endParaRPr b="1" baseline="-25000">
                  <a:solidFill>
                    <a:schemeClr val="lt2"/>
                  </a:solidFill>
                  <a:latin typeface="Open Sans"/>
                  <a:ea typeface="Open Sans"/>
                  <a:cs typeface="Open Sans"/>
                  <a:sym typeface="Open Sans"/>
                </a:endParaRPr>
              </a:p>
            </p:txBody>
          </p:sp>
        </p:grpSp>
        <p:grpSp>
          <p:nvGrpSpPr>
            <p:cNvPr id="440" name="Google Shape;440;p47"/>
            <p:cNvGrpSpPr/>
            <p:nvPr/>
          </p:nvGrpSpPr>
          <p:grpSpPr>
            <a:xfrm>
              <a:off x="2022581" y="1170378"/>
              <a:ext cx="1147200" cy="2113411"/>
              <a:chOff x="955781" y="1170378"/>
              <a:chExt cx="1147200" cy="2113411"/>
            </a:xfrm>
          </p:grpSpPr>
          <p:grpSp>
            <p:nvGrpSpPr>
              <p:cNvPr id="441" name="Google Shape;441;p47"/>
              <p:cNvGrpSpPr/>
              <p:nvPr/>
            </p:nvGrpSpPr>
            <p:grpSpPr>
              <a:xfrm>
                <a:off x="955781" y="1170378"/>
                <a:ext cx="1147200" cy="2113411"/>
                <a:chOff x="955781" y="1170378"/>
                <a:chExt cx="1147200" cy="2113411"/>
              </a:xfrm>
            </p:grpSpPr>
            <p:sp>
              <p:nvSpPr>
                <p:cNvPr id="442" name="Google Shape;442;p47"/>
                <p:cNvSpPr/>
                <p:nvPr/>
              </p:nvSpPr>
              <p:spPr>
                <a:xfrm>
                  <a:off x="955781" y="1551289"/>
                  <a:ext cx="1147200" cy="173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7"/>
                <p:cNvSpPr txBox="1"/>
                <p:nvPr/>
              </p:nvSpPr>
              <p:spPr>
                <a:xfrm>
                  <a:off x="1350334" y="1170378"/>
                  <a:ext cx="483300" cy="37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q</a:t>
                  </a:r>
                  <a:r>
                    <a:rPr lang="en" baseline="-25000">
                      <a:latin typeface="Open Sans"/>
                      <a:ea typeface="Open Sans"/>
                      <a:cs typeface="Open Sans"/>
                      <a:sym typeface="Open Sans"/>
                    </a:rPr>
                    <a:t>c</a:t>
                  </a:r>
                  <a:endParaRPr baseline="-25000">
                    <a:latin typeface="Open Sans"/>
                    <a:ea typeface="Open Sans"/>
                    <a:cs typeface="Open Sans"/>
                    <a:sym typeface="Open Sans"/>
                  </a:endParaRPr>
                </a:p>
              </p:txBody>
            </p:sp>
          </p:grpSp>
          <p:sp>
            <p:nvSpPr>
              <p:cNvPr id="444" name="Google Shape;444;p47"/>
              <p:cNvSpPr/>
              <p:nvPr/>
            </p:nvSpPr>
            <p:spPr>
              <a:xfrm>
                <a:off x="1043092" y="1660844"/>
                <a:ext cx="955500" cy="2448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aseline="-25000"/>
              </a:p>
            </p:txBody>
          </p:sp>
          <p:sp>
            <p:nvSpPr>
              <p:cNvPr id="445" name="Google Shape;445;p47"/>
              <p:cNvSpPr/>
              <p:nvPr/>
            </p:nvSpPr>
            <p:spPr>
              <a:xfrm>
                <a:off x="1043092" y="2102074"/>
                <a:ext cx="955500" cy="2448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a:p>
            </p:txBody>
          </p:sp>
          <p:sp>
            <p:nvSpPr>
              <p:cNvPr id="446" name="Google Shape;446;p47"/>
              <p:cNvSpPr/>
              <p:nvPr/>
            </p:nvSpPr>
            <p:spPr>
              <a:xfrm>
                <a:off x="1043092" y="2907491"/>
                <a:ext cx="955500" cy="2448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n, h(</a:t>
                </a:r>
                <a:r>
                  <a:rPr lang="en" sz="1000" i="1"/>
                  <a:t>req</a:t>
                </a:r>
                <a:r>
                  <a:rPr lang="en" sz="1000"/>
                  <a:t>),d</a:t>
                </a:r>
                <a:r>
                  <a:rPr lang="en" sz="1000" baseline="-25000"/>
                  <a:t>n</a:t>
                </a:r>
                <a:r>
                  <a:rPr lang="en"/>
                  <a:t> </a:t>
                </a:r>
                <a:endParaRPr/>
              </a:p>
            </p:txBody>
          </p:sp>
          <p:sp>
            <p:nvSpPr>
              <p:cNvPr id="447" name="Google Shape;447;p47"/>
              <p:cNvSpPr/>
              <p:nvPr/>
            </p:nvSpPr>
            <p:spPr>
              <a:xfrm>
                <a:off x="1043092" y="2591722"/>
                <a:ext cx="955500" cy="2448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48" name="Google Shape;448;p47"/>
            <p:cNvSpPr/>
            <p:nvPr/>
          </p:nvSpPr>
          <p:spPr>
            <a:xfrm>
              <a:off x="962373" y="1488965"/>
              <a:ext cx="955500" cy="6426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Authentication</a:t>
              </a:r>
              <a:endParaRPr sz="1200"/>
            </a:p>
          </p:txBody>
        </p:sp>
        <p:sp>
          <p:nvSpPr>
            <p:cNvPr id="449" name="Google Shape;449;p47"/>
            <p:cNvSpPr/>
            <p:nvPr/>
          </p:nvSpPr>
          <p:spPr>
            <a:xfrm>
              <a:off x="962400" y="2193914"/>
              <a:ext cx="955500" cy="6426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Secure Hashing</a:t>
              </a:r>
              <a:endParaRPr sz="1200"/>
            </a:p>
          </p:txBody>
        </p:sp>
      </p:grpSp>
      <p:sp>
        <p:nvSpPr>
          <p:cNvPr id="450" name="Google Shape;450;p47"/>
          <p:cNvSpPr/>
          <p:nvPr/>
        </p:nvSpPr>
        <p:spPr>
          <a:xfrm>
            <a:off x="3847419" y="3641222"/>
            <a:ext cx="303000" cy="3030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47"/>
          <p:cNvGrpSpPr/>
          <p:nvPr/>
        </p:nvGrpSpPr>
        <p:grpSpPr>
          <a:xfrm>
            <a:off x="3998919" y="3370622"/>
            <a:ext cx="3925800" cy="1383853"/>
            <a:chOff x="3998919" y="3370622"/>
            <a:chExt cx="3925800" cy="1383853"/>
          </a:xfrm>
        </p:grpSpPr>
        <p:cxnSp>
          <p:nvCxnSpPr>
            <p:cNvPr id="452" name="Google Shape;452;p47"/>
            <p:cNvCxnSpPr>
              <a:stCxn id="450" idx="4"/>
              <a:endCxn id="446" idx="1"/>
            </p:cNvCxnSpPr>
            <p:nvPr/>
          </p:nvCxnSpPr>
          <p:spPr>
            <a:xfrm rot="-5400000">
              <a:off x="5675019" y="1694522"/>
              <a:ext cx="573600" cy="3925800"/>
            </a:xfrm>
            <a:prstGeom prst="bentConnector4">
              <a:avLst>
                <a:gd name="adj1" fmla="val -100205"/>
                <a:gd name="adj2" fmla="val 68483"/>
              </a:avLst>
            </a:prstGeom>
            <a:noFill/>
            <a:ln w="19050" cap="flat" cmpd="sng">
              <a:solidFill>
                <a:srgbClr val="000000"/>
              </a:solidFill>
              <a:prstDash val="solid"/>
              <a:round/>
              <a:headEnd type="none" w="med" len="med"/>
              <a:tailEnd type="stealth" w="med" len="med"/>
            </a:ln>
          </p:spPr>
        </p:cxnSp>
        <p:sp>
          <p:nvSpPr>
            <p:cNvPr id="453" name="Google Shape;453;p47"/>
            <p:cNvSpPr txBox="1"/>
            <p:nvPr/>
          </p:nvSpPr>
          <p:spPr>
            <a:xfrm>
              <a:off x="5145550" y="4451475"/>
              <a:ext cx="2122800" cy="30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Advance(q</a:t>
              </a:r>
              <a:r>
                <a:rPr lang="en" baseline="-25000">
                  <a:latin typeface="Open Sans"/>
                  <a:ea typeface="Open Sans"/>
                  <a:cs typeface="Open Sans"/>
                  <a:sym typeface="Open Sans"/>
                </a:rPr>
                <a:t>c</a:t>
              </a:r>
              <a:r>
                <a:rPr lang="en">
                  <a:latin typeface="Open Sans"/>
                  <a:ea typeface="Open Sans"/>
                  <a:cs typeface="Open Sans"/>
                  <a:sym typeface="Open Sans"/>
                </a:rPr>
                <a:t>, n, h(</a:t>
              </a:r>
              <a:r>
                <a:rPr lang="en" i="1">
                  <a:latin typeface="Open Sans"/>
                  <a:ea typeface="Open Sans"/>
                  <a:cs typeface="Open Sans"/>
                  <a:sym typeface="Open Sans"/>
                </a:rPr>
                <a:t>com</a:t>
              </a:r>
              <a:r>
                <a:rPr lang="en">
                  <a:latin typeface="Open Sans"/>
                  <a:ea typeface="Open Sans"/>
                  <a:cs typeface="Open Sans"/>
                  <a:sym typeface="Open Sans"/>
                </a:rPr>
                <a:t>))</a:t>
              </a:r>
              <a:endParaRPr>
                <a:latin typeface="Open Sans"/>
                <a:ea typeface="Open Sans"/>
                <a:cs typeface="Open Sans"/>
                <a:sym typeface="Open Sans"/>
              </a:endParaRPr>
            </a:p>
          </p:txBody>
        </p:sp>
      </p:grpSp>
      <p:grpSp>
        <p:nvGrpSpPr>
          <p:cNvPr id="454" name="Google Shape;454;p47"/>
          <p:cNvGrpSpPr/>
          <p:nvPr/>
        </p:nvGrpSpPr>
        <p:grpSpPr>
          <a:xfrm>
            <a:off x="3998919" y="2350922"/>
            <a:ext cx="2884800" cy="1888153"/>
            <a:chOff x="3998919" y="2350922"/>
            <a:chExt cx="2884800" cy="1888153"/>
          </a:xfrm>
        </p:grpSpPr>
        <p:cxnSp>
          <p:nvCxnSpPr>
            <p:cNvPr id="455" name="Google Shape;455;p47"/>
            <p:cNvCxnSpPr>
              <a:endCxn id="450" idx="4"/>
            </p:cNvCxnSpPr>
            <p:nvPr/>
          </p:nvCxnSpPr>
          <p:spPr>
            <a:xfrm flipH="1">
              <a:off x="3998919" y="2350922"/>
              <a:ext cx="2884800" cy="1593300"/>
            </a:xfrm>
            <a:prstGeom prst="bentConnector4">
              <a:avLst>
                <a:gd name="adj1" fmla="val 11615"/>
                <a:gd name="adj2" fmla="val 123553"/>
              </a:avLst>
            </a:prstGeom>
            <a:noFill/>
            <a:ln w="19050" cap="flat" cmpd="sng">
              <a:solidFill>
                <a:srgbClr val="000000"/>
              </a:solidFill>
              <a:prstDash val="solid"/>
              <a:round/>
              <a:headEnd type="none" w="med" len="med"/>
              <a:tailEnd type="stealth" w="med" len="med"/>
            </a:ln>
          </p:spPr>
        </p:cxnSp>
        <p:sp>
          <p:nvSpPr>
            <p:cNvPr id="456" name="Google Shape;456;p47"/>
            <p:cNvSpPr txBox="1"/>
            <p:nvPr/>
          </p:nvSpPr>
          <p:spPr>
            <a:xfrm>
              <a:off x="4331724" y="3963975"/>
              <a:ext cx="2296800" cy="27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&lt;LOOKUP, q</a:t>
              </a:r>
              <a:r>
                <a:rPr lang="en" baseline="-25000">
                  <a:latin typeface="Open Sans"/>
                  <a:ea typeface="Open Sans"/>
                  <a:cs typeface="Open Sans"/>
                  <a:sym typeface="Open Sans"/>
                </a:rPr>
                <a:t>c</a:t>
              </a:r>
              <a:r>
                <a:rPr lang="en">
                  <a:latin typeface="Open Sans"/>
                  <a:ea typeface="Open Sans"/>
                  <a:cs typeface="Open Sans"/>
                  <a:sym typeface="Open Sans"/>
                </a:rPr>
                <a:t>, n, h(</a:t>
              </a:r>
              <a:r>
                <a:rPr lang="en" i="1">
                  <a:latin typeface="Open Sans"/>
                  <a:ea typeface="Open Sans"/>
                  <a:cs typeface="Open Sans"/>
                  <a:sym typeface="Open Sans"/>
                </a:rPr>
                <a:t>com</a:t>
              </a:r>
              <a:r>
                <a:rPr lang="en">
                  <a:latin typeface="Open Sans"/>
                  <a:ea typeface="Open Sans"/>
                  <a:cs typeface="Open Sans"/>
                  <a:sym typeface="Open Sans"/>
                </a:rPr>
                <a:t>)&gt;</a:t>
              </a:r>
              <a:endParaRPr>
                <a:latin typeface="Open Sans"/>
                <a:ea typeface="Open Sans"/>
                <a:cs typeface="Open Sans"/>
                <a:sym typeface="Open Sans"/>
              </a:endParaRPr>
            </a:p>
          </p:txBody>
        </p:sp>
      </p:grpSp>
      <p:sp>
        <p:nvSpPr>
          <p:cNvPr id="457" name="Google Shape;457;p47"/>
          <p:cNvSpPr/>
          <p:nvPr/>
        </p:nvSpPr>
        <p:spPr>
          <a:xfrm>
            <a:off x="4388900" y="3625600"/>
            <a:ext cx="1769400" cy="275100"/>
          </a:xfrm>
          <a:prstGeom prst="roundRect">
            <a:avLst>
              <a:gd name="adj" fmla="val 16667"/>
            </a:avLst>
          </a:prstGeom>
          <a:solidFill>
            <a:srgbClr val="FFFFF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Open Sans"/>
                <a:ea typeface="Open Sans"/>
                <a:cs typeface="Open Sans"/>
                <a:sym typeface="Open Sans"/>
              </a:rPr>
              <a:t>&lt;msg, &lt;LOOKUP&gt;&gt;</a:t>
            </a:r>
            <a:endParaRPr sz="1200" b="1">
              <a:latin typeface="Open Sans"/>
              <a:ea typeface="Open Sans"/>
              <a:cs typeface="Open Sans"/>
              <a:sym typeface="Open Sans"/>
            </a:endParaRPr>
          </a:p>
        </p:txBody>
      </p:sp>
      <p:sp>
        <p:nvSpPr>
          <p:cNvPr id="458" name="Google Shape;458;p47"/>
          <p:cNvSpPr/>
          <p:nvPr/>
        </p:nvSpPr>
        <p:spPr>
          <a:xfrm>
            <a:off x="5066950" y="1144100"/>
            <a:ext cx="1561500" cy="407700"/>
          </a:xfrm>
          <a:prstGeom prst="roundRect">
            <a:avLst>
              <a:gd name="adj" fmla="val 16667"/>
            </a:avLst>
          </a:prstGeom>
          <a:solidFill>
            <a:srgbClr val="FFFFF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FF0000"/>
                </a:solidFill>
                <a:latin typeface="Open Sans"/>
                <a:ea typeface="Open Sans"/>
                <a:cs typeface="Open Sans"/>
                <a:sym typeface="Open Sans"/>
              </a:rPr>
              <a:t>F+1</a:t>
            </a:r>
            <a:r>
              <a:rPr lang="en" sz="1200" b="1">
                <a:latin typeface="Open Sans"/>
                <a:ea typeface="Open Sans"/>
                <a:cs typeface="Open Sans"/>
                <a:sym typeface="Open Sans"/>
              </a:rPr>
              <a:t> messages in all phases</a:t>
            </a:r>
            <a:endParaRPr sz="1200" b="1">
              <a:latin typeface="Open Sans"/>
              <a:ea typeface="Open Sans"/>
              <a:cs typeface="Open Sans"/>
              <a:sym typeface="Open Sans"/>
            </a:endParaRPr>
          </a:p>
        </p:txBody>
      </p:sp>
      <p:sp>
        <p:nvSpPr>
          <p:cNvPr id="459" name="Google Shape;459;p47"/>
          <p:cNvSpPr/>
          <p:nvPr/>
        </p:nvSpPr>
        <p:spPr>
          <a:xfrm>
            <a:off x="7924725" y="3269177"/>
            <a:ext cx="866700" cy="222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0" name="Google Shape;460;p47"/>
          <p:cNvSpPr/>
          <p:nvPr/>
        </p:nvSpPr>
        <p:spPr>
          <a:xfrm>
            <a:off x="7628200" y="3745225"/>
            <a:ext cx="1419300" cy="275100"/>
          </a:xfrm>
          <a:prstGeom prst="roundRect">
            <a:avLst>
              <a:gd name="adj" fmla="val 16667"/>
            </a:avLst>
          </a:prstGeom>
          <a:solidFill>
            <a:srgbClr val="FFFFF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Commit Msg Log</a:t>
            </a:r>
            <a:endParaRPr sz="1200">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1"/>
                                        </p:tgtEl>
                                        <p:attrNameLst>
                                          <p:attrName>style.visibility</p:attrName>
                                        </p:attrNameLst>
                                      </p:cBhvr>
                                      <p:to>
                                        <p:strVal val="visible"/>
                                      </p:to>
                                    </p:set>
                                    <p:animEffect transition="in" filter="fade">
                                      <p:cBhvr>
                                        <p:cTn id="7" dur="1000"/>
                                        <p:tgtEl>
                                          <p:spTgt spid="451"/>
                                        </p:tgtEl>
                                      </p:cBhvr>
                                    </p:animEffect>
                                  </p:childTnLst>
                                </p:cTn>
                              </p:par>
                            </p:childTnLst>
                          </p:cTn>
                        </p:par>
                        <p:par>
                          <p:cTn id="8" fill="hold">
                            <p:stCondLst>
                              <p:cond delay="1000"/>
                            </p:stCondLst>
                            <p:childTnLst>
                              <p:par>
                                <p:cTn id="9" presetID="10" presetClass="exit" presetSubtype="0" fill="hold" nodeType="afterEffect">
                                  <p:stCondLst>
                                    <p:cond delay="0"/>
                                  </p:stCondLst>
                                  <p:childTnLst>
                                    <p:animEffect transition="out" filter="fade">
                                      <p:cBhvr>
                                        <p:cTn id="10" dur="1000"/>
                                        <p:tgtEl>
                                          <p:spTgt spid="459"/>
                                        </p:tgtEl>
                                      </p:cBhvr>
                                    </p:animEffect>
                                    <p:set>
                                      <p:cBhvr>
                                        <p:cTn id="11" dur="1" fill="hold">
                                          <p:stCondLst>
                                            <p:cond delay="1000"/>
                                          </p:stCondLst>
                                        </p:cTn>
                                        <p:tgtEl>
                                          <p:spTgt spid="45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54"/>
                                        </p:tgtEl>
                                        <p:attrNameLst>
                                          <p:attrName>style.visibility</p:attrName>
                                        </p:attrNameLst>
                                      </p:cBhvr>
                                      <p:to>
                                        <p:strVal val="visible"/>
                                      </p:to>
                                    </p:set>
                                    <p:animEffect transition="in" filter="fade">
                                      <p:cBhvr>
                                        <p:cTn id="16" dur="1000"/>
                                        <p:tgtEl>
                                          <p:spTgt spid="45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57"/>
                                        </p:tgtEl>
                                        <p:attrNameLst>
                                          <p:attrName>style.visibility</p:attrName>
                                        </p:attrNameLst>
                                      </p:cBhvr>
                                      <p:to>
                                        <p:strVal val="visible"/>
                                      </p:to>
                                    </p:set>
                                    <p:animEffect transition="in" filter="fade">
                                      <p:cBhvr>
                                        <p:cTn id="21" dur="1000"/>
                                        <p:tgtEl>
                                          <p:spTgt spid="45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58"/>
                                        </p:tgtEl>
                                        <p:attrNameLst>
                                          <p:attrName>style.visibility</p:attrName>
                                        </p:attrNameLst>
                                      </p:cBhvr>
                                      <p:to>
                                        <p:strVal val="visible"/>
                                      </p:to>
                                    </p:set>
                                    <p:animEffect transition="in" filter="fade">
                                      <p:cBhvr>
                                        <p:cTn id="26" dur="1000"/>
                                        <p:tgtEl>
                                          <p:spTgt spid="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Linearizability and Liveness</a:t>
            </a:r>
            <a:endParaRPr/>
          </a:p>
        </p:txBody>
      </p:sp>
      <p:sp>
        <p:nvSpPr>
          <p:cNvPr id="466" name="Google Shape;466;p4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For every sequence number, all non-faulty replicas commit same request</a:t>
            </a:r>
            <a:endParaRPr/>
          </a:p>
          <a:p>
            <a:pPr marL="914400" lvl="1" indent="-317500" algn="l" rtl="0">
              <a:lnSpc>
                <a:spcPct val="150000"/>
              </a:lnSpc>
              <a:spcBef>
                <a:spcPts val="0"/>
              </a:spcBef>
              <a:spcAft>
                <a:spcPts val="0"/>
              </a:spcAft>
              <a:buSzPts val="1400"/>
              <a:buChar char="○"/>
            </a:pPr>
            <a:r>
              <a:rPr lang="en"/>
              <a:t>Size of </a:t>
            </a:r>
            <a:r>
              <a:rPr lang="en" b="1"/>
              <a:t>F+1</a:t>
            </a:r>
            <a:r>
              <a:rPr lang="en"/>
              <a:t> messages</a:t>
            </a:r>
            <a:endParaRPr/>
          </a:p>
          <a:p>
            <a:pPr marL="457200" lvl="0" indent="-342900" algn="l" rtl="0">
              <a:spcBef>
                <a:spcPts val="0"/>
              </a:spcBef>
              <a:spcAft>
                <a:spcPts val="0"/>
              </a:spcAft>
              <a:buSzPts val="1800"/>
              <a:buChar char="●"/>
            </a:pPr>
            <a:r>
              <a:rPr lang="en"/>
              <a:t>i.e., single committed request sequence</a:t>
            </a:r>
            <a:endParaRPr/>
          </a:p>
          <a:p>
            <a:pPr marL="0" lvl="0" indent="0" algn="l" rtl="0">
              <a:lnSpc>
                <a:spcPct val="100000"/>
              </a:lnSpc>
              <a:spcBef>
                <a:spcPts val="1600"/>
              </a:spcBef>
              <a:spcAft>
                <a:spcPts val="0"/>
              </a:spcAft>
              <a:buNone/>
            </a:pPr>
            <a:endParaRPr/>
          </a:p>
          <a:p>
            <a:pPr marL="457200" lvl="0" indent="-342900" algn="l" rtl="0">
              <a:spcBef>
                <a:spcPts val="1600"/>
              </a:spcBef>
              <a:spcAft>
                <a:spcPts val="0"/>
              </a:spcAft>
              <a:buSzPts val="1800"/>
              <a:buChar char="●"/>
            </a:pPr>
            <a:r>
              <a:rPr lang="en" b="1"/>
              <a:t>F+1</a:t>
            </a:r>
            <a:r>
              <a:rPr lang="en"/>
              <a:t> non-faulty replicas can tolerate F faults</a:t>
            </a:r>
            <a:endParaRPr/>
          </a:p>
          <a:p>
            <a:pPr marL="914400" lvl="1" indent="-317500" algn="l" rtl="0">
              <a:lnSpc>
                <a:spcPct val="150000"/>
              </a:lnSpc>
              <a:spcBef>
                <a:spcPts val="0"/>
              </a:spcBef>
              <a:spcAft>
                <a:spcPts val="0"/>
              </a:spcAft>
              <a:buSzPts val="1400"/>
              <a:buChar char="○"/>
            </a:pPr>
            <a:r>
              <a:rPr lang="en"/>
              <a:t>A primary and </a:t>
            </a:r>
            <a:r>
              <a:rPr lang="en" b="1"/>
              <a:t>two</a:t>
            </a:r>
            <a:r>
              <a:rPr lang="en"/>
              <a:t> replicas</a:t>
            </a:r>
            <a:endParaRPr/>
          </a:p>
          <a:p>
            <a:pPr marL="457200" lvl="0" indent="-342900" algn="l" rtl="0">
              <a:spcBef>
                <a:spcPts val="0"/>
              </a:spcBef>
              <a:spcAft>
                <a:spcPts val="0"/>
              </a:spcAft>
              <a:buSzPts val="1800"/>
              <a:buChar char="●"/>
            </a:pPr>
            <a:r>
              <a:rPr lang="en"/>
              <a:t>When </a:t>
            </a:r>
            <a:r>
              <a:rPr lang="en" b="1"/>
              <a:t>no more than ½</a:t>
            </a:r>
            <a:r>
              <a:rPr lang="en"/>
              <a:t> of total replicas are faulty</a:t>
            </a:r>
            <a:endParaRPr/>
          </a:p>
          <a:p>
            <a:pPr marL="914400" lvl="1" indent="-317500" algn="l" rtl="0">
              <a:spcBef>
                <a:spcPts val="0"/>
              </a:spcBef>
              <a:spcAft>
                <a:spcPts val="0"/>
              </a:spcAft>
              <a:buSzPts val="1400"/>
              <a:buChar char="○"/>
            </a:pPr>
            <a:r>
              <a:rPr lang="en" b="1"/>
              <a:t>Linearizability and Liveness</a:t>
            </a:r>
            <a:r>
              <a:rPr lang="en"/>
              <a:t> are both guaranteed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Comparison</a:t>
            </a:r>
            <a:endParaRPr/>
          </a:p>
        </p:txBody>
      </p:sp>
      <p:grpSp>
        <p:nvGrpSpPr>
          <p:cNvPr id="472" name="Google Shape;472;p49"/>
          <p:cNvGrpSpPr/>
          <p:nvPr/>
        </p:nvGrpSpPr>
        <p:grpSpPr>
          <a:xfrm>
            <a:off x="976142" y="1827626"/>
            <a:ext cx="5046958" cy="515100"/>
            <a:chOff x="976142" y="1827626"/>
            <a:chExt cx="5046958" cy="515100"/>
          </a:xfrm>
        </p:grpSpPr>
        <p:sp>
          <p:nvSpPr>
            <p:cNvPr id="473" name="Google Shape;473;p49"/>
            <p:cNvSpPr txBox="1"/>
            <p:nvPr/>
          </p:nvSpPr>
          <p:spPr>
            <a:xfrm>
              <a:off x="976142" y="1827626"/>
              <a:ext cx="1163700" cy="51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Open Sans"/>
                  <a:ea typeface="Open Sans"/>
                  <a:cs typeface="Open Sans"/>
                  <a:sym typeface="Open Sans"/>
                </a:rPr>
                <a:t>PBFT</a:t>
              </a:r>
              <a:endParaRPr sz="1800">
                <a:latin typeface="Open Sans"/>
                <a:ea typeface="Open Sans"/>
                <a:cs typeface="Open Sans"/>
                <a:sym typeface="Open Sans"/>
              </a:endParaRPr>
            </a:p>
          </p:txBody>
        </p:sp>
        <p:sp>
          <p:nvSpPr>
            <p:cNvPr id="474" name="Google Shape;474;p49"/>
            <p:cNvSpPr/>
            <p:nvPr/>
          </p:nvSpPr>
          <p:spPr>
            <a:xfrm>
              <a:off x="2710200" y="1880675"/>
              <a:ext cx="1104300" cy="310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⅓ </a:t>
              </a:r>
              <a:r>
                <a:rPr lang="en" sz="1200">
                  <a:solidFill>
                    <a:srgbClr val="FFFFFF"/>
                  </a:solidFill>
                  <a:latin typeface="Open Sans"/>
                  <a:ea typeface="Open Sans"/>
                  <a:cs typeface="Open Sans"/>
                  <a:sym typeface="Open Sans"/>
                </a:rPr>
                <a:t>S &amp; L</a:t>
              </a:r>
              <a:endParaRPr sz="1200">
                <a:solidFill>
                  <a:srgbClr val="FFFFFF"/>
                </a:solidFill>
                <a:latin typeface="Open Sans"/>
                <a:ea typeface="Open Sans"/>
                <a:cs typeface="Open Sans"/>
                <a:sym typeface="Open Sans"/>
              </a:endParaRPr>
            </a:p>
          </p:txBody>
        </p:sp>
        <p:sp>
          <p:nvSpPr>
            <p:cNvPr id="475" name="Google Shape;475;p49"/>
            <p:cNvSpPr/>
            <p:nvPr/>
          </p:nvSpPr>
          <p:spPr>
            <a:xfrm>
              <a:off x="3814500" y="1880675"/>
              <a:ext cx="2208600" cy="3108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49"/>
          <p:cNvGrpSpPr/>
          <p:nvPr/>
        </p:nvGrpSpPr>
        <p:grpSpPr>
          <a:xfrm>
            <a:off x="767425" y="2527908"/>
            <a:ext cx="5255600" cy="515100"/>
            <a:chOff x="767425" y="2527908"/>
            <a:chExt cx="5255600" cy="515100"/>
          </a:xfrm>
        </p:grpSpPr>
        <p:sp>
          <p:nvSpPr>
            <p:cNvPr id="477" name="Google Shape;477;p49"/>
            <p:cNvSpPr txBox="1"/>
            <p:nvPr/>
          </p:nvSpPr>
          <p:spPr>
            <a:xfrm>
              <a:off x="767425" y="2527908"/>
              <a:ext cx="1545600" cy="51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Open Sans"/>
                  <a:ea typeface="Open Sans"/>
                  <a:cs typeface="Open Sans"/>
                  <a:sym typeface="Open Sans"/>
                </a:rPr>
                <a:t>A2M-PBFT-E</a:t>
              </a:r>
              <a:endParaRPr sz="1800">
                <a:latin typeface="Open Sans"/>
                <a:ea typeface="Open Sans"/>
                <a:cs typeface="Open Sans"/>
                <a:sym typeface="Open Sans"/>
              </a:endParaRPr>
            </a:p>
          </p:txBody>
        </p:sp>
        <p:grpSp>
          <p:nvGrpSpPr>
            <p:cNvPr id="478" name="Google Shape;478;p49"/>
            <p:cNvGrpSpPr/>
            <p:nvPr/>
          </p:nvGrpSpPr>
          <p:grpSpPr>
            <a:xfrm>
              <a:off x="2710125" y="2634500"/>
              <a:ext cx="3312900" cy="310800"/>
              <a:chOff x="2710200" y="1880675"/>
              <a:chExt cx="3312900" cy="310800"/>
            </a:xfrm>
          </p:grpSpPr>
          <p:sp>
            <p:nvSpPr>
              <p:cNvPr id="479" name="Google Shape;479;p49"/>
              <p:cNvSpPr/>
              <p:nvPr/>
            </p:nvSpPr>
            <p:spPr>
              <a:xfrm>
                <a:off x="3814500" y="1880675"/>
                <a:ext cx="1104300" cy="3108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⅔ </a:t>
                </a:r>
                <a:r>
                  <a:rPr lang="en" sz="1200">
                    <a:latin typeface="Open Sans"/>
                    <a:ea typeface="Open Sans"/>
                    <a:cs typeface="Open Sans"/>
                    <a:sym typeface="Open Sans"/>
                  </a:rPr>
                  <a:t>Safety</a:t>
                </a:r>
                <a:endParaRPr sz="1200">
                  <a:latin typeface="Open Sans"/>
                  <a:ea typeface="Open Sans"/>
                  <a:cs typeface="Open Sans"/>
                  <a:sym typeface="Open Sans"/>
                </a:endParaRPr>
              </a:p>
            </p:txBody>
          </p:sp>
          <p:sp>
            <p:nvSpPr>
              <p:cNvPr id="480" name="Google Shape;480;p49"/>
              <p:cNvSpPr/>
              <p:nvPr/>
            </p:nvSpPr>
            <p:spPr>
              <a:xfrm>
                <a:off x="2710200" y="1880675"/>
                <a:ext cx="1104300" cy="3108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⅓ </a:t>
                </a:r>
                <a:r>
                  <a:rPr lang="en" sz="1200">
                    <a:solidFill>
                      <a:schemeClr val="lt1"/>
                    </a:solidFill>
                    <a:latin typeface="Open Sans"/>
                    <a:ea typeface="Open Sans"/>
                    <a:cs typeface="Open Sans"/>
                    <a:sym typeface="Open Sans"/>
                  </a:rPr>
                  <a:t>Liveness</a:t>
                </a:r>
                <a:endParaRPr sz="1200">
                  <a:solidFill>
                    <a:schemeClr val="lt1"/>
                  </a:solidFill>
                  <a:latin typeface="Open Sans"/>
                  <a:ea typeface="Open Sans"/>
                  <a:cs typeface="Open Sans"/>
                  <a:sym typeface="Open Sans"/>
                </a:endParaRPr>
              </a:p>
            </p:txBody>
          </p:sp>
          <p:sp>
            <p:nvSpPr>
              <p:cNvPr id="481" name="Google Shape;481;p49"/>
              <p:cNvSpPr/>
              <p:nvPr/>
            </p:nvSpPr>
            <p:spPr>
              <a:xfrm>
                <a:off x="4918800" y="1880675"/>
                <a:ext cx="1104300" cy="310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2" name="Google Shape;482;p49"/>
          <p:cNvGrpSpPr/>
          <p:nvPr/>
        </p:nvGrpSpPr>
        <p:grpSpPr>
          <a:xfrm>
            <a:off x="709675" y="3237075"/>
            <a:ext cx="5313425" cy="515100"/>
            <a:chOff x="709675" y="3237075"/>
            <a:chExt cx="5313425" cy="515100"/>
          </a:xfrm>
        </p:grpSpPr>
        <p:sp>
          <p:nvSpPr>
            <p:cNvPr id="483" name="Google Shape;483;p49"/>
            <p:cNvSpPr txBox="1"/>
            <p:nvPr/>
          </p:nvSpPr>
          <p:spPr>
            <a:xfrm>
              <a:off x="709675" y="3237075"/>
              <a:ext cx="1661100" cy="51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Open Sans"/>
                  <a:ea typeface="Open Sans"/>
                  <a:cs typeface="Open Sans"/>
                  <a:sym typeface="Open Sans"/>
                </a:rPr>
                <a:t>A2M-PBFT-EA</a:t>
              </a:r>
              <a:endParaRPr sz="1800">
                <a:latin typeface="Open Sans"/>
                <a:ea typeface="Open Sans"/>
                <a:cs typeface="Open Sans"/>
                <a:sym typeface="Open Sans"/>
              </a:endParaRPr>
            </a:p>
          </p:txBody>
        </p:sp>
        <p:sp>
          <p:nvSpPr>
            <p:cNvPr id="484" name="Google Shape;484;p49"/>
            <p:cNvSpPr/>
            <p:nvPr/>
          </p:nvSpPr>
          <p:spPr>
            <a:xfrm>
              <a:off x="2711575" y="3339225"/>
              <a:ext cx="1661100" cy="3108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½ </a:t>
              </a:r>
              <a:r>
                <a:rPr lang="en" sz="1200">
                  <a:solidFill>
                    <a:srgbClr val="FFFFFF"/>
                  </a:solidFill>
                  <a:latin typeface="Open Sans"/>
                  <a:ea typeface="Open Sans"/>
                  <a:cs typeface="Open Sans"/>
                  <a:sym typeface="Open Sans"/>
                </a:rPr>
                <a:t>Safety &amp; Liveness</a:t>
              </a:r>
              <a:endParaRPr sz="1200">
                <a:solidFill>
                  <a:srgbClr val="FFFFFF"/>
                </a:solidFill>
                <a:latin typeface="Open Sans"/>
                <a:ea typeface="Open Sans"/>
                <a:cs typeface="Open Sans"/>
                <a:sym typeface="Open Sans"/>
              </a:endParaRPr>
            </a:p>
          </p:txBody>
        </p:sp>
        <p:sp>
          <p:nvSpPr>
            <p:cNvPr id="485" name="Google Shape;485;p49"/>
            <p:cNvSpPr/>
            <p:nvPr/>
          </p:nvSpPr>
          <p:spPr>
            <a:xfrm>
              <a:off x="4362000" y="3339225"/>
              <a:ext cx="1661100" cy="3108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A2M-Storage</a:t>
            </a:r>
            <a:endParaRPr/>
          </a:p>
        </p:txBody>
      </p:sp>
      <p:sp>
        <p:nvSpPr>
          <p:cNvPr id="491" name="Google Shape;491;p5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A single untrusted server shared by multiple clients</a:t>
            </a:r>
            <a:endParaRPr/>
          </a:p>
          <a:p>
            <a:pPr marL="457200" lvl="0" indent="-342900" algn="l" rtl="0">
              <a:lnSpc>
                <a:spcPct val="115000"/>
              </a:lnSpc>
              <a:spcBef>
                <a:spcPts val="0"/>
              </a:spcBef>
              <a:spcAft>
                <a:spcPts val="0"/>
              </a:spcAft>
              <a:buSzPts val="1800"/>
              <a:buChar char="●"/>
            </a:pPr>
            <a:r>
              <a:rPr lang="en"/>
              <a:t>Improved from SUNDR and is simpler</a:t>
            </a:r>
            <a:endParaRPr/>
          </a:p>
          <a:p>
            <a:pPr marL="914400" lvl="1" indent="-317500" algn="l" rtl="0">
              <a:lnSpc>
                <a:spcPct val="150000"/>
              </a:lnSpc>
              <a:spcBef>
                <a:spcPts val="0"/>
              </a:spcBef>
              <a:spcAft>
                <a:spcPts val="0"/>
              </a:spcAft>
              <a:buSzPts val="1400"/>
              <a:buChar char="○"/>
            </a:pPr>
            <a:r>
              <a:rPr lang="en"/>
              <a:t>SUNDR only guarantees </a:t>
            </a:r>
            <a:r>
              <a:rPr lang="en" b="1"/>
              <a:t>fork consistency</a:t>
            </a:r>
            <a:endParaRPr/>
          </a:p>
          <a:p>
            <a:pPr marL="457200" lvl="0" indent="-342900" algn="l" rtl="0">
              <a:lnSpc>
                <a:spcPct val="150000"/>
              </a:lnSpc>
              <a:spcBef>
                <a:spcPts val="0"/>
              </a:spcBef>
              <a:spcAft>
                <a:spcPts val="0"/>
              </a:spcAft>
              <a:buSzPts val="1800"/>
              <a:buChar char="●"/>
            </a:pPr>
            <a:r>
              <a:rPr lang="en" b="1"/>
              <a:t>Linearizability</a:t>
            </a:r>
            <a:r>
              <a:rPr lang="en"/>
              <a:t> is guaranteed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5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SUNDR</a:t>
            </a:r>
            <a:endParaRPr/>
          </a:p>
        </p:txBody>
      </p:sp>
      <p:sp>
        <p:nvSpPr>
          <p:cNvPr id="497" name="Google Shape;497;p51"/>
          <p:cNvSpPr txBox="1">
            <a:spLocks noGrp="1"/>
          </p:cNvSpPr>
          <p:nvPr>
            <p:ph type="body" idx="1"/>
          </p:nvPr>
        </p:nvSpPr>
        <p:spPr>
          <a:xfrm>
            <a:off x="311700" y="1225225"/>
            <a:ext cx="8520600" cy="8313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b="1"/>
              <a:t>S</a:t>
            </a:r>
            <a:r>
              <a:rPr lang="en"/>
              <a:t>ecure </a:t>
            </a:r>
            <a:r>
              <a:rPr lang="en" b="1"/>
              <a:t>Un</a:t>
            </a:r>
            <a:r>
              <a:rPr lang="en"/>
              <a:t>trusted </a:t>
            </a:r>
            <a:r>
              <a:rPr lang="en" b="1"/>
              <a:t>D</a:t>
            </a:r>
            <a:r>
              <a:rPr lang="en"/>
              <a:t>ata </a:t>
            </a:r>
            <a:r>
              <a:rPr lang="en" b="1"/>
              <a:t>R</a:t>
            </a:r>
            <a:r>
              <a:rPr lang="en"/>
              <a:t>epository</a:t>
            </a:r>
            <a:endParaRPr/>
          </a:p>
          <a:p>
            <a:pPr marL="457200" lvl="0" indent="-342900" algn="l" rtl="0">
              <a:lnSpc>
                <a:spcPct val="150000"/>
              </a:lnSpc>
              <a:spcBef>
                <a:spcPts val="0"/>
              </a:spcBef>
              <a:spcAft>
                <a:spcPts val="0"/>
              </a:spcAft>
              <a:buSzPts val="1800"/>
              <a:buChar char="●"/>
            </a:pPr>
            <a:r>
              <a:rPr lang="en"/>
              <a:t>An untrusted single-server shared by multiple clients</a:t>
            </a:r>
            <a:endParaRPr/>
          </a:p>
        </p:txBody>
      </p:sp>
      <p:grpSp>
        <p:nvGrpSpPr>
          <p:cNvPr id="498" name="Google Shape;498;p51"/>
          <p:cNvGrpSpPr/>
          <p:nvPr/>
        </p:nvGrpSpPr>
        <p:grpSpPr>
          <a:xfrm>
            <a:off x="3527925" y="2375200"/>
            <a:ext cx="1356000" cy="969037"/>
            <a:chOff x="2007375" y="2056525"/>
            <a:chExt cx="1356000" cy="969037"/>
          </a:xfrm>
        </p:grpSpPr>
        <p:pic>
          <p:nvPicPr>
            <p:cNvPr id="499" name="Google Shape;499;p51"/>
            <p:cNvPicPr preferRelativeResize="0"/>
            <p:nvPr/>
          </p:nvPicPr>
          <p:blipFill>
            <a:blip r:embed="rId3">
              <a:alphaModFix/>
            </a:blip>
            <a:stretch>
              <a:fillRect/>
            </a:stretch>
          </p:blipFill>
          <p:spPr>
            <a:xfrm>
              <a:off x="2319625" y="2056525"/>
              <a:ext cx="731520" cy="731520"/>
            </a:xfrm>
            <a:prstGeom prst="rect">
              <a:avLst/>
            </a:prstGeom>
            <a:noFill/>
            <a:ln>
              <a:noFill/>
            </a:ln>
          </p:spPr>
        </p:pic>
        <p:sp>
          <p:nvSpPr>
            <p:cNvPr id="500" name="Google Shape;500;p51"/>
            <p:cNvSpPr txBox="1"/>
            <p:nvPr/>
          </p:nvSpPr>
          <p:spPr>
            <a:xfrm>
              <a:off x="2007375" y="2734262"/>
              <a:ext cx="1356000" cy="2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SUNDR server</a:t>
              </a:r>
              <a:endParaRPr>
                <a:latin typeface="Open Sans"/>
                <a:ea typeface="Open Sans"/>
                <a:cs typeface="Open Sans"/>
                <a:sym typeface="Open Sans"/>
              </a:endParaRPr>
            </a:p>
          </p:txBody>
        </p:sp>
      </p:grpSp>
      <p:grpSp>
        <p:nvGrpSpPr>
          <p:cNvPr id="501" name="Google Shape;501;p51"/>
          <p:cNvGrpSpPr/>
          <p:nvPr/>
        </p:nvGrpSpPr>
        <p:grpSpPr>
          <a:xfrm>
            <a:off x="2139119" y="3866450"/>
            <a:ext cx="941400" cy="836944"/>
            <a:chOff x="1075769" y="3623975"/>
            <a:chExt cx="941400" cy="836944"/>
          </a:xfrm>
        </p:grpSpPr>
        <p:pic>
          <p:nvPicPr>
            <p:cNvPr id="502" name="Google Shape;502;p51"/>
            <p:cNvPicPr preferRelativeResize="0"/>
            <p:nvPr/>
          </p:nvPicPr>
          <p:blipFill>
            <a:blip r:embed="rId4">
              <a:alphaModFix/>
            </a:blip>
            <a:stretch>
              <a:fillRect/>
            </a:stretch>
          </p:blipFill>
          <p:spPr>
            <a:xfrm>
              <a:off x="1086975" y="3623975"/>
              <a:ext cx="731520" cy="731520"/>
            </a:xfrm>
            <a:prstGeom prst="rect">
              <a:avLst/>
            </a:prstGeom>
            <a:noFill/>
            <a:ln>
              <a:noFill/>
            </a:ln>
          </p:spPr>
        </p:pic>
        <p:sp>
          <p:nvSpPr>
            <p:cNvPr id="503" name="Google Shape;503;p51"/>
            <p:cNvSpPr txBox="1"/>
            <p:nvPr/>
          </p:nvSpPr>
          <p:spPr>
            <a:xfrm>
              <a:off x="1075769" y="4247919"/>
              <a:ext cx="941400" cy="2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Client 1</a:t>
              </a:r>
              <a:endParaRPr>
                <a:latin typeface="Open Sans"/>
                <a:ea typeface="Open Sans"/>
                <a:cs typeface="Open Sans"/>
                <a:sym typeface="Open Sans"/>
              </a:endParaRPr>
            </a:p>
          </p:txBody>
        </p:sp>
      </p:grpSp>
      <p:grpSp>
        <p:nvGrpSpPr>
          <p:cNvPr id="504" name="Google Shape;504;p51"/>
          <p:cNvGrpSpPr/>
          <p:nvPr/>
        </p:nvGrpSpPr>
        <p:grpSpPr>
          <a:xfrm>
            <a:off x="5635351" y="3866450"/>
            <a:ext cx="941400" cy="836944"/>
            <a:chOff x="1075769" y="3623975"/>
            <a:chExt cx="941400" cy="836944"/>
          </a:xfrm>
        </p:grpSpPr>
        <p:pic>
          <p:nvPicPr>
            <p:cNvPr id="505" name="Google Shape;505;p51"/>
            <p:cNvPicPr preferRelativeResize="0"/>
            <p:nvPr/>
          </p:nvPicPr>
          <p:blipFill>
            <a:blip r:embed="rId4">
              <a:alphaModFix/>
            </a:blip>
            <a:stretch>
              <a:fillRect/>
            </a:stretch>
          </p:blipFill>
          <p:spPr>
            <a:xfrm>
              <a:off x="1086975" y="3623975"/>
              <a:ext cx="731520" cy="731520"/>
            </a:xfrm>
            <a:prstGeom prst="rect">
              <a:avLst/>
            </a:prstGeom>
            <a:noFill/>
            <a:ln>
              <a:noFill/>
            </a:ln>
          </p:spPr>
        </p:pic>
        <p:sp>
          <p:nvSpPr>
            <p:cNvPr id="506" name="Google Shape;506;p51"/>
            <p:cNvSpPr txBox="1"/>
            <p:nvPr/>
          </p:nvSpPr>
          <p:spPr>
            <a:xfrm>
              <a:off x="1075769" y="4247919"/>
              <a:ext cx="941400" cy="2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Client 2</a:t>
              </a:r>
              <a:endParaRPr>
                <a:latin typeface="Open Sans"/>
                <a:ea typeface="Open Sans"/>
                <a:cs typeface="Open Sans"/>
                <a:sym typeface="Open Sans"/>
              </a:endParaRPr>
            </a:p>
          </p:txBody>
        </p:sp>
      </p:grpSp>
      <p:grpSp>
        <p:nvGrpSpPr>
          <p:cNvPr id="507" name="Google Shape;507;p51"/>
          <p:cNvGrpSpPr/>
          <p:nvPr/>
        </p:nvGrpSpPr>
        <p:grpSpPr>
          <a:xfrm>
            <a:off x="2516085" y="3198650"/>
            <a:ext cx="1011900" cy="667800"/>
            <a:chOff x="1452735" y="2956175"/>
            <a:chExt cx="1011900" cy="667800"/>
          </a:xfrm>
        </p:grpSpPr>
        <p:cxnSp>
          <p:nvCxnSpPr>
            <p:cNvPr id="508" name="Google Shape;508;p51"/>
            <p:cNvCxnSpPr>
              <a:stCxn id="502" idx="0"/>
              <a:endCxn id="500" idx="1"/>
            </p:cNvCxnSpPr>
            <p:nvPr/>
          </p:nvCxnSpPr>
          <p:spPr>
            <a:xfrm rot="10800000" flipH="1">
              <a:off x="1452735" y="2956175"/>
              <a:ext cx="1011900" cy="667800"/>
            </a:xfrm>
            <a:prstGeom prst="straightConnector1">
              <a:avLst/>
            </a:prstGeom>
            <a:noFill/>
            <a:ln w="19050" cap="flat" cmpd="sng">
              <a:solidFill>
                <a:schemeClr val="dk1"/>
              </a:solidFill>
              <a:prstDash val="solid"/>
              <a:round/>
              <a:headEnd type="none" w="med" len="med"/>
              <a:tailEnd type="triangle" w="med" len="med"/>
            </a:ln>
          </p:spPr>
        </p:cxnSp>
        <p:sp>
          <p:nvSpPr>
            <p:cNvPr id="509" name="Google Shape;509;p51"/>
            <p:cNvSpPr txBox="1"/>
            <p:nvPr/>
          </p:nvSpPr>
          <p:spPr>
            <a:xfrm>
              <a:off x="1548300" y="2956175"/>
              <a:ext cx="594600" cy="2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req</a:t>
              </a:r>
              <a:endParaRPr>
                <a:latin typeface="Open Sans"/>
                <a:ea typeface="Open Sans"/>
                <a:cs typeface="Open Sans"/>
                <a:sym typeface="Open Sans"/>
              </a:endParaRPr>
            </a:p>
          </p:txBody>
        </p:sp>
      </p:grpSp>
      <p:grpSp>
        <p:nvGrpSpPr>
          <p:cNvPr id="510" name="Google Shape;510;p51"/>
          <p:cNvGrpSpPr/>
          <p:nvPr/>
        </p:nvGrpSpPr>
        <p:grpSpPr>
          <a:xfrm>
            <a:off x="4883925" y="2299000"/>
            <a:ext cx="2273344" cy="902294"/>
            <a:chOff x="4883925" y="2299000"/>
            <a:chExt cx="2273344" cy="902294"/>
          </a:xfrm>
        </p:grpSpPr>
        <p:sp>
          <p:nvSpPr>
            <p:cNvPr id="511" name="Google Shape;511;p51"/>
            <p:cNvSpPr/>
            <p:nvPr/>
          </p:nvSpPr>
          <p:spPr>
            <a:xfrm>
              <a:off x="4883925" y="2299000"/>
              <a:ext cx="1423800" cy="3840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Current state n</a:t>
              </a:r>
              <a:endParaRPr/>
            </a:p>
          </p:txBody>
        </p:sp>
        <p:sp>
          <p:nvSpPr>
            <p:cNvPr id="512" name="Google Shape;512;p51"/>
            <p:cNvSpPr/>
            <p:nvPr/>
          </p:nvSpPr>
          <p:spPr>
            <a:xfrm>
              <a:off x="4883925" y="2814225"/>
              <a:ext cx="1778100" cy="3840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Pending operations</a:t>
              </a:r>
              <a:endParaRPr/>
            </a:p>
          </p:txBody>
        </p:sp>
        <p:pic>
          <p:nvPicPr>
            <p:cNvPr id="513" name="Google Shape;513;p51"/>
            <p:cNvPicPr preferRelativeResize="0"/>
            <p:nvPr/>
          </p:nvPicPr>
          <p:blipFill>
            <a:blip r:embed="rId5">
              <a:alphaModFix/>
            </a:blip>
            <a:stretch>
              <a:fillRect/>
            </a:stretch>
          </p:blipFill>
          <p:spPr>
            <a:xfrm>
              <a:off x="6767125" y="2811150"/>
              <a:ext cx="390144" cy="390144"/>
            </a:xfrm>
            <a:prstGeom prst="rect">
              <a:avLst/>
            </a:prstGeom>
            <a:noFill/>
            <a:ln>
              <a:noFill/>
            </a:ln>
          </p:spPr>
        </p:pic>
      </p:grpSp>
      <p:grpSp>
        <p:nvGrpSpPr>
          <p:cNvPr id="514" name="Google Shape;514;p51"/>
          <p:cNvGrpSpPr/>
          <p:nvPr/>
        </p:nvGrpSpPr>
        <p:grpSpPr>
          <a:xfrm>
            <a:off x="2780660" y="3344225"/>
            <a:ext cx="1604127" cy="539173"/>
            <a:chOff x="1717310" y="3101750"/>
            <a:chExt cx="1604127" cy="539173"/>
          </a:xfrm>
        </p:grpSpPr>
        <p:cxnSp>
          <p:nvCxnSpPr>
            <p:cNvPr id="515" name="Google Shape;515;p51"/>
            <p:cNvCxnSpPr/>
            <p:nvPr/>
          </p:nvCxnSpPr>
          <p:spPr>
            <a:xfrm rot="10800000" flipH="1">
              <a:off x="1717310" y="3101750"/>
              <a:ext cx="795900" cy="522600"/>
            </a:xfrm>
            <a:prstGeom prst="straightConnector1">
              <a:avLst/>
            </a:prstGeom>
            <a:noFill/>
            <a:ln w="19050" cap="flat" cmpd="sng">
              <a:solidFill>
                <a:schemeClr val="dk1"/>
              </a:solidFill>
              <a:prstDash val="solid"/>
              <a:round/>
              <a:headEnd type="triangle" w="med" len="med"/>
              <a:tailEnd type="none" w="med" len="med"/>
            </a:ln>
          </p:spPr>
        </p:cxnSp>
        <p:sp>
          <p:nvSpPr>
            <p:cNvPr id="516" name="Google Shape;516;p51"/>
            <p:cNvSpPr txBox="1"/>
            <p:nvPr/>
          </p:nvSpPr>
          <p:spPr>
            <a:xfrm>
              <a:off x="2061999" y="3253860"/>
              <a:ext cx="11967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State n + </a:t>
              </a:r>
              <a:endParaRPr>
                <a:latin typeface="Open Sans"/>
                <a:ea typeface="Open Sans"/>
                <a:cs typeface="Open Sans"/>
                <a:sym typeface="Open Sans"/>
              </a:endParaRPr>
            </a:p>
          </p:txBody>
        </p:sp>
        <p:pic>
          <p:nvPicPr>
            <p:cNvPr id="517" name="Google Shape;517;p51"/>
            <p:cNvPicPr preferRelativeResize="0"/>
            <p:nvPr/>
          </p:nvPicPr>
          <p:blipFill>
            <a:blip r:embed="rId5">
              <a:alphaModFix/>
            </a:blip>
            <a:stretch>
              <a:fillRect/>
            </a:stretch>
          </p:blipFill>
          <p:spPr>
            <a:xfrm>
              <a:off x="2931293" y="3250779"/>
              <a:ext cx="390144" cy="390144"/>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7"/>
                                        </p:tgtEl>
                                        <p:attrNameLst>
                                          <p:attrName>style.visibility</p:attrName>
                                        </p:attrNameLst>
                                      </p:cBhvr>
                                      <p:to>
                                        <p:strVal val="visible"/>
                                      </p:to>
                                    </p:set>
                                    <p:animEffect transition="in" filter="fade">
                                      <p:cBhvr>
                                        <p:cTn id="7" dur="1000"/>
                                        <p:tgtEl>
                                          <p:spTgt spid="5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0"/>
                                        </p:tgtEl>
                                        <p:attrNameLst>
                                          <p:attrName>style.visibility</p:attrName>
                                        </p:attrNameLst>
                                      </p:cBhvr>
                                      <p:to>
                                        <p:strVal val="visible"/>
                                      </p:to>
                                    </p:set>
                                    <p:animEffect transition="in" filter="fade">
                                      <p:cBhvr>
                                        <p:cTn id="12" dur="1000"/>
                                        <p:tgtEl>
                                          <p:spTgt spid="5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4"/>
                                        </p:tgtEl>
                                        <p:attrNameLst>
                                          <p:attrName>style.visibility</p:attrName>
                                        </p:attrNameLst>
                                      </p:cBhvr>
                                      <p:to>
                                        <p:strVal val="visible"/>
                                      </p:to>
                                    </p:set>
                                    <p:animEffect transition="in" filter="fade">
                                      <p:cBhvr>
                                        <p:cTn id="17" dur="1000"/>
                                        <p:tgtEl>
                                          <p:spTgt spid="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SUNDR</a:t>
            </a:r>
            <a:endParaRPr/>
          </a:p>
        </p:txBody>
      </p:sp>
      <p:sp>
        <p:nvSpPr>
          <p:cNvPr id="523" name="Google Shape;523;p52"/>
          <p:cNvSpPr txBox="1">
            <a:spLocks noGrp="1"/>
          </p:cNvSpPr>
          <p:nvPr>
            <p:ph type="body" idx="1"/>
          </p:nvPr>
        </p:nvSpPr>
        <p:spPr>
          <a:xfrm>
            <a:off x="311700" y="1225225"/>
            <a:ext cx="8520600" cy="8313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b="1"/>
              <a:t>S</a:t>
            </a:r>
            <a:r>
              <a:rPr lang="en"/>
              <a:t>ecure </a:t>
            </a:r>
            <a:r>
              <a:rPr lang="en" b="1"/>
              <a:t>Un</a:t>
            </a:r>
            <a:r>
              <a:rPr lang="en"/>
              <a:t>trusted </a:t>
            </a:r>
            <a:r>
              <a:rPr lang="en" b="1"/>
              <a:t>D</a:t>
            </a:r>
            <a:r>
              <a:rPr lang="en"/>
              <a:t>ata </a:t>
            </a:r>
            <a:r>
              <a:rPr lang="en" b="1"/>
              <a:t>R</a:t>
            </a:r>
            <a:r>
              <a:rPr lang="en"/>
              <a:t>epository</a:t>
            </a:r>
            <a:endParaRPr/>
          </a:p>
          <a:p>
            <a:pPr marL="457200" lvl="0" indent="-342900" algn="l" rtl="0">
              <a:lnSpc>
                <a:spcPct val="150000"/>
              </a:lnSpc>
              <a:spcBef>
                <a:spcPts val="0"/>
              </a:spcBef>
              <a:spcAft>
                <a:spcPts val="0"/>
              </a:spcAft>
              <a:buSzPts val="1800"/>
              <a:buChar char="●"/>
            </a:pPr>
            <a:r>
              <a:rPr lang="en"/>
              <a:t>An untrusted single-server shared by multiple clients</a:t>
            </a:r>
            <a:endParaRPr/>
          </a:p>
        </p:txBody>
      </p:sp>
      <p:grpSp>
        <p:nvGrpSpPr>
          <p:cNvPr id="524" name="Google Shape;524;p52"/>
          <p:cNvGrpSpPr/>
          <p:nvPr/>
        </p:nvGrpSpPr>
        <p:grpSpPr>
          <a:xfrm>
            <a:off x="3530175" y="2372425"/>
            <a:ext cx="1356000" cy="969037"/>
            <a:chOff x="2007375" y="2056525"/>
            <a:chExt cx="1356000" cy="969037"/>
          </a:xfrm>
        </p:grpSpPr>
        <p:pic>
          <p:nvPicPr>
            <p:cNvPr id="525" name="Google Shape;525;p52"/>
            <p:cNvPicPr preferRelativeResize="0"/>
            <p:nvPr/>
          </p:nvPicPr>
          <p:blipFill>
            <a:blip r:embed="rId3">
              <a:alphaModFix/>
            </a:blip>
            <a:stretch>
              <a:fillRect/>
            </a:stretch>
          </p:blipFill>
          <p:spPr>
            <a:xfrm>
              <a:off x="2319625" y="2056525"/>
              <a:ext cx="731520" cy="731520"/>
            </a:xfrm>
            <a:prstGeom prst="rect">
              <a:avLst/>
            </a:prstGeom>
            <a:noFill/>
            <a:ln>
              <a:noFill/>
            </a:ln>
          </p:spPr>
        </p:pic>
        <p:sp>
          <p:nvSpPr>
            <p:cNvPr id="526" name="Google Shape;526;p52"/>
            <p:cNvSpPr txBox="1"/>
            <p:nvPr/>
          </p:nvSpPr>
          <p:spPr>
            <a:xfrm>
              <a:off x="2007375" y="2734262"/>
              <a:ext cx="1356000" cy="2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SUNDR server</a:t>
              </a:r>
              <a:endParaRPr>
                <a:latin typeface="Open Sans"/>
                <a:ea typeface="Open Sans"/>
                <a:cs typeface="Open Sans"/>
                <a:sym typeface="Open Sans"/>
              </a:endParaRPr>
            </a:p>
          </p:txBody>
        </p:sp>
      </p:grpSp>
      <p:grpSp>
        <p:nvGrpSpPr>
          <p:cNvPr id="527" name="Google Shape;527;p52"/>
          <p:cNvGrpSpPr/>
          <p:nvPr/>
        </p:nvGrpSpPr>
        <p:grpSpPr>
          <a:xfrm>
            <a:off x="2141369" y="3863675"/>
            <a:ext cx="941400" cy="836944"/>
            <a:chOff x="1075769" y="3623975"/>
            <a:chExt cx="941400" cy="836944"/>
          </a:xfrm>
        </p:grpSpPr>
        <p:pic>
          <p:nvPicPr>
            <p:cNvPr id="528" name="Google Shape;528;p52"/>
            <p:cNvPicPr preferRelativeResize="0"/>
            <p:nvPr/>
          </p:nvPicPr>
          <p:blipFill>
            <a:blip r:embed="rId4">
              <a:alphaModFix/>
            </a:blip>
            <a:stretch>
              <a:fillRect/>
            </a:stretch>
          </p:blipFill>
          <p:spPr>
            <a:xfrm>
              <a:off x="1086975" y="3623975"/>
              <a:ext cx="731520" cy="731520"/>
            </a:xfrm>
            <a:prstGeom prst="rect">
              <a:avLst/>
            </a:prstGeom>
            <a:noFill/>
            <a:ln>
              <a:noFill/>
            </a:ln>
          </p:spPr>
        </p:pic>
        <p:sp>
          <p:nvSpPr>
            <p:cNvPr id="529" name="Google Shape;529;p52"/>
            <p:cNvSpPr txBox="1"/>
            <p:nvPr/>
          </p:nvSpPr>
          <p:spPr>
            <a:xfrm>
              <a:off x="1075769" y="4247919"/>
              <a:ext cx="941400" cy="2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Client 1</a:t>
              </a:r>
              <a:endParaRPr>
                <a:latin typeface="Open Sans"/>
                <a:ea typeface="Open Sans"/>
                <a:cs typeface="Open Sans"/>
                <a:sym typeface="Open Sans"/>
              </a:endParaRPr>
            </a:p>
          </p:txBody>
        </p:sp>
      </p:grpSp>
      <p:grpSp>
        <p:nvGrpSpPr>
          <p:cNvPr id="530" name="Google Shape;530;p52"/>
          <p:cNvGrpSpPr/>
          <p:nvPr/>
        </p:nvGrpSpPr>
        <p:grpSpPr>
          <a:xfrm>
            <a:off x="5637601" y="3863675"/>
            <a:ext cx="941400" cy="836944"/>
            <a:chOff x="1075769" y="3623975"/>
            <a:chExt cx="941400" cy="836944"/>
          </a:xfrm>
        </p:grpSpPr>
        <p:pic>
          <p:nvPicPr>
            <p:cNvPr id="531" name="Google Shape;531;p52"/>
            <p:cNvPicPr preferRelativeResize="0"/>
            <p:nvPr/>
          </p:nvPicPr>
          <p:blipFill>
            <a:blip r:embed="rId4">
              <a:alphaModFix/>
            </a:blip>
            <a:stretch>
              <a:fillRect/>
            </a:stretch>
          </p:blipFill>
          <p:spPr>
            <a:xfrm>
              <a:off x="1086975" y="3623975"/>
              <a:ext cx="731520" cy="731520"/>
            </a:xfrm>
            <a:prstGeom prst="rect">
              <a:avLst/>
            </a:prstGeom>
            <a:noFill/>
            <a:ln>
              <a:noFill/>
            </a:ln>
          </p:spPr>
        </p:pic>
        <p:sp>
          <p:nvSpPr>
            <p:cNvPr id="532" name="Google Shape;532;p52"/>
            <p:cNvSpPr txBox="1"/>
            <p:nvPr/>
          </p:nvSpPr>
          <p:spPr>
            <a:xfrm>
              <a:off x="1075769" y="4247919"/>
              <a:ext cx="941400" cy="2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Client 2</a:t>
              </a:r>
              <a:endParaRPr>
                <a:latin typeface="Open Sans"/>
                <a:ea typeface="Open Sans"/>
                <a:cs typeface="Open Sans"/>
                <a:sym typeface="Open Sans"/>
              </a:endParaRPr>
            </a:p>
          </p:txBody>
        </p:sp>
      </p:grpSp>
      <p:sp>
        <p:nvSpPr>
          <p:cNvPr id="533" name="Google Shape;533;p52"/>
          <p:cNvSpPr/>
          <p:nvPr/>
        </p:nvSpPr>
        <p:spPr>
          <a:xfrm>
            <a:off x="4886175" y="2296225"/>
            <a:ext cx="1423200" cy="3840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Current state n</a:t>
            </a:r>
            <a:endParaRPr/>
          </a:p>
        </p:txBody>
      </p:sp>
      <p:grpSp>
        <p:nvGrpSpPr>
          <p:cNvPr id="534" name="Google Shape;534;p52"/>
          <p:cNvGrpSpPr/>
          <p:nvPr/>
        </p:nvGrpSpPr>
        <p:grpSpPr>
          <a:xfrm>
            <a:off x="1984475" y="3195812"/>
            <a:ext cx="1545690" cy="667800"/>
            <a:chOff x="918885" y="2956112"/>
            <a:chExt cx="1545690" cy="667800"/>
          </a:xfrm>
        </p:grpSpPr>
        <p:cxnSp>
          <p:nvCxnSpPr>
            <p:cNvPr id="535" name="Google Shape;535;p52"/>
            <p:cNvCxnSpPr/>
            <p:nvPr/>
          </p:nvCxnSpPr>
          <p:spPr>
            <a:xfrm rot="10800000" flipH="1">
              <a:off x="1452675" y="2956112"/>
              <a:ext cx="1011900" cy="667800"/>
            </a:xfrm>
            <a:prstGeom prst="straightConnector1">
              <a:avLst/>
            </a:prstGeom>
            <a:noFill/>
            <a:ln w="19050" cap="flat" cmpd="sng">
              <a:solidFill>
                <a:schemeClr val="dk1"/>
              </a:solidFill>
              <a:prstDash val="solid"/>
              <a:round/>
              <a:headEnd type="none" w="med" len="med"/>
              <a:tailEnd type="triangle" w="med" len="med"/>
            </a:ln>
          </p:spPr>
        </p:cxnSp>
        <p:sp>
          <p:nvSpPr>
            <p:cNvPr id="536" name="Google Shape;536;p52"/>
            <p:cNvSpPr txBox="1"/>
            <p:nvPr/>
          </p:nvSpPr>
          <p:spPr>
            <a:xfrm>
              <a:off x="918885" y="2956175"/>
              <a:ext cx="1134300" cy="2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Open Sans"/>
                  <a:ea typeface="Open Sans"/>
                  <a:cs typeface="Open Sans"/>
                  <a:sym typeface="Open Sans"/>
                </a:rPr>
                <a:t>State n+1</a:t>
              </a:r>
              <a:endParaRPr b="1">
                <a:latin typeface="Open Sans"/>
                <a:ea typeface="Open Sans"/>
                <a:cs typeface="Open Sans"/>
                <a:sym typeface="Open Sans"/>
              </a:endParaRPr>
            </a:p>
          </p:txBody>
        </p:sp>
      </p:grpSp>
      <p:sp>
        <p:nvSpPr>
          <p:cNvPr id="537" name="Google Shape;537;p52"/>
          <p:cNvSpPr/>
          <p:nvPr/>
        </p:nvSpPr>
        <p:spPr>
          <a:xfrm>
            <a:off x="4886175" y="2811450"/>
            <a:ext cx="1778100" cy="3840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Pending operations</a:t>
            </a:r>
            <a:endParaRPr/>
          </a:p>
        </p:txBody>
      </p:sp>
      <p:pic>
        <p:nvPicPr>
          <p:cNvPr id="538" name="Google Shape;538;p52"/>
          <p:cNvPicPr preferRelativeResize="0"/>
          <p:nvPr/>
        </p:nvPicPr>
        <p:blipFill>
          <a:blip r:embed="rId5">
            <a:alphaModFix/>
          </a:blip>
          <a:stretch>
            <a:fillRect/>
          </a:stretch>
        </p:blipFill>
        <p:spPr>
          <a:xfrm>
            <a:off x="6769375" y="2808375"/>
            <a:ext cx="390144" cy="390144"/>
          </a:xfrm>
          <a:prstGeom prst="rect">
            <a:avLst/>
          </a:prstGeom>
          <a:noFill/>
          <a:ln>
            <a:noFill/>
          </a:ln>
        </p:spPr>
      </p:pic>
      <p:grpSp>
        <p:nvGrpSpPr>
          <p:cNvPr id="539" name="Google Shape;539;p52"/>
          <p:cNvGrpSpPr/>
          <p:nvPr/>
        </p:nvGrpSpPr>
        <p:grpSpPr>
          <a:xfrm>
            <a:off x="2782910" y="3341450"/>
            <a:ext cx="1583956" cy="539173"/>
            <a:chOff x="1717310" y="3101750"/>
            <a:chExt cx="1583956" cy="539173"/>
          </a:xfrm>
        </p:grpSpPr>
        <p:cxnSp>
          <p:nvCxnSpPr>
            <p:cNvPr id="540" name="Google Shape;540;p52"/>
            <p:cNvCxnSpPr/>
            <p:nvPr/>
          </p:nvCxnSpPr>
          <p:spPr>
            <a:xfrm rot="10800000" flipH="1">
              <a:off x="1717310" y="3101750"/>
              <a:ext cx="795900" cy="522600"/>
            </a:xfrm>
            <a:prstGeom prst="straightConnector1">
              <a:avLst/>
            </a:prstGeom>
            <a:noFill/>
            <a:ln w="19050" cap="flat" cmpd="sng">
              <a:solidFill>
                <a:schemeClr val="dk1"/>
              </a:solidFill>
              <a:prstDash val="solid"/>
              <a:round/>
              <a:headEnd type="triangle" w="med" len="med"/>
              <a:tailEnd type="none" w="med" len="med"/>
            </a:ln>
          </p:spPr>
        </p:cxnSp>
        <p:sp>
          <p:nvSpPr>
            <p:cNvPr id="541" name="Google Shape;541;p52"/>
            <p:cNvSpPr txBox="1"/>
            <p:nvPr/>
          </p:nvSpPr>
          <p:spPr>
            <a:xfrm>
              <a:off x="2095616" y="3253860"/>
              <a:ext cx="11967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State n + </a:t>
              </a:r>
              <a:endParaRPr>
                <a:latin typeface="Open Sans"/>
                <a:ea typeface="Open Sans"/>
                <a:cs typeface="Open Sans"/>
                <a:sym typeface="Open Sans"/>
              </a:endParaRPr>
            </a:p>
          </p:txBody>
        </p:sp>
        <p:pic>
          <p:nvPicPr>
            <p:cNvPr id="542" name="Google Shape;542;p52"/>
            <p:cNvPicPr preferRelativeResize="0"/>
            <p:nvPr/>
          </p:nvPicPr>
          <p:blipFill rotWithShape="1">
            <a:blip r:embed="rId5">
              <a:alphaModFix/>
            </a:blip>
            <a:srcRect l="-2870" r="2869"/>
            <a:stretch/>
          </p:blipFill>
          <p:spPr>
            <a:xfrm>
              <a:off x="2911122" y="3250779"/>
              <a:ext cx="390144" cy="390144"/>
            </a:xfrm>
            <a:prstGeom prst="rect">
              <a:avLst/>
            </a:prstGeom>
            <a:noFill/>
            <a:ln>
              <a:noFill/>
            </a:ln>
          </p:spPr>
        </p:pic>
      </p:grpSp>
      <p:grpSp>
        <p:nvGrpSpPr>
          <p:cNvPr id="543" name="Google Shape;543;p52"/>
          <p:cNvGrpSpPr/>
          <p:nvPr/>
        </p:nvGrpSpPr>
        <p:grpSpPr>
          <a:xfrm>
            <a:off x="4819560" y="3402865"/>
            <a:ext cx="1677977" cy="522600"/>
            <a:chOff x="3753960" y="3163165"/>
            <a:chExt cx="1677977" cy="522600"/>
          </a:xfrm>
        </p:grpSpPr>
        <p:grpSp>
          <p:nvGrpSpPr>
            <p:cNvPr id="544" name="Google Shape;544;p52"/>
            <p:cNvGrpSpPr/>
            <p:nvPr/>
          </p:nvGrpSpPr>
          <p:grpSpPr>
            <a:xfrm>
              <a:off x="3753960" y="3163165"/>
              <a:ext cx="1651206" cy="522600"/>
              <a:chOff x="1869710" y="3177950"/>
              <a:chExt cx="1651206" cy="522600"/>
            </a:xfrm>
          </p:grpSpPr>
          <p:cxnSp>
            <p:nvCxnSpPr>
              <p:cNvPr id="545" name="Google Shape;545;p52"/>
              <p:cNvCxnSpPr/>
              <p:nvPr/>
            </p:nvCxnSpPr>
            <p:spPr>
              <a:xfrm rot="10800000">
                <a:off x="1869710" y="3177950"/>
                <a:ext cx="795900" cy="522600"/>
              </a:xfrm>
              <a:prstGeom prst="straightConnector1">
                <a:avLst/>
              </a:prstGeom>
              <a:noFill/>
              <a:ln w="19050" cap="flat" cmpd="sng">
                <a:solidFill>
                  <a:schemeClr val="dk1"/>
                </a:solidFill>
                <a:prstDash val="solid"/>
                <a:round/>
                <a:headEnd type="triangle" w="med" len="med"/>
                <a:tailEnd type="none" w="med" len="med"/>
              </a:ln>
            </p:spPr>
          </p:cxnSp>
          <p:sp>
            <p:nvSpPr>
              <p:cNvPr id="546" name="Google Shape;546;p52"/>
              <p:cNvSpPr txBox="1"/>
              <p:nvPr/>
            </p:nvSpPr>
            <p:spPr>
              <a:xfrm>
                <a:off x="2324216" y="3211278"/>
                <a:ext cx="11967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State n + </a:t>
                </a:r>
                <a:endParaRPr>
                  <a:latin typeface="Open Sans"/>
                  <a:ea typeface="Open Sans"/>
                  <a:cs typeface="Open Sans"/>
                  <a:sym typeface="Open Sans"/>
                </a:endParaRPr>
              </a:p>
            </p:txBody>
          </p:sp>
        </p:grpSp>
        <p:pic>
          <p:nvPicPr>
            <p:cNvPr id="547" name="Google Shape;547;p52"/>
            <p:cNvPicPr preferRelativeResize="0"/>
            <p:nvPr/>
          </p:nvPicPr>
          <p:blipFill rotWithShape="1">
            <a:blip r:embed="rId6">
              <a:alphaModFix/>
            </a:blip>
            <a:srcRect b="56347"/>
            <a:stretch/>
          </p:blipFill>
          <p:spPr>
            <a:xfrm>
              <a:off x="5047887" y="3294968"/>
              <a:ext cx="384050" cy="167650"/>
            </a:xfrm>
            <a:prstGeom prst="rect">
              <a:avLst/>
            </a:prstGeom>
            <a:noFill/>
            <a:ln>
              <a:noFill/>
            </a:ln>
          </p:spPr>
        </p:pic>
      </p:grpSp>
      <p:grpSp>
        <p:nvGrpSpPr>
          <p:cNvPr id="548" name="Google Shape;548;p52"/>
          <p:cNvGrpSpPr/>
          <p:nvPr/>
        </p:nvGrpSpPr>
        <p:grpSpPr>
          <a:xfrm>
            <a:off x="4357880" y="3428846"/>
            <a:ext cx="1129800" cy="796554"/>
            <a:chOff x="4357880" y="3428846"/>
            <a:chExt cx="1129800" cy="796554"/>
          </a:xfrm>
        </p:grpSpPr>
        <p:cxnSp>
          <p:nvCxnSpPr>
            <p:cNvPr id="549" name="Google Shape;549;p52"/>
            <p:cNvCxnSpPr/>
            <p:nvPr/>
          </p:nvCxnSpPr>
          <p:spPr>
            <a:xfrm rot="10800000">
              <a:off x="4646979" y="3428846"/>
              <a:ext cx="795900" cy="522600"/>
            </a:xfrm>
            <a:prstGeom prst="straightConnector1">
              <a:avLst/>
            </a:prstGeom>
            <a:noFill/>
            <a:ln w="19050" cap="flat" cmpd="sng">
              <a:solidFill>
                <a:schemeClr val="dk1"/>
              </a:solidFill>
              <a:prstDash val="solid"/>
              <a:round/>
              <a:headEnd type="none" w="med" len="med"/>
              <a:tailEnd type="triangle" w="med" len="med"/>
            </a:ln>
          </p:spPr>
        </p:cxnSp>
        <p:sp>
          <p:nvSpPr>
            <p:cNvPr id="550" name="Google Shape;550;p52"/>
            <p:cNvSpPr txBox="1"/>
            <p:nvPr/>
          </p:nvSpPr>
          <p:spPr>
            <a:xfrm>
              <a:off x="4357880" y="3787400"/>
              <a:ext cx="1129800" cy="43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Open Sans"/>
                  <a:ea typeface="Open Sans"/>
                  <a:cs typeface="Open Sans"/>
                  <a:sym typeface="Open Sans"/>
                </a:rPr>
                <a:t>State n+1’</a:t>
              </a:r>
              <a:endParaRPr b="1">
                <a:latin typeface="Open Sans"/>
                <a:ea typeface="Open Sans"/>
                <a:cs typeface="Open Sans"/>
                <a:sym typeface="Open Sans"/>
              </a:endParaRPr>
            </a:p>
          </p:txBody>
        </p:sp>
      </p:grpSp>
      <p:sp>
        <p:nvSpPr>
          <p:cNvPr id="551" name="Google Shape;551;p52"/>
          <p:cNvSpPr/>
          <p:nvPr/>
        </p:nvSpPr>
        <p:spPr>
          <a:xfrm>
            <a:off x="3369225" y="4458775"/>
            <a:ext cx="1677900" cy="3363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Fork consistency</a:t>
            </a: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3"/>
                                        </p:tgtEl>
                                        <p:attrNameLst>
                                          <p:attrName>style.visibility</p:attrName>
                                        </p:attrNameLst>
                                      </p:cBhvr>
                                      <p:to>
                                        <p:strVal val="visible"/>
                                      </p:to>
                                    </p:set>
                                    <p:animEffect transition="in" filter="fade">
                                      <p:cBhvr>
                                        <p:cTn id="7" dur="1000"/>
                                        <p:tgtEl>
                                          <p:spTgt spid="5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8"/>
                                        </p:tgtEl>
                                        <p:attrNameLst>
                                          <p:attrName>style.visibility</p:attrName>
                                        </p:attrNameLst>
                                      </p:cBhvr>
                                      <p:to>
                                        <p:strVal val="visible"/>
                                      </p:to>
                                    </p:set>
                                    <p:animEffect transition="in" filter="fade">
                                      <p:cBhvr>
                                        <p:cTn id="12" dur="1000"/>
                                        <p:tgtEl>
                                          <p:spTgt spid="5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1"/>
                                        </p:tgtEl>
                                        <p:attrNameLst>
                                          <p:attrName>style.visibility</p:attrName>
                                        </p:attrNameLst>
                                      </p:cBhvr>
                                      <p:to>
                                        <p:strVal val="visible"/>
                                      </p:to>
                                    </p:set>
                                    <p:animEffect transition="in" filter="fade">
                                      <p:cBhvr>
                                        <p:cTn id="17" dur="1000"/>
                                        <p:tgtEl>
                                          <p:spTgt spid="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5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A2M-Storage</a:t>
            </a:r>
            <a:endParaRPr/>
          </a:p>
        </p:txBody>
      </p:sp>
      <p:sp>
        <p:nvSpPr>
          <p:cNvPr id="557" name="Google Shape;557;p53"/>
          <p:cNvSpPr txBox="1">
            <a:spLocks noGrp="1"/>
          </p:cNvSpPr>
          <p:nvPr>
            <p:ph type="body" idx="1"/>
          </p:nvPr>
        </p:nvSpPr>
        <p:spPr>
          <a:xfrm>
            <a:off x="311700" y="1225225"/>
            <a:ext cx="5186400" cy="2638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server maintain two logs</a:t>
            </a:r>
            <a:endParaRPr/>
          </a:p>
          <a:p>
            <a:pPr marL="914400" lvl="1" indent="-317500" algn="l" rtl="0">
              <a:spcBef>
                <a:spcPts val="0"/>
              </a:spcBef>
              <a:spcAft>
                <a:spcPts val="0"/>
              </a:spcAft>
              <a:buSzPts val="1400"/>
              <a:buChar char="○"/>
            </a:pPr>
            <a:r>
              <a:rPr lang="en"/>
              <a:t>q</a:t>
            </a:r>
            <a:r>
              <a:rPr lang="en" baseline="-25000"/>
              <a:t>s</a:t>
            </a:r>
            <a:r>
              <a:rPr lang="en"/>
              <a:t>: state version log</a:t>
            </a:r>
            <a:endParaRPr/>
          </a:p>
          <a:p>
            <a:pPr marL="914400" lvl="1" indent="-317500" algn="l" rtl="0">
              <a:lnSpc>
                <a:spcPct val="150000"/>
              </a:lnSpc>
              <a:spcBef>
                <a:spcPts val="0"/>
              </a:spcBef>
              <a:spcAft>
                <a:spcPts val="0"/>
              </a:spcAft>
              <a:buSzPts val="1400"/>
              <a:buChar char="○"/>
            </a:pPr>
            <a:r>
              <a:rPr lang="en"/>
              <a:t>q</a:t>
            </a:r>
            <a:r>
              <a:rPr lang="en" baseline="-25000"/>
              <a:t>h</a:t>
            </a:r>
            <a:r>
              <a:rPr lang="en"/>
              <a:t>: request history log</a:t>
            </a:r>
            <a:endParaRPr/>
          </a:p>
          <a:p>
            <a:pPr marL="457200" lvl="0" indent="-342900" algn="l" rtl="0">
              <a:lnSpc>
                <a:spcPct val="150000"/>
              </a:lnSpc>
              <a:spcBef>
                <a:spcPts val="0"/>
              </a:spcBef>
              <a:spcAft>
                <a:spcPts val="0"/>
              </a:spcAft>
              <a:buSzPts val="1800"/>
              <a:buChar char="●"/>
            </a:pPr>
            <a:r>
              <a:rPr lang="en"/>
              <a:t>Timestamp = &lt; n, &lt;END </a:t>
            </a:r>
            <a:r>
              <a:rPr lang="en" sz="1400"/>
              <a:t>q</a:t>
            </a:r>
            <a:r>
              <a:rPr lang="en" sz="1400" baseline="-25000"/>
              <a:t>s</a:t>
            </a:r>
            <a:r>
              <a:rPr lang="en"/>
              <a:t>, </a:t>
            </a:r>
            <a:r>
              <a:rPr lang="en" sz="1400"/>
              <a:t>n</a:t>
            </a:r>
            <a:r>
              <a:rPr lang="en"/>
              <a:t>&gt;, &lt;END </a:t>
            </a:r>
            <a:r>
              <a:rPr lang="en" sz="1400"/>
              <a:t>q</a:t>
            </a:r>
            <a:r>
              <a:rPr lang="en" sz="1400" baseline="-25000"/>
              <a:t>h</a:t>
            </a:r>
            <a:r>
              <a:rPr lang="en" sz="1400"/>
              <a:t>, n</a:t>
            </a:r>
            <a:r>
              <a:rPr lang="en"/>
              <a:t>&gt;&gt;</a:t>
            </a:r>
            <a:endParaRPr/>
          </a:p>
          <a:p>
            <a:pPr marL="457200" lvl="0" indent="-342900" algn="l" rtl="0">
              <a:lnSpc>
                <a:spcPct val="150000"/>
              </a:lnSpc>
              <a:spcBef>
                <a:spcPts val="0"/>
              </a:spcBef>
              <a:spcAft>
                <a:spcPts val="0"/>
              </a:spcAft>
              <a:buSzPts val="1800"/>
              <a:buChar char="●"/>
            </a:pPr>
            <a:r>
              <a:rPr lang="en"/>
              <a:t>Every client knows its </a:t>
            </a:r>
            <a:r>
              <a:rPr lang="en" b="1"/>
              <a:t>latest</a:t>
            </a:r>
            <a:r>
              <a:rPr lang="en"/>
              <a:t> </a:t>
            </a:r>
            <a:r>
              <a:rPr lang="en" b="1"/>
              <a:t>timestamp</a:t>
            </a:r>
            <a:endParaRPr b="1"/>
          </a:p>
          <a:p>
            <a:pPr marL="457200" lvl="0" indent="-342900" algn="l" rtl="0">
              <a:lnSpc>
                <a:spcPct val="115000"/>
              </a:lnSpc>
              <a:spcBef>
                <a:spcPts val="0"/>
              </a:spcBef>
              <a:spcAft>
                <a:spcPts val="0"/>
              </a:spcAft>
              <a:buSzPts val="1800"/>
              <a:buChar char="●"/>
            </a:pPr>
            <a:r>
              <a:rPr lang="en"/>
              <a:t>Linearizability</a:t>
            </a:r>
            <a:endParaRPr/>
          </a:p>
          <a:p>
            <a:pPr marL="914400" lvl="1" indent="-317500" algn="l" rtl="0">
              <a:lnSpc>
                <a:spcPct val="150000"/>
              </a:lnSpc>
              <a:spcBef>
                <a:spcPts val="0"/>
              </a:spcBef>
              <a:spcAft>
                <a:spcPts val="0"/>
              </a:spcAft>
              <a:buSzPts val="1400"/>
              <a:buChar char="○"/>
            </a:pPr>
            <a:r>
              <a:rPr lang="en"/>
              <a:t>Client only accepts reply with 2 A2M attestations</a:t>
            </a:r>
            <a:endParaRPr/>
          </a:p>
        </p:txBody>
      </p:sp>
      <p:sp>
        <p:nvSpPr>
          <p:cNvPr id="558" name="Google Shape;558;p53"/>
          <p:cNvSpPr/>
          <p:nvPr/>
        </p:nvSpPr>
        <p:spPr>
          <a:xfrm>
            <a:off x="7409100" y="1086988"/>
            <a:ext cx="1423200" cy="3840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Current state n</a:t>
            </a:r>
            <a:endParaRPr/>
          </a:p>
        </p:txBody>
      </p:sp>
      <p:grpSp>
        <p:nvGrpSpPr>
          <p:cNvPr id="559" name="Google Shape;559;p53"/>
          <p:cNvGrpSpPr/>
          <p:nvPr/>
        </p:nvGrpSpPr>
        <p:grpSpPr>
          <a:xfrm>
            <a:off x="7468050" y="1591088"/>
            <a:ext cx="1356000" cy="969037"/>
            <a:chOff x="2007375" y="2056525"/>
            <a:chExt cx="1356000" cy="969037"/>
          </a:xfrm>
        </p:grpSpPr>
        <p:pic>
          <p:nvPicPr>
            <p:cNvPr id="560" name="Google Shape;560;p53"/>
            <p:cNvPicPr preferRelativeResize="0"/>
            <p:nvPr/>
          </p:nvPicPr>
          <p:blipFill>
            <a:blip r:embed="rId3">
              <a:alphaModFix/>
            </a:blip>
            <a:stretch>
              <a:fillRect/>
            </a:stretch>
          </p:blipFill>
          <p:spPr>
            <a:xfrm>
              <a:off x="2319625" y="2056525"/>
              <a:ext cx="731520" cy="731520"/>
            </a:xfrm>
            <a:prstGeom prst="rect">
              <a:avLst/>
            </a:prstGeom>
            <a:noFill/>
            <a:ln>
              <a:noFill/>
            </a:ln>
          </p:spPr>
        </p:pic>
        <p:sp>
          <p:nvSpPr>
            <p:cNvPr id="561" name="Google Shape;561;p53"/>
            <p:cNvSpPr txBox="1"/>
            <p:nvPr/>
          </p:nvSpPr>
          <p:spPr>
            <a:xfrm>
              <a:off x="2007375" y="2734262"/>
              <a:ext cx="1356000" cy="2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A2M-S server</a:t>
              </a:r>
              <a:endParaRPr>
                <a:latin typeface="Open Sans"/>
                <a:ea typeface="Open Sans"/>
                <a:cs typeface="Open Sans"/>
                <a:sym typeface="Open Sans"/>
              </a:endParaRPr>
            </a:p>
          </p:txBody>
        </p:sp>
      </p:grpSp>
      <p:grpSp>
        <p:nvGrpSpPr>
          <p:cNvPr id="562" name="Google Shape;562;p53"/>
          <p:cNvGrpSpPr/>
          <p:nvPr/>
        </p:nvGrpSpPr>
        <p:grpSpPr>
          <a:xfrm>
            <a:off x="6079244" y="3082338"/>
            <a:ext cx="941400" cy="836944"/>
            <a:chOff x="1075769" y="3623975"/>
            <a:chExt cx="941400" cy="836944"/>
          </a:xfrm>
        </p:grpSpPr>
        <p:pic>
          <p:nvPicPr>
            <p:cNvPr id="563" name="Google Shape;563;p53"/>
            <p:cNvPicPr preferRelativeResize="0"/>
            <p:nvPr/>
          </p:nvPicPr>
          <p:blipFill>
            <a:blip r:embed="rId4">
              <a:alphaModFix/>
            </a:blip>
            <a:stretch>
              <a:fillRect/>
            </a:stretch>
          </p:blipFill>
          <p:spPr>
            <a:xfrm>
              <a:off x="1086975" y="3623975"/>
              <a:ext cx="731520" cy="731520"/>
            </a:xfrm>
            <a:prstGeom prst="rect">
              <a:avLst/>
            </a:prstGeom>
            <a:noFill/>
            <a:ln>
              <a:noFill/>
            </a:ln>
          </p:spPr>
        </p:pic>
        <p:sp>
          <p:nvSpPr>
            <p:cNvPr id="564" name="Google Shape;564;p53"/>
            <p:cNvSpPr txBox="1"/>
            <p:nvPr/>
          </p:nvSpPr>
          <p:spPr>
            <a:xfrm>
              <a:off x="1075769" y="4247919"/>
              <a:ext cx="941400" cy="2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Client 1</a:t>
              </a:r>
              <a:endParaRPr>
                <a:latin typeface="Open Sans"/>
                <a:ea typeface="Open Sans"/>
                <a:cs typeface="Open Sans"/>
                <a:sym typeface="Open Sans"/>
              </a:endParaRPr>
            </a:p>
          </p:txBody>
        </p:sp>
      </p:grpSp>
      <p:sp>
        <p:nvSpPr>
          <p:cNvPr id="565" name="Google Shape;565;p53"/>
          <p:cNvSpPr/>
          <p:nvPr/>
        </p:nvSpPr>
        <p:spPr>
          <a:xfrm>
            <a:off x="5776800" y="4121513"/>
            <a:ext cx="1423200" cy="3840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Timestamp_n</a:t>
            </a:r>
            <a:endParaRPr/>
          </a:p>
        </p:txBody>
      </p:sp>
      <p:grpSp>
        <p:nvGrpSpPr>
          <p:cNvPr id="566" name="Google Shape;566;p53"/>
          <p:cNvGrpSpPr/>
          <p:nvPr/>
        </p:nvGrpSpPr>
        <p:grpSpPr>
          <a:xfrm>
            <a:off x="5672789" y="2221272"/>
            <a:ext cx="1795251" cy="861002"/>
            <a:chOff x="5672789" y="2221272"/>
            <a:chExt cx="1795251" cy="861002"/>
          </a:xfrm>
        </p:grpSpPr>
        <p:cxnSp>
          <p:nvCxnSpPr>
            <p:cNvPr id="567" name="Google Shape;567;p53"/>
            <p:cNvCxnSpPr/>
            <p:nvPr/>
          </p:nvCxnSpPr>
          <p:spPr>
            <a:xfrm rot="10800000" flipH="1">
              <a:off x="6456140" y="2414474"/>
              <a:ext cx="1011900" cy="667800"/>
            </a:xfrm>
            <a:prstGeom prst="straightConnector1">
              <a:avLst/>
            </a:prstGeom>
            <a:noFill/>
            <a:ln w="19050" cap="flat" cmpd="sng">
              <a:solidFill>
                <a:schemeClr val="dk1"/>
              </a:solidFill>
              <a:prstDash val="solid"/>
              <a:round/>
              <a:headEnd type="none" w="med" len="med"/>
              <a:tailEnd type="triangle" w="med" len="med"/>
            </a:ln>
          </p:spPr>
        </p:cxnSp>
        <p:sp>
          <p:nvSpPr>
            <p:cNvPr id="568" name="Google Shape;568;p53"/>
            <p:cNvSpPr txBox="1"/>
            <p:nvPr/>
          </p:nvSpPr>
          <p:spPr>
            <a:xfrm>
              <a:off x="5672789" y="2221272"/>
              <a:ext cx="1507500" cy="54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req, </a:t>
              </a:r>
              <a:r>
                <a:rPr lang="en">
                  <a:solidFill>
                    <a:schemeClr val="dk1"/>
                  </a:solidFill>
                  <a:latin typeface="Open Sans"/>
                  <a:ea typeface="Open Sans"/>
                  <a:cs typeface="Open Sans"/>
                  <a:sym typeface="Open Sans"/>
                </a:rPr>
                <a:t>state n+1, </a:t>
              </a:r>
              <a:r>
                <a:rPr lang="en">
                  <a:latin typeface="Open Sans"/>
                  <a:ea typeface="Open Sans"/>
                  <a:cs typeface="Open Sans"/>
                  <a:sym typeface="Open Sans"/>
                </a:rPr>
                <a:t>timestamp_n </a:t>
              </a:r>
              <a:endParaRPr>
                <a:latin typeface="Open Sans"/>
                <a:ea typeface="Open Sans"/>
                <a:cs typeface="Open Sans"/>
                <a:sym typeface="Open Sans"/>
              </a:endParaRPr>
            </a:p>
          </p:txBody>
        </p:sp>
      </p:grpSp>
      <p:sp>
        <p:nvSpPr>
          <p:cNvPr id="569" name="Google Shape;569;p53"/>
          <p:cNvSpPr/>
          <p:nvPr/>
        </p:nvSpPr>
        <p:spPr>
          <a:xfrm>
            <a:off x="7409100" y="637988"/>
            <a:ext cx="1423200" cy="3840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Timestamp_n</a:t>
            </a:r>
            <a:endParaRPr/>
          </a:p>
        </p:txBody>
      </p:sp>
      <p:grpSp>
        <p:nvGrpSpPr>
          <p:cNvPr id="570" name="Google Shape;570;p53"/>
          <p:cNvGrpSpPr/>
          <p:nvPr/>
        </p:nvGrpSpPr>
        <p:grpSpPr>
          <a:xfrm>
            <a:off x="6720785" y="2560113"/>
            <a:ext cx="1989365" cy="654713"/>
            <a:chOff x="6720785" y="2560113"/>
            <a:chExt cx="1989365" cy="654713"/>
          </a:xfrm>
        </p:grpSpPr>
        <p:cxnSp>
          <p:nvCxnSpPr>
            <p:cNvPr id="571" name="Google Shape;571;p53"/>
            <p:cNvCxnSpPr/>
            <p:nvPr/>
          </p:nvCxnSpPr>
          <p:spPr>
            <a:xfrm rot="10800000" flipH="1">
              <a:off x="6720785" y="2560113"/>
              <a:ext cx="795900" cy="522600"/>
            </a:xfrm>
            <a:prstGeom prst="straightConnector1">
              <a:avLst/>
            </a:prstGeom>
            <a:noFill/>
            <a:ln w="19050" cap="flat" cmpd="sng">
              <a:solidFill>
                <a:schemeClr val="dk1"/>
              </a:solidFill>
              <a:prstDash val="solid"/>
              <a:round/>
              <a:headEnd type="triangle" w="med" len="med"/>
              <a:tailEnd type="none" w="med" len="med"/>
            </a:ln>
          </p:spPr>
        </p:cxnSp>
        <p:sp>
          <p:nvSpPr>
            <p:cNvPr id="572" name="Google Shape;572;p53"/>
            <p:cNvSpPr txBox="1"/>
            <p:nvPr/>
          </p:nvSpPr>
          <p:spPr>
            <a:xfrm>
              <a:off x="7191850" y="2651425"/>
              <a:ext cx="1518300" cy="5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2 atts,</a:t>
              </a:r>
              <a:endParaRPr>
                <a:latin typeface="Open Sans"/>
                <a:ea typeface="Open Sans"/>
                <a:cs typeface="Open Sans"/>
                <a:sym typeface="Open Sans"/>
              </a:endParaRPr>
            </a:p>
            <a:p>
              <a:pPr marL="0" lvl="0" indent="0" algn="l" rtl="0">
                <a:spcBef>
                  <a:spcPts val="0"/>
                </a:spcBef>
                <a:spcAft>
                  <a:spcPts val="0"/>
                </a:spcAft>
                <a:buNone/>
              </a:pPr>
              <a:r>
                <a:rPr lang="en">
                  <a:latin typeface="Open Sans"/>
                  <a:ea typeface="Open Sans"/>
                  <a:cs typeface="Open Sans"/>
                  <a:sym typeface="Open Sans"/>
                </a:rPr>
                <a:t>state n+1 digest</a:t>
              </a:r>
              <a:endParaRPr>
                <a:latin typeface="Open Sans"/>
                <a:ea typeface="Open Sans"/>
                <a:cs typeface="Open Sans"/>
                <a:sym typeface="Open Sans"/>
              </a:endParaRPr>
            </a:p>
          </p:txBody>
        </p:sp>
      </p:grpSp>
      <p:sp>
        <p:nvSpPr>
          <p:cNvPr id="573" name="Google Shape;573;p53"/>
          <p:cNvSpPr/>
          <p:nvPr/>
        </p:nvSpPr>
        <p:spPr>
          <a:xfrm>
            <a:off x="5749215" y="4121525"/>
            <a:ext cx="1518300" cy="384000"/>
          </a:xfrm>
          <a:prstGeom prst="roundRect">
            <a:avLst>
              <a:gd name="adj" fmla="val 16667"/>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Timestamp_n-2</a:t>
            </a:r>
            <a:endParaRPr/>
          </a:p>
        </p:txBody>
      </p:sp>
      <p:grpSp>
        <p:nvGrpSpPr>
          <p:cNvPr id="574" name="Google Shape;574;p53"/>
          <p:cNvGrpSpPr/>
          <p:nvPr/>
        </p:nvGrpSpPr>
        <p:grpSpPr>
          <a:xfrm>
            <a:off x="7296450" y="638000"/>
            <a:ext cx="1648500" cy="826932"/>
            <a:chOff x="7296450" y="638000"/>
            <a:chExt cx="1648500" cy="826932"/>
          </a:xfrm>
        </p:grpSpPr>
        <p:sp>
          <p:nvSpPr>
            <p:cNvPr id="575" name="Google Shape;575;p53"/>
            <p:cNvSpPr/>
            <p:nvPr/>
          </p:nvSpPr>
          <p:spPr>
            <a:xfrm>
              <a:off x="7386900" y="638000"/>
              <a:ext cx="1518300" cy="384000"/>
            </a:xfrm>
            <a:prstGeom prst="roundRect">
              <a:avLst>
                <a:gd name="adj" fmla="val 16667"/>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Timestamp_n+1</a:t>
              </a:r>
              <a:endParaRPr/>
            </a:p>
          </p:txBody>
        </p:sp>
        <p:sp>
          <p:nvSpPr>
            <p:cNvPr id="576" name="Google Shape;576;p53"/>
            <p:cNvSpPr/>
            <p:nvPr/>
          </p:nvSpPr>
          <p:spPr>
            <a:xfrm>
              <a:off x="7296450" y="1080932"/>
              <a:ext cx="1648500" cy="384000"/>
            </a:xfrm>
            <a:prstGeom prst="roundRect">
              <a:avLst>
                <a:gd name="adj" fmla="val 16667"/>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Current state n+1</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6"/>
                                        </p:tgtEl>
                                        <p:attrNameLst>
                                          <p:attrName>style.visibility</p:attrName>
                                        </p:attrNameLst>
                                      </p:cBhvr>
                                      <p:to>
                                        <p:strVal val="visible"/>
                                      </p:to>
                                    </p:set>
                                    <p:animEffect transition="in" filter="fade">
                                      <p:cBhvr>
                                        <p:cTn id="7" dur="1000"/>
                                        <p:tgtEl>
                                          <p:spTgt spid="5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4"/>
                                        </p:tgtEl>
                                        <p:attrNameLst>
                                          <p:attrName>style.visibility</p:attrName>
                                        </p:attrNameLst>
                                      </p:cBhvr>
                                      <p:to>
                                        <p:strVal val="visible"/>
                                      </p:to>
                                    </p:set>
                                    <p:animEffect transition="in" filter="fade">
                                      <p:cBhvr>
                                        <p:cTn id="12" dur="1000"/>
                                        <p:tgtEl>
                                          <p:spTgt spid="5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0"/>
                                        </p:tgtEl>
                                        <p:attrNameLst>
                                          <p:attrName>style.visibility</p:attrName>
                                        </p:attrNameLst>
                                      </p:cBhvr>
                                      <p:to>
                                        <p:strVal val="visible"/>
                                      </p:to>
                                    </p:set>
                                    <p:animEffect transition="in" filter="fade">
                                      <p:cBhvr>
                                        <p:cTn id="17" dur="1000"/>
                                        <p:tgtEl>
                                          <p:spTgt spid="5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3"/>
                                        </p:tgtEl>
                                        <p:attrNameLst>
                                          <p:attrName>style.visibility</p:attrName>
                                        </p:attrNameLst>
                                      </p:cBhvr>
                                      <p:to>
                                        <p:strVal val="visible"/>
                                      </p:to>
                                    </p:set>
                                    <p:animEffect transition="in" filter="fade">
                                      <p:cBhvr>
                                        <p:cTn id="22" dur="1000"/>
                                        <p:tgtEl>
                                          <p:spTgt spid="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5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Evaluation</a:t>
            </a:r>
            <a:endParaRPr/>
          </a:p>
        </p:txBody>
      </p:sp>
      <p:sp>
        <p:nvSpPr>
          <p:cNvPr id="582" name="Google Shape;582;p5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Software A2M implementation, i.e., library</a:t>
            </a:r>
            <a:endParaRPr/>
          </a:p>
          <a:p>
            <a:pPr marL="914400" lvl="1" indent="-317500" algn="l" rtl="0">
              <a:lnSpc>
                <a:spcPct val="150000"/>
              </a:lnSpc>
              <a:spcBef>
                <a:spcPts val="0"/>
              </a:spcBef>
              <a:spcAft>
                <a:spcPts val="0"/>
              </a:spcAft>
              <a:buSzPts val="1400"/>
              <a:buChar char="○"/>
            </a:pPr>
            <a:r>
              <a:rPr lang="en"/>
              <a:t>A2M-PBFT-E and A2M-PBFT-EA</a:t>
            </a:r>
            <a:endParaRPr/>
          </a:p>
          <a:p>
            <a:pPr marL="457200" lvl="0" indent="-342900" algn="l" rtl="0">
              <a:spcBef>
                <a:spcPts val="0"/>
              </a:spcBef>
              <a:spcAft>
                <a:spcPts val="0"/>
              </a:spcAft>
              <a:buSzPts val="1800"/>
              <a:buChar char="●"/>
            </a:pPr>
            <a:r>
              <a:rPr lang="en"/>
              <a:t>Authentication: MACs or signatures</a:t>
            </a:r>
            <a:endParaRPr/>
          </a:p>
          <a:p>
            <a:pPr marL="914400" lvl="1" indent="-317500" algn="l" rtl="0">
              <a:spcBef>
                <a:spcPts val="0"/>
              </a:spcBef>
              <a:spcAft>
                <a:spcPts val="0"/>
              </a:spcAft>
              <a:buSzPts val="1400"/>
              <a:buChar char="○"/>
            </a:pPr>
            <a:r>
              <a:rPr lang="en"/>
              <a:t>Message authentication codes are faster than digital signatures</a:t>
            </a:r>
            <a:endParaRPr/>
          </a:p>
          <a:p>
            <a:pPr marL="0" lvl="0" indent="0" algn="l" rtl="0">
              <a:lnSpc>
                <a:spcPct val="100000"/>
              </a:lnSpc>
              <a:spcBef>
                <a:spcPts val="1600"/>
              </a:spcBef>
              <a:spcAft>
                <a:spcPts val="0"/>
              </a:spcAft>
              <a:buNone/>
            </a:pPr>
            <a:endParaRPr/>
          </a:p>
          <a:p>
            <a:pPr marL="457200" lvl="0" indent="-342900" algn="l" rtl="0">
              <a:spcBef>
                <a:spcPts val="1600"/>
              </a:spcBef>
              <a:spcAft>
                <a:spcPts val="0"/>
              </a:spcAft>
              <a:buSzPts val="1800"/>
              <a:buChar char="●"/>
            </a:pPr>
            <a:r>
              <a:rPr lang="en"/>
              <a:t>Microbenchmarks</a:t>
            </a:r>
            <a:endParaRPr/>
          </a:p>
          <a:p>
            <a:pPr marL="914400" lvl="1" indent="-317500" algn="l" rtl="0">
              <a:lnSpc>
                <a:spcPct val="150000"/>
              </a:lnSpc>
              <a:spcBef>
                <a:spcPts val="0"/>
              </a:spcBef>
              <a:spcAft>
                <a:spcPts val="0"/>
              </a:spcAft>
              <a:buSzPts val="1400"/>
              <a:buChar char="○"/>
            </a:pPr>
            <a:r>
              <a:rPr lang="en"/>
              <a:t>Involves executing a very small (null) instruction</a:t>
            </a:r>
            <a:endParaRPr/>
          </a:p>
          <a:p>
            <a:pPr marL="457200" lvl="0" indent="-342900" algn="l" rtl="0">
              <a:lnSpc>
                <a:spcPct val="115000"/>
              </a:lnSpc>
              <a:spcBef>
                <a:spcPts val="0"/>
              </a:spcBef>
              <a:spcAft>
                <a:spcPts val="0"/>
              </a:spcAft>
              <a:buSzPts val="1800"/>
              <a:buChar char="●"/>
            </a:pPr>
            <a:r>
              <a:rPr lang="en"/>
              <a:t>Macrobenchmarks</a:t>
            </a:r>
            <a:endParaRPr/>
          </a:p>
          <a:p>
            <a:pPr marL="914400" lvl="1" indent="-317500" algn="l" rtl="0">
              <a:spcBef>
                <a:spcPts val="0"/>
              </a:spcBef>
              <a:spcAft>
                <a:spcPts val="0"/>
              </a:spcAft>
              <a:buSzPts val="1400"/>
              <a:buChar char="○"/>
            </a:pPr>
            <a:r>
              <a:rPr lang="en"/>
              <a:t>Software package compilation instructions executed by replicas.  Takes longer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Background</a:t>
            </a:r>
            <a:endParaRPr/>
          </a:p>
        </p:txBody>
      </p:sp>
      <p:sp>
        <p:nvSpPr>
          <p:cNvPr id="129" name="Google Shape;129;p2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Practical Byzantine Fault Tolerance (PBFT) protocol tolerates Byzantine faults, so long as faulty replicas are less than 1 / 3 of total.</a:t>
            </a:r>
            <a:endParaRPr/>
          </a:p>
          <a:p>
            <a:pPr marL="0" lvl="0" indent="0" algn="l" rtl="0">
              <a:spcBef>
                <a:spcPts val="1600"/>
              </a:spcBef>
              <a:spcAft>
                <a:spcPts val="0"/>
              </a:spcAft>
              <a:buNone/>
            </a:pPr>
            <a:r>
              <a:rPr lang="en"/>
              <a:t>One type of Byzantine fault is equivocation.</a:t>
            </a:r>
            <a:endParaRPr/>
          </a:p>
          <a:p>
            <a:pPr marL="0" lvl="0" indent="0" algn="l" rtl="0">
              <a:spcBef>
                <a:spcPts val="1600"/>
              </a:spcBef>
              <a:spcAft>
                <a:spcPts val="0"/>
              </a:spcAft>
              <a:buNone/>
            </a:pPr>
            <a:r>
              <a:rPr lang="en"/>
              <a:t>A2M paper investigates whether a system based on trusted components can tolerate more Byzantine faults.</a:t>
            </a:r>
            <a:endParaRPr/>
          </a:p>
          <a:p>
            <a:pPr marL="0" lvl="0" indent="0" algn="l" rtl="0">
              <a:spcBef>
                <a:spcPts val="1600"/>
              </a:spcBef>
              <a:spcAft>
                <a:spcPts val="0"/>
              </a:spcAft>
              <a:buNone/>
            </a:pPr>
            <a:r>
              <a:rPr lang="en"/>
              <a:t>Goal is to make equivocation extinct or evident.</a:t>
            </a:r>
            <a:endParaRPr/>
          </a:p>
          <a:p>
            <a:pPr marL="0" lvl="0" indent="0" algn="l" rtl="0">
              <a:spcBef>
                <a:spcPts val="160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5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Microbenchmarks</a:t>
            </a:r>
            <a:endParaRPr/>
          </a:p>
        </p:txBody>
      </p:sp>
      <p:sp>
        <p:nvSpPr>
          <p:cNvPr id="588" name="Google Shape;588;p55"/>
          <p:cNvSpPr txBox="1">
            <a:spLocks noGrp="1"/>
          </p:cNvSpPr>
          <p:nvPr>
            <p:ph type="body" idx="1"/>
          </p:nvPr>
        </p:nvSpPr>
        <p:spPr>
          <a:xfrm>
            <a:off x="311700" y="1225225"/>
            <a:ext cx="8520600" cy="7728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Client sends 100,000 null operations to client </a:t>
            </a:r>
            <a:endParaRPr/>
          </a:p>
          <a:p>
            <a:pPr marL="457200" lvl="0" indent="-342900" algn="l" rtl="0">
              <a:spcBef>
                <a:spcPts val="0"/>
              </a:spcBef>
              <a:spcAft>
                <a:spcPts val="0"/>
              </a:spcAft>
              <a:buSzPts val="1800"/>
              <a:buChar char="●"/>
            </a:pPr>
            <a:r>
              <a:rPr lang="en"/>
              <a:t>Findings: MAC authentication results in less processing time</a:t>
            </a:r>
            <a:endParaRPr/>
          </a:p>
        </p:txBody>
      </p:sp>
      <p:pic>
        <p:nvPicPr>
          <p:cNvPr id="589" name="Google Shape;589;p55"/>
          <p:cNvPicPr preferRelativeResize="0"/>
          <p:nvPr/>
        </p:nvPicPr>
        <p:blipFill>
          <a:blip r:embed="rId3">
            <a:alphaModFix/>
          </a:blip>
          <a:stretch>
            <a:fillRect/>
          </a:stretch>
        </p:blipFill>
        <p:spPr>
          <a:xfrm>
            <a:off x="1792512" y="2031253"/>
            <a:ext cx="5558974" cy="29215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5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Macrobenchmarks</a:t>
            </a:r>
            <a:endParaRPr/>
          </a:p>
        </p:txBody>
      </p:sp>
      <p:sp>
        <p:nvSpPr>
          <p:cNvPr id="595" name="Google Shape;595;p56"/>
          <p:cNvSpPr txBox="1">
            <a:spLocks noGrp="1"/>
          </p:cNvSpPr>
          <p:nvPr>
            <p:ph type="body" idx="1"/>
          </p:nvPr>
        </p:nvSpPr>
        <p:spPr>
          <a:xfrm>
            <a:off x="311700" y="1225225"/>
            <a:ext cx="8520600" cy="55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Software package compilation in NFS </a:t>
            </a:r>
            <a:endParaRPr/>
          </a:p>
        </p:txBody>
      </p:sp>
      <p:grpSp>
        <p:nvGrpSpPr>
          <p:cNvPr id="596" name="Google Shape;596;p56"/>
          <p:cNvGrpSpPr/>
          <p:nvPr/>
        </p:nvGrpSpPr>
        <p:grpSpPr>
          <a:xfrm>
            <a:off x="484550" y="2056525"/>
            <a:ext cx="7924652" cy="2614525"/>
            <a:chOff x="484550" y="2134525"/>
            <a:chExt cx="7924652" cy="2614525"/>
          </a:xfrm>
        </p:grpSpPr>
        <p:pic>
          <p:nvPicPr>
            <p:cNvPr id="597" name="Google Shape;597;p56"/>
            <p:cNvPicPr preferRelativeResize="0"/>
            <p:nvPr/>
          </p:nvPicPr>
          <p:blipFill>
            <a:blip r:embed="rId3">
              <a:alphaModFix/>
            </a:blip>
            <a:stretch>
              <a:fillRect/>
            </a:stretch>
          </p:blipFill>
          <p:spPr>
            <a:xfrm>
              <a:off x="484550" y="2375075"/>
              <a:ext cx="7924652" cy="2373975"/>
            </a:xfrm>
            <a:prstGeom prst="rect">
              <a:avLst/>
            </a:prstGeom>
            <a:noFill/>
            <a:ln>
              <a:noFill/>
            </a:ln>
          </p:spPr>
        </p:pic>
        <p:sp>
          <p:nvSpPr>
            <p:cNvPr id="598" name="Google Shape;598;p56"/>
            <p:cNvSpPr txBox="1"/>
            <p:nvPr/>
          </p:nvSpPr>
          <p:spPr>
            <a:xfrm>
              <a:off x="1426300" y="2134525"/>
              <a:ext cx="1161900" cy="3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Single server</a:t>
              </a:r>
              <a:endParaRPr sz="1200">
                <a:latin typeface="Open Sans"/>
                <a:ea typeface="Open Sans"/>
                <a:cs typeface="Open Sans"/>
                <a:sym typeface="Open Sans"/>
              </a:endParaRPr>
            </a:p>
          </p:txBody>
        </p:sp>
        <p:sp>
          <p:nvSpPr>
            <p:cNvPr id="599" name="Google Shape;599;p56"/>
            <p:cNvSpPr/>
            <p:nvPr/>
          </p:nvSpPr>
          <p:spPr>
            <a:xfrm>
              <a:off x="2318425" y="4130214"/>
              <a:ext cx="688500" cy="2589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6"/>
            <p:cNvSpPr/>
            <p:nvPr/>
          </p:nvSpPr>
          <p:spPr>
            <a:xfrm>
              <a:off x="4849825" y="4130214"/>
              <a:ext cx="688500" cy="2589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6"/>
            <p:cNvSpPr/>
            <p:nvPr/>
          </p:nvSpPr>
          <p:spPr>
            <a:xfrm>
              <a:off x="7645575" y="4130214"/>
              <a:ext cx="688500" cy="2589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5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Varying Delay Time</a:t>
            </a:r>
            <a:endParaRPr/>
          </a:p>
        </p:txBody>
      </p:sp>
      <p:sp>
        <p:nvSpPr>
          <p:cNvPr id="607" name="Google Shape;607;p5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Impose various delays on each A2M request</a:t>
            </a:r>
            <a:endParaRPr/>
          </a:p>
          <a:p>
            <a:pPr marL="457200" lvl="0" indent="-342900" algn="l" rtl="0">
              <a:lnSpc>
                <a:spcPct val="150000"/>
              </a:lnSpc>
              <a:spcBef>
                <a:spcPts val="0"/>
              </a:spcBef>
              <a:spcAft>
                <a:spcPts val="0"/>
              </a:spcAft>
              <a:buSzPts val="1800"/>
              <a:buChar char="●"/>
            </a:pPr>
            <a:r>
              <a:rPr lang="en"/>
              <a:t>Batching: bundling Append/Advance with Lookup</a:t>
            </a:r>
            <a:endParaRPr/>
          </a:p>
        </p:txBody>
      </p:sp>
      <p:pic>
        <p:nvPicPr>
          <p:cNvPr id="608" name="Google Shape;608;p57"/>
          <p:cNvPicPr preferRelativeResize="0"/>
          <p:nvPr/>
        </p:nvPicPr>
        <p:blipFill>
          <a:blip r:embed="rId3">
            <a:alphaModFix/>
          </a:blip>
          <a:stretch>
            <a:fillRect/>
          </a:stretch>
        </p:blipFill>
        <p:spPr>
          <a:xfrm>
            <a:off x="228525" y="2635450"/>
            <a:ext cx="8686926" cy="1900025"/>
          </a:xfrm>
          <a:prstGeom prst="rect">
            <a:avLst/>
          </a:prstGeom>
          <a:noFill/>
          <a:ln>
            <a:noFill/>
          </a:ln>
        </p:spPr>
      </p:pic>
      <p:sp>
        <p:nvSpPr>
          <p:cNvPr id="609" name="Google Shape;609;p57"/>
          <p:cNvSpPr/>
          <p:nvPr/>
        </p:nvSpPr>
        <p:spPr>
          <a:xfrm>
            <a:off x="2869100" y="3925557"/>
            <a:ext cx="2043000" cy="2589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7"/>
          <p:cNvSpPr/>
          <p:nvPr/>
        </p:nvSpPr>
        <p:spPr>
          <a:xfrm>
            <a:off x="5763975" y="3925557"/>
            <a:ext cx="2043000" cy="2589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7"/>
          <p:cNvSpPr txBox="1"/>
          <p:nvPr/>
        </p:nvSpPr>
        <p:spPr>
          <a:xfrm>
            <a:off x="1167475" y="3362350"/>
            <a:ext cx="1387800" cy="2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5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Is A2M the right trusted abstraction?</a:t>
            </a:r>
            <a:endParaRPr/>
          </a:p>
        </p:txBody>
      </p:sp>
      <p:sp>
        <p:nvSpPr>
          <p:cNvPr id="617" name="Google Shape;617;p5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Key-value pairs may be alternatives?</a:t>
            </a:r>
            <a:endParaRPr/>
          </a:p>
          <a:p>
            <a:pPr marL="457200" lvl="0" indent="-342900" algn="l" rtl="0">
              <a:lnSpc>
                <a:spcPct val="150000"/>
              </a:lnSpc>
              <a:spcBef>
                <a:spcPts val="0"/>
              </a:spcBef>
              <a:spcAft>
                <a:spcPts val="0"/>
              </a:spcAft>
              <a:buSzPts val="1800"/>
              <a:buChar char="●"/>
            </a:pPr>
            <a:r>
              <a:rPr lang="en"/>
              <a:t>A2M can cover both replicated and single-server system</a:t>
            </a:r>
            <a:endParaRPr/>
          </a:p>
          <a:p>
            <a:pPr marL="457200" lvl="0" indent="-342900" algn="l" rtl="0">
              <a:lnSpc>
                <a:spcPct val="115000"/>
              </a:lnSpc>
              <a:spcBef>
                <a:spcPts val="0"/>
              </a:spcBef>
              <a:spcAft>
                <a:spcPts val="0"/>
              </a:spcAft>
              <a:buSzPts val="1800"/>
              <a:buChar char="●"/>
            </a:pPr>
            <a:r>
              <a:rPr lang="en"/>
              <a:t>Trivial solution: Larger trusted abstraction</a:t>
            </a:r>
            <a:endParaRPr/>
          </a:p>
          <a:p>
            <a:pPr marL="914400" lvl="1" indent="-317500" algn="l" rtl="0">
              <a:lnSpc>
                <a:spcPct val="115000"/>
              </a:lnSpc>
              <a:spcBef>
                <a:spcPts val="0"/>
              </a:spcBef>
              <a:spcAft>
                <a:spcPts val="0"/>
              </a:spcAft>
              <a:buSzPts val="1400"/>
              <a:buChar char="○"/>
            </a:pPr>
            <a:r>
              <a:rPr lang="en"/>
              <a:t>e.g. push PBFT into the trusted computing base</a:t>
            </a:r>
            <a:endParaRPr/>
          </a:p>
          <a:p>
            <a:pPr marL="914400" lvl="1" indent="-317500" algn="l" rtl="0">
              <a:lnSpc>
                <a:spcPct val="115000"/>
              </a:lnSpc>
              <a:spcBef>
                <a:spcPts val="0"/>
              </a:spcBef>
              <a:spcAft>
                <a:spcPts val="0"/>
              </a:spcAft>
              <a:buSzPts val="1400"/>
              <a:buChar char="○"/>
            </a:pPr>
            <a:r>
              <a:rPr lang="en"/>
              <a:t>Complex implementation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5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623" name="Google Shape;623;p5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A2M is a trusted log </a:t>
            </a:r>
            <a:endParaRPr/>
          </a:p>
          <a:p>
            <a:pPr marL="914400" lvl="1" indent="-317500" algn="l" rtl="0">
              <a:lnSpc>
                <a:spcPct val="115000"/>
              </a:lnSpc>
              <a:spcBef>
                <a:spcPts val="0"/>
              </a:spcBef>
              <a:spcAft>
                <a:spcPts val="0"/>
              </a:spcAft>
              <a:buSzPts val="1400"/>
              <a:buChar char="○"/>
            </a:pPr>
            <a:r>
              <a:rPr lang="en"/>
              <a:t>Easy to implement and only requires small memory</a:t>
            </a:r>
            <a:endParaRPr/>
          </a:p>
          <a:p>
            <a:pPr marL="914400" lvl="1" indent="-317500" algn="l" rtl="0">
              <a:lnSpc>
                <a:spcPct val="150000"/>
              </a:lnSpc>
              <a:spcBef>
                <a:spcPts val="0"/>
              </a:spcBef>
              <a:spcAft>
                <a:spcPts val="0"/>
              </a:spcAft>
              <a:buSzPts val="1400"/>
              <a:buChar char="○"/>
            </a:pPr>
            <a:r>
              <a:rPr lang="en" sz="1400"/>
              <a:t>Render</a:t>
            </a:r>
            <a:r>
              <a:rPr lang="en"/>
              <a:t>s</a:t>
            </a:r>
            <a:r>
              <a:rPr lang="en" sz="1400"/>
              <a:t> </a:t>
            </a:r>
            <a:r>
              <a:rPr lang="en" sz="1400" b="1"/>
              <a:t>equivocation</a:t>
            </a:r>
            <a:r>
              <a:rPr lang="en" sz="1400"/>
              <a:t> extinct or evident</a:t>
            </a:r>
            <a:endParaRPr/>
          </a:p>
          <a:p>
            <a:pPr marL="457200" lvl="0" indent="-342900" algn="l" rtl="0">
              <a:lnSpc>
                <a:spcPct val="115000"/>
              </a:lnSpc>
              <a:spcBef>
                <a:spcPts val="0"/>
              </a:spcBef>
              <a:spcAft>
                <a:spcPts val="0"/>
              </a:spcAft>
              <a:buSzPts val="1800"/>
              <a:buChar char="●"/>
            </a:pPr>
            <a:r>
              <a:rPr lang="en"/>
              <a:t>Improve the fault tolerance bounds in the distributed system</a:t>
            </a:r>
            <a:endParaRPr/>
          </a:p>
          <a:p>
            <a:pPr marL="914400" lvl="1" indent="-317500" algn="l" rtl="0">
              <a:lnSpc>
                <a:spcPct val="150000"/>
              </a:lnSpc>
              <a:spcBef>
                <a:spcPts val="0"/>
              </a:spcBef>
              <a:spcAft>
                <a:spcPts val="0"/>
              </a:spcAft>
              <a:buSzPts val="1400"/>
              <a:buChar char="○"/>
            </a:pPr>
            <a:r>
              <a:rPr lang="en"/>
              <a:t>A2M-PBFT-E and A2M-PBFT-EA</a:t>
            </a:r>
            <a:endParaRPr/>
          </a:p>
          <a:p>
            <a:pPr marL="457200" lvl="0" indent="-342900" algn="l" rtl="0">
              <a:lnSpc>
                <a:spcPct val="115000"/>
              </a:lnSpc>
              <a:spcBef>
                <a:spcPts val="0"/>
              </a:spcBef>
              <a:spcAft>
                <a:spcPts val="0"/>
              </a:spcAft>
              <a:buSzPts val="1800"/>
              <a:buChar char="●"/>
            </a:pPr>
            <a:r>
              <a:rPr lang="en"/>
              <a:t>Linearizability achieved in an untrusted single-server system</a:t>
            </a:r>
            <a:endParaRPr/>
          </a:p>
          <a:p>
            <a:pPr marL="914400" lvl="1" indent="-317500" algn="l" rtl="0">
              <a:lnSpc>
                <a:spcPct val="115000"/>
              </a:lnSpc>
              <a:spcBef>
                <a:spcPts val="0"/>
              </a:spcBef>
              <a:spcAft>
                <a:spcPts val="0"/>
              </a:spcAft>
              <a:buSzPts val="1400"/>
              <a:buChar char="○"/>
            </a:pPr>
            <a:r>
              <a:rPr lang="en"/>
              <a:t>A2M-Storage</a:t>
            </a:r>
            <a:endParaRPr/>
          </a:p>
          <a:p>
            <a:pPr marL="0" lvl="0" indent="0" algn="l" rtl="0">
              <a:lnSpc>
                <a:spcPct val="100000"/>
              </a:lnSpc>
              <a:spcBef>
                <a:spcPts val="1600"/>
              </a:spcBef>
              <a:spcAft>
                <a:spcPts val="0"/>
              </a:spcAft>
              <a:buNone/>
            </a:pPr>
            <a:endParaRPr/>
          </a:p>
          <a:p>
            <a:pPr marL="457200" lvl="0" indent="-342900" algn="l" rtl="0">
              <a:lnSpc>
                <a:spcPct val="115000"/>
              </a:lnSpc>
              <a:spcBef>
                <a:spcPts val="1600"/>
              </a:spcBef>
              <a:spcAft>
                <a:spcPts val="0"/>
              </a:spcAft>
              <a:buSzPts val="1800"/>
              <a:buChar char="●"/>
            </a:pPr>
            <a:r>
              <a:rPr lang="en"/>
              <a:t>Minor computational overhead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Equivocation</a:t>
            </a:r>
            <a:endParaRPr/>
          </a:p>
        </p:txBody>
      </p:sp>
      <p:sp>
        <p:nvSpPr>
          <p:cNvPr id="135" name="Google Shape;135;p28"/>
          <p:cNvSpPr txBox="1">
            <a:spLocks noGrp="1"/>
          </p:cNvSpPr>
          <p:nvPr>
            <p:ph type="body" idx="1"/>
          </p:nvPr>
        </p:nvSpPr>
        <p:spPr>
          <a:xfrm>
            <a:off x="311700" y="1225225"/>
            <a:ext cx="8520600" cy="459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Byzantine generals problem not solvable for 3 parties when 1 is faulty.</a:t>
            </a:r>
            <a:endParaRPr/>
          </a:p>
        </p:txBody>
      </p:sp>
      <p:grpSp>
        <p:nvGrpSpPr>
          <p:cNvPr id="136" name="Google Shape;136;p28"/>
          <p:cNvGrpSpPr/>
          <p:nvPr/>
        </p:nvGrpSpPr>
        <p:grpSpPr>
          <a:xfrm>
            <a:off x="653463" y="1894850"/>
            <a:ext cx="7837075" cy="2675549"/>
            <a:chOff x="311700" y="1409625"/>
            <a:chExt cx="7837075" cy="2675549"/>
          </a:xfrm>
        </p:grpSpPr>
        <p:grpSp>
          <p:nvGrpSpPr>
            <p:cNvPr id="137" name="Google Shape;137;p28"/>
            <p:cNvGrpSpPr/>
            <p:nvPr/>
          </p:nvGrpSpPr>
          <p:grpSpPr>
            <a:xfrm>
              <a:off x="1722388" y="2073013"/>
              <a:ext cx="4774424" cy="2012162"/>
              <a:chOff x="1800050" y="1684813"/>
              <a:chExt cx="4774424" cy="2012162"/>
            </a:xfrm>
          </p:grpSpPr>
          <p:pic>
            <p:nvPicPr>
              <p:cNvPr id="138" name="Google Shape;138;p28"/>
              <p:cNvPicPr preferRelativeResize="0"/>
              <p:nvPr/>
            </p:nvPicPr>
            <p:blipFill>
              <a:blip r:embed="rId3">
                <a:alphaModFix/>
              </a:blip>
              <a:stretch>
                <a:fillRect/>
              </a:stretch>
            </p:blipFill>
            <p:spPr>
              <a:xfrm>
                <a:off x="3748313" y="1684813"/>
                <a:ext cx="877824" cy="877824"/>
              </a:xfrm>
              <a:prstGeom prst="rect">
                <a:avLst/>
              </a:prstGeom>
              <a:noFill/>
              <a:ln>
                <a:noFill/>
              </a:ln>
            </p:spPr>
          </p:pic>
          <p:pic>
            <p:nvPicPr>
              <p:cNvPr id="139" name="Google Shape;139;p28"/>
              <p:cNvPicPr preferRelativeResize="0"/>
              <p:nvPr/>
            </p:nvPicPr>
            <p:blipFill>
              <a:blip r:embed="rId4">
                <a:alphaModFix/>
              </a:blip>
              <a:stretch>
                <a:fillRect/>
              </a:stretch>
            </p:blipFill>
            <p:spPr>
              <a:xfrm>
                <a:off x="1800050" y="2819150"/>
                <a:ext cx="877824" cy="877824"/>
              </a:xfrm>
              <a:prstGeom prst="rect">
                <a:avLst/>
              </a:prstGeom>
              <a:noFill/>
              <a:ln>
                <a:noFill/>
              </a:ln>
            </p:spPr>
          </p:pic>
          <p:pic>
            <p:nvPicPr>
              <p:cNvPr id="140" name="Google Shape;140;p28"/>
              <p:cNvPicPr preferRelativeResize="0"/>
              <p:nvPr/>
            </p:nvPicPr>
            <p:blipFill>
              <a:blip r:embed="rId5">
                <a:alphaModFix/>
              </a:blip>
              <a:stretch>
                <a:fillRect/>
              </a:stretch>
            </p:blipFill>
            <p:spPr>
              <a:xfrm>
                <a:off x="5696650" y="2819150"/>
                <a:ext cx="877824" cy="877824"/>
              </a:xfrm>
              <a:prstGeom prst="rect">
                <a:avLst/>
              </a:prstGeom>
              <a:noFill/>
              <a:ln>
                <a:noFill/>
              </a:ln>
            </p:spPr>
          </p:pic>
        </p:grpSp>
        <p:sp>
          <p:nvSpPr>
            <p:cNvPr id="141" name="Google Shape;141;p28"/>
            <p:cNvSpPr/>
            <p:nvPr/>
          </p:nvSpPr>
          <p:spPr>
            <a:xfrm>
              <a:off x="311700" y="2261200"/>
              <a:ext cx="2153400" cy="900900"/>
            </a:xfrm>
            <a:prstGeom prst="wedgeEllipseCallout">
              <a:avLst>
                <a:gd name="adj1" fmla="val 19010"/>
                <a:gd name="adj2" fmla="val 67419"/>
              </a:avLst>
            </a:prstGeom>
            <a:noFill/>
            <a:ln w="28575" cap="flat" cmpd="sng">
              <a:solidFill>
                <a:srgbClr val="2A73D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What’s your name?</a:t>
              </a:r>
              <a:endParaRPr sz="1200"/>
            </a:p>
          </p:txBody>
        </p:sp>
        <p:sp>
          <p:nvSpPr>
            <p:cNvPr id="142" name="Google Shape;142;p28"/>
            <p:cNvSpPr/>
            <p:nvPr/>
          </p:nvSpPr>
          <p:spPr>
            <a:xfrm>
              <a:off x="5995375" y="2261188"/>
              <a:ext cx="2153400" cy="900900"/>
            </a:xfrm>
            <a:prstGeom prst="wedgeEllipseCallout">
              <a:avLst>
                <a:gd name="adj1" fmla="val -34559"/>
                <a:gd name="adj2" fmla="val 61415"/>
              </a:avLst>
            </a:prstGeom>
            <a:noFill/>
            <a:ln w="28575" cap="flat" cmpd="sng">
              <a:solidFill>
                <a:srgbClr val="A4DB6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What’s your name?</a:t>
              </a:r>
              <a:endParaRPr sz="1200"/>
            </a:p>
          </p:txBody>
        </p:sp>
        <p:sp>
          <p:nvSpPr>
            <p:cNvPr id="143" name="Google Shape;143;p28"/>
            <p:cNvSpPr/>
            <p:nvPr/>
          </p:nvSpPr>
          <p:spPr>
            <a:xfrm>
              <a:off x="4497975" y="1409625"/>
              <a:ext cx="833400" cy="762300"/>
            </a:xfrm>
            <a:prstGeom prst="wedgeEllipseCallout">
              <a:avLst>
                <a:gd name="adj1" fmla="val -55402"/>
                <a:gd name="adj2" fmla="val 52067"/>
              </a:avLst>
            </a:prstGeom>
            <a:noFill/>
            <a:ln w="28575" cap="flat" cmpd="sng">
              <a:solidFill>
                <a:srgbClr val="8B44B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Joe!</a:t>
              </a:r>
              <a:endParaRPr sz="1200"/>
            </a:p>
          </p:txBody>
        </p:sp>
        <p:sp>
          <p:nvSpPr>
            <p:cNvPr id="144" name="Google Shape;144;p28"/>
            <p:cNvSpPr/>
            <p:nvPr/>
          </p:nvSpPr>
          <p:spPr>
            <a:xfrm>
              <a:off x="2942350" y="1409625"/>
              <a:ext cx="833400" cy="762300"/>
            </a:xfrm>
            <a:prstGeom prst="wedgeEllipseCallout">
              <a:avLst>
                <a:gd name="adj1" fmla="val 47597"/>
                <a:gd name="adj2" fmla="val 52801"/>
              </a:avLst>
            </a:prstGeom>
            <a:noFill/>
            <a:ln w="28575" cap="flat" cmpd="sng">
              <a:solidFill>
                <a:srgbClr val="8B44B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Fred!</a:t>
              </a:r>
              <a:endParaRPr sz="12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50" name="Google Shape;150;p2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b="1"/>
          </a:p>
          <a:p>
            <a:pPr marL="0" lvl="0" indent="0" algn="l" rtl="0">
              <a:spcBef>
                <a:spcPts val="1600"/>
              </a:spcBef>
              <a:spcAft>
                <a:spcPts val="1600"/>
              </a:spcAft>
              <a:buNone/>
            </a:pPr>
            <a:r>
              <a:rPr lang="en" sz="2400" b="1"/>
              <a:t>Question: Can we solve it if equivocation is not possible?</a:t>
            </a:r>
            <a:endParaRPr sz="24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Equivocation to clients</a:t>
            </a:r>
            <a:endParaRPr/>
          </a:p>
        </p:txBody>
      </p:sp>
      <p:pic>
        <p:nvPicPr>
          <p:cNvPr id="156" name="Google Shape;156;p30"/>
          <p:cNvPicPr preferRelativeResize="0"/>
          <p:nvPr/>
        </p:nvPicPr>
        <p:blipFill>
          <a:blip r:embed="rId3">
            <a:alphaModFix/>
          </a:blip>
          <a:stretch>
            <a:fillRect/>
          </a:stretch>
        </p:blipFill>
        <p:spPr>
          <a:xfrm>
            <a:off x="903475" y="1387775"/>
            <a:ext cx="7337048" cy="32040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Equivocation to servers</a:t>
            </a:r>
            <a:endParaRPr/>
          </a:p>
        </p:txBody>
      </p:sp>
      <p:pic>
        <p:nvPicPr>
          <p:cNvPr id="162" name="Google Shape;162;p31"/>
          <p:cNvPicPr preferRelativeResize="0"/>
          <p:nvPr/>
        </p:nvPicPr>
        <p:blipFill>
          <a:blip r:embed="rId3">
            <a:alphaModFix/>
          </a:blip>
          <a:stretch>
            <a:fillRect/>
          </a:stretch>
        </p:blipFill>
        <p:spPr>
          <a:xfrm>
            <a:off x="1036475" y="1444750"/>
            <a:ext cx="7071048" cy="2992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Attested Append-Only Memory (A2M) Log</a:t>
            </a:r>
            <a:endParaRPr/>
          </a:p>
        </p:txBody>
      </p:sp>
      <p:sp>
        <p:nvSpPr>
          <p:cNvPr id="168" name="Google Shape;168;p32"/>
          <p:cNvSpPr txBox="1">
            <a:spLocks noGrp="1"/>
          </p:cNvSpPr>
          <p:nvPr>
            <p:ph type="body" idx="1"/>
          </p:nvPr>
        </p:nvSpPr>
        <p:spPr>
          <a:xfrm>
            <a:off x="311700" y="1225225"/>
            <a:ext cx="4854000" cy="3354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a:p>
            <a:pPr marL="457200" lvl="0" indent="-342900" algn="l" rtl="0">
              <a:lnSpc>
                <a:spcPct val="200000"/>
              </a:lnSpc>
              <a:spcBef>
                <a:spcPts val="1600"/>
              </a:spcBef>
              <a:spcAft>
                <a:spcPts val="0"/>
              </a:spcAft>
              <a:buSzPts val="1800"/>
              <a:buChar char="●"/>
            </a:pPr>
            <a:r>
              <a:rPr lang="en"/>
              <a:t>Inside a trusted component</a:t>
            </a:r>
            <a:endParaRPr/>
          </a:p>
          <a:p>
            <a:pPr marL="914400" lvl="1" indent="-317500" algn="l" rtl="0">
              <a:lnSpc>
                <a:spcPct val="200000"/>
              </a:lnSpc>
              <a:spcBef>
                <a:spcPts val="0"/>
              </a:spcBef>
              <a:spcAft>
                <a:spcPts val="0"/>
              </a:spcAft>
              <a:buSzPts val="1400"/>
              <a:buChar char="○"/>
            </a:pPr>
            <a:r>
              <a:rPr lang="en"/>
              <a:t>Isolated from the rest of system</a:t>
            </a:r>
            <a:endParaRPr/>
          </a:p>
          <a:p>
            <a:pPr marL="457200" lvl="0" indent="-342900" algn="l" rtl="0">
              <a:lnSpc>
                <a:spcPct val="200000"/>
              </a:lnSpc>
              <a:spcBef>
                <a:spcPts val="0"/>
              </a:spcBef>
              <a:spcAft>
                <a:spcPts val="0"/>
              </a:spcAft>
              <a:buSzPts val="1800"/>
              <a:buChar char="●"/>
            </a:pPr>
            <a:r>
              <a:rPr lang="en"/>
              <a:t>Provide same response to same query</a:t>
            </a:r>
            <a:endParaRPr/>
          </a:p>
          <a:p>
            <a:pPr marL="457200" lvl="0" indent="0" algn="l" rtl="0">
              <a:spcBef>
                <a:spcPts val="1600"/>
              </a:spcBef>
              <a:spcAft>
                <a:spcPts val="1600"/>
              </a:spcAft>
              <a:buNone/>
            </a:pPr>
            <a:endParaRPr/>
          </a:p>
        </p:txBody>
      </p:sp>
      <p:grpSp>
        <p:nvGrpSpPr>
          <p:cNvPr id="169" name="Google Shape;169;p32"/>
          <p:cNvGrpSpPr/>
          <p:nvPr/>
        </p:nvGrpSpPr>
        <p:grpSpPr>
          <a:xfrm>
            <a:off x="5276744" y="1225252"/>
            <a:ext cx="3091341" cy="3230930"/>
            <a:chOff x="494948" y="892688"/>
            <a:chExt cx="2852843" cy="3230930"/>
          </a:xfrm>
        </p:grpSpPr>
        <p:grpSp>
          <p:nvGrpSpPr>
            <p:cNvPr id="170" name="Google Shape;170;p32"/>
            <p:cNvGrpSpPr/>
            <p:nvPr/>
          </p:nvGrpSpPr>
          <p:grpSpPr>
            <a:xfrm>
              <a:off x="494948" y="892688"/>
              <a:ext cx="2852843" cy="3230930"/>
              <a:chOff x="494950" y="892700"/>
              <a:chExt cx="2523300" cy="3231900"/>
            </a:xfrm>
          </p:grpSpPr>
          <p:sp>
            <p:nvSpPr>
              <p:cNvPr id="171" name="Google Shape;171;p32"/>
              <p:cNvSpPr/>
              <p:nvPr/>
            </p:nvSpPr>
            <p:spPr>
              <a:xfrm>
                <a:off x="494950" y="1242200"/>
                <a:ext cx="2523300" cy="28824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2"/>
              <p:cNvSpPr txBox="1"/>
              <p:nvPr/>
            </p:nvSpPr>
            <p:spPr>
              <a:xfrm>
                <a:off x="1091800" y="892700"/>
                <a:ext cx="1329600" cy="34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2"/>
                    </a:solidFill>
                    <a:latin typeface="Open Sans"/>
                    <a:ea typeface="Open Sans"/>
                    <a:cs typeface="Open Sans"/>
                    <a:sym typeface="Open Sans"/>
                  </a:rPr>
                  <a:t>A2M</a:t>
                </a:r>
                <a:endParaRPr b="1">
                  <a:solidFill>
                    <a:schemeClr val="lt2"/>
                  </a:solidFill>
                  <a:latin typeface="Open Sans"/>
                  <a:ea typeface="Open Sans"/>
                  <a:cs typeface="Open Sans"/>
                  <a:sym typeface="Open Sans"/>
                </a:endParaRPr>
              </a:p>
            </p:txBody>
          </p:sp>
        </p:grpSp>
        <p:grpSp>
          <p:nvGrpSpPr>
            <p:cNvPr id="173" name="Google Shape;173;p32"/>
            <p:cNvGrpSpPr/>
            <p:nvPr/>
          </p:nvGrpSpPr>
          <p:grpSpPr>
            <a:xfrm>
              <a:off x="1995577" y="1242185"/>
              <a:ext cx="1174200" cy="2679900"/>
              <a:chOff x="928777" y="1242185"/>
              <a:chExt cx="1174200" cy="2679900"/>
            </a:xfrm>
          </p:grpSpPr>
          <p:grpSp>
            <p:nvGrpSpPr>
              <p:cNvPr id="174" name="Google Shape;174;p32"/>
              <p:cNvGrpSpPr/>
              <p:nvPr/>
            </p:nvGrpSpPr>
            <p:grpSpPr>
              <a:xfrm>
                <a:off x="928777" y="1242185"/>
                <a:ext cx="1174200" cy="2679900"/>
                <a:chOff x="928777" y="1242185"/>
                <a:chExt cx="1174200" cy="2679900"/>
              </a:xfrm>
            </p:grpSpPr>
            <p:sp>
              <p:nvSpPr>
                <p:cNvPr id="175" name="Google Shape;175;p32"/>
                <p:cNvSpPr/>
                <p:nvPr/>
              </p:nvSpPr>
              <p:spPr>
                <a:xfrm>
                  <a:off x="928777" y="1621985"/>
                  <a:ext cx="1174200" cy="23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2"/>
                <p:cNvSpPr txBox="1"/>
                <p:nvPr/>
              </p:nvSpPr>
              <p:spPr>
                <a:xfrm>
                  <a:off x="1357635" y="1242185"/>
                  <a:ext cx="2991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q</a:t>
                  </a:r>
                  <a:endParaRPr>
                    <a:latin typeface="Open Sans"/>
                    <a:ea typeface="Open Sans"/>
                    <a:cs typeface="Open Sans"/>
                    <a:sym typeface="Open Sans"/>
                  </a:endParaRPr>
                </a:p>
              </p:txBody>
            </p:sp>
          </p:grpSp>
          <p:sp>
            <p:nvSpPr>
              <p:cNvPr id="177" name="Google Shape;177;p32"/>
              <p:cNvSpPr/>
              <p:nvPr/>
            </p:nvSpPr>
            <p:spPr>
              <a:xfrm>
                <a:off x="1018142" y="1756610"/>
                <a:ext cx="978300" cy="3009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1, x</a:t>
                </a:r>
                <a:r>
                  <a:rPr lang="en" baseline="-25000"/>
                  <a:t>1</a:t>
                </a:r>
                <a:r>
                  <a:rPr lang="en"/>
                  <a:t>, d</a:t>
                </a:r>
                <a:r>
                  <a:rPr lang="en" baseline="-25000"/>
                  <a:t>1</a:t>
                </a:r>
                <a:endParaRPr baseline="-25000"/>
              </a:p>
            </p:txBody>
          </p:sp>
          <p:sp>
            <p:nvSpPr>
              <p:cNvPr id="178" name="Google Shape;178;p32"/>
              <p:cNvSpPr/>
              <p:nvPr/>
            </p:nvSpPr>
            <p:spPr>
              <a:xfrm>
                <a:off x="1018142" y="2115585"/>
                <a:ext cx="978300" cy="3009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2, x</a:t>
                </a:r>
                <a:r>
                  <a:rPr lang="en" baseline="-25000"/>
                  <a:t>2</a:t>
                </a:r>
                <a:r>
                  <a:rPr lang="en"/>
                  <a:t>, d</a:t>
                </a:r>
                <a:r>
                  <a:rPr lang="en" baseline="-25000"/>
                  <a:t>2</a:t>
                </a:r>
                <a:endParaRPr baseline="-25000"/>
              </a:p>
            </p:txBody>
          </p:sp>
          <p:sp>
            <p:nvSpPr>
              <p:cNvPr id="179" name="Google Shape;179;p32"/>
              <p:cNvSpPr/>
              <p:nvPr/>
            </p:nvSpPr>
            <p:spPr>
              <a:xfrm>
                <a:off x="1018142" y="3494810"/>
                <a:ext cx="978300" cy="3009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n, x</a:t>
                </a:r>
                <a:r>
                  <a:rPr lang="en" baseline="-25000"/>
                  <a:t>n</a:t>
                </a:r>
                <a:r>
                  <a:rPr lang="en"/>
                  <a:t>, d</a:t>
                </a:r>
                <a:r>
                  <a:rPr lang="en" baseline="-25000"/>
                  <a:t>n</a:t>
                </a:r>
                <a:endParaRPr baseline="-25000"/>
              </a:p>
            </p:txBody>
          </p:sp>
          <p:sp>
            <p:nvSpPr>
              <p:cNvPr id="180" name="Google Shape;180;p32"/>
              <p:cNvSpPr/>
              <p:nvPr/>
            </p:nvSpPr>
            <p:spPr>
              <a:xfrm>
                <a:off x="1018142" y="2625698"/>
                <a:ext cx="978300" cy="3009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baseline="-25000"/>
              </a:p>
            </p:txBody>
          </p:sp>
        </p:grpSp>
        <p:sp>
          <p:nvSpPr>
            <p:cNvPr id="181" name="Google Shape;181;p32"/>
            <p:cNvSpPr/>
            <p:nvPr/>
          </p:nvSpPr>
          <p:spPr>
            <a:xfrm>
              <a:off x="607264" y="1585185"/>
              <a:ext cx="1292700" cy="7095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Authentication</a:t>
              </a:r>
              <a:endParaRPr/>
            </a:p>
          </p:txBody>
        </p:sp>
        <p:sp>
          <p:nvSpPr>
            <p:cNvPr id="182" name="Google Shape;182;p32"/>
            <p:cNvSpPr/>
            <p:nvPr/>
          </p:nvSpPr>
          <p:spPr>
            <a:xfrm>
              <a:off x="776911" y="2490375"/>
              <a:ext cx="953400" cy="7095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Secure Hashing</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A2M Interface</a:t>
            </a:r>
            <a:endParaRPr/>
          </a:p>
        </p:txBody>
      </p:sp>
      <p:sp>
        <p:nvSpPr>
          <p:cNvPr id="188" name="Google Shape;188;p33"/>
          <p:cNvSpPr txBox="1">
            <a:spLocks noGrp="1"/>
          </p:cNvSpPr>
          <p:nvPr>
            <p:ph type="body" idx="1"/>
          </p:nvPr>
        </p:nvSpPr>
        <p:spPr>
          <a:xfrm>
            <a:off x="311700" y="1225225"/>
            <a:ext cx="5685300" cy="33540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b="1"/>
              <a:t>Append(q, x)</a:t>
            </a:r>
            <a:endParaRPr b="1"/>
          </a:p>
          <a:p>
            <a:pPr marL="914400" lvl="1" indent="-317500" algn="l" rtl="0">
              <a:lnSpc>
                <a:spcPct val="200000"/>
              </a:lnSpc>
              <a:spcBef>
                <a:spcPts val="0"/>
              </a:spcBef>
              <a:spcAft>
                <a:spcPts val="0"/>
              </a:spcAft>
              <a:buSzPts val="1400"/>
              <a:buChar char="○"/>
            </a:pPr>
            <a:r>
              <a:rPr lang="en"/>
              <a:t>Append value x to log q</a:t>
            </a:r>
            <a:endParaRPr/>
          </a:p>
          <a:p>
            <a:pPr marL="457200" lvl="0" indent="-342900" algn="l" rtl="0">
              <a:lnSpc>
                <a:spcPct val="115000"/>
              </a:lnSpc>
              <a:spcBef>
                <a:spcPts val="0"/>
              </a:spcBef>
              <a:spcAft>
                <a:spcPts val="0"/>
              </a:spcAft>
              <a:buSzPts val="1800"/>
              <a:buChar char="●"/>
            </a:pPr>
            <a:r>
              <a:rPr lang="en" b="1"/>
              <a:t>Advance(q, n, x)</a:t>
            </a:r>
            <a:endParaRPr b="1"/>
          </a:p>
          <a:p>
            <a:pPr marL="914400" lvl="1" indent="-317500" algn="l" rtl="0">
              <a:lnSpc>
                <a:spcPct val="115000"/>
              </a:lnSpc>
              <a:spcBef>
                <a:spcPts val="0"/>
              </a:spcBef>
              <a:spcAft>
                <a:spcPts val="0"/>
              </a:spcAft>
              <a:buSzPts val="1400"/>
              <a:buChar char="○"/>
            </a:pPr>
            <a:r>
              <a:rPr lang="en"/>
              <a:t>Similar to Append()</a:t>
            </a:r>
            <a:endParaRPr/>
          </a:p>
          <a:p>
            <a:pPr marL="914400" lvl="1" indent="-317500" algn="l" rtl="0">
              <a:lnSpc>
                <a:spcPct val="200000"/>
              </a:lnSpc>
              <a:spcBef>
                <a:spcPts val="0"/>
              </a:spcBef>
              <a:spcAft>
                <a:spcPts val="0"/>
              </a:spcAft>
              <a:buSzPts val="1400"/>
              <a:buChar char="○"/>
            </a:pPr>
            <a:r>
              <a:rPr lang="en"/>
              <a:t>Allows log q to skip ahead to n</a:t>
            </a:r>
            <a:endParaRPr/>
          </a:p>
        </p:txBody>
      </p:sp>
      <p:grpSp>
        <p:nvGrpSpPr>
          <p:cNvPr id="189" name="Google Shape;189;p33"/>
          <p:cNvGrpSpPr/>
          <p:nvPr/>
        </p:nvGrpSpPr>
        <p:grpSpPr>
          <a:xfrm>
            <a:off x="4877008" y="1077311"/>
            <a:ext cx="3917743" cy="3230939"/>
            <a:chOff x="494948" y="892688"/>
            <a:chExt cx="2703943" cy="3230939"/>
          </a:xfrm>
        </p:grpSpPr>
        <p:grpSp>
          <p:nvGrpSpPr>
            <p:cNvPr id="190" name="Google Shape;190;p33"/>
            <p:cNvGrpSpPr/>
            <p:nvPr/>
          </p:nvGrpSpPr>
          <p:grpSpPr>
            <a:xfrm>
              <a:off x="494948" y="892688"/>
              <a:ext cx="2703943" cy="3230939"/>
              <a:chOff x="494950" y="892700"/>
              <a:chExt cx="2391600" cy="3231909"/>
            </a:xfrm>
          </p:grpSpPr>
          <p:sp>
            <p:nvSpPr>
              <p:cNvPr id="191" name="Google Shape;191;p33"/>
              <p:cNvSpPr/>
              <p:nvPr/>
            </p:nvSpPr>
            <p:spPr>
              <a:xfrm>
                <a:off x="494950" y="1242209"/>
                <a:ext cx="2391600" cy="28824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3"/>
              <p:cNvSpPr txBox="1"/>
              <p:nvPr/>
            </p:nvSpPr>
            <p:spPr>
              <a:xfrm>
                <a:off x="1091800" y="892700"/>
                <a:ext cx="1329600" cy="34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2"/>
                    </a:solidFill>
                    <a:latin typeface="Open Sans"/>
                    <a:ea typeface="Open Sans"/>
                    <a:cs typeface="Open Sans"/>
                    <a:sym typeface="Open Sans"/>
                  </a:rPr>
                  <a:t>A2M</a:t>
                </a:r>
                <a:endParaRPr b="1">
                  <a:solidFill>
                    <a:schemeClr val="lt2"/>
                  </a:solidFill>
                  <a:latin typeface="Open Sans"/>
                  <a:ea typeface="Open Sans"/>
                  <a:cs typeface="Open Sans"/>
                  <a:sym typeface="Open Sans"/>
                </a:endParaRPr>
              </a:p>
            </p:txBody>
          </p:sp>
        </p:grpSp>
        <p:grpSp>
          <p:nvGrpSpPr>
            <p:cNvPr id="193" name="Google Shape;193;p33"/>
            <p:cNvGrpSpPr/>
            <p:nvPr/>
          </p:nvGrpSpPr>
          <p:grpSpPr>
            <a:xfrm>
              <a:off x="1817585" y="1242175"/>
              <a:ext cx="1308300" cy="2679892"/>
              <a:chOff x="750785" y="1242175"/>
              <a:chExt cx="1308300" cy="2679892"/>
            </a:xfrm>
          </p:grpSpPr>
          <p:grpSp>
            <p:nvGrpSpPr>
              <p:cNvPr id="194" name="Google Shape;194;p33"/>
              <p:cNvGrpSpPr/>
              <p:nvPr/>
            </p:nvGrpSpPr>
            <p:grpSpPr>
              <a:xfrm>
                <a:off x="750785" y="1242175"/>
                <a:ext cx="1308300" cy="2679892"/>
                <a:chOff x="750785" y="1242175"/>
                <a:chExt cx="1308300" cy="2679892"/>
              </a:xfrm>
            </p:grpSpPr>
            <p:sp>
              <p:nvSpPr>
                <p:cNvPr id="195" name="Google Shape;195;p33"/>
                <p:cNvSpPr/>
                <p:nvPr/>
              </p:nvSpPr>
              <p:spPr>
                <a:xfrm>
                  <a:off x="750785" y="1621967"/>
                  <a:ext cx="1308300" cy="23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3"/>
                <p:cNvSpPr txBox="1"/>
                <p:nvPr/>
              </p:nvSpPr>
              <p:spPr>
                <a:xfrm>
                  <a:off x="1208200" y="1242175"/>
                  <a:ext cx="3591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q</a:t>
                  </a:r>
                  <a:endParaRPr>
                    <a:latin typeface="Open Sans"/>
                    <a:ea typeface="Open Sans"/>
                    <a:cs typeface="Open Sans"/>
                    <a:sym typeface="Open Sans"/>
                  </a:endParaRPr>
                </a:p>
              </p:txBody>
            </p:sp>
          </p:grpSp>
          <p:sp>
            <p:nvSpPr>
              <p:cNvPr id="197" name="Google Shape;197;p33"/>
              <p:cNvSpPr/>
              <p:nvPr/>
            </p:nvSpPr>
            <p:spPr>
              <a:xfrm>
                <a:off x="817835" y="1756600"/>
                <a:ext cx="1174200" cy="3009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1, x</a:t>
                </a:r>
                <a:r>
                  <a:rPr lang="en" baseline="-25000"/>
                  <a:t>1</a:t>
                </a:r>
                <a:r>
                  <a:rPr lang="en"/>
                  <a:t>, d</a:t>
                </a:r>
                <a:r>
                  <a:rPr lang="en" baseline="-25000"/>
                  <a:t>1</a:t>
                </a:r>
                <a:endParaRPr baseline="-25000"/>
              </a:p>
            </p:txBody>
          </p:sp>
          <p:sp>
            <p:nvSpPr>
              <p:cNvPr id="198" name="Google Shape;198;p33"/>
              <p:cNvSpPr/>
              <p:nvPr/>
            </p:nvSpPr>
            <p:spPr>
              <a:xfrm>
                <a:off x="817835" y="2115925"/>
                <a:ext cx="1174200" cy="3009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2, x</a:t>
                </a:r>
                <a:r>
                  <a:rPr lang="en" baseline="-25000"/>
                  <a:t>2</a:t>
                </a:r>
                <a:r>
                  <a:rPr lang="en"/>
                  <a:t>, d</a:t>
                </a:r>
                <a:r>
                  <a:rPr lang="en" baseline="-25000"/>
                  <a:t>2</a:t>
                </a:r>
                <a:endParaRPr baseline="-25000"/>
              </a:p>
            </p:txBody>
          </p:sp>
          <p:sp>
            <p:nvSpPr>
              <p:cNvPr id="199" name="Google Shape;199;p33"/>
              <p:cNvSpPr/>
              <p:nvPr/>
            </p:nvSpPr>
            <p:spPr>
              <a:xfrm>
                <a:off x="817835" y="3435775"/>
                <a:ext cx="1174200" cy="3009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10, x</a:t>
                </a:r>
                <a:r>
                  <a:rPr lang="en" baseline="-25000"/>
                  <a:t>10</a:t>
                </a:r>
                <a:r>
                  <a:rPr lang="en"/>
                  <a:t>, d</a:t>
                </a:r>
                <a:r>
                  <a:rPr lang="en" baseline="-25000"/>
                  <a:t>10</a:t>
                </a:r>
                <a:endParaRPr baseline="-25000"/>
              </a:p>
            </p:txBody>
          </p:sp>
          <p:sp>
            <p:nvSpPr>
              <p:cNvPr id="200" name="Google Shape;200;p33"/>
              <p:cNvSpPr/>
              <p:nvPr/>
            </p:nvSpPr>
            <p:spPr>
              <a:xfrm>
                <a:off x="817835" y="2585488"/>
                <a:ext cx="1174200" cy="3009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baseline="-25000"/>
              </a:p>
            </p:txBody>
          </p:sp>
        </p:grpSp>
        <p:sp>
          <p:nvSpPr>
            <p:cNvPr id="201" name="Google Shape;201;p33"/>
            <p:cNvSpPr/>
            <p:nvPr/>
          </p:nvSpPr>
          <p:spPr>
            <a:xfrm>
              <a:off x="588682" y="1552317"/>
              <a:ext cx="1104000" cy="7095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Authentication</a:t>
              </a:r>
              <a:endParaRPr/>
            </a:p>
          </p:txBody>
        </p:sp>
        <p:sp>
          <p:nvSpPr>
            <p:cNvPr id="202" name="Google Shape;202;p33"/>
            <p:cNvSpPr/>
            <p:nvPr/>
          </p:nvSpPr>
          <p:spPr>
            <a:xfrm>
              <a:off x="588682" y="2417261"/>
              <a:ext cx="1104000" cy="7095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Secure Hashing</a:t>
              </a:r>
              <a:endParaRPr/>
            </a:p>
          </p:txBody>
        </p:sp>
      </p:grpSp>
      <p:sp>
        <p:nvSpPr>
          <p:cNvPr id="203" name="Google Shape;203;p33"/>
          <p:cNvSpPr txBox="1"/>
          <p:nvPr/>
        </p:nvSpPr>
        <p:spPr>
          <a:xfrm>
            <a:off x="6826175" y="3310450"/>
            <a:ext cx="1824000" cy="23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204" name="Google Shape;204;p33"/>
          <p:cNvSpPr/>
          <p:nvPr/>
        </p:nvSpPr>
        <p:spPr>
          <a:xfrm>
            <a:off x="2522875" y="3829900"/>
            <a:ext cx="2194200" cy="4887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Append(q, x = h(msg))</a:t>
            </a:r>
            <a:endParaRPr/>
          </a:p>
        </p:txBody>
      </p:sp>
      <p:cxnSp>
        <p:nvCxnSpPr>
          <p:cNvPr id="205" name="Google Shape;205;p33"/>
          <p:cNvCxnSpPr>
            <a:stCxn id="204" idx="2"/>
            <a:endCxn id="199" idx="1"/>
          </p:cNvCxnSpPr>
          <p:nvPr/>
        </p:nvCxnSpPr>
        <p:spPr>
          <a:xfrm rot="-5400000">
            <a:off x="4981375" y="2409400"/>
            <a:ext cx="547800" cy="3270600"/>
          </a:xfrm>
          <a:prstGeom prst="bentConnector4">
            <a:avLst>
              <a:gd name="adj1" fmla="val -43469"/>
              <a:gd name="adj2" fmla="val 66771"/>
            </a:avLst>
          </a:prstGeom>
          <a:noFill/>
          <a:ln w="19050" cap="flat" cmpd="sng">
            <a:solidFill>
              <a:schemeClr val="dk1"/>
            </a:solidFill>
            <a:prstDash val="solid"/>
            <a:round/>
            <a:headEnd type="none" w="med" len="med"/>
            <a:tailEnd type="triangle" w="med" len="med"/>
          </a:ln>
        </p:spPr>
      </p:cxnSp>
      <p:sp>
        <p:nvSpPr>
          <p:cNvPr id="206" name="Google Shape;206;p33"/>
          <p:cNvSpPr/>
          <p:nvPr/>
        </p:nvSpPr>
        <p:spPr>
          <a:xfrm>
            <a:off x="6881086" y="3195246"/>
            <a:ext cx="1714200" cy="3009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9, x</a:t>
            </a:r>
            <a:r>
              <a:rPr lang="en" baseline="-25000">
                <a:solidFill>
                  <a:schemeClr val="dk1"/>
                </a:solidFill>
              </a:rPr>
              <a:t>9</a:t>
            </a:r>
            <a:r>
              <a:rPr lang="en">
                <a:solidFill>
                  <a:schemeClr val="dk1"/>
                </a:solidFill>
              </a:rPr>
              <a:t>, d</a:t>
            </a:r>
            <a:r>
              <a:rPr lang="en" baseline="-25000">
                <a:solidFill>
                  <a:schemeClr val="dk1"/>
                </a:solidFill>
              </a:rPr>
              <a:t>9</a:t>
            </a:r>
            <a:endParaRPr baseline="-25000"/>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1904</Words>
  <Application>Microsoft Macintosh PowerPoint</Application>
  <PresentationFormat>On-screen Show (16:9)</PresentationFormat>
  <Paragraphs>365</Paragraphs>
  <Slides>34</Slides>
  <Notes>34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34</vt:i4>
      </vt:variant>
    </vt:vector>
  </HeadingPairs>
  <TitlesOfParts>
    <vt:vector size="40" baseType="lpstr">
      <vt:lpstr>Arial</vt:lpstr>
      <vt:lpstr>Oswald</vt:lpstr>
      <vt:lpstr>Economica</vt:lpstr>
      <vt:lpstr>Open Sans</vt:lpstr>
      <vt:lpstr>Luxe</vt:lpstr>
      <vt:lpstr>Luxe</vt:lpstr>
      <vt:lpstr>Attested Append-Only Memory:  Making Adversaries Stick to their Word</vt:lpstr>
      <vt:lpstr>Background</vt:lpstr>
      <vt:lpstr>Background</vt:lpstr>
      <vt:lpstr>Equivocation</vt:lpstr>
      <vt:lpstr>PowerPoint Presentation</vt:lpstr>
      <vt:lpstr>Equivocation to clients</vt:lpstr>
      <vt:lpstr>Equivocation to servers</vt:lpstr>
      <vt:lpstr>Attested Append-Only Memory (A2M) Log</vt:lpstr>
      <vt:lpstr>A2M Interface</vt:lpstr>
      <vt:lpstr>A2M Interface</vt:lpstr>
      <vt:lpstr>A2M Log</vt:lpstr>
      <vt:lpstr>PBFT Review  </vt:lpstr>
      <vt:lpstr>PBFT Review</vt:lpstr>
      <vt:lpstr>PBFT Review </vt:lpstr>
      <vt:lpstr>PBFT</vt:lpstr>
      <vt:lpstr>A2M-PBFT-E</vt:lpstr>
      <vt:lpstr>A2M-PBFT-E</vt:lpstr>
      <vt:lpstr>Prevent Equivocation to client</vt:lpstr>
      <vt:lpstr>Linearizability and Liveness</vt:lpstr>
      <vt:lpstr>A2M-PBFT-EA</vt:lpstr>
      <vt:lpstr>A2M-PBFT-EA</vt:lpstr>
      <vt:lpstr>A2M-PBFT-EA</vt:lpstr>
      <vt:lpstr>Linearizability and Liveness</vt:lpstr>
      <vt:lpstr>Comparison</vt:lpstr>
      <vt:lpstr>A2M-Storage</vt:lpstr>
      <vt:lpstr>SUNDR</vt:lpstr>
      <vt:lpstr>SUNDR</vt:lpstr>
      <vt:lpstr>A2M-Storage</vt:lpstr>
      <vt:lpstr>Evaluation</vt:lpstr>
      <vt:lpstr>Microbenchmarks</vt:lpstr>
      <vt:lpstr>Macrobenchmarks</vt:lpstr>
      <vt:lpstr>Varying Delay Time</vt:lpstr>
      <vt:lpstr>Is A2M the right trusted abstraction?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Attested Append-Only Memory:  Making Adversaries Stick to their Word</dc:title>
  <cp:lastModifiedBy>picaguo1997@gmail.com</cp:lastModifiedBy>
  <cp:revision>1</cp:revision>
  <dcterms:modified xsi:type="dcterms:W3CDTF">2019-10-28T20:36:55Z</dcterms:modified>
</cp:coreProperties>
</file>