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3"/>
  </p:notesMasterIdLst>
  <p:sldIdLst>
    <p:sldId id="273" r:id="rId2"/>
    <p:sldId id="298" r:id="rId3"/>
    <p:sldId id="311" r:id="rId4"/>
    <p:sldId id="321" r:id="rId5"/>
    <p:sldId id="270" r:id="rId6"/>
    <p:sldId id="318" r:id="rId7"/>
    <p:sldId id="320" r:id="rId8"/>
    <p:sldId id="312" r:id="rId9"/>
    <p:sldId id="281" r:id="rId10"/>
    <p:sldId id="283" r:id="rId11"/>
    <p:sldId id="285" r:id="rId12"/>
    <p:sldId id="286" r:id="rId13"/>
    <p:sldId id="282" r:id="rId14"/>
    <p:sldId id="287" r:id="rId15"/>
    <p:sldId id="288" r:id="rId16"/>
    <p:sldId id="324" r:id="rId17"/>
    <p:sldId id="289" r:id="rId18"/>
    <p:sldId id="290" r:id="rId19"/>
    <p:sldId id="291" r:id="rId20"/>
    <p:sldId id="292" r:id="rId21"/>
    <p:sldId id="294" r:id="rId22"/>
    <p:sldId id="293" r:id="rId23"/>
    <p:sldId id="295" r:id="rId24"/>
    <p:sldId id="296" r:id="rId25"/>
    <p:sldId id="317" r:id="rId26"/>
    <p:sldId id="299" r:id="rId27"/>
    <p:sldId id="310" r:id="rId28"/>
    <p:sldId id="300" r:id="rId29"/>
    <p:sldId id="301" r:id="rId30"/>
    <p:sldId id="322" r:id="rId31"/>
    <p:sldId id="303" r:id="rId32"/>
    <p:sldId id="302" r:id="rId33"/>
    <p:sldId id="304" r:id="rId34"/>
    <p:sldId id="307" r:id="rId35"/>
    <p:sldId id="308" r:id="rId36"/>
    <p:sldId id="309" r:id="rId37"/>
    <p:sldId id="323" r:id="rId38"/>
    <p:sldId id="325" r:id="rId39"/>
    <p:sldId id="326" r:id="rId40"/>
    <p:sldId id="327" r:id="rId41"/>
    <p:sldId id="31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98"/>
            <p14:sldId id="311"/>
            <p14:sldId id="321"/>
            <p14:sldId id="270"/>
            <p14:sldId id="318"/>
            <p14:sldId id="320"/>
            <p14:sldId id="312"/>
            <p14:sldId id="281"/>
            <p14:sldId id="283"/>
            <p14:sldId id="285"/>
            <p14:sldId id="286"/>
            <p14:sldId id="282"/>
            <p14:sldId id="287"/>
            <p14:sldId id="288"/>
            <p14:sldId id="324"/>
            <p14:sldId id="289"/>
            <p14:sldId id="290"/>
            <p14:sldId id="291"/>
            <p14:sldId id="292"/>
            <p14:sldId id="294"/>
            <p14:sldId id="293"/>
            <p14:sldId id="295"/>
            <p14:sldId id="296"/>
            <p14:sldId id="317"/>
            <p14:sldId id="299"/>
            <p14:sldId id="310"/>
            <p14:sldId id="300"/>
            <p14:sldId id="301"/>
            <p14:sldId id="322"/>
            <p14:sldId id="303"/>
            <p14:sldId id="302"/>
            <p14:sldId id="304"/>
            <p14:sldId id="307"/>
            <p14:sldId id="308"/>
            <p14:sldId id="309"/>
            <p14:sldId id="323"/>
            <p14:sldId id="325"/>
            <p14:sldId id="326"/>
            <p14:sldId id="327"/>
            <p14:sldId id="31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8" autoAdjust="0"/>
    <p:restoredTop sz="94274" autoAdjust="0"/>
  </p:normalViewPr>
  <p:slideViewPr>
    <p:cSldViewPr snapToGrid="0">
      <p:cViewPr varScale="1">
        <p:scale>
          <a:sx n="124" d="100"/>
          <a:sy n="124" d="100"/>
        </p:scale>
        <p:origin x="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0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5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2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1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1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7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5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4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5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3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5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9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3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2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8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3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8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7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3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0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61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92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2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Impossibility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Faulty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1306" y="3816448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Xander Fang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Internal state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311788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Input Register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Output register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storage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counter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B5B640-32A4-B848-8640-55678D7FC5BF}"/>
              </a:ext>
            </a:extLst>
          </p:cNvPr>
          <p:cNvSpPr txBox="1">
            <a:spLocks/>
          </p:cNvSpPr>
          <p:nvPr/>
        </p:nvSpPr>
        <p:spPr>
          <a:xfrm>
            <a:off x="576233" y="5253893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zh-CN" alt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8ADD41D-BF1A-184F-944C-57A7A2A59DDF}"/>
              </a:ext>
            </a:extLst>
          </p:cNvPr>
          <p:cNvSpPr txBox="1">
            <a:spLocks/>
          </p:cNvSpPr>
          <p:nvPr/>
        </p:nvSpPr>
        <p:spPr>
          <a:xfrm>
            <a:off x="576233" y="5876417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Output register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or 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2AC444-5FFE-6F40-A2F2-75EAA4B8B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E76567-BDBB-9E4E-8698-D2DDA4A94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509138"/>
              </p:ext>
            </p:extLst>
          </p:nvPr>
        </p:nvGraphicFramePr>
        <p:xfrm>
          <a:off x="6096000" y="1854123"/>
          <a:ext cx="4508938" cy="327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r:id="rId4" imgW="2819400" imgH="1917700" progId="Visio.Drawing.11">
                  <p:embed/>
                </p:oleObj>
              </mc:Choice>
              <mc:Fallback>
                <p:oleObj r:id="rId4" imgW="2819400" imgH="1917700" progId="Visio.Drawing.11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54123"/>
                        <a:ext cx="4508938" cy="3275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6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6"/>
            <a:ext cx="10805931" cy="5294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Transition Function 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register value -&gt; Output register value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C1201B-60BF-734C-80DB-2FD6A1762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053CFD-9684-1646-8843-CD549CF47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093903"/>
              </p:ext>
            </p:extLst>
          </p:nvPr>
        </p:nvGraphicFramePr>
        <p:xfrm>
          <a:off x="5968606" y="2748213"/>
          <a:ext cx="2670897" cy="2505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r:id="rId4" imgW="1384300" imgH="1358900" progId="Visio.Drawing.11">
                  <p:embed/>
                </p:oleObj>
              </mc:Choice>
              <mc:Fallback>
                <p:oleObj r:id="rId4" imgW="1384300" imgH="1358900" progId="Visio.Drawing.11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606" y="2748213"/>
                        <a:ext cx="2670897" cy="2505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85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Features of Process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0"/>
            <a:ext cx="9692374" cy="3315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Register + Transition Function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register: “Write-Once”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process reaches a decision state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function cannot change value anymore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2CA49D-6ED5-FB45-8353-ED49D8BE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B2A33F6-30F9-C044-80FF-992D7D001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35219"/>
              </p:ext>
            </p:extLst>
          </p:nvPr>
        </p:nvGraphicFramePr>
        <p:xfrm>
          <a:off x="8891752" y="2614205"/>
          <a:ext cx="2753710" cy="289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r:id="rId4" imgW="1727200" imgH="2133600" progId="Visio.Drawing.11">
                  <p:embed/>
                </p:oleObj>
              </mc:Choice>
              <mc:Fallback>
                <p:oleObj r:id="rId4" imgW="1727200" imgH="2133600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B2A33F6-30F9-C044-80FF-992D7D001F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752" y="2614205"/>
                        <a:ext cx="2753710" cy="2891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67037008-7C57-264B-B4E9-CA25782E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4BFEDA-3545-404D-B612-7017CFA11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94097"/>
              </p:ext>
            </p:extLst>
          </p:nvPr>
        </p:nvGraphicFramePr>
        <p:xfrm>
          <a:off x="6190593" y="2456819"/>
          <a:ext cx="2091559" cy="279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r:id="rId6" imgW="1168400" imgH="1549400" progId="Visio.Drawing.11">
                  <p:embed/>
                </p:oleObj>
              </mc:Choice>
              <mc:Fallback>
                <p:oleObj r:id="rId6" imgW="1168400" imgH="1549400" progId="Visio.Drawing.11">
                  <p:embed/>
                  <p:pic>
                    <p:nvPicPr>
                      <p:cNvPr id="0" name="对象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593" y="2456819"/>
                        <a:ext cx="2091559" cy="2797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31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Process Communication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0"/>
            <a:ext cx="6455188" cy="4292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 Message Buffer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Buffer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data structure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Nondeterministic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8DC836-559F-D546-A162-1EEAE3A0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7ED6D5-30EC-0540-86E0-F43722DF8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561919"/>
              </p:ext>
            </p:extLst>
          </p:nvPr>
        </p:nvGraphicFramePr>
        <p:xfrm>
          <a:off x="5665075" y="2859542"/>
          <a:ext cx="5391808" cy="113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r:id="rId4" imgW="4140200" imgH="749300" progId="Visio.Drawing.11">
                  <p:embed/>
                </p:oleObj>
              </mc:Choice>
              <mc:Fallback>
                <p:oleObj r:id="rId4" imgW="4140200" imgH="749300" progId="Visio.Drawing.11">
                  <p:embed/>
                  <p:pic>
                    <p:nvPicPr>
                      <p:cNvPr id="0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075" y="2859542"/>
                        <a:ext cx="5391808" cy="113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5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Two Operations of Process Communication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Receive(p)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338724-DC31-2443-A5EB-3FD5AD3F7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618247"/>
              </p:ext>
            </p:extLst>
          </p:nvPr>
        </p:nvGraphicFramePr>
        <p:xfrm>
          <a:off x="5885794" y="2680570"/>
          <a:ext cx="4572000" cy="149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r:id="rId4" imgW="3517900" imgH="1041400" progId="Visio.Drawing.11">
                  <p:embed/>
                </p:oleObj>
              </mc:Choice>
              <mc:Fallback>
                <p:oleObj r:id="rId4" imgW="3517900" imgH="1041400" progId="Visio.Drawing.11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794" y="2680570"/>
                        <a:ext cx="4572000" cy="1496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9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Two Operations of Process Communication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Receive(p)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Message Buffer Randomly or Null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783DBCC-0324-714B-BA36-1884E3899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33768"/>
              </p:ext>
            </p:extLst>
          </p:nvPr>
        </p:nvGraphicFramePr>
        <p:xfrm>
          <a:off x="5979117" y="2302618"/>
          <a:ext cx="4782208" cy="175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r:id="rId4" imgW="3517900" imgH="1409700" progId="Visio.Drawing.11">
                  <p:embed/>
                </p:oleObj>
              </mc:Choice>
              <mc:Fallback>
                <p:oleObj r:id="rId4" imgW="3517900" imgH="1409700" progId="Visio.Drawing.1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783DBCC-0324-714B-BA36-1884E38990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117" y="2302618"/>
                        <a:ext cx="4782208" cy="1757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Two Operations of Process Communication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Receive(p)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Message Buffer Randomly or Null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infinitely times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783DBCC-0324-714B-BA36-1884E3899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282128"/>
              </p:ext>
            </p:extLst>
          </p:nvPr>
        </p:nvGraphicFramePr>
        <p:xfrm>
          <a:off x="5959364" y="2302618"/>
          <a:ext cx="4782208" cy="175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r:id="rId4" imgW="3517900" imgH="1409700" progId="Visio.Drawing.11">
                  <p:embed/>
                </p:oleObj>
              </mc:Choice>
              <mc:Fallback>
                <p:oleObj r:id="rId4" imgW="3517900" imgH="1409700" progId="Visio.Drawing.1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783DBCC-0324-714B-BA36-1884E38990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364" y="2302618"/>
                        <a:ext cx="4782208" cy="1757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295DA2-205E-D543-8CA6-0A04A5FDCE2C}"/>
              </a:ext>
            </a:extLst>
          </p:cNvPr>
          <p:cNvGraphicFramePr>
            <a:graphicFrameLocks/>
          </p:cNvGraphicFramePr>
          <p:nvPr/>
        </p:nvGraphicFramePr>
        <p:xfrm>
          <a:off x="5959364" y="4765337"/>
          <a:ext cx="3615559" cy="175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r:id="rId6" imgW="2247900" imgH="1130300" progId="Visio.Drawing.11">
                  <p:embed/>
                </p:oleObj>
              </mc:Choice>
              <mc:Fallback>
                <p:oleObj r:id="rId6" imgW="2247900" imgH="1130300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0295DA2-205E-D543-8CA6-0A04A5FDCE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364" y="4765337"/>
                        <a:ext cx="3615559" cy="1757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89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internal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in one process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of message buffer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B226DB1-EFD4-ED41-80CF-FEA813AE3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571296"/>
              </p:ext>
            </p:extLst>
          </p:nvPr>
        </p:nvGraphicFramePr>
        <p:xfrm>
          <a:off x="5044965" y="1931943"/>
          <a:ext cx="5349765" cy="272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r:id="rId4" imgW="4064000" imgH="2019300" progId="Visio.Drawing.11">
                  <p:embed/>
                </p:oleObj>
              </mc:Choice>
              <mc:Fallback>
                <p:oleObj r:id="rId4" imgW="4064000" imgH="2019300" progId="Visio.Drawing.11">
                  <p:embed/>
                  <p:pic>
                    <p:nvPicPr>
                      <p:cNvPr id="0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965" y="1931943"/>
                        <a:ext cx="5349765" cy="2720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44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configuration to another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Determined by the event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9BF61D-C944-DD4F-8131-8588CD60102B}"/>
              </a:ext>
            </a:extLst>
          </p:cNvPr>
          <p:cNvSpPr txBox="1">
            <a:spLocks/>
          </p:cNvSpPr>
          <p:nvPr/>
        </p:nvSpPr>
        <p:spPr>
          <a:xfrm>
            <a:off x="576233" y="3934045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9CFF926-AC08-9940-A836-6FACAE3E5C1D}"/>
              </a:ext>
            </a:extLst>
          </p:cNvPr>
          <p:cNvSpPr txBox="1">
            <a:spLocks/>
          </p:cNvSpPr>
          <p:nvPr/>
        </p:nvSpPr>
        <p:spPr>
          <a:xfrm>
            <a:off x="604434" y="4673110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e=(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3D2E03-8820-2148-97C4-20101AF38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338" y="2232791"/>
            <a:ext cx="16087160" cy="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73787B0-65B8-DD46-B029-93AFF089D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503621"/>
              </p:ext>
            </p:extLst>
          </p:nvPr>
        </p:nvGraphicFramePr>
        <p:xfrm>
          <a:off x="5423337" y="2232791"/>
          <a:ext cx="4277711" cy="316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r:id="rId4" imgW="3162300" imgH="2222500" progId="Visio.Drawing.11">
                  <p:embed/>
                </p:oleObj>
              </mc:Choice>
              <mc:Fallback>
                <p:oleObj r:id="rId4" imgW="3162300" imgH="2222500" progId="Visio.Drawing.11">
                  <p:embed/>
                  <p:pic>
                    <p:nvPicPr>
                      <p:cNvPr id="0" name="对象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337" y="2232791"/>
                        <a:ext cx="4277711" cy="3168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84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of events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332908-D5F4-AC4C-BE8C-FF1A4ECA5158}"/>
              </a:ext>
            </a:extLst>
          </p:cNvPr>
          <p:cNvSpPr txBox="1">
            <a:spLocks/>
          </p:cNvSpPr>
          <p:nvPr/>
        </p:nvSpPr>
        <p:spPr>
          <a:xfrm>
            <a:off x="604434" y="3367855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65CB986-7D6A-204D-B440-31F7753EC2A9}"/>
              </a:ext>
            </a:extLst>
          </p:cNvPr>
          <p:cNvSpPr txBox="1">
            <a:spLocks/>
          </p:cNvSpPr>
          <p:nvPr/>
        </p:nvSpPr>
        <p:spPr>
          <a:xfrm>
            <a:off x="576233" y="4194493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of steps associated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129868-6583-2A40-A020-352917B7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FB4888C-D039-9449-813C-A018E056C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111341"/>
              </p:ext>
            </p:extLst>
          </p:nvPr>
        </p:nvGraphicFramePr>
        <p:xfrm>
          <a:off x="5696606" y="2126290"/>
          <a:ext cx="4600202" cy="283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r:id="rId4" imgW="3302000" imgH="1714500" progId="Visio.Drawing.11">
                  <p:embed/>
                </p:oleObj>
              </mc:Choice>
              <mc:Fallback>
                <p:oleObj r:id="rId4" imgW="3302000" imgH="1714500" progId="Visio.Drawing.11">
                  <p:embed/>
                  <p:pic>
                    <p:nvPicPr>
                      <p:cNvPr id="0" name="对象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606" y="2126290"/>
                        <a:ext cx="4600202" cy="2830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08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04434" y="2003087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Lemmas / Proof</a:t>
            </a:r>
          </a:p>
        </p:txBody>
      </p:sp>
    </p:spTree>
    <p:extLst>
      <p:ext uri="{BB962C8B-B14F-4D97-AF65-F5344CB8AC3E}">
        <p14:creationId xmlns:p14="http://schemas.microsoft.com/office/powerpoint/2010/main" val="176414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Reachable Configuration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events from C is finite -&gt; Reachable from C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7D7EFF-2C39-7B4A-BE49-46F25379F229}"/>
              </a:ext>
            </a:extLst>
          </p:cNvPr>
          <p:cNvSpPr txBox="1">
            <a:spLocks/>
          </p:cNvSpPr>
          <p:nvPr/>
        </p:nvSpPr>
        <p:spPr>
          <a:xfrm>
            <a:off x="576233" y="3583349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Accessible Configuration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4A20651-8AA2-0E43-827E-C41F77AE0140}"/>
              </a:ext>
            </a:extLst>
          </p:cNvPr>
          <p:cNvSpPr txBox="1">
            <a:spLocks/>
          </p:cNvSpPr>
          <p:nvPr/>
        </p:nvSpPr>
        <p:spPr>
          <a:xfrm>
            <a:off x="576233" y="4455293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Reachable from the initial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535F2-DDA2-C344-9184-357FFFE2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21" y="3382900"/>
            <a:ext cx="5276002" cy="21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Nonfaulty Process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process p in a run takes infinite steps.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7D7EFF-2C39-7B4A-BE49-46F25379F229}"/>
              </a:ext>
            </a:extLst>
          </p:cNvPr>
          <p:cNvSpPr txBox="1">
            <a:spLocks/>
          </p:cNvSpPr>
          <p:nvPr/>
        </p:nvSpPr>
        <p:spPr>
          <a:xfrm>
            <a:off x="576233" y="3583349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Faulty Process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4A20651-8AA2-0E43-827E-C41F77AE0140}"/>
              </a:ext>
            </a:extLst>
          </p:cNvPr>
          <p:cNvSpPr txBox="1">
            <a:spLocks/>
          </p:cNvSpPr>
          <p:nvPr/>
        </p:nvSpPr>
        <p:spPr>
          <a:xfrm>
            <a:off x="576233" y="4455293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process p in a run takes finite steps.</a:t>
            </a:r>
          </a:p>
        </p:txBody>
      </p:sp>
    </p:spTree>
    <p:extLst>
      <p:ext uri="{BB962C8B-B14F-4D97-AF65-F5344CB8AC3E}">
        <p14:creationId xmlns:p14="http://schemas.microsoft.com/office/powerpoint/2010/main" val="308170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Admissible Run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most one process is faulty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messages sent to nonfaulty processes are eventually received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A3AB0B-E241-6A40-A131-C16D0939F84E}"/>
              </a:ext>
            </a:extLst>
          </p:cNvPr>
          <p:cNvSpPr txBox="1">
            <a:spLocks/>
          </p:cNvSpPr>
          <p:nvPr/>
        </p:nvSpPr>
        <p:spPr>
          <a:xfrm>
            <a:off x="639295" y="4162607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Deciding Run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F27C519-E279-C948-92E0-C7A3F92DDDCF}"/>
              </a:ext>
            </a:extLst>
          </p:cNvPr>
          <p:cNvSpPr txBox="1">
            <a:spLocks/>
          </p:cNvSpPr>
          <p:nvPr/>
        </p:nvSpPr>
        <p:spPr>
          <a:xfrm>
            <a:off x="604434" y="4877664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reaches a decision state in that run </a:t>
            </a:r>
          </a:p>
        </p:txBody>
      </p:sp>
    </p:spTree>
    <p:extLst>
      <p:ext uri="{BB962C8B-B14F-4D97-AF65-F5344CB8AC3E}">
        <p14:creationId xmlns:p14="http://schemas.microsoft.com/office/powerpoint/2010/main" val="18447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Bivalent configuration / Univalent configuration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is a configuration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is the set of decision value of configurations reachable from C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CE0AF8-1BBD-F242-9DCA-1242479A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9AC6F5-4A6F-674A-9BDE-AEC287B60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623589"/>
              </p:ext>
            </p:extLst>
          </p:nvPr>
        </p:nvGraphicFramePr>
        <p:xfrm>
          <a:off x="6463862" y="3863886"/>
          <a:ext cx="5065987" cy="229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r:id="rId4" imgW="3721100" imgH="1562100" progId="Visio.Drawing.11">
                  <p:embed/>
                </p:oleObj>
              </mc:Choice>
              <mc:Fallback>
                <p:oleObj r:id="rId4" imgW="3721100" imgH="1562100" progId="Visio.Drawing.11">
                  <p:embed/>
                  <p:pic>
                    <p:nvPicPr>
                      <p:cNvPr id="0" name="对象 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862" y="3863886"/>
                        <a:ext cx="5065987" cy="2291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83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Bivalent configuration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V is 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A03A99-6370-4C4B-B865-B5CA53D4E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741656"/>
              </p:ext>
            </p:extLst>
          </p:nvPr>
        </p:nvGraphicFramePr>
        <p:xfrm>
          <a:off x="8502867" y="2174897"/>
          <a:ext cx="3300249" cy="168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r:id="rId4" imgW="2540000" imgH="1231900" progId="Visio.Drawing.11">
                  <p:embed/>
                </p:oleObj>
              </mc:Choice>
              <mc:Fallback>
                <p:oleObj r:id="rId4" imgW="2540000" imgH="1231900" progId="Visio.Drawing.11">
                  <p:embed/>
                  <p:pic>
                    <p:nvPicPr>
                      <p:cNvPr id="0" name="对象 1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867" y="2174897"/>
                        <a:ext cx="3300249" cy="1688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410677-7747-E94F-96B3-4549C5516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066961"/>
              </p:ext>
            </p:extLst>
          </p:nvPr>
        </p:nvGraphicFramePr>
        <p:xfrm>
          <a:off x="4487919" y="2161337"/>
          <a:ext cx="3300248" cy="176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r:id="rId6" imgW="2540000" imgH="1231900" progId="Visio.Drawing.11">
                  <p:embed/>
                </p:oleObj>
              </mc:Choice>
              <mc:Fallback>
                <p:oleObj r:id="rId6" imgW="2540000" imgH="1231900" progId="Visio.Drawing.11">
                  <p:embed/>
                  <p:pic>
                    <p:nvPicPr>
                      <p:cNvPr id="0" name="对象 1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919" y="2161337"/>
                        <a:ext cx="3300248" cy="1766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1EF2A-5CF6-1A43-B9D5-4201B7EFB0CE}"/>
              </a:ext>
            </a:extLst>
          </p:cNvPr>
          <p:cNvSpPr txBox="1">
            <a:spLocks/>
          </p:cNvSpPr>
          <p:nvPr/>
        </p:nvSpPr>
        <p:spPr>
          <a:xfrm>
            <a:off x="547870" y="4206399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Univalent configuration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B7A10A8-AD32-8642-BC66-7163B38BDC5A}"/>
              </a:ext>
            </a:extLst>
          </p:cNvPr>
          <p:cNvSpPr txBox="1">
            <a:spLocks/>
          </p:cNvSpPr>
          <p:nvPr/>
        </p:nvSpPr>
        <p:spPr>
          <a:xfrm>
            <a:off x="576233" y="5045830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V is 1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0-valent or 1-valent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141221A-69A5-E248-A805-67EAD4CE4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776823"/>
              </p:ext>
            </p:extLst>
          </p:nvPr>
        </p:nvGraphicFramePr>
        <p:xfrm>
          <a:off x="6138043" y="4747122"/>
          <a:ext cx="3888828" cy="144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r:id="rId8" imgW="3263900" imgH="977900" progId="Visio.Drawing.11">
                  <p:embed/>
                </p:oleObj>
              </mc:Choice>
              <mc:Fallback>
                <p:oleObj r:id="rId8" imgW="3263900" imgH="977900" progId="Visio.Drawing.11">
                  <p:embed/>
                  <p:pic>
                    <p:nvPicPr>
                      <p:cNvPr id="0" name="对象 2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043" y="4747122"/>
                        <a:ext cx="3888828" cy="1441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17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Totally Correct Protocol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9692374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admissible run is a deciding run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1816" y="1321980"/>
            <a:ext cx="9582736" cy="238936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Lemmas / Proof</a:t>
            </a:r>
          </a:p>
        </p:txBody>
      </p:sp>
    </p:spTree>
    <p:extLst>
      <p:ext uri="{BB962C8B-B14F-4D97-AF65-F5344CB8AC3E}">
        <p14:creationId xmlns:p14="http://schemas.microsoft.com/office/powerpoint/2010/main" val="303447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33" y="5077"/>
            <a:ext cx="10749367" cy="120886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-&gt; Conclusion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6434167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B01DF4-3D17-B04B-99D4-61180336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2" y="2852787"/>
            <a:ext cx="84239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Show there is some admissible run -&gt;</a:t>
            </a:r>
          </a:p>
          <a:p>
            <a:r>
              <a:rPr lang="en-US" sz="2000" dirty="0"/>
              <a:t>This run is not deciding run -&gt;</a:t>
            </a:r>
          </a:p>
          <a:p>
            <a:r>
              <a:rPr lang="en-US" sz="2000" dirty="0"/>
              <a:t>There is one initial configuration will not work because starting in that configuration can never be ruled out, which runs forever -&gt;</a:t>
            </a:r>
          </a:p>
          <a:p>
            <a:r>
              <a:rPr lang="en-US" sz="2000" dirty="0"/>
              <a:t>Every stage in the construction of the infinite schedule succeeds -&gt;</a:t>
            </a:r>
          </a:p>
          <a:p>
            <a:r>
              <a:rPr lang="en-US" sz="2000" dirty="0"/>
              <a:t>P is not totally correct.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FC2FB5-80D7-FC42-A90D-47F680EF5800}"/>
              </a:ext>
            </a:extLst>
          </p:cNvPr>
          <p:cNvSpPr txBox="1">
            <a:spLocks/>
          </p:cNvSpPr>
          <p:nvPr/>
        </p:nvSpPr>
        <p:spPr>
          <a:xfrm>
            <a:off x="519668" y="1496838"/>
            <a:ext cx="10999669" cy="135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/>
              <a:t>Goal: Find some circumstances make all the protocols remain indecisive forever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1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1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04434" y="3514370"/>
            <a:ext cx="6434167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“Commutative Property”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“XY = YX”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“Vector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95ED9671-F69F-9444-93BB-A50C1594B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987" y="1765617"/>
            <a:ext cx="3250325" cy="43337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8F9553-C496-BA4B-94BE-415E0FBCD4C0}"/>
              </a:ext>
            </a:extLst>
          </p:cNvPr>
          <p:cNvSpPr/>
          <p:nvPr/>
        </p:nvSpPr>
        <p:spPr>
          <a:xfrm>
            <a:off x="604434" y="1581784"/>
            <a:ext cx="6096000" cy="15414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</a:pPr>
            <a:r>
              <a:rPr lang="en-US" dirty="0">
                <a:latin typeface="Arial" panose="020B0604020202020204" pitchFamily="34" charset="0"/>
              </a:rPr>
              <a:t>Configuration C, the schedules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𝝈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𝝈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</a:rPr>
              <a:t> (lead to configurations C1, C2, respectively). If the sets of processes taking steps in C</a:t>
            </a:r>
            <a:r>
              <a:rPr lang="en-US" baseline="-25000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 and C</a:t>
            </a:r>
            <a:r>
              <a:rPr lang="en-US" baseline="-25000" dirty="0">
                <a:latin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</a:rPr>
              <a:t>are disjoint.</a:t>
            </a:r>
          </a:p>
          <a:p>
            <a:pPr>
              <a:spcBef>
                <a:spcPts val="500"/>
              </a:spcBef>
            </a:pPr>
            <a:r>
              <a:rPr lang="en-US" b="1" dirty="0">
                <a:latin typeface="Arial" panose="020B0604020202020204" pitchFamily="34" charset="0"/>
              </a:rPr>
              <a:t>Then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𝝈</a:t>
            </a:r>
            <a:r>
              <a:rPr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</a:rPr>
              <a:t> can be applied to C</a:t>
            </a:r>
            <a:r>
              <a:rPr lang="en-US" b="1" baseline="-25000" dirty="0">
                <a:latin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</a:rPr>
              <a:t> and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𝝈</a:t>
            </a:r>
            <a:r>
              <a:rPr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b="1" dirty="0">
                <a:latin typeface="Arial" panose="020B0604020202020204" pitchFamily="34" charset="0"/>
              </a:rPr>
              <a:t>can be applied to C</a:t>
            </a:r>
            <a:r>
              <a:rPr lang="en-US" b="1" baseline="-25000" dirty="0">
                <a:latin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</a:rPr>
              <a:t>,and both lead to the same configuration C</a:t>
            </a:r>
            <a:r>
              <a:rPr lang="en-US" b="1" baseline="-25000" dirty="0">
                <a:latin typeface="Arial" panose="020B0604020202020204" pitchFamily="34" charset="0"/>
              </a:rPr>
              <a:t>3</a:t>
            </a:r>
            <a:r>
              <a:rPr lang="en-US" b="1" dirty="0">
                <a:latin typeface="Arial" panose="020B0604020202020204" pitchFamily="34" charset="0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72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 has a bivalent initial configuration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752231"/>
            <a:ext cx="6434167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not. Protocol P must have both 0-valent and 1-valent initial configurations.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063AE824-0D7C-B144-A011-25F020458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78" y="3856659"/>
            <a:ext cx="1292079" cy="190894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2D87E25-1BAE-6F40-AC09-8C6ECA6D4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98" y="3854253"/>
            <a:ext cx="1293708" cy="1911349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1EF9540-0CDE-DB4E-9CE4-CDE9721A6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48" y="5041877"/>
            <a:ext cx="1293708" cy="1911349"/>
          </a:xfrm>
          <a:prstGeom prst="rect">
            <a:avLst/>
          </a:prstGeom>
        </p:spPr>
      </p:pic>
      <p:pic>
        <p:nvPicPr>
          <p:cNvPr id="19" name="Picture 18" descr="A drawing of a person&#10;&#10;Description automatically generated">
            <a:extLst>
              <a:ext uri="{FF2B5EF4-FFF2-40B4-BE49-F238E27FC236}">
                <a16:creationId xmlns:a16="http://schemas.microsoft.com/office/drawing/2014/main" id="{3F06440A-A208-384A-9EA6-D4313692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46" y="4888447"/>
            <a:ext cx="1292079" cy="19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9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1816" y="1321980"/>
            <a:ext cx="9582736" cy="238936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7790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 has a bivalent initial configuration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752231"/>
            <a:ext cx="6434167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not. Protocol P must have both 0-valent and 1-valent initial configurations.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initial configurations into a chain.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23A331E-9721-CD44-A77C-B9F708ADC930}"/>
              </a:ext>
            </a:extLst>
          </p:cNvPr>
          <p:cNvGraphicFramePr>
            <a:graphicFrameLocks/>
          </p:cNvGraphicFramePr>
          <p:nvPr/>
        </p:nvGraphicFramePr>
        <p:xfrm>
          <a:off x="4636897" y="4728823"/>
          <a:ext cx="6978870" cy="135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r:id="rId4" imgW="4889500" imgH="1016000" progId="Visio.Drawing.11">
                  <p:embed/>
                </p:oleObj>
              </mc:Choice>
              <mc:Fallback>
                <p:oleObj r:id="rId4" imgW="4889500" imgH="1016000" progId="Visio.Drawing.11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23A331E-9721-CD44-A77C-B9F708ADC9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897" y="4728823"/>
                        <a:ext cx="6978870" cy="1352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34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 has a bivalent initial configuration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752231"/>
            <a:ext cx="6434167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0-valent initial configuration C</a:t>
            </a:r>
            <a:r>
              <a:rPr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adjacent to a 1-valent initial configuration C</a:t>
            </a:r>
            <a:r>
              <a:rPr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p represents where difference happens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839F2DF-41EB-7743-9EE8-C7438F87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641" y="4173718"/>
            <a:ext cx="14445856" cy="4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13442C6-BDDE-4548-A088-206CA2143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958049"/>
              </p:ext>
            </p:extLst>
          </p:nvPr>
        </p:nvGraphicFramePr>
        <p:xfrm>
          <a:off x="4983168" y="4400100"/>
          <a:ext cx="6586401" cy="170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r:id="rId4" imgW="4889500" imgH="1295400" progId="Visio.Drawing.11">
                  <p:embed/>
                </p:oleObj>
              </mc:Choice>
              <mc:Fallback>
                <p:oleObj r:id="rId4" imgW="4889500" imgH="1295400" progId="Visio.Drawing.11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13442C6-BDDE-4548-A088-206CA2143D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8" y="4400100"/>
                        <a:ext cx="6586401" cy="1707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427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 has a bivalent initial configuration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752231"/>
            <a:ext cx="6620185" cy="384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Admissible deciding runs from C</a:t>
            </a:r>
            <a:r>
              <a:rPr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</a:t>
            </a:r>
            <a:r>
              <a:rPr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p takes no steps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runs eventually reach the same decision value.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value is 1, then C</a:t>
            </a:r>
            <a:r>
              <a:rPr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bivalent.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value is 0, then C</a:t>
            </a:r>
            <a:r>
              <a:rPr 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bivalent.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39A421F-DB69-E843-9F3A-F041CAE9D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20025"/>
              </p:ext>
            </p:extLst>
          </p:nvPr>
        </p:nvGraphicFramePr>
        <p:xfrm>
          <a:off x="7196418" y="2602057"/>
          <a:ext cx="4185746" cy="316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r:id="rId4" imgW="3009900" imgH="2336800" progId="Visio.Drawing.11">
                  <p:embed/>
                </p:oleObj>
              </mc:Choice>
              <mc:Fallback>
                <p:oleObj r:id="rId4" imgW="3009900" imgH="2336800" progId="Visio.Drawing.11">
                  <p:embed/>
                  <p:pic>
                    <p:nvPicPr>
                      <p:cNvPr id="0" name="对象 2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418" y="2602057"/>
                        <a:ext cx="4185746" cy="3168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806E024-08FC-9147-A735-29A58185514B}"/>
              </a:ext>
            </a:extLst>
          </p:cNvPr>
          <p:cNvSpPr txBox="1">
            <a:spLocks/>
          </p:cNvSpPr>
          <p:nvPr/>
        </p:nvSpPr>
        <p:spPr>
          <a:xfrm>
            <a:off x="6982954" y="3999309"/>
            <a:ext cx="426927" cy="545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134CA4B-0546-0845-AC3B-68E21D209145}"/>
              </a:ext>
            </a:extLst>
          </p:cNvPr>
          <p:cNvSpPr txBox="1">
            <a:spLocks/>
          </p:cNvSpPr>
          <p:nvPr/>
        </p:nvSpPr>
        <p:spPr>
          <a:xfrm>
            <a:off x="11235035" y="3969226"/>
            <a:ext cx="426927" cy="545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87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4" y="1604106"/>
            <a:ext cx="5929669" cy="43657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C be a bivalent configuration of P, and let e = (p, m) be an event that is applicable to C.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B be the set of configurations which is reachable from C without applying e. And let D = e(B) = {e(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|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B and e is applicable to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Then, D contains a bivalent configuration.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9914EB3B-146B-204D-80F0-ED7F4F98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57" y="1965899"/>
            <a:ext cx="4669598" cy="42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1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4" y="1604106"/>
            <a:ext cx="5929669" cy="43657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Prove: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Assume D contains no bivalent configurations.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belongs to B,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belongs to 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e(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neighbor of C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28700" lvl="1" indent="-342900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belongs to B.</a:t>
            </a:r>
          </a:p>
          <a:p>
            <a:pPr marL="1028700" lvl="1" indent="-342900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e’(C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), where e’ = (p’, m’)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4" y="1604106"/>
            <a:ext cx="5929669" cy="43657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Case 1: Process p != p’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e’(D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Bivalent Configuration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 descr="A picture containing photo, hanging, sitting, table&#10;&#10;Description automatically generated">
            <a:extLst>
              <a:ext uri="{FF2B5EF4-FFF2-40B4-BE49-F238E27FC236}">
                <a16:creationId xmlns:a16="http://schemas.microsoft.com/office/drawing/2014/main" id="{4041B7A5-4DC8-5146-91AE-926828C6B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61" y="1724134"/>
            <a:ext cx="2794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9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4" y="1604106"/>
            <a:ext cx="6119206" cy="510149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Case 2: Process p == p’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𝝈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corresponding schedule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𝝈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𝝈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8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4" y="1604106"/>
            <a:ext cx="6119206" cy="510149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Case 2: Process p == p’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e(A) =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&amp;&amp; e(e’(A)) = E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is bivalent configuration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2CA6551-2AEC-324C-A4C7-52D164FBF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54" y="1912640"/>
            <a:ext cx="5321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33" y="5077"/>
            <a:ext cx="10749367" cy="120886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Lemma -&gt; Conclusion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1"/>
            <a:ext cx="6434167" cy="316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B01DF4-3D17-B04B-99D4-61180336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2" y="2852787"/>
            <a:ext cx="84239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Show there is some admissible run -&gt;</a:t>
            </a:r>
          </a:p>
          <a:p>
            <a:r>
              <a:rPr lang="en-US" sz="2000" dirty="0"/>
              <a:t>This run is not deciding run -&gt;</a:t>
            </a:r>
          </a:p>
          <a:p>
            <a:r>
              <a:rPr lang="en-US" sz="2000" dirty="0"/>
              <a:t>There is one initial configuration will not work because starting in that configuration can never be ruled out, which runs forever -&gt;</a:t>
            </a:r>
          </a:p>
          <a:p>
            <a:r>
              <a:rPr lang="en-US" sz="2000" dirty="0"/>
              <a:t>Every stage in the construction of the infinite schedule succeeds -&gt;</a:t>
            </a:r>
          </a:p>
          <a:p>
            <a:r>
              <a:rPr lang="en-US" sz="2000" dirty="0"/>
              <a:t>P is not totally correct.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FC2FB5-80D7-FC42-A90D-47F680EF5800}"/>
              </a:ext>
            </a:extLst>
          </p:cNvPr>
          <p:cNvSpPr txBox="1">
            <a:spLocks/>
          </p:cNvSpPr>
          <p:nvPr/>
        </p:nvSpPr>
        <p:spPr>
          <a:xfrm>
            <a:off x="519668" y="1496838"/>
            <a:ext cx="10999669" cy="135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/>
              <a:t>Goal: Find some circumstances make all the protocols remain indecisive forever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20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2646727"/>
            <a:ext cx="5701773" cy="2268438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Put the processors into a queue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Receive messages in queue order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Place at the back of the queue when finish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50940A-0DFC-3A4F-96A1-FED644EDDB3E}"/>
              </a:ext>
            </a:extLst>
          </p:cNvPr>
          <p:cNvSpPr txBox="1">
            <a:spLocks/>
          </p:cNvSpPr>
          <p:nvPr/>
        </p:nvSpPr>
        <p:spPr>
          <a:xfrm>
            <a:off x="576233" y="1604107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Make the run admissible</a:t>
            </a:r>
          </a:p>
        </p:txBody>
      </p:sp>
    </p:spTree>
    <p:extLst>
      <p:ext uri="{BB962C8B-B14F-4D97-AF65-F5344CB8AC3E}">
        <p14:creationId xmlns:p14="http://schemas.microsoft.com/office/powerpoint/2010/main" val="24884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1184843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total correct asynchronous consensus protocol can tolerate even one faulty process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633707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17974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2646726"/>
            <a:ext cx="6027594" cy="372937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e=(p, m)  be the earliest message to the first processor in the queue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According to Lemma 3</a:t>
            </a:r>
          </a:p>
          <a:p>
            <a:pPr marL="1028700" lvl="1" indent="-342900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-&gt; 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(bivalent  configuration)</a:t>
            </a:r>
          </a:p>
          <a:p>
            <a:pPr marL="1028700" lvl="1" indent="-342900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-&gt; C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/>
              <a:t>bivalent  configuration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1FE47-B674-064C-956D-B0C95340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06" y="2476049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FE9A3-0C66-E946-88E9-B1755AAE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8C717B-B742-DD43-89A2-8F21A62C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45" y="1909084"/>
            <a:ext cx="146619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F00A0D-4894-B645-AD30-6A32E85F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83104"/>
            <a:ext cx="17001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D3E688-33CA-284F-A277-47EE6D81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D7B3D6E-1ABF-9244-9C58-1E83E908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09705C-EA0F-4D46-955C-DE845B9E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B5814E7-5724-B349-BDDF-C14D0484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2" y="2812973"/>
            <a:ext cx="169549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50940A-0DFC-3A4F-96A1-FED644EDDB3E}"/>
              </a:ext>
            </a:extLst>
          </p:cNvPr>
          <p:cNvSpPr txBox="1">
            <a:spLocks/>
          </p:cNvSpPr>
          <p:nvPr/>
        </p:nvSpPr>
        <p:spPr>
          <a:xfrm>
            <a:off x="576233" y="1604107"/>
            <a:ext cx="10805931" cy="47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Run forever / No decision</a:t>
            </a:r>
          </a:p>
        </p:txBody>
      </p:sp>
    </p:spTree>
    <p:extLst>
      <p:ext uri="{BB962C8B-B14F-4D97-AF65-F5344CB8AC3E}">
        <p14:creationId xmlns:p14="http://schemas.microsoft.com/office/powerpoint/2010/main" val="4047111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1816" y="1321980"/>
            <a:ext cx="9582736" cy="238936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891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1184843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total correct asynchronous consensus protocol can tolerate even one faulty process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633707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computers must collectively agree on the output of this value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1184843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total correct asynchronous consensus protocol can tolerate even one faulty process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633707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</a:p>
          <a:p>
            <a:pPr marL="685800" lvl="2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bound time 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marL="685800" lvl="2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Upper bound time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5089230-0F16-5B48-A83D-0757147F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17" y="2521345"/>
            <a:ext cx="4513241" cy="42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1184843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total correct asynchronous consensus protocol can tolerate even one faulty process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633707"/>
            <a:ext cx="9692374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</a:p>
          <a:p>
            <a:pPr marL="685800" lvl="2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bound time 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marL="685800" lvl="2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Upper bound time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0C25C73-B909-C347-9AB2-4205C574E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84" y="2224509"/>
            <a:ext cx="4765206" cy="43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0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1816" y="1321980"/>
            <a:ext cx="9582736" cy="238936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</p:spTree>
    <p:extLst>
      <p:ext uri="{BB962C8B-B14F-4D97-AF65-F5344CB8AC3E}">
        <p14:creationId xmlns:p14="http://schemas.microsoft.com/office/powerpoint/2010/main" val="9033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/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604107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2476050"/>
            <a:ext cx="9692374" cy="3851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Register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{0, 1}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register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{0,,1, null}</a:t>
            </a:r>
          </a:p>
          <a:p>
            <a:pPr marL="228600" lvl="1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storage</a:t>
            </a:r>
          </a:p>
          <a:p>
            <a:pPr marL="685800" lvl="2"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Unbounded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2CA49D-6ED5-FB45-8353-ED49D8BE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B2A33F6-30F9-C044-80FF-992D7D001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500501"/>
              </p:ext>
            </p:extLst>
          </p:nvPr>
        </p:nvGraphicFramePr>
        <p:xfrm>
          <a:off x="6999890" y="2476050"/>
          <a:ext cx="3078261" cy="339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4" imgW="1727200" imgH="2133600" progId="Visio.Drawing.11">
                  <p:embed/>
                </p:oleObj>
              </mc:Choice>
              <mc:Fallback>
                <p:oleObj r:id="rId4" imgW="1727200" imgH="2133600" progId="Visio.Drawing.11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890" y="2476050"/>
                        <a:ext cx="3078261" cy="3399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4122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1153</Words>
  <Application>Microsoft Macintosh PowerPoint</Application>
  <PresentationFormat>Widescreen</PresentationFormat>
  <Paragraphs>247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WelcomeDoc</vt:lpstr>
      <vt:lpstr>Visio.Drawing.11</vt:lpstr>
      <vt:lpstr>Impossibility of Distributed Consensus with One Faulty Process</vt:lpstr>
      <vt:lpstr>Content</vt:lpstr>
      <vt:lpstr>Summary</vt:lpstr>
      <vt:lpstr>Summary / Background</vt:lpstr>
      <vt:lpstr>Summary / Background</vt:lpstr>
      <vt:lpstr>Summary / Background</vt:lpstr>
      <vt:lpstr>Summary / Background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Model / Definitions</vt:lpstr>
      <vt:lpstr>Lemmas / Proof</vt:lpstr>
      <vt:lpstr>Lemma -&gt; Conclusion</vt:lpstr>
      <vt:lpstr>Lemma 1</vt:lpstr>
      <vt:lpstr>Lemma 2</vt:lpstr>
      <vt:lpstr>Lemma 2</vt:lpstr>
      <vt:lpstr>Lemma 2</vt:lpstr>
      <vt:lpstr>Lemma 2</vt:lpstr>
      <vt:lpstr>Lemma 3</vt:lpstr>
      <vt:lpstr>Lemma 3</vt:lpstr>
      <vt:lpstr>Lemma 3</vt:lpstr>
      <vt:lpstr>Lemma 3</vt:lpstr>
      <vt:lpstr>Lemma 3</vt:lpstr>
      <vt:lpstr>Lemma -&gt; Conclusion</vt:lpstr>
      <vt:lpstr>Proof</vt:lpstr>
      <vt:lpstr>Proof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方 增心</dc:creator>
  <cp:keywords/>
  <dc:description/>
  <cp:lastModifiedBy/>
  <cp:revision>1</cp:revision>
  <dcterms:created xsi:type="dcterms:W3CDTF">2019-10-07T02:53:14Z</dcterms:created>
  <dcterms:modified xsi:type="dcterms:W3CDTF">2019-10-12T04:02:17Z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