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aleway"/>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2" name="Anshi Agarwa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20" Type="http://schemas.openxmlformats.org/officeDocument/2006/relationships/slide" Target="slides/slide14.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6.xml"/><Relationship Id="rId44" Type="http://schemas.openxmlformats.org/officeDocument/2006/relationships/font" Target="fonts/Lato-boldItalic.fntdata"/><Relationship Id="rId21" Type="http://schemas.openxmlformats.org/officeDocument/2006/relationships/slide" Target="slides/slide15.xml"/><Relationship Id="rId43" Type="http://schemas.openxmlformats.org/officeDocument/2006/relationships/font" Target="fonts/Lat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aleway-italic.fntdata"/><Relationship Id="rId16" Type="http://schemas.openxmlformats.org/officeDocument/2006/relationships/slide" Target="slides/slide10.xml"/><Relationship Id="rId38" Type="http://schemas.openxmlformats.org/officeDocument/2006/relationships/font" Target="fonts/Raleway-bold.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10-12T20:22:22.769">
    <p:pos x="6000" y="0"/>
    <p:text>2nd and 3rd slide explain the need for consensus algorithm in a distributed system</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10-12T20:38:38.345">
    <p:pos x="6000" y="0"/>
    <p:text>also contains assumptions about the distributed system....see speaker notes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istributedthoughts.com/2013/09/30/understanding-paxos-part-2/"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ckoverflow.com/questions/29619185/why-is-it-legit-to-use-no-op-to-fill-gaps-between-paxos-events"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istributedthoughts.com/2013/09/30/understanding-paxos-part-2/"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64f2900a4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64f2900a4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still maintain P1 to ensure that some proposal is chosen. Because communication</a:t>
            </a:r>
            <a:endParaRPr/>
          </a:p>
          <a:p>
            <a:pPr indent="0" lvl="0" marL="0" rtl="0" algn="l">
              <a:spcBef>
                <a:spcPts val="0"/>
              </a:spcBef>
              <a:spcAft>
                <a:spcPts val="0"/>
              </a:spcAft>
              <a:buNone/>
            </a:pPr>
            <a:r>
              <a:rPr lang="en"/>
              <a:t>is asynchronous, a proposal could be chosen with some particular</a:t>
            </a:r>
            <a:endParaRPr/>
          </a:p>
          <a:p>
            <a:pPr indent="0" lvl="0" marL="0" rtl="0" algn="l">
              <a:spcBef>
                <a:spcPts val="0"/>
              </a:spcBef>
              <a:spcAft>
                <a:spcPts val="0"/>
              </a:spcAft>
              <a:buNone/>
            </a:pPr>
            <a:r>
              <a:rPr lang="en"/>
              <a:t>acceptor c never having received any proposal. Suppose a new proposer</a:t>
            </a:r>
            <a:endParaRPr/>
          </a:p>
          <a:p>
            <a:pPr indent="0" lvl="0" marL="0" rtl="0" algn="l">
              <a:spcBef>
                <a:spcPts val="0"/>
              </a:spcBef>
              <a:spcAft>
                <a:spcPts val="0"/>
              </a:spcAft>
              <a:buNone/>
            </a:pPr>
            <a:r>
              <a:rPr lang="en"/>
              <a:t>“wakes up” and issues a higher-numbered proposal with a different value.</a:t>
            </a:r>
            <a:endParaRPr/>
          </a:p>
          <a:p>
            <a:pPr indent="0" lvl="0" marL="0" rtl="0" algn="l">
              <a:spcBef>
                <a:spcPts val="0"/>
              </a:spcBef>
              <a:spcAft>
                <a:spcPts val="0"/>
              </a:spcAft>
              <a:buNone/>
            </a:pPr>
            <a:r>
              <a:rPr lang="en"/>
              <a:t>P1 requires c to accept this proposal, violating P2a . Maintaining both P1</a:t>
            </a:r>
            <a:endParaRPr/>
          </a:p>
          <a:p>
            <a:pPr indent="0" lvl="0" marL="0" rtl="0" algn="l">
              <a:spcBef>
                <a:spcPts val="0"/>
              </a:spcBef>
              <a:spcAft>
                <a:spcPts val="0"/>
              </a:spcAft>
              <a:buNone/>
            </a:pPr>
            <a:r>
              <a:rPr lang="en"/>
              <a:t>and P2a requires strengthening P2a to: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6333a51ca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6333a51ca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a proposal must be issued by a proposer before it can be accepted by</a:t>
            </a:r>
            <a:endParaRPr/>
          </a:p>
          <a:p>
            <a:pPr indent="0" lvl="0" marL="0" rtl="0" algn="l">
              <a:spcBef>
                <a:spcPts val="0"/>
              </a:spcBef>
              <a:spcAft>
                <a:spcPts val="0"/>
              </a:spcAft>
              <a:buNone/>
            </a:pPr>
            <a:r>
              <a:rPr lang="en"/>
              <a:t>an acceptor, P2b implies P2a , which in turn implies P2.</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333a51cab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333a51cab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any set S consisting of a majority of acceptors contains at least one</a:t>
            </a:r>
            <a:endParaRPr/>
          </a:p>
          <a:p>
            <a:pPr indent="0" lvl="0" marL="0" rtl="0" algn="l">
              <a:spcBef>
                <a:spcPts val="0"/>
              </a:spcBef>
              <a:spcAft>
                <a:spcPts val="0"/>
              </a:spcAft>
              <a:buNone/>
            </a:pPr>
            <a:r>
              <a:rPr lang="en"/>
              <a:t>member of C, we can conclude that a proposal numbered n has value v by</a:t>
            </a:r>
            <a:endParaRPr/>
          </a:p>
          <a:p>
            <a:pPr indent="0" lvl="0" marL="0" rtl="0" algn="l">
              <a:spcBef>
                <a:spcPts val="0"/>
              </a:spcBef>
              <a:spcAft>
                <a:spcPts val="0"/>
              </a:spcAft>
              <a:buNone/>
            </a:pPr>
            <a:r>
              <a:rPr lang="en"/>
              <a:t>ensuring that the following invariant is maintained: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therefore satisfy P2b by maintaining the invariance of P2c.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maintain the invariance of P2c, a proposer that wants to issue a proposal</a:t>
            </a:r>
            <a:endParaRPr/>
          </a:p>
          <a:p>
            <a:pPr indent="0" lvl="0" marL="0" rtl="0" algn="l">
              <a:spcBef>
                <a:spcPts val="0"/>
              </a:spcBef>
              <a:spcAft>
                <a:spcPts val="0"/>
              </a:spcAft>
              <a:buNone/>
            </a:pPr>
            <a:r>
              <a:rPr lang="en"/>
              <a:t>numbered n must learn the highest-numbered proposal with number</a:t>
            </a:r>
            <a:endParaRPr/>
          </a:p>
          <a:p>
            <a:pPr indent="0" lvl="0" marL="0" rtl="0" algn="l">
              <a:spcBef>
                <a:spcPts val="0"/>
              </a:spcBef>
              <a:spcAft>
                <a:spcPts val="0"/>
              </a:spcAft>
              <a:buNone/>
            </a:pPr>
            <a:r>
              <a:rPr lang="en"/>
              <a:t>less than n, if any, that has been or will be accepted by each acceptor in</a:t>
            </a:r>
            <a:endParaRPr/>
          </a:p>
          <a:p>
            <a:pPr indent="0" lvl="0" marL="0" rtl="0" algn="l">
              <a:spcBef>
                <a:spcPts val="0"/>
              </a:spcBef>
              <a:spcAft>
                <a:spcPts val="0"/>
              </a:spcAft>
              <a:buNone/>
            </a:pPr>
            <a:r>
              <a:rPr lang="en"/>
              <a:t>some majority of acceptors. Learning about proposals already accepted is</a:t>
            </a:r>
            <a:endParaRPr/>
          </a:p>
          <a:p>
            <a:pPr indent="0" lvl="0" marL="0" rtl="0" algn="l">
              <a:spcBef>
                <a:spcPts val="0"/>
              </a:spcBef>
              <a:spcAft>
                <a:spcPts val="0"/>
              </a:spcAft>
              <a:buNone/>
            </a:pPr>
            <a:r>
              <a:rPr lang="en"/>
              <a:t>easy enough; predicting future acceptances is hard. Instead of trying to predict</a:t>
            </a:r>
            <a:endParaRPr/>
          </a:p>
          <a:p>
            <a:pPr indent="0" lvl="0" marL="0" rtl="0" algn="l">
              <a:spcBef>
                <a:spcPts val="0"/>
              </a:spcBef>
              <a:spcAft>
                <a:spcPts val="0"/>
              </a:spcAft>
              <a:buNone/>
            </a:pPr>
            <a:r>
              <a:rPr lang="en"/>
              <a:t>the future, the proposer controls it by extracting a promise that there</a:t>
            </a:r>
            <a:endParaRPr/>
          </a:p>
          <a:p>
            <a:pPr indent="0" lvl="0" marL="0" rtl="0" algn="l">
              <a:spcBef>
                <a:spcPts val="0"/>
              </a:spcBef>
              <a:spcAft>
                <a:spcPts val="0"/>
              </a:spcAft>
              <a:buNone/>
            </a:pPr>
            <a:r>
              <a:rPr lang="en"/>
              <a:t>won’t be any such acceptances. In other words, the proposer requests that</a:t>
            </a:r>
            <a:endParaRPr/>
          </a:p>
          <a:p>
            <a:pPr indent="0" lvl="0" marL="0" rtl="0" algn="l">
              <a:spcBef>
                <a:spcPts val="0"/>
              </a:spcBef>
              <a:spcAft>
                <a:spcPts val="0"/>
              </a:spcAft>
              <a:buNone/>
            </a:pPr>
            <a:r>
              <a:rPr lang="en"/>
              <a:t>the acceptors not accept any more proposals numbered less than 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333a51cab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333a51cab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proposer chooses a new proposal number n and sends a request to</a:t>
            </a:r>
            <a:endParaRPr/>
          </a:p>
          <a:p>
            <a:pPr indent="0" lvl="0" marL="0" rtl="0" algn="l">
              <a:spcBef>
                <a:spcPts val="0"/>
              </a:spcBef>
              <a:spcAft>
                <a:spcPts val="0"/>
              </a:spcAft>
              <a:buNone/>
            </a:pPr>
            <a:r>
              <a:rPr lang="en"/>
              <a:t>each member of some set of acceptors, asking it to respond with:</a:t>
            </a:r>
            <a:endParaRPr/>
          </a:p>
          <a:p>
            <a:pPr indent="0" lvl="0" marL="0" rtl="0" algn="l">
              <a:spcBef>
                <a:spcPts val="0"/>
              </a:spcBef>
              <a:spcAft>
                <a:spcPts val="0"/>
              </a:spcAft>
              <a:buNone/>
            </a:pPr>
            <a:r>
              <a:rPr lang="en"/>
              <a:t>(a) A promise never again to accept a proposal numbered less than</a:t>
            </a:r>
            <a:endParaRPr/>
          </a:p>
          <a:p>
            <a:pPr indent="0" lvl="0" marL="0" rtl="0" algn="l">
              <a:spcBef>
                <a:spcPts val="0"/>
              </a:spcBef>
              <a:spcAft>
                <a:spcPts val="0"/>
              </a:spcAft>
              <a:buNone/>
            </a:pPr>
            <a:r>
              <a:rPr lang="en"/>
              <a:t>n, and</a:t>
            </a:r>
            <a:endParaRPr/>
          </a:p>
          <a:p>
            <a:pPr indent="0" lvl="0" marL="0" rtl="0" algn="l">
              <a:spcBef>
                <a:spcPts val="0"/>
              </a:spcBef>
              <a:spcAft>
                <a:spcPts val="0"/>
              </a:spcAft>
              <a:buNone/>
            </a:pPr>
            <a:r>
              <a:rPr lang="en"/>
              <a:t>(b) The proposal with the highest number less than n that it has</a:t>
            </a:r>
            <a:endParaRPr/>
          </a:p>
          <a:p>
            <a:pPr indent="0" lvl="0" marL="0" rtl="0" algn="l">
              <a:spcBef>
                <a:spcPts val="0"/>
              </a:spcBef>
              <a:spcAft>
                <a:spcPts val="0"/>
              </a:spcAft>
              <a:buNone/>
            </a:pPr>
            <a:r>
              <a:rPr lang="en"/>
              <a:t>accepted, if any.</a:t>
            </a:r>
            <a:endParaRPr/>
          </a:p>
          <a:p>
            <a:pPr indent="0" lvl="0" marL="0" rtl="0" algn="l">
              <a:spcBef>
                <a:spcPts val="0"/>
              </a:spcBef>
              <a:spcAft>
                <a:spcPts val="0"/>
              </a:spcAft>
              <a:buNone/>
            </a:pPr>
            <a:r>
              <a:rPr lang="en"/>
              <a:t>I will call such a request a prepare request with number 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proposer receives the requested responses from a majority of</a:t>
            </a:r>
            <a:endParaRPr/>
          </a:p>
          <a:p>
            <a:pPr indent="0" lvl="0" marL="0" rtl="0" algn="l">
              <a:spcBef>
                <a:spcPts val="0"/>
              </a:spcBef>
              <a:spcAft>
                <a:spcPts val="0"/>
              </a:spcAft>
              <a:buNone/>
            </a:pPr>
            <a:r>
              <a:rPr lang="en"/>
              <a:t>the acceptors, then it can issue a proposal with number n and value</a:t>
            </a:r>
            <a:endParaRPr/>
          </a:p>
          <a:p>
            <a:pPr indent="0" lvl="0" marL="0" rtl="0" algn="l">
              <a:spcBef>
                <a:spcPts val="0"/>
              </a:spcBef>
              <a:spcAft>
                <a:spcPts val="0"/>
              </a:spcAft>
              <a:buNone/>
            </a:pPr>
            <a:r>
              <a:rPr lang="en"/>
              <a:t>v, where v is the value of the highest-numbered proposal among the</a:t>
            </a:r>
            <a:endParaRPr/>
          </a:p>
          <a:p>
            <a:pPr indent="0" lvl="0" marL="0" rtl="0" algn="l">
              <a:spcBef>
                <a:spcPts val="0"/>
              </a:spcBef>
              <a:spcAft>
                <a:spcPts val="0"/>
              </a:spcAft>
              <a:buNone/>
            </a:pPr>
            <a:r>
              <a:rPr lang="en"/>
              <a:t>responses, or is any value selected by the proposer if the responders</a:t>
            </a:r>
            <a:endParaRPr/>
          </a:p>
          <a:p>
            <a:pPr indent="0" lvl="0" marL="0" rtl="0" algn="l">
              <a:spcBef>
                <a:spcPts val="0"/>
              </a:spcBef>
              <a:spcAft>
                <a:spcPts val="0"/>
              </a:spcAft>
              <a:buNone/>
            </a:pPr>
            <a:r>
              <a:rPr lang="en"/>
              <a:t>reported no proposals.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4f2900a4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4f2900a4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proposer issues a proposal by sending, to some set of acceptors, a request</a:t>
            </a:r>
            <a:endParaRPr/>
          </a:p>
          <a:p>
            <a:pPr indent="0" lvl="0" marL="0" rtl="0" algn="l">
              <a:spcBef>
                <a:spcPts val="0"/>
              </a:spcBef>
              <a:spcAft>
                <a:spcPts val="0"/>
              </a:spcAft>
              <a:buNone/>
            </a:pPr>
            <a:r>
              <a:rPr lang="en"/>
              <a:t>that the proposal be accepted. (This need not be the same set of acceptors</a:t>
            </a:r>
            <a:endParaRPr/>
          </a:p>
          <a:p>
            <a:pPr indent="0" lvl="0" marL="0" rtl="0" algn="l">
              <a:spcBef>
                <a:spcPts val="0"/>
              </a:spcBef>
              <a:spcAft>
                <a:spcPts val="0"/>
              </a:spcAft>
              <a:buNone/>
            </a:pPr>
            <a:r>
              <a:rPr lang="en"/>
              <a:t>that responded to the initial requests.) Let’s call this an accept request.</a:t>
            </a:r>
            <a:endParaRPr/>
          </a:p>
          <a:p>
            <a:pPr indent="0" lvl="0" marL="0" rtl="0" algn="l">
              <a:spcBef>
                <a:spcPts val="0"/>
              </a:spcBef>
              <a:spcAft>
                <a:spcPts val="0"/>
              </a:spcAft>
              <a:buNone/>
            </a:pPr>
            <a:r>
              <a:rPr lang="en"/>
              <a:t>This describes a proposer’s algorithm. What about an acceptor? It can</a:t>
            </a:r>
            <a:endParaRPr/>
          </a:p>
          <a:p>
            <a:pPr indent="0" lvl="0" marL="0" rtl="0" algn="l">
              <a:spcBef>
                <a:spcPts val="0"/>
              </a:spcBef>
              <a:spcAft>
                <a:spcPts val="0"/>
              </a:spcAft>
              <a:buNone/>
            </a:pPr>
            <a:r>
              <a:rPr lang="en"/>
              <a:t>receive two kinds of requests from proposers: prepare requests and accept</a:t>
            </a:r>
            <a:endParaRPr/>
          </a:p>
          <a:p>
            <a:pPr indent="0" lvl="0" marL="0" rtl="0" algn="l">
              <a:spcBef>
                <a:spcPts val="0"/>
              </a:spcBef>
              <a:spcAft>
                <a:spcPts val="0"/>
              </a:spcAft>
              <a:buNone/>
            </a:pPr>
            <a:r>
              <a:rPr lang="en"/>
              <a:t>requests. An acceptor can ignore any request without compromising safety.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can</a:t>
            </a:r>
            <a:endParaRPr/>
          </a:p>
          <a:p>
            <a:pPr indent="0" lvl="0" marL="0" rtl="0" algn="l">
              <a:spcBef>
                <a:spcPts val="0"/>
              </a:spcBef>
              <a:spcAft>
                <a:spcPts val="0"/>
              </a:spcAft>
              <a:buNone/>
            </a:pPr>
            <a:r>
              <a:rPr lang="en"/>
              <a:t>always respond to a prepare request. It can respond to an accept request,</a:t>
            </a:r>
            <a:endParaRPr/>
          </a:p>
          <a:p>
            <a:pPr indent="0" lvl="0" marL="0" rtl="0" algn="l">
              <a:spcBef>
                <a:spcPts val="0"/>
              </a:spcBef>
              <a:spcAft>
                <a:spcPts val="0"/>
              </a:spcAft>
              <a:buNone/>
            </a:pPr>
            <a:r>
              <a:rPr lang="en"/>
              <a:t>accepting the proposal, iff it has not promised not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now have a complete algorithm for choosing a value that satisfies the</a:t>
            </a:r>
            <a:endParaRPr/>
          </a:p>
          <a:p>
            <a:pPr indent="0" lvl="0" marL="0" rtl="0" algn="l">
              <a:spcBef>
                <a:spcPts val="0"/>
              </a:spcBef>
              <a:spcAft>
                <a:spcPts val="0"/>
              </a:spcAft>
              <a:buNone/>
            </a:pPr>
            <a:r>
              <a:rPr lang="en"/>
              <a:t>required safety properties—assuming unique proposal numbers.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Suppose an acceptor receives a prepare request numbered n, but it has</a:t>
            </a:r>
            <a:endParaRPr/>
          </a:p>
          <a:p>
            <a:pPr indent="0" lvl="0" marL="0" rtl="0" algn="l">
              <a:spcBef>
                <a:spcPts val="0"/>
              </a:spcBef>
              <a:spcAft>
                <a:spcPts val="0"/>
              </a:spcAft>
              <a:buNone/>
            </a:pPr>
            <a:r>
              <a:rPr lang="en"/>
              <a:t>already responded to a prepare request numbered greater than n, thereby</a:t>
            </a:r>
            <a:endParaRPr/>
          </a:p>
          <a:p>
            <a:pPr indent="0" lvl="0" marL="0" rtl="0" algn="l">
              <a:spcBef>
                <a:spcPts val="0"/>
              </a:spcBef>
              <a:spcAft>
                <a:spcPts val="0"/>
              </a:spcAft>
              <a:buNone/>
            </a:pPr>
            <a:r>
              <a:rPr lang="en"/>
              <a:t>promising not to accept any new proposal numbered n. There is then no</a:t>
            </a:r>
            <a:endParaRPr/>
          </a:p>
          <a:p>
            <a:pPr indent="0" lvl="0" marL="0" rtl="0" algn="l">
              <a:spcBef>
                <a:spcPts val="0"/>
              </a:spcBef>
              <a:spcAft>
                <a:spcPts val="0"/>
              </a:spcAft>
              <a:buNone/>
            </a:pPr>
            <a:r>
              <a:rPr lang="en"/>
              <a:t>reason for the acceptor to respond to the new prepare request, since it will</a:t>
            </a:r>
            <a:endParaRPr/>
          </a:p>
          <a:p>
            <a:pPr indent="0" lvl="0" marL="0" rtl="0" algn="l">
              <a:spcBef>
                <a:spcPts val="0"/>
              </a:spcBef>
              <a:spcAft>
                <a:spcPts val="0"/>
              </a:spcAft>
              <a:buNone/>
            </a:pPr>
            <a:r>
              <a:rPr lang="en"/>
              <a:t>not accept the proposal numbered n that the proposer wants to issue. So</a:t>
            </a:r>
            <a:endParaRPr/>
          </a:p>
          <a:p>
            <a:pPr indent="0" lvl="0" marL="0" rtl="0" algn="l">
              <a:spcBef>
                <a:spcPts val="0"/>
              </a:spcBef>
              <a:spcAft>
                <a:spcPts val="0"/>
              </a:spcAft>
              <a:buNone/>
            </a:pPr>
            <a:r>
              <a:rPr lang="en"/>
              <a:t>we have the acceptor ignore such a prepare request. We also have it ignore</a:t>
            </a:r>
            <a:endParaRPr/>
          </a:p>
          <a:p>
            <a:pPr indent="0" lvl="0" marL="0" rtl="0" algn="l">
              <a:spcBef>
                <a:spcPts val="0"/>
              </a:spcBef>
              <a:spcAft>
                <a:spcPts val="0"/>
              </a:spcAft>
              <a:buNone/>
            </a:pPr>
            <a:r>
              <a:rPr lang="en"/>
              <a:t>a prepare request for a proposal it has already accepted.</a:t>
            </a:r>
            <a:endParaRPr/>
          </a:p>
          <a:p>
            <a:pPr indent="0" lvl="0" marL="0" rtl="0" algn="l">
              <a:spcBef>
                <a:spcPts val="0"/>
              </a:spcBef>
              <a:spcAft>
                <a:spcPts val="0"/>
              </a:spcAft>
              <a:buNone/>
            </a:pPr>
            <a:r>
              <a:rPr lang="en"/>
              <a:t>With this optimization, an acceptor needs to remember only the highestnumbered</a:t>
            </a:r>
            <a:endParaRPr/>
          </a:p>
          <a:p>
            <a:pPr indent="0" lvl="0" marL="0" rtl="0" algn="l">
              <a:spcBef>
                <a:spcPts val="0"/>
              </a:spcBef>
              <a:spcAft>
                <a:spcPts val="0"/>
              </a:spcAft>
              <a:buNone/>
            </a:pPr>
            <a:r>
              <a:rPr lang="en"/>
              <a:t>proposal that it has ever accepted and the number of the highestnumbered</a:t>
            </a:r>
            <a:endParaRPr/>
          </a:p>
          <a:p>
            <a:pPr indent="0" lvl="0" marL="0" rtl="0" algn="l">
              <a:spcBef>
                <a:spcPts val="0"/>
              </a:spcBef>
              <a:spcAft>
                <a:spcPts val="0"/>
              </a:spcAft>
              <a:buNone/>
            </a:pPr>
            <a:r>
              <a:rPr lang="en"/>
              <a:t>prepare request to which it has responded.</a:t>
            </a:r>
            <a:endParaRPr/>
          </a:p>
          <a:p>
            <a:pPr indent="0" lvl="0" marL="0" rtl="0" algn="l">
              <a:spcBef>
                <a:spcPts val="0"/>
              </a:spcBef>
              <a:spcAft>
                <a:spcPts val="0"/>
              </a:spcAft>
              <a:buNone/>
            </a:pPr>
            <a:r>
              <a:rPr lang="en"/>
              <a:t>Because P2c must</a:t>
            </a:r>
            <a:endParaRPr/>
          </a:p>
          <a:p>
            <a:pPr indent="0" lvl="0" marL="0" rtl="0" algn="l">
              <a:spcBef>
                <a:spcPts val="0"/>
              </a:spcBef>
              <a:spcAft>
                <a:spcPts val="0"/>
              </a:spcAft>
              <a:buNone/>
            </a:pPr>
            <a:r>
              <a:rPr lang="en"/>
              <a:t>be kept invariant regardless of failures, an acceptor must remember this</a:t>
            </a:r>
            <a:endParaRPr/>
          </a:p>
          <a:p>
            <a:pPr indent="0" lvl="0" marL="0" rtl="0" algn="l">
              <a:spcBef>
                <a:spcPts val="0"/>
              </a:spcBef>
              <a:spcAft>
                <a:spcPts val="0"/>
              </a:spcAft>
              <a:buNone/>
            </a:pPr>
            <a:r>
              <a:rPr lang="en"/>
              <a:t>information even if it fails and then restarts.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6333a51ca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6333a51ca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https://distributedthoughts.com/2013/09/30/understanding-paxos-part-2/</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64f2900a42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64f2900a42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why couldn’t we just have perpetually increasing proposals??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4f2900a42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4f2900a42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4f2900a42_1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64f2900a42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64f2900a42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4f2900a42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331e5a84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331e5a84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rgbClr val="FFFFFF"/>
                </a:highlight>
                <a:latin typeface="Georgia"/>
                <a:ea typeface="Georgia"/>
                <a:cs typeface="Georgia"/>
                <a:sym typeface="Georgia"/>
              </a:rPr>
              <a:t>Distributed systems are implemented for high availability and scalability using many commodity machines. Such machines are not reliable entities and these come up and go down quite often. In such systems, there is often a need to agree upon “something” i.e. to have consensus. “Something” here depends on the context. </a:t>
            </a:r>
            <a:endParaRPr sz="1600">
              <a:highlight>
                <a:srgbClr val="FFFFFF"/>
              </a:highlight>
              <a:latin typeface="Georgia"/>
              <a:ea typeface="Georgia"/>
              <a:cs typeface="Georgia"/>
              <a:sym typeface="Georgia"/>
            </a:endParaRPr>
          </a:p>
          <a:p>
            <a:pPr indent="0" lvl="0" marL="0" rtl="0" algn="l">
              <a:spcBef>
                <a:spcPts val="0"/>
              </a:spcBef>
              <a:spcAft>
                <a:spcPts val="0"/>
              </a:spcAft>
              <a:buNone/>
            </a:pPr>
            <a:r>
              <a:t/>
            </a:r>
            <a:endParaRPr sz="1600">
              <a:highlight>
                <a:srgbClr val="FFFFFF"/>
              </a:highlight>
              <a:latin typeface="Georgia"/>
              <a:ea typeface="Georgia"/>
              <a:cs typeface="Georgia"/>
              <a:sym typeface="Georgia"/>
            </a:endParaRPr>
          </a:p>
          <a:p>
            <a:pPr indent="0" lvl="0" marL="0" rtl="0" algn="l">
              <a:spcBef>
                <a:spcPts val="0"/>
              </a:spcBef>
              <a:spcAft>
                <a:spcPts val="0"/>
              </a:spcAft>
              <a:buNone/>
            </a:pPr>
            <a:r>
              <a:t/>
            </a:r>
            <a:endParaRPr sz="1600">
              <a:highlight>
                <a:srgbClr val="FFFFFF"/>
              </a:highlight>
              <a:latin typeface="Georgia"/>
              <a:ea typeface="Georgia"/>
              <a:cs typeface="Georgia"/>
              <a:sym typeface="Georgi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4f2900a42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4f2900a42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4f2900a42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4f2900a42_1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its consensus</a:t>
            </a:r>
            <a:endParaRPr/>
          </a:p>
          <a:p>
            <a:pPr indent="0" lvl="0" marL="0" rtl="0" algn="l">
              <a:spcBef>
                <a:spcPts val="0"/>
              </a:spcBef>
              <a:spcAft>
                <a:spcPts val="0"/>
              </a:spcAft>
              <a:buNone/>
            </a:pPr>
            <a:r>
              <a:rPr lang="en"/>
              <a:t>algorithm, each process plays the role of proposer, acceptor, and learner.</a:t>
            </a:r>
            <a:endParaRPr/>
          </a:p>
          <a:p>
            <a:pPr indent="0" lvl="0" marL="0" rtl="0" algn="l">
              <a:spcBef>
                <a:spcPts val="0"/>
              </a:spcBef>
              <a:spcAft>
                <a:spcPts val="0"/>
              </a:spcAft>
              <a:buNone/>
            </a:pPr>
            <a:r>
              <a:rPr lang="en"/>
              <a:t>The algorithm chooses a leader, which plays the roles of the distinguished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proposer and the distinguished learner.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describe the mechanism for guaranteeing that no</a:t>
            </a:r>
            <a:endParaRPr/>
          </a:p>
          <a:p>
            <a:pPr indent="0" lvl="0" marL="0" rtl="0" algn="l">
              <a:spcBef>
                <a:spcPts val="0"/>
              </a:spcBef>
              <a:spcAft>
                <a:spcPts val="0"/>
              </a:spcAft>
              <a:buNone/>
            </a:pPr>
            <a:r>
              <a:rPr lang="en"/>
              <a:t>two proposals are ever issued with the same number. Different proposers</a:t>
            </a:r>
            <a:endParaRPr/>
          </a:p>
          <a:p>
            <a:pPr indent="0" lvl="0" marL="0" rtl="0" algn="l">
              <a:spcBef>
                <a:spcPts val="0"/>
              </a:spcBef>
              <a:spcAft>
                <a:spcPts val="0"/>
              </a:spcAft>
              <a:buNone/>
            </a:pPr>
            <a:r>
              <a:rPr lang="en"/>
              <a:t>choose their numbers from disjoint sets of numbers, so two different proposers</a:t>
            </a:r>
            <a:endParaRPr/>
          </a:p>
          <a:p>
            <a:pPr indent="0" lvl="0" marL="0" rtl="0" algn="l">
              <a:spcBef>
                <a:spcPts val="0"/>
              </a:spcBef>
              <a:spcAft>
                <a:spcPts val="0"/>
              </a:spcAft>
              <a:buNone/>
            </a:pPr>
            <a:r>
              <a:rPr lang="en"/>
              <a:t>never issue a proposal with the same number. Each proposer remembers</a:t>
            </a:r>
            <a:endParaRPr/>
          </a:p>
          <a:p>
            <a:pPr indent="0" lvl="0" marL="0" rtl="0" algn="l">
              <a:spcBef>
                <a:spcPts val="0"/>
              </a:spcBef>
              <a:spcAft>
                <a:spcPts val="0"/>
              </a:spcAft>
              <a:buNone/>
            </a:pPr>
            <a:r>
              <a:rPr lang="en"/>
              <a:t>(in stable storage) the highest-numbered proposal it has tried to issue,</a:t>
            </a:r>
            <a:endParaRPr/>
          </a:p>
          <a:p>
            <a:pPr indent="0" lvl="0" marL="0" rtl="0" algn="l">
              <a:spcBef>
                <a:spcPts val="0"/>
              </a:spcBef>
              <a:spcAft>
                <a:spcPts val="0"/>
              </a:spcAft>
              <a:buNone/>
            </a:pPr>
            <a:r>
              <a:rPr lang="en"/>
              <a:t>and begins phase 1 with a higher proposal number than any it has already</a:t>
            </a:r>
            <a:endParaRPr/>
          </a:p>
          <a:p>
            <a:pPr indent="0" lvl="0" marL="0" rtl="0" algn="l">
              <a:spcBef>
                <a:spcPts val="0"/>
              </a:spcBef>
              <a:spcAft>
                <a:spcPts val="0"/>
              </a:spcAft>
              <a:buNone/>
            </a:pPr>
            <a:r>
              <a:rPr lang="en"/>
              <a:t>used.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64f2900a42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64f2900a42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simple way to implement a distributed system is as a collection of clients</a:t>
            </a:r>
            <a:endParaRPr/>
          </a:p>
          <a:p>
            <a:pPr indent="0" lvl="0" marL="0" rtl="0" algn="l">
              <a:spcBef>
                <a:spcPts val="0"/>
              </a:spcBef>
              <a:spcAft>
                <a:spcPts val="0"/>
              </a:spcAft>
              <a:buNone/>
            </a:pPr>
            <a:r>
              <a:rPr lang="en"/>
              <a:t>that issue commands to a central server. The server can be described as</a:t>
            </a:r>
            <a:endParaRPr/>
          </a:p>
          <a:p>
            <a:pPr indent="0" lvl="0" marL="0" rtl="0" algn="l">
              <a:spcBef>
                <a:spcPts val="0"/>
              </a:spcBef>
              <a:spcAft>
                <a:spcPts val="0"/>
              </a:spcAft>
              <a:buNone/>
            </a:pPr>
            <a:r>
              <a:rPr lang="en"/>
              <a:t>a deterministic state machine that performs client commands in some sequence.</a:t>
            </a:r>
            <a:endParaRPr/>
          </a:p>
          <a:p>
            <a:pPr indent="0" lvl="0" marL="0" rtl="0" algn="l">
              <a:spcBef>
                <a:spcPts val="0"/>
              </a:spcBef>
              <a:spcAft>
                <a:spcPts val="0"/>
              </a:spcAft>
              <a:buNone/>
            </a:pPr>
            <a:r>
              <a:rPr lang="en"/>
              <a:t>The state machine has a current state; it performs a step by taking</a:t>
            </a:r>
            <a:endParaRPr/>
          </a:p>
          <a:p>
            <a:pPr indent="0" lvl="0" marL="0" rtl="0" algn="l">
              <a:spcBef>
                <a:spcPts val="0"/>
              </a:spcBef>
              <a:spcAft>
                <a:spcPts val="0"/>
              </a:spcAft>
              <a:buNone/>
            </a:pPr>
            <a:r>
              <a:rPr lang="en"/>
              <a:t>as input a command and producing an output and a new state. For example,</a:t>
            </a:r>
            <a:endParaRPr/>
          </a:p>
          <a:p>
            <a:pPr indent="0" lvl="0" marL="0" rtl="0" algn="l">
              <a:spcBef>
                <a:spcPts val="0"/>
              </a:spcBef>
              <a:spcAft>
                <a:spcPts val="0"/>
              </a:spcAft>
              <a:buNone/>
            </a:pPr>
            <a:r>
              <a:rPr lang="en"/>
              <a:t>the clients of a distributed banking system might be tellers, and</a:t>
            </a:r>
            <a:endParaRPr/>
          </a:p>
          <a:p>
            <a:pPr indent="0" lvl="0" marL="0" rtl="0" algn="l">
              <a:spcBef>
                <a:spcPts val="0"/>
              </a:spcBef>
              <a:spcAft>
                <a:spcPts val="0"/>
              </a:spcAft>
              <a:buNone/>
            </a:pPr>
            <a:r>
              <a:rPr lang="en"/>
              <a:t>the state-machine state might consist of the account balances of all users.</a:t>
            </a:r>
            <a:endParaRPr/>
          </a:p>
          <a:p>
            <a:pPr indent="0" lvl="0" marL="0" rtl="0" algn="l">
              <a:spcBef>
                <a:spcPts val="0"/>
              </a:spcBef>
              <a:spcAft>
                <a:spcPts val="0"/>
              </a:spcAft>
              <a:buNone/>
            </a:pPr>
            <a:r>
              <a:rPr lang="en"/>
              <a:t>A withdrawal would be performed by executing a state machine command</a:t>
            </a:r>
            <a:endParaRPr/>
          </a:p>
          <a:p>
            <a:pPr indent="0" lvl="0" marL="0" rtl="0" algn="l">
              <a:spcBef>
                <a:spcPts val="0"/>
              </a:spcBef>
              <a:spcAft>
                <a:spcPts val="0"/>
              </a:spcAft>
              <a:buNone/>
            </a:pPr>
            <a:r>
              <a:rPr lang="en"/>
              <a:t>that decreases an account’s balance if and only if the balance is greater than</a:t>
            </a:r>
            <a:endParaRPr/>
          </a:p>
          <a:p>
            <a:pPr indent="0" lvl="0" marL="0" rtl="0" algn="l">
              <a:spcBef>
                <a:spcPts val="0"/>
              </a:spcBef>
              <a:spcAft>
                <a:spcPts val="0"/>
              </a:spcAft>
              <a:buNone/>
            </a:pPr>
            <a:r>
              <a:rPr lang="en"/>
              <a:t>the amount withdrawn, producing as output the old and new balances.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implementation that uses a single central server fails if that server</a:t>
            </a:r>
            <a:endParaRPr/>
          </a:p>
          <a:p>
            <a:pPr indent="0" lvl="0" marL="0" rtl="0" algn="l">
              <a:spcBef>
                <a:spcPts val="0"/>
              </a:spcBef>
              <a:spcAft>
                <a:spcPts val="0"/>
              </a:spcAft>
              <a:buNone/>
            </a:pPr>
            <a:r>
              <a:rPr lang="en"/>
              <a:t>fails. We therefore instead use a collection of servers, each one independently</a:t>
            </a:r>
            <a:endParaRPr/>
          </a:p>
          <a:p>
            <a:pPr indent="0" lvl="0" marL="0" rtl="0" algn="l">
              <a:spcBef>
                <a:spcPts val="0"/>
              </a:spcBef>
              <a:spcAft>
                <a:spcPts val="0"/>
              </a:spcAft>
              <a:buNone/>
            </a:pPr>
            <a:r>
              <a:rPr lang="en"/>
              <a:t>implementing the state machine. Because the state machine is deterministic,</a:t>
            </a:r>
            <a:endParaRPr/>
          </a:p>
          <a:p>
            <a:pPr indent="0" lvl="0" marL="0" rtl="0" algn="l">
              <a:spcBef>
                <a:spcPts val="0"/>
              </a:spcBef>
              <a:spcAft>
                <a:spcPts val="0"/>
              </a:spcAft>
              <a:buNone/>
            </a:pPr>
            <a:r>
              <a:rPr lang="en"/>
              <a:t>all the servers will produce the same sequences of states and outputs if they</a:t>
            </a:r>
            <a:endParaRPr/>
          </a:p>
          <a:p>
            <a:pPr indent="0" lvl="0" marL="0" rtl="0" algn="l">
              <a:spcBef>
                <a:spcPts val="0"/>
              </a:spcBef>
              <a:spcAft>
                <a:spcPts val="0"/>
              </a:spcAft>
              <a:buNone/>
            </a:pPr>
            <a:r>
              <a:rPr lang="en"/>
              <a:t>all execute the same sequence of commands. A client issuing a command</a:t>
            </a:r>
            <a:endParaRPr/>
          </a:p>
          <a:p>
            <a:pPr indent="0" lvl="0" marL="0" rtl="0" algn="l">
              <a:spcBef>
                <a:spcPts val="0"/>
              </a:spcBef>
              <a:spcAft>
                <a:spcPts val="0"/>
              </a:spcAft>
              <a:buNone/>
            </a:pPr>
            <a:r>
              <a:rPr lang="en"/>
              <a:t>can then use the output generated for it by any server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guarantee that all servers execute the same sequence of state machine</a:t>
            </a:r>
            <a:endParaRPr/>
          </a:p>
          <a:p>
            <a:pPr indent="0" lvl="0" marL="0" rtl="0" algn="l">
              <a:spcBef>
                <a:spcPts val="0"/>
              </a:spcBef>
              <a:spcAft>
                <a:spcPts val="0"/>
              </a:spcAft>
              <a:buNone/>
            </a:pPr>
            <a:r>
              <a:rPr lang="en"/>
              <a:t>commands, we implement a sequence of separate instances of the Paxos</a:t>
            </a:r>
            <a:endParaRPr/>
          </a:p>
          <a:p>
            <a:pPr indent="0" lvl="0" marL="0" rtl="0" algn="l">
              <a:spcBef>
                <a:spcPts val="0"/>
              </a:spcBef>
              <a:spcAft>
                <a:spcPts val="0"/>
              </a:spcAft>
              <a:buNone/>
            </a:pPr>
            <a:r>
              <a:rPr lang="en"/>
              <a:t>consensus algorithm, the value chosen by the ith instance being the i th state</a:t>
            </a:r>
            <a:endParaRPr/>
          </a:p>
          <a:p>
            <a:pPr indent="0" lvl="0" marL="0" rtl="0" algn="l">
              <a:spcBef>
                <a:spcPts val="0"/>
              </a:spcBef>
              <a:spcAft>
                <a:spcPts val="0"/>
              </a:spcAft>
              <a:buNone/>
            </a:pPr>
            <a:r>
              <a:rPr lang="en"/>
              <a:t>machine command in the sequence.</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64f2900a4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64f2900a4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the same sets of agents.</a:t>
            </a:r>
            <a:endParaRPr/>
          </a:p>
          <a:p>
            <a:pPr indent="0" lvl="0" marL="0" rtl="0" algn="l">
              <a:spcBef>
                <a:spcPts val="0"/>
              </a:spcBef>
              <a:spcAft>
                <a:spcPts val="0"/>
              </a:spcAft>
              <a:buNone/>
            </a:pPr>
            <a:r>
              <a:rPr lang="en"/>
              <a:t>In normal operation, a single server is elected to be the leader, which</a:t>
            </a:r>
            <a:endParaRPr/>
          </a:p>
          <a:p>
            <a:pPr indent="0" lvl="0" marL="0" rtl="0" algn="l">
              <a:spcBef>
                <a:spcPts val="0"/>
              </a:spcBef>
              <a:spcAft>
                <a:spcPts val="0"/>
              </a:spcAft>
              <a:buNone/>
            </a:pPr>
            <a:r>
              <a:rPr lang="en"/>
              <a:t>acts as the distinguished proposer (the only one that tries to issue proposals)</a:t>
            </a:r>
            <a:endParaRPr/>
          </a:p>
          <a:p>
            <a:pPr indent="0" lvl="0" marL="0" rtl="0" algn="l">
              <a:spcBef>
                <a:spcPts val="0"/>
              </a:spcBef>
              <a:spcAft>
                <a:spcPts val="0"/>
              </a:spcAft>
              <a:buNone/>
            </a:pPr>
            <a:r>
              <a:rPr lang="en"/>
              <a:t>in all instances of the consensus algorithm. Clients send commands to the</a:t>
            </a:r>
            <a:endParaRPr/>
          </a:p>
          <a:p>
            <a:pPr indent="0" lvl="0" marL="0" rtl="0" algn="l">
              <a:spcBef>
                <a:spcPts val="0"/>
              </a:spcBef>
              <a:spcAft>
                <a:spcPts val="0"/>
              </a:spcAft>
              <a:buNone/>
            </a:pPr>
            <a:r>
              <a:rPr lang="en"/>
              <a:t>leader, who decides where in the sequence each command should appear.</a:t>
            </a:r>
            <a:endParaRPr/>
          </a:p>
          <a:p>
            <a:pPr indent="0" lvl="0" marL="0" rtl="0" algn="l">
              <a:spcBef>
                <a:spcPts val="0"/>
              </a:spcBef>
              <a:spcAft>
                <a:spcPts val="0"/>
              </a:spcAft>
              <a:buNone/>
            </a:pPr>
            <a:r>
              <a:rPr lang="en"/>
              <a:t>If the leader decides that a certain client command should be the 135th</a:t>
            </a:r>
            <a:endParaRPr/>
          </a:p>
          <a:p>
            <a:pPr indent="0" lvl="0" marL="0" rtl="0" algn="l">
              <a:spcBef>
                <a:spcPts val="0"/>
              </a:spcBef>
              <a:spcAft>
                <a:spcPts val="0"/>
              </a:spcAft>
              <a:buNone/>
            </a:pPr>
            <a:r>
              <a:rPr lang="en"/>
              <a:t>command, it tries to have that command chosen as the value of the 135th</a:t>
            </a:r>
            <a:endParaRPr/>
          </a:p>
          <a:p>
            <a:pPr indent="0" lvl="0" marL="0" rtl="0" algn="l">
              <a:spcBef>
                <a:spcPts val="0"/>
              </a:spcBef>
              <a:spcAft>
                <a:spcPts val="0"/>
              </a:spcAft>
              <a:buNone/>
            </a:pPr>
            <a:r>
              <a:rPr lang="en"/>
              <a:t>instance of the consensus algorithm. It will usually succeed. It might fail</a:t>
            </a:r>
            <a:endParaRPr/>
          </a:p>
          <a:p>
            <a:pPr indent="0" lvl="0" marL="0" rtl="0" algn="l">
              <a:spcBef>
                <a:spcPts val="0"/>
              </a:spcBef>
              <a:spcAft>
                <a:spcPts val="0"/>
              </a:spcAft>
              <a:buNone/>
            </a:pPr>
            <a:r>
              <a:rPr lang="en"/>
              <a:t>because of failures, or because another server also believes itself to be the</a:t>
            </a:r>
            <a:endParaRPr/>
          </a:p>
          <a:p>
            <a:pPr indent="0" lvl="0" marL="0" rtl="0" algn="l">
              <a:spcBef>
                <a:spcPts val="0"/>
              </a:spcBef>
              <a:spcAft>
                <a:spcPts val="0"/>
              </a:spcAft>
              <a:buNone/>
            </a:pPr>
            <a:r>
              <a:rPr lang="en"/>
              <a:t>leader and has a different idea of what the 135th command should be. But</a:t>
            </a:r>
            <a:endParaRPr/>
          </a:p>
          <a:p>
            <a:pPr indent="0" lvl="0" marL="0" rtl="0" algn="l">
              <a:spcBef>
                <a:spcPts val="0"/>
              </a:spcBef>
              <a:spcAft>
                <a:spcPts val="0"/>
              </a:spcAft>
              <a:buNone/>
            </a:pPr>
            <a:r>
              <a:rPr lang="en"/>
              <a:t>the consensus algorithm ensures that at most one command can be chosen</a:t>
            </a:r>
            <a:endParaRPr/>
          </a:p>
          <a:p>
            <a:pPr indent="0" lvl="0" marL="0" rtl="0" algn="l">
              <a:spcBef>
                <a:spcPts val="0"/>
              </a:spcBef>
              <a:spcAft>
                <a:spcPts val="0"/>
              </a:spcAft>
              <a:buNone/>
            </a:pPr>
            <a:r>
              <a:rPr lang="en"/>
              <a:t>as the 135th 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in the algorithm, the value to be proposed is not chosen until phase 2. Recall that,</a:t>
            </a:r>
            <a:endParaRPr/>
          </a:p>
          <a:p>
            <a:pPr indent="0" lvl="0" marL="0" rtl="0" algn="l">
              <a:spcBef>
                <a:spcPts val="0"/>
              </a:spcBef>
              <a:spcAft>
                <a:spcPts val="0"/>
              </a:spcAft>
              <a:buNone/>
            </a:pPr>
            <a:r>
              <a:rPr lang="en"/>
              <a:t>after completing phase 1 of the proposer’s algorithm, either the value to be</a:t>
            </a:r>
            <a:endParaRPr/>
          </a:p>
          <a:p>
            <a:pPr indent="0" lvl="0" marL="0" rtl="0" algn="l">
              <a:spcBef>
                <a:spcPts val="0"/>
              </a:spcBef>
              <a:spcAft>
                <a:spcPts val="0"/>
              </a:spcAft>
              <a:buNone/>
            </a:pPr>
            <a:r>
              <a:rPr lang="en"/>
              <a:t>proposed is determined or else the proposer is free to propose any value.</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64f2900a4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64f2900a4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consider</a:t>
            </a:r>
            <a:endParaRPr/>
          </a:p>
          <a:p>
            <a:pPr indent="0" lvl="0" marL="0" rtl="0" algn="l">
              <a:spcBef>
                <a:spcPts val="0"/>
              </a:spcBef>
              <a:spcAft>
                <a:spcPts val="0"/>
              </a:spcAft>
              <a:buNone/>
            </a:pPr>
            <a:r>
              <a:rPr lang="en"/>
              <a:t>what happens when the previous leader has just failed and a new leader has</a:t>
            </a:r>
            <a:endParaRPr/>
          </a:p>
          <a:p>
            <a:pPr indent="0" lvl="0" marL="0" rtl="0" algn="l">
              <a:spcBef>
                <a:spcPts val="0"/>
              </a:spcBef>
              <a:spcAft>
                <a:spcPts val="0"/>
              </a:spcAft>
              <a:buNone/>
            </a:pPr>
            <a:r>
              <a:rPr lang="en"/>
              <a:t>been selected.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Suppose that the outcome of these executions</a:t>
            </a:r>
            <a:endParaRPr/>
          </a:p>
          <a:p>
            <a:pPr indent="0" lvl="0" marL="0" rtl="0" algn="l">
              <a:spcBef>
                <a:spcPts val="0"/>
              </a:spcBef>
              <a:spcAft>
                <a:spcPts val="0"/>
              </a:spcAft>
              <a:buNone/>
            </a:pPr>
            <a:r>
              <a:rPr lang="en"/>
              <a:t>determine the value to be proposed in instances 135 and 140, but</a:t>
            </a:r>
            <a:endParaRPr/>
          </a:p>
          <a:p>
            <a:pPr indent="0" lvl="0" marL="0" rtl="0" algn="l">
              <a:spcBef>
                <a:spcPts val="0"/>
              </a:spcBef>
              <a:spcAft>
                <a:spcPts val="0"/>
              </a:spcAft>
              <a:buNone/>
            </a:pPr>
            <a:r>
              <a:rPr lang="en"/>
              <a:t>leaves the proposed value unconstrained in all other instances.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leader</a:t>
            </a:r>
            <a:endParaRPr/>
          </a:p>
          <a:p>
            <a:pPr indent="0" lvl="0" marL="0" rtl="0" algn="l">
              <a:spcBef>
                <a:spcPts val="0"/>
              </a:spcBef>
              <a:spcAft>
                <a:spcPts val="0"/>
              </a:spcAft>
              <a:buNone/>
            </a:pPr>
            <a:r>
              <a:rPr lang="en"/>
              <a:t>then executes phase 2 for instances 135 and 140, thereby choosing commands</a:t>
            </a:r>
            <a:endParaRPr/>
          </a:p>
          <a:p>
            <a:pPr indent="0" lvl="0" marL="0" rtl="0" algn="l">
              <a:spcBef>
                <a:spcPts val="0"/>
              </a:spcBef>
              <a:spcAft>
                <a:spcPts val="0"/>
              </a:spcAft>
              <a:buNone/>
            </a:pPr>
            <a:r>
              <a:rPr lang="en"/>
              <a:t>135 and 140.</a:t>
            </a:r>
            <a:endParaRPr/>
          </a:p>
          <a:p>
            <a:pPr indent="0" lvl="0" marL="0" rtl="0" algn="l">
              <a:spcBef>
                <a:spcPts val="0"/>
              </a:spcBef>
              <a:spcAft>
                <a:spcPts val="0"/>
              </a:spcAft>
              <a:buNone/>
            </a:pPr>
            <a:r>
              <a:rPr lang="en"/>
              <a:t>The leader, as well as any other server that learns all the commands</a:t>
            </a:r>
            <a:endParaRPr/>
          </a:p>
          <a:p>
            <a:pPr indent="0" lvl="0" marL="0" rtl="0" algn="l">
              <a:spcBef>
                <a:spcPts val="0"/>
              </a:spcBef>
              <a:spcAft>
                <a:spcPts val="0"/>
              </a:spcAft>
              <a:buNone/>
            </a:pPr>
            <a:r>
              <a:rPr lang="en"/>
              <a:t>the leader knows, can now execute commands 1–135. However, it can’t</a:t>
            </a:r>
            <a:endParaRPr/>
          </a:p>
          <a:p>
            <a:pPr indent="0" lvl="0" marL="0" rtl="0" algn="l">
              <a:spcBef>
                <a:spcPts val="0"/>
              </a:spcBef>
              <a:spcAft>
                <a:spcPts val="0"/>
              </a:spcAft>
              <a:buNone/>
            </a:pPr>
            <a:r>
              <a:rPr lang="en"/>
              <a:t>execute commands 138–140, which it also knows, because commands 136</a:t>
            </a:r>
            <a:endParaRPr/>
          </a:p>
          <a:p>
            <a:pPr indent="0" lvl="0" marL="0" rtl="0" algn="l">
              <a:spcBef>
                <a:spcPts val="0"/>
              </a:spcBef>
              <a:spcAft>
                <a:spcPts val="0"/>
              </a:spcAft>
              <a:buNone/>
            </a:pPr>
            <a:r>
              <a:rPr lang="en"/>
              <a:t>and 137 have yet to be chosen.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64f2900a4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64f2900a4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leader could take the next two commands</a:t>
            </a:r>
            <a:endParaRPr/>
          </a:p>
          <a:p>
            <a:pPr indent="0" lvl="0" marL="0" rtl="0" algn="l">
              <a:spcBef>
                <a:spcPts val="0"/>
              </a:spcBef>
              <a:spcAft>
                <a:spcPts val="0"/>
              </a:spcAft>
              <a:buNone/>
            </a:pPr>
            <a:r>
              <a:rPr lang="en"/>
              <a:t>requested by clients to be commands 136 and 137. Instead, we let it fill the</a:t>
            </a:r>
            <a:endParaRPr/>
          </a:p>
          <a:p>
            <a:pPr indent="0" lvl="0" marL="0" rtl="0" algn="l">
              <a:spcBef>
                <a:spcPts val="0"/>
              </a:spcBef>
              <a:spcAft>
                <a:spcPts val="0"/>
              </a:spcAft>
              <a:buNone/>
            </a:pPr>
            <a:r>
              <a:rPr lang="en"/>
              <a:t>gap immediately by proposing, as commands 136 and 137, a special “noop”</a:t>
            </a:r>
            <a:endParaRPr/>
          </a:p>
          <a:p>
            <a:pPr indent="0" lvl="0" marL="0" rtl="0" algn="l">
              <a:spcBef>
                <a:spcPts val="0"/>
              </a:spcBef>
              <a:spcAft>
                <a:spcPts val="0"/>
              </a:spcAft>
              <a:buNone/>
            </a:pPr>
            <a:r>
              <a:rPr lang="en"/>
              <a:t>command that leaves the state unchanged. (It does this by executing</a:t>
            </a:r>
            <a:endParaRPr/>
          </a:p>
          <a:p>
            <a:pPr indent="0" lvl="0" marL="0" rtl="0" algn="l">
              <a:spcBef>
                <a:spcPts val="0"/>
              </a:spcBef>
              <a:spcAft>
                <a:spcPts val="0"/>
              </a:spcAft>
              <a:buNone/>
            </a:pPr>
            <a:r>
              <a:rPr lang="en"/>
              <a:t>phase 2 of instances 136 and 137 of the consensus algorithm.)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these no-op commands have been chosen, commands 138–140 can be executed.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64f2900a4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64f2900a4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leader can propose command 142 before it learns that its proposed</a:t>
            </a:r>
            <a:endParaRPr/>
          </a:p>
          <a:p>
            <a:pPr indent="0" lvl="0" marL="0" rtl="0" algn="l">
              <a:spcBef>
                <a:spcPts val="0"/>
              </a:spcBef>
              <a:spcAft>
                <a:spcPts val="0"/>
              </a:spcAft>
              <a:buNone/>
            </a:pPr>
            <a:r>
              <a:rPr lang="en"/>
              <a:t>command 141 has been chosen. It’s possible for all the messages it sent</a:t>
            </a:r>
            <a:endParaRPr/>
          </a:p>
          <a:p>
            <a:pPr indent="0" lvl="0" marL="0" rtl="0" algn="l">
              <a:spcBef>
                <a:spcPts val="0"/>
              </a:spcBef>
              <a:spcAft>
                <a:spcPts val="0"/>
              </a:spcAft>
              <a:buNone/>
            </a:pPr>
            <a:r>
              <a:rPr lang="en"/>
              <a:t>in proposing command 141 to be lost, and for command 142 to be chosen</a:t>
            </a:r>
            <a:endParaRPr/>
          </a:p>
          <a:p>
            <a:pPr indent="0" lvl="0" marL="0" rtl="0" algn="l">
              <a:spcBef>
                <a:spcPts val="0"/>
              </a:spcBef>
              <a:spcAft>
                <a:spcPts val="0"/>
              </a:spcAft>
              <a:buNone/>
            </a:pPr>
            <a:r>
              <a:rPr lang="en"/>
              <a:t>before any other server has learned what the leader proposed as command</a:t>
            </a:r>
            <a:endParaRPr/>
          </a:p>
          <a:p>
            <a:pPr indent="0" lvl="0" marL="0" rtl="0" algn="l">
              <a:spcBef>
                <a:spcPts val="0"/>
              </a:spcBef>
              <a:spcAft>
                <a:spcPts val="0"/>
              </a:spcAft>
              <a:buNone/>
            </a:pPr>
            <a:r>
              <a:rPr lang="en"/>
              <a:t>141. When the leader fails to receive the expected response to its phase 2</a:t>
            </a:r>
            <a:endParaRPr/>
          </a:p>
          <a:p>
            <a:pPr indent="0" lvl="0" marL="0" rtl="0" algn="l">
              <a:spcBef>
                <a:spcPts val="0"/>
              </a:spcBef>
              <a:spcAft>
                <a:spcPts val="0"/>
              </a:spcAft>
              <a:buNone/>
            </a:pPr>
            <a:r>
              <a:rPr lang="en"/>
              <a:t>messages in instance 141, it will retransmit those messages. If all goes well,</a:t>
            </a:r>
            <a:endParaRPr/>
          </a:p>
          <a:p>
            <a:pPr indent="0" lvl="0" marL="0" rtl="0" algn="l">
              <a:spcBef>
                <a:spcPts val="0"/>
              </a:spcBef>
              <a:spcAft>
                <a:spcPts val="0"/>
              </a:spcAft>
              <a:buNone/>
            </a:pPr>
            <a:r>
              <a:rPr lang="en"/>
              <a:t>its proposed command will be chosen. However, it could fail first, leaving a</a:t>
            </a:r>
            <a:endParaRPr/>
          </a:p>
          <a:p>
            <a:pPr indent="0" lvl="0" marL="0" rtl="0" algn="l">
              <a:spcBef>
                <a:spcPts val="0"/>
              </a:spcBef>
              <a:spcAft>
                <a:spcPts val="0"/>
              </a:spcAft>
              <a:buNone/>
            </a:pPr>
            <a:r>
              <a:rPr lang="en"/>
              <a:t>gap in the sequence of chosen commands. In general, suppose a leader can</a:t>
            </a:r>
            <a:endParaRPr/>
          </a:p>
          <a:p>
            <a:pPr indent="0" lvl="0" marL="0" rtl="0" algn="l">
              <a:spcBef>
                <a:spcPts val="0"/>
              </a:spcBef>
              <a:spcAft>
                <a:spcPts val="0"/>
              </a:spcAft>
              <a:buNone/>
            </a:pPr>
            <a:r>
              <a:rPr lang="en"/>
              <a:t>get ® commands ahead—that is, it can propose commands i + 1 through</a:t>
            </a:r>
            <a:endParaRPr/>
          </a:p>
          <a:p>
            <a:pPr indent="0" lvl="0" marL="0" rtl="0" algn="l">
              <a:spcBef>
                <a:spcPts val="0"/>
              </a:spcBef>
              <a:spcAft>
                <a:spcPts val="0"/>
              </a:spcAft>
              <a:buNone/>
            </a:pPr>
            <a:r>
              <a:rPr lang="en"/>
              <a:t>i+® after commands 1 through i are chosen. A gap of up to ®¡1 commands</a:t>
            </a:r>
            <a:endParaRPr/>
          </a:p>
          <a:p>
            <a:pPr indent="0" lvl="0" marL="0" rtl="0" algn="l">
              <a:spcBef>
                <a:spcPts val="0"/>
              </a:spcBef>
              <a:spcAft>
                <a:spcPts val="0"/>
              </a:spcAft>
              <a:buNone/>
            </a:pPr>
            <a:r>
              <a:rPr lang="en"/>
              <a:t>could then arise.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accent5"/>
                </a:solidFill>
                <a:hlinkClick r:id="rId2"/>
              </a:rPr>
              <a:t>https://stackoverflow.com/questions/29619185/why-is-it-legit-to-use-no-op-to-fill-gaps-between-paxos-events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64f2900a4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64f2900a4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same proposal number for</a:t>
            </a:r>
            <a:endParaRPr/>
          </a:p>
          <a:p>
            <a:pPr indent="0" lvl="0" marL="0" rtl="0" algn="l">
              <a:spcBef>
                <a:spcPts val="0"/>
              </a:spcBef>
              <a:spcAft>
                <a:spcPts val="0"/>
              </a:spcAft>
              <a:buNone/>
            </a:pPr>
            <a:r>
              <a:rPr lang="en"/>
              <a:t>all instances, it can do this by sending a single reasonably short message</a:t>
            </a:r>
            <a:endParaRPr/>
          </a:p>
          <a:p>
            <a:pPr indent="0" lvl="0" marL="0" rtl="0" algn="l">
              <a:spcBef>
                <a:spcPts val="0"/>
              </a:spcBef>
              <a:spcAft>
                <a:spcPts val="0"/>
              </a:spcAft>
              <a:buNone/>
            </a:pPr>
            <a:r>
              <a:rPr lang="en"/>
              <a:t>to the other servers. In phase 1, an acceptor responds with more than a</a:t>
            </a:r>
            <a:endParaRPr/>
          </a:p>
          <a:p>
            <a:pPr indent="0" lvl="0" marL="0" rtl="0" algn="l">
              <a:spcBef>
                <a:spcPts val="0"/>
              </a:spcBef>
              <a:spcAft>
                <a:spcPts val="0"/>
              </a:spcAft>
              <a:buNone/>
            </a:pPr>
            <a:r>
              <a:rPr lang="en"/>
              <a:t>simple OK only if it has already received a phase 2 message from some</a:t>
            </a:r>
            <a:endParaRPr/>
          </a:p>
          <a:p>
            <a:pPr indent="0" lvl="0" marL="0" rtl="0" algn="l">
              <a:spcBef>
                <a:spcPts val="0"/>
              </a:spcBef>
              <a:spcAft>
                <a:spcPts val="0"/>
              </a:spcAft>
              <a:buNone/>
            </a:pPr>
            <a:r>
              <a:rPr lang="en"/>
              <a:t>proposer. (In the scenario, this was the case only for instances 135 and</a:t>
            </a:r>
            <a:endParaRPr/>
          </a:p>
          <a:p>
            <a:pPr indent="0" lvl="0" marL="0" rtl="0" algn="l">
              <a:spcBef>
                <a:spcPts val="0"/>
              </a:spcBef>
              <a:spcAft>
                <a:spcPts val="0"/>
              </a:spcAft>
              <a:buNone/>
            </a:pPr>
            <a:r>
              <a:rPr lang="en"/>
              <a:t>140.) Thus, a server (acting as acceptor) can respond for all instances with</a:t>
            </a:r>
            <a:endParaRPr/>
          </a:p>
          <a:p>
            <a:pPr indent="0" lvl="0" marL="0" rtl="0" algn="l">
              <a:spcBef>
                <a:spcPts val="0"/>
              </a:spcBef>
              <a:spcAft>
                <a:spcPts val="0"/>
              </a:spcAft>
              <a:buNone/>
            </a:pPr>
            <a:r>
              <a:rPr lang="en"/>
              <a:t>a single reasonably short message. Executing these infinitely many instances</a:t>
            </a:r>
            <a:endParaRPr/>
          </a:p>
          <a:p>
            <a:pPr indent="0" lvl="0" marL="0" rtl="0" algn="l">
              <a:spcBef>
                <a:spcPts val="0"/>
              </a:spcBef>
              <a:spcAft>
                <a:spcPts val="0"/>
              </a:spcAft>
              <a:buNone/>
            </a:pPr>
            <a:r>
              <a:rPr lang="en"/>
              <a:t>of phase 1 therefore poses no problem.</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g64f2900a4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64f2900a4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failure of the leader and election of a new one should be rare</a:t>
            </a:r>
            <a:endParaRPr/>
          </a:p>
          <a:p>
            <a:pPr indent="0" lvl="0" marL="0" rtl="0" algn="l">
              <a:spcBef>
                <a:spcPts val="0"/>
              </a:spcBef>
              <a:spcAft>
                <a:spcPts val="0"/>
              </a:spcAft>
              <a:buNone/>
            </a:pPr>
            <a:r>
              <a:rPr lang="en"/>
              <a:t>events, the effective cost of executing a state machine command—that is, of</a:t>
            </a:r>
            <a:endParaRPr/>
          </a:p>
          <a:p>
            <a:pPr indent="0" lvl="0" marL="0" rtl="0" algn="l">
              <a:spcBef>
                <a:spcPts val="0"/>
              </a:spcBef>
              <a:spcAft>
                <a:spcPts val="0"/>
              </a:spcAft>
              <a:buNone/>
            </a:pPr>
            <a:r>
              <a:rPr lang="en"/>
              <a:t>achieving consensus on the command/value—is the cost of executing only</a:t>
            </a:r>
            <a:endParaRPr/>
          </a:p>
          <a:p>
            <a:pPr indent="0" lvl="0" marL="0" rtl="0" algn="l">
              <a:spcBef>
                <a:spcPts val="0"/>
              </a:spcBef>
              <a:spcAft>
                <a:spcPts val="0"/>
              </a:spcAft>
              <a:buNone/>
            </a:pPr>
            <a:r>
              <a:rPr lang="en"/>
              <a:t>phase 2 of the consensus algorithm. It can be shown that phase 2 of the</a:t>
            </a:r>
            <a:endParaRPr/>
          </a:p>
          <a:p>
            <a:pPr indent="0" lvl="0" marL="0" rtl="0" algn="l">
              <a:spcBef>
                <a:spcPts val="0"/>
              </a:spcBef>
              <a:spcAft>
                <a:spcPts val="0"/>
              </a:spcAft>
              <a:buNone/>
            </a:pPr>
            <a:r>
              <a:rPr lang="en"/>
              <a:t>Paxos consensus algorithm has the minimum possible cost of any algorithm</a:t>
            </a:r>
            <a:endParaRPr/>
          </a:p>
          <a:p>
            <a:pPr indent="0" lvl="0" marL="0" rtl="0" algn="l">
              <a:spcBef>
                <a:spcPts val="0"/>
              </a:spcBef>
              <a:spcAft>
                <a:spcPts val="0"/>
              </a:spcAft>
              <a:buNone/>
            </a:pPr>
            <a:r>
              <a:rPr lang="en"/>
              <a:t>for reaching agreement in the presence of faults [2]. Hence, the Paxos algorithm</a:t>
            </a:r>
            <a:endParaRPr/>
          </a:p>
          <a:p>
            <a:pPr indent="0" lvl="0" marL="0" rtl="0" algn="l">
              <a:spcBef>
                <a:spcPts val="0"/>
              </a:spcBef>
              <a:spcAft>
                <a:spcPts val="0"/>
              </a:spcAft>
              <a:buNone/>
            </a:pPr>
            <a:r>
              <a:rPr lang="en"/>
              <a:t>is essentially optimal.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set of servers can change, then there must be some way of determining</a:t>
            </a:r>
            <a:endParaRPr/>
          </a:p>
          <a:p>
            <a:pPr indent="0" lvl="0" marL="0" rtl="0" algn="l">
              <a:spcBef>
                <a:spcPts val="0"/>
              </a:spcBef>
              <a:spcAft>
                <a:spcPts val="0"/>
              </a:spcAft>
              <a:buNone/>
            </a:pPr>
            <a:r>
              <a:rPr lang="en"/>
              <a:t>what servers implement what instances of the consensus algorithm.</a:t>
            </a:r>
            <a:endParaRPr/>
          </a:p>
          <a:p>
            <a:pPr indent="0" lvl="0" marL="0" rtl="0" algn="l">
              <a:spcBef>
                <a:spcPts val="0"/>
              </a:spcBef>
              <a:spcAft>
                <a:spcPts val="0"/>
              </a:spcAft>
              <a:buNone/>
            </a:pPr>
            <a:r>
              <a:rPr lang="en"/>
              <a:t>The easiest way to do this is through the state machine itself. The current</a:t>
            </a:r>
            <a:endParaRPr/>
          </a:p>
          <a:p>
            <a:pPr indent="0" lvl="0" marL="0" rtl="0" algn="l">
              <a:spcBef>
                <a:spcPts val="0"/>
              </a:spcBef>
              <a:spcAft>
                <a:spcPts val="0"/>
              </a:spcAft>
              <a:buNone/>
            </a:pPr>
            <a:r>
              <a:rPr lang="en"/>
              <a:t>set of servers can be made part of the state and can be changed with ordinary</a:t>
            </a:r>
            <a:endParaRPr/>
          </a:p>
          <a:p>
            <a:pPr indent="0" lvl="0" marL="0" rtl="0" algn="l">
              <a:spcBef>
                <a:spcPts val="0"/>
              </a:spcBef>
              <a:spcAft>
                <a:spcPts val="0"/>
              </a:spcAft>
              <a:buNone/>
            </a:pPr>
            <a:r>
              <a:rPr lang="en"/>
              <a:t>state-machine commands.</a:t>
            </a:r>
            <a:endParaRPr/>
          </a:p>
          <a:p>
            <a:pPr indent="0" lvl="0" marL="0" rtl="0" algn="l">
              <a:spcBef>
                <a:spcPts val="0"/>
              </a:spcBef>
              <a:spcAft>
                <a:spcPts val="0"/>
              </a:spcAft>
              <a:buNone/>
            </a:pPr>
            <a:r>
              <a:rPr lang="en"/>
              <a: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64f2900a42_1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64f2900a42_1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331e5a84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331e5a84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8000"/>
              </a:lnSpc>
              <a:spcBef>
                <a:spcPts val="3200"/>
              </a:spcBef>
              <a:spcAft>
                <a:spcPts val="0"/>
              </a:spcAft>
              <a:buNone/>
            </a:pPr>
            <a:r>
              <a:rPr lang="en" sz="1600">
                <a:highlight>
                  <a:srgbClr val="FFFFFF"/>
                </a:highlight>
                <a:latin typeface="Georgia"/>
                <a:ea typeface="Georgia"/>
                <a:cs typeface="Georgia"/>
                <a:sym typeface="Georgia"/>
              </a:rPr>
              <a:t>In a digitized system(like bank) operating in many branches and doing many transactions, one needs to have a consistent view of all the accounts. At a given point, there is a consistent state of the bank, which in turn translates to the the correct amounts in all bank accounts. One way to achieve this is to maintain an ordered log of operations across a certain number of server nodes(One server node is not sufficient because it can go down, thus impacting availability and scalability). The consistent view of the ordered log on these server nodes ensures that there is a consistent view of of all the accounts in the system: </a:t>
            </a:r>
            <a:r>
              <a:rPr lang="en" sz="1600">
                <a:highlight>
                  <a:srgbClr val="F2F0F0"/>
                </a:highlight>
                <a:latin typeface="Georgia"/>
                <a:ea typeface="Georgia"/>
                <a:cs typeface="Georgia"/>
                <a:sym typeface="Georgia"/>
              </a:rPr>
              <a:t>Basically bank becomes a state machine which takes in as input the current state of all the accounts and ordered log of operations that adjust the account to reflect the newest transactions.</a:t>
            </a:r>
            <a:r>
              <a:rPr lang="en" sz="1600">
                <a:highlight>
                  <a:srgbClr val="FFFFFF"/>
                </a:highlight>
                <a:latin typeface="Georgia"/>
                <a:ea typeface="Georgia"/>
                <a:cs typeface="Georgia"/>
                <a:sym typeface="Georgia"/>
              </a:rPr>
              <a:t> From here on, we will only worry about these server nodes that need to maintain the consistency of the ordered log.</a:t>
            </a:r>
            <a:endParaRPr sz="1600">
              <a:highlight>
                <a:srgbClr val="FFFFFF"/>
              </a:highlight>
              <a:latin typeface="Georgia"/>
              <a:ea typeface="Georgia"/>
              <a:cs typeface="Georgia"/>
              <a:sym typeface="Georgia"/>
            </a:endParaRPr>
          </a:p>
          <a:p>
            <a:pPr indent="0" lvl="0" marL="0" rtl="0" algn="l">
              <a:lnSpc>
                <a:spcPct val="158000"/>
              </a:lnSpc>
              <a:spcBef>
                <a:spcPts val="3200"/>
              </a:spcBef>
              <a:spcAft>
                <a:spcPts val="0"/>
              </a:spcAft>
              <a:buNone/>
            </a:pPr>
            <a:r>
              <a:rPr lang="en" sz="1600">
                <a:highlight>
                  <a:srgbClr val="FFFFFF"/>
                </a:highlight>
                <a:latin typeface="Georgia"/>
                <a:ea typeface="Georgia"/>
                <a:cs typeface="Georgia"/>
                <a:sym typeface="Georgia"/>
              </a:rPr>
              <a:t>So each server node keeps its own log and nodes can communicate with each other to establish the order, as users deposit or withdraw money from their accounts. So with this, a client can connect to one server and another client can connect to a different server and still get the same view of the bank’s current state i.e. account values. Also, keep in mind that failures are non-byzantine i.e. server nodes in the bank are not incentivized to collude and maliciously alter the log. (A side note here is that bitcoin network also needs to solve the similar problem, but the failures can be byzantine due to the trust-less nature of the nodes)</a:t>
            </a:r>
            <a:endParaRPr sz="1600">
              <a:highlight>
                <a:srgbClr val="FFFFFF"/>
              </a:highlight>
              <a:latin typeface="Georgia"/>
              <a:ea typeface="Georgia"/>
              <a:cs typeface="Georgia"/>
              <a:sym typeface="Georgia"/>
            </a:endParaRPr>
          </a:p>
          <a:p>
            <a:pPr indent="0" lvl="0" marL="0" rtl="0" algn="l">
              <a:lnSpc>
                <a:spcPct val="158000"/>
              </a:lnSpc>
              <a:spcBef>
                <a:spcPts val="3200"/>
              </a:spcBef>
              <a:spcAft>
                <a:spcPts val="0"/>
              </a:spcAft>
              <a:buNone/>
            </a:pPr>
            <a:r>
              <a:rPr lang="en" sz="1600">
                <a:highlight>
                  <a:srgbClr val="FFFFFF"/>
                </a:highlight>
                <a:latin typeface="Georgia"/>
                <a:ea typeface="Georgia"/>
                <a:cs typeface="Georgia"/>
                <a:sym typeface="Georgia"/>
              </a:rPr>
              <a:t>Now let’s see how can all nodes can agree on a consistent view of the log. A simpler problem of this is first to figure out how nodes can agree on a single unalterable value i.e. Transaction X did Y. (Here transaction X is the index into the log. Let’s ignore that for now) and Y is the value that the network of nodes need to agree on and commit at index X in the log on all nodes. Let’s call this basic Paxos. Once we have established this, we can use it as a building block to achieve the distributed ordered log.</a:t>
            </a:r>
            <a:endParaRPr sz="1600">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64f2900a4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64f2900a4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331e5a84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331e5a84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consensus algorithm</a:t>
            </a:r>
            <a:endParaRPr/>
          </a:p>
          <a:p>
            <a:pPr indent="0" lvl="0" marL="0" rtl="0" algn="l">
              <a:spcBef>
                <a:spcPts val="0"/>
              </a:spcBef>
              <a:spcAft>
                <a:spcPts val="0"/>
              </a:spcAft>
              <a:buNone/>
            </a:pPr>
            <a:r>
              <a:rPr lang="en"/>
              <a:t>ensures that a single one among the proposed values is chosen. If</a:t>
            </a:r>
            <a:endParaRPr/>
          </a:p>
          <a:p>
            <a:pPr indent="0" lvl="0" marL="0" rtl="0" algn="l">
              <a:spcBef>
                <a:spcPts val="0"/>
              </a:spcBef>
              <a:spcAft>
                <a:spcPts val="0"/>
              </a:spcAft>
              <a:buNone/>
            </a:pPr>
            <a:r>
              <a:rPr lang="en"/>
              <a:t>no value is proposed, then no value should be chosen. If a value has been</a:t>
            </a:r>
            <a:endParaRPr/>
          </a:p>
          <a:p>
            <a:pPr indent="0" lvl="0" marL="0" rtl="0" algn="l">
              <a:spcBef>
                <a:spcPts val="0"/>
              </a:spcBef>
              <a:spcAft>
                <a:spcPts val="0"/>
              </a:spcAft>
              <a:buNone/>
            </a:pPr>
            <a:r>
              <a:rPr lang="en"/>
              <a:t>chosen, then processes should be able to learn the chosen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won’t try to specify precise liveness requirements. However, the goal is</a:t>
            </a:r>
            <a:endParaRPr/>
          </a:p>
          <a:p>
            <a:pPr indent="0" lvl="0" marL="0" rtl="0" algn="l">
              <a:spcBef>
                <a:spcPts val="0"/>
              </a:spcBef>
              <a:spcAft>
                <a:spcPts val="0"/>
              </a:spcAft>
              <a:buNone/>
            </a:pPr>
            <a:r>
              <a:rPr lang="en"/>
              <a:t>to ensure that some proposed value is eventually chosen and, if a value has</a:t>
            </a:r>
            <a:endParaRPr/>
          </a:p>
          <a:p>
            <a:pPr indent="0" lvl="0" marL="0" rtl="0" algn="l">
              <a:spcBef>
                <a:spcPts val="0"/>
              </a:spcBef>
              <a:spcAft>
                <a:spcPts val="0"/>
              </a:spcAft>
              <a:buNone/>
            </a:pPr>
            <a:r>
              <a:rPr lang="en"/>
              <a:t>been chosen, then a process can eventually learn the value.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4c7b9236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4c7b9236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Synod consensus algorithm </a:t>
            </a:r>
            <a:r>
              <a:rPr lang="en" u="sng">
                <a:solidFill>
                  <a:schemeClr val="hlink"/>
                </a:solidFill>
                <a:hlinkClick r:id="rId2"/>
              </a:rPr>
              <a:t>https://distributedthoughts.com/2013/09/30/understanding-paxos-part-2/</a:t>
            </a:r>
            <a:endParaRPr/>
          </a:p>
          <a:p>
            <a:pPr indent="0" lvl="0" marL="0" rtl="0" algn="l">
              <a:spcBef>
                <a:spcPts val="0"/>
              </a:spcBef>
              <a:spcAft>
                <a:spcPts val="0"/>
              </a:spcAft>
              <a:buNone/>
            </a:pPr>
            <a:r>
              <a:rPr lang="en" sz="1350">
                <a:solidFill>
                  <a:srgbClr val="444444"/>
                </a:solidFill>
                <a:highlight>
                  <a:srgbClr val="FCFCFC"/>
                </a:highlight>
                <a:latin typeface="Lato"/>
                <a:ea typeface="Lato"/>
                <a:cs typeface="Lato"/>
                <a:sym typeface="Lato"/>
              </a:rPr>
              <a:t>a) all the nodes participating have the same output value, b) the output value is proposed by some node (not just an arbitrary value), and c) if enough nodes can communicate with each other, eventually the algorithm will finish</a:t>
            </a:r>
            <a:endParaRPr sz="1350">
              <a:solidFill>
                <a:srgbClr val="444444"/>
              </a:solidFill>
              <a:highlight>
                <a:srgbClr val="FCFCFC"/>
              </a:highlight>
              <a:latin typeface="Lato"/>
              <a:ea typeface="Lato"/>
              <a:cs typeface="Lato"/>
              <a:sym typeface="Lato"/>
            </a:endParaRPr>
          </a:p>
          <a:p>
            <a:pPr indent="0" lvl="0" marL="0" rtl="0" algn="l">
              <a:spcBef>
                <a:spcPts val="0"/>
              </a:spcBef>
              <a:spcAft>
                <a:spcPts val="0"/>
              </a:spcAft>
              <a:buNone/>
            </a:pPr>
            <a:r>
              <a:t/>
            </a:r>
            <a:endParaRPr sz="1350">
              <a:solidFill>
                <a:srgbClr val="444444"/>
              </a:solidFill>
              <a:highlight>
                <a:srgbClr val="FCFCFC"/>
              </a:highlight>
              <a:latin typeface="Lato"/>
              <a:ea typeface="Lato"/>
              <a:cs typeface="Lato"/>
              <a:sym typeface="Lato"/>
            </a:endParaRPr>
          </a:p>
          <a:p>
            <a:pPr indent="0" lvl="0" marL="0" rtl="0" algn="l">
              <a:spcBef>
                <a:spcPts val="0"/>
              </a:spcBef>
              <a:spcAft>
                <a:spcPts val="0"/>
              </a:spcAft>
              <a:buNone/>
            </a:pPr>
            <a:r>
              <a:t/>
            </a:r>
            <a:endParaRPr sz="1350">
              <a:solidFill>
                <a:srgbClr val="444444"/>
              </a:solidFill>
              <a:highlight>
                <a:srgbClr val="FCFCFC"/>
              </a:highlight>
              <a:latin typeface="Lato"/>
              <a:ea typeface="Lato"/>
              <a:cs typeface="Lato"/>
              <a:sym typeface="Lato"/>
            </a:endParaRPr>
          </a:p>
          <a:p>
            <a:pPr indent="0" lvl="0" marL="0" rtl="0" algn="l">
              <a:spcBef>
                <a:spcPts val="0"/>
              </a:spcBef>
              <a:spcAft>
                <a:spcPts val="0"/>
              </a:spcAft>
              <a:buNone/>
            </a:pPr>
            <a:r>
              <a:rPr lang="en" sz="1350">
                <a:solidFill>
                  <a:srgbClr val="444444"/>
                </a:solidFill>
                <a:highlight>
                  <a:srgbClr val="FCFCFC"/>
                </a:highlight>
                <a:latin typeface="Lato"/>
                <a:ea typeface="Lato"/>
                <a:cs typeface="Lato"/>
                <a:sym typeface="Lato"/>
              </a:rPr>
              <a:t>We let the three roles in the consensus algorithm be performed by three</a:t>
            </a:r>
            <a:endParaRPr sz="1350">
              <a:solidFill>
                <a:srgbClr val="444444"/>
              </a:solidFill>
              <a:highlight>
                <a:srgbClr val="FCFCFC"/>
              </a:highlight>
              <a:latin typeface="Lato"/>
              <a:ea typeface="Lato"/>
              <a:cs typeface="Lato"/>
              <a:sym typeface="Lato"/>
            </a:endParaRPr>
          </a:p>
          <a:p>
            <a:pPr indent="0" lvl="0" marL="0" rtl="0" algn="l">
              <a:spcBef>
                <a:spcPts val="0"/>
              </a:spcBef>
              <a:spcAft>
                <a:spcPts val="0"/>
              </a:spcAft>
              <a:buNone/>
            </a:pPr>
            <a:r>
              <a:rPr lang="en" sz="1350">
                <a:solidFill>
                  <a:srgbClr val="444444"/>
                </a:solidFill>
                <a:highlight>
                  <a:srgbClr val="FCFCFC"/>
                </a:highlight>
                <a:latin typeface="Lato"/>
                <a:ea typeface="Lato"/>
                <a:cs typeface="Lato"/>
                <a:sym typeface="Lato"/>
              </a:rPr>
              <a:t>classes of agents: proposers, acceptors, and learners. In an implementation,</a:t>
            </a:r>
            <a:endParaRPr sz="1350">
              <a:solidFill>
                <a:srgbClr val="444444"/>
              </a:solidFill>
              <a:highlight>
                <a:srgbClr val="FCFCFC"/>
              </a:highlight>
              <a:latin typeface="Lato"/>
              <a:ea typeface="Lato"/>
              <a:cs typeface="Lato"/>
              <a:sym typeface="Lato"/>
            </a:endParaRPr>
          </a:p>
          <a:p>
            <a:pPr indent="0" lvl="0" marL="0" rtl="0" algn="l">
              <a:spcBef>
                <a:spcPts val="0"/>
              </a:spcBef>
              <a:spcAft>
                <a:spcPts val="0"/>
              </a:spcAft>
              <a:buNone/>
            </a:pPr>
            <a:r>
              <a:rPr lang="en" sz="1350">
                <a:solidFill>
                  <a:srgbClr val="444444"/>
                </a:solidFill>
                <a:highlight>
                  <a:srgbClr val="FCFCFC"/>
                </a:highlight>
                <a:latin typeface="Lato"/>
                <a:ea typeface="Lato"/>
                <a:cs typeface="Lato"/>
                <a:sym typeface="Lato"/>
              </a:rPr>
              <a:t>a single process may act as more than one agent, but the mapping from</a:t>
            </a:r>
            <a:endParaRPr sz="1350">
              <a:solidFill>
                <a:srgbClr val="444444"/>
              </a:solidFill>
              <a:highlight>
                <a:srgbClr val="FCFCFC"/>
              </a:highlight>
              <a:latin typeface="Lato"/>
              <a:ea typeface="Lato"/>
              <a:cs typeface="Lato"/>
              <a:sym typeface="Lato"/>
            </a:endParaRPr>
          </a:p>
          <a:p>
            <a:pPr indent="0" lvl="0" marL="0" rtl="0" algn="l">
              <a:spcBef>
                <a:spcPts val="0"/>
              </a:spcBef>
              <a:spcAft>
                <a:spcPts val="0"/>
              </a:spcAft>
              <a:buNone/>
            </a:pPr>
            <a:r>
              <a:rPr lang="en" sz="1350">
                <a:solidFill>
                  <a:srgbClr val="444444"/>
                </a:solidFill>
                <a:highlight>
                  <a:srgbClr val="FCFCFC"/>
                </a:highlight>
                <a:latin typeface="Lato"/>
                <a:ea typeface="Lato"/>
                <a:cs typeface="Lato"/>
                <a:sym typeface="Lato"/>
              </a:rPr>
              <a:t>agents to processes does not concern us here.</a:t>
            </a:r>
            <a:endParaRPr sz="1350">
              <a:solidFill>
                <a:srgbClr val="444444"/>
              </a:solidFill>
              <a:highlight>
                <a:srgbClr val="FCFCFC"/>
              </a:highlight>
              <a:latin typeface="Lato"/>
              <a:ea typeface="Lato"/>
              <a:cs typeface="Lato"/>
              <a:sym typeface="Lato"/>
            </a:endParaRPr>
          </a:p>
          <a:p>
            <a:pPr indent="0" lvl="0" marL="0" rtl="0" algn="l">
              <a:spcBef>
                <a:spcPts val="0"/>
              </a:spcBef>
              <a:spcAft>
                <a:spcPts val="0"/>
              </a:spcAft>
              <a:buNone/>
            </a:pPr>
            <a:r>
              <a:rPr lang="en" sz="1350">
                <a:solidFill>
                  <a:srgbClr val="444444"/>
                </a:solidFill>
                <a:highlight>
                  <a:srgbClr val="FCFCFC"/>
                </a:highlight>
                <a:latin typeface="Lato"/>
                <a:ea typeface="Lato"/>
                <a:cs typeface="Lato"/>
                <a:sym typeface="Lato"/>
              </a:rPr>
              <a:t>Assume that agents can communicate with one another by sending messages.</a:t>
            </a:r>
            <a:endParaRPr sz="1350">
              <a:solidFill>
                <a:srgbClr val="444444"/>
              </a:solidFill>
              <a:highlight>
                <a:srgbClr val="FCFCFC"/>
              </a:highlight>
              <a:latin typeface="Lato"/>
              <a:ea typeface="Lato"/>
              <a:cs typeface="Lato"/>
              <a:sym typeface="Lato"/>
            </a:endParaRPr>
          </a:p>
          <a:p>
            <a:pPr indent="0" lvl="0" marL="0" rtl="0" algn="l">
              <a:spcBef>
                <a:spcPts val="0"/>
              </a:spcBef>
              <a:spcAft>
                <a:spcPts val="0"/>
              </a:spcAft>
              <a:buNone/>
            </a:pPr>
            <a:r>
              <a:rPr lang="en" sz="1350">
                <a:solidFill>
                  <a:srgbClr val="444444"/>
                </a:solidFill>
                <a:highlight>
                  <a:srgbClr val="FCFCFC"/>
                </a:highlight>
                <a:latin typeface="Lato"/>
                <a:ea typeface="Lato"/>
                <a:cs typeface="Lato"/>
                <a:sym typeface="Lato"/>
              </a:rPr>
              <a:t>We use the customary asynchronous, non-Byzantine model, in which:</a:t>
            </a:r>
            <a:endParaRPr sz="1350">
              <a:solidFill>
                <a:srgbClr val="444444"/>
              </a:solidFill>
              <a:highlight>
                <a:srgbClr val="FCFCFC"/>
              </a:highlight>
              <a:latin typeface="Lato"/>
              <a:ea typeface="Lato"/>
              <a:cs typeface="Lato"/>
              <a:sym typeface="Lato"/>
            </a:endParaRPr>
          </a:p>
          <a:p>
            <a:pPr indent="0" lvl="0" marL="0" rtl="0" algn="l">
              <a:spcBef>
                <a:spcPts val="0"/>
              </a:spcBef>
              <a:spcAft>
                <a:spcPts val="0"/>
              </a:spcAft>
              <a:buNone/>
            </a:pPr>
            <a:r>
              <a:t/>
            </a:r>
            <a:endParaRPr sz="1350">
              <a:solidFill>
                <a:srgbClr val="444444"/>
              </a:solidFill>
              <a:highlight>
                <a:srgbClr val="FCFCFC"/>
              </a:highlight>
              <a:latin typeface="Lato"/>
              <a:ea typeface="Lato"/>
              <a:cs typeface="Lato"/>
              <a:sym typeface="Lato"/>
            </a:endParaRPr>
          </a:p>
          <a:p>
            <a:pPr indent="0" lvl="0" marL="0" rtl="0" algn="l">
              <a:spcBef>
                <a:spcPts val="0"/>
              </a:spcBef>
              <a:spcAft>
                <a:spcPts val="0"/>
              </a:spcAft>
              <a:buNone/>
            </a:pPr>
            <a:r>
              <a:rPr lang="en" sz="1350">
                <a:solidFill>
                  <a:srgbClr val="444444"/>
                </a:solidFill>
                <a:highlight>
                  <a:srgbClr val="FCFCFC"/>
                </a:highlight>
                <a:latin typeface="Lato"/>
                <a:ea typeface="Lato"/>
                <a:cs typeface="Lato"/>
                <a:sym typeface="Lato"/>
              </a:rPr>
              <a:t>Agents operate at arbitrary speed, may fail by stopping, and may</a:t>
            </a:r>
            <a:endParaRPr sz="1350">
              <a:solidFill>
                <a:srgbClr val="444444"/>
              </a:solidFill>
              <a:highlight>
                <a:srgbClr val="FCFCFC"/>
              </a:highlight>
              <a:latin typeface="Lato"/>
              <a:ea typeface="Lato"/>
              <a:cs typeface="Lato"/>
              <a:sym typeface="Lato"/>
            </a:endParaRPr>
          </a:p>
          <a:p>
            <a:pPr indent="0" lvl="0" marL="0" rtl="0" algn="l">
              <a:spcBef>
                <a:spcPts val="0"/>
              </a:spcBef>
              <a:spcAft>
                <a:spcPts val="0"/>
              </a:spcAft>
              <a:buNone/>
            </a:pPr>
            <a:r>
              <a:rPr lang="en" sz="1350">
                <a:solidFill>
                  <a:srgbClr val="444444"/>
                </a:solidFill>
                <a:highlight>
                  <a:srgbClr val="FCFCFC"/>
                </a:highlight>
                <a:latin typeface="Lato"/>
                <a:ea typeface="Lato"/>
                <a:cs typeface="Lato"/>
                <a:sym typeface="Lato"/>
              </a:rPr>
              <a:t>restart. Since all agents may fail after a value is chosen and then</a:t>
            </a:r>
            <a:endParaRPr sz="1350">
              <a:solidFill>
                <a:srgbClr val="444444"/>
              </a:solidFill>
              <a:highlight>
                <a:srgbClr val="FCFCFC"/>
              </a:highlight>
              <a:latin typeface="Lato"/>
              <a:ea typeface="Lato"/>
              <a:cs typeface="Lato"/>
              <a:sym typeface="Lato"/>
            </a:endParaRPr>
          </a:p>
          <a:p>
            <a:pPr indent="0" lvl="0" marL="0" rtl="0" algn="l">
              <a:spcBef>
                <a:spcPts val="0"/>
              </a:spcBef>
              <a:spcAft>
                <a:spcPts val="0"/>
              </a:spcAft>
              <a:buNone/>
            </a:pPr>
            <a:r>
              <a:rPr lang="en" sz="1350">
                <a:solidFill>
                  <a:srgbClr val="444444"/>
                </a:solidFill>
                <a:highlight>
                  <a:srgbClr val="FCFCFC"/>
                </a:highlight>
                <a:latin typeface="Lato"/>
                <a:ea typeface="Lato"/>
                <a:cs typeface="Lato"/>
                <a:sym typeface="Lato"/>
              </a:rPr>
              <a:t>restart, a solution is impossible unless some information can be remembered</a:t>
            </a:r>
            <a:endParaRPr sz="1350">
              <a:solidFill>
                <a:srgbClr val="444444"/>
              </a:solidFill>
              <a:highlight>
                <a:srgbClr val="FCFCFC"/>
              </a:highlight>
              <a:latin typeface="Lato"/>
              <a:ea typeface="Lato"/>
              <a:cs typeface="Lato"/>
              <a:sym typeface="Lato"/>
            </a:endParaRPr>
          </a:p>
          <a:p>
            <a:pPr indent="0" lvl="0" marL="0" rtl="0" algn="l">
              <a:spcBef>
                <a:spcPts val="0"/>
              </a:spcBef>
              <a:spcAft>
                <a:spcPts val="0"/>
              </a:spcAft>
              <a:buNone/>
            </a:pPr>
            <a:r>
              <a:rPr lang="en" sz="1350">
                <a:solidFill>
                  <a:srgbClr val="444444"/>
                </a:solidFill>
                <a:highlight>
                  <a:srgbClr val="FCFCFC"/>
                </a:highlight>
                <a:latin typeface="Lato"/>
                <a:ea typeface="Lato"/>
                <a:cs typeface="Lato"/>
                <a:sym typeface="Lato"/>
              </a:rPr>
              <a:t>by an agent that has failed and restarted.</a:t>
            </a:r>
            <a:endParaRPr sz="1350">
              <a:solidFill>
                <a:srgbClr val="444444"/>
              </a:solidFill>
              <a:highlight>
                <a:srgbClr val="FCFCFC"/>
              </a:highlight>
              <a:latin typeface="Lato"/>
              <a:ea typeface="Lato"/>
              <a:cs typeface="Lato"/>
              <a:sym typeface="Lato"/>
            </a:endParaRPr>
          </a:p>
          <a:p>
            <a:pPr indent="0" lvl="0" marL="0" rtl="0" algn="l">
              <a:spcBef>
                <a:spcPts val="0"/>
              </a:spcBef>
              <a:spcAft>
                <a:spcPts val="0"/>
              </a:spcAft>
              <a:buNone/>
            </a:pPr>
            <a:r>
              <a:rPr lang="en" sz="1350">
                <a:solidFill>
                  <a:srgbClr val="444444"/>
                </a:solidFill>
                <a:highlight>
                  <a:srgbClr val="FCFCFC"/>
                </a:highlight>
                <a:latin typeface="Lato"/>
                <a:ea typeface="Lato"/>
                <a:cs typeface="Lato"/>
                <a:sym typeface="Lato"/>
              </a:rPr>
              <a:t>² Messages can take arbitrarily long to be delivered, can be duplicated,</a:t>
            </a:r>
            <a:endParaRPr sz="1350">
              <a:solidFill>
                <a:srgbClr val="444444"/>
              </a:solidFill>
              <a:highlight>
                <a:srgbClr val="FCFCFC"/>
              </a:highlight>
              <a:latin typeface="Lato"/>
              <a:ea typeface="Lato"/>
              <a:cs typeface="Lato"/>
              <a:sym typeface="Lato"/>
            </a:endParaRPr>
          </a:p>
          <a:p>
            <a:pPr indent="0" lvl="0" marL="0" rtl="0" algn="l">
              <a:spcBef>
                <a:spcPts val="0"/>
              </a:spcBef>
              <a:spcAft>
                <a:spcPts val="0"/>
              </a:spcAft>
              <a:buNone/>
            </a:pPr>
            <a:r>
              <a:rPr lang="en" sz="1350">
                <a:solidFill>
                  <a:srgbClr val="444444"/>
                </a:solidFill>
                <a:highlight>
                  <a:srgbClr val="FCFCFC"/>
                </a:highlight>
                <a:latin typeface="Lato"/>
                <a:ea typeface="Lato"/>
                <a:cs typeface="Lato"/>
                <a:sym typeface="Lato"/>
              </a:rPr>
              <a:t>and can be lost, but they are not corrupted.</a:t>
            </a:r>
            <a:endParaRPr sz="1350">
              <a:solidFill>
                <a:srgbClr val="444444"/>
              </a:solidFill>
              <a:highlight>
                <a:srgbClr val="FCFCFC"/>
              </a:highlight>
              <a:latin typeface="Lato"/>
              <a:ea typeface="Lato"/>
              <a:cs typeface="Lato"/>
              <a:sym typeface="Lato"/>
            </a:endParaRPr>
          </a:p>
          <a:p>
            <a:pPr indent="0" lvl="0" marL="0" rtl="0" algn="l">
              <a:spcBef>
                <a:spcPts val="0"/>
              </a:spcBef>
              <a:spcAft>
                <a:spcPts val="0"/>
              </a:spcAft>
              <a:buNone/>
            </a:pPr>
            <a:r>
              <a:t/>
            </a:r>
            <a:endParaRPr sz="1350">
              <a:solidFill>
                <a:srgbClr val="444444"/>
              </a:solidFill>
              <a:highlight>
                <a:srgbClr val="FCFCFC"/>
              </a:highlight>
              <a:latin typeface="Lato"/>
              <a:ea typeface="Lato"/>
              <a:cs typeface="Lato"/>
              <a:sym typeface="La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6331e5a84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331e5a84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acceptor agent. A proposer</a:t>
            </a:r>
            <a:endParaRPr/>
          </a:p>
          <a:p>
            <a:pPr indent="0" lvl="0" marL="0" rtl="0" algn="l">
              <a:spcBef>
                <a:spcPts val="0"/>
              </a:spcBef>
              <a:spcAft>
                <a:spcPts val="0"/>
              </a:spcAft>
              <a:buNone/>
            </a:pPr>
            <a:r>
              <a:rPr lang="en"/>
              <a:t>sends a proposal to the acceptor, who chooses the first proposed value</a:t>
            </a:r>
            <a:endParaRPr/>
          </a:p>
          <a:p>
            <a:pPr indent="0" lvl="0" marL="0" rtl="0" algn="l">
              <a:spcBef>
                <a:spcPts val="0"/>
              </a:spcBef>
              <a:spcAft>
                <a:spcPts val="0"/>
              </a:spcAft>
              <a:buNone/>
            </a:pPr>
            <a:r>
              <a:rPr lang="en"/>
              <a:t>that it receives. Although simple, this solution is unsatisfactory because the</a:t>
            </a:r>
            <a:endParaRPr/>
          </a:p>
          <a:p>
            <a:pPr indent="0" lvl="0" marL="0" rtl="0" algn="l">
              <a:spcBef>
                <a:spcPts val="0"/>
              </a:spcBef>
              <a:spcAft>
                <a:spcPts val="0"/>
              </a:spcAft>
              <a:buNone/>
            </a:pPr>
            <a:r>
              <a:rPr lang="en"/>
              <a:t>failure of the acceptor makes any further progress impossible.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331e5a84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331e5a84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a single acceptor,</a:t>
            </a:r>
            <a:endParaRPr/>
          </a:p>
          <a:p>
            <a:pPr indent="0" lvl="0" marL="0" rtl="0" algn="l">
              <a:spcBef>
                <a:spcPts val="0"/>
              </a:spcBef>
              <a:spcAft>
                <a:spcPts val="0"/>
              </a:spcAft>
              <a:buNone/>
            </a:pPr>
            <a:r>
              <a:rPr lang="en"/>
              <a:t>let’s use multiple acceptor agents. A proposer sends a proposed value to a</a:t>
            </a:r>
            <a:endParaRPr/>
          </a:p>
          <a:p>
            <a:pPr indent="0" lvl="0" marL="0" rtl="0" algn="l">
              <a:spcBef>
                <a:spcPts val="0"/>
              </a:spcBef>
              <a:spcAft>
                <a:spcPts val="0"/>
              </a:spcAft>
              <a:buNone/>
            </a:pPr>
            <a:r>
              <a:rPr lang="en"/>
              <a:t>set of acceptors. An acceptor may accept the proposed value. The value is</a:t>
            </a:r>
            <a:endParaRPr/>
          </a:p>
          <a:p>
            <a:pPr indent="0" lvl="0" marL="0" rtl="0" algn="l">
              <a:spcBef>
                <a:spcPts val="0"/>
              </a:spcBef>
              <a:spcAft>
                <a:spcPts val="0"/>
              </a:spcAft>
              <a:buNone/>
            </a:pPr>
            <a:r>
              <a:rPr lang="en"/>
              <a:t>chosen when a large enough set of acceptors have accepted it. How large is</a:t>
            </a:r>
            <a:endParaRPr/>
          </a:p>
          <a:p>
            <a:pPr indent="0" lvl="0" marL="0" rtl="0" algn="l">
              <a:spcBef>
                <a:spcPts val="0"/>
              </a:spcBef>
              <a:spcAft>
                <a:spcPts val="0"/>
              </a:spcAft>
              <a:buNone/>
            </a:pPr>
            <a:r>
              <a:rPr lang="en"/>
              <a:t>large enough? To ensure that only a single value is chosen, we can let a large</a:t>
            </a:r>
            <a:endParaRPr/>
          </a:p>
          <a:p>
            <a:pPr indent="0" lvl="0" marL="0" rtl="0" algn="l">
              <a:spcBef>
                <a:spcPts val="0"/>
              </a:spcBef>
              <a:spcAft>
                <a:spcPts val="0"/>
              </a:spcAft>
              <a:buNone/>
            </a:pPr>
            <a:r>
              <a:rPr lang="en"/>
              <a:t>enough set consist of any majority of the agents. Because any two majorities</a:t>
            </a:r>
            <a:endParaRPr/>
          </a:p>
          <a:p>
            <a:pPr indent="0" lvl="0" marL="0" rtl="0" algn="l">
              <a:spcBef>
                <a:spcPts val="0"/>
              </a:spcBef>
              <a:spcAft>
                <a:spcPts val="0"/>
              </a:spcAft>
              <a:buNone/>
            </a:pPr>
            <a:r>
              <a:rPr lang="en"/>
              <a:t>have at least one acceptor in common, this works if an acceptor can accept</a:t>
            </a:r>
            <a:endParaRPr/>
          </a:p>
          <a:p>
            <a:pPr indent="0" lvl="0" marL="0" rtl="0" algn="l">
              <a:spcBef>
                <a:spcPts val="0"/>
              </a:spcBef>
              <a:spcAft>
                <a:spcPts val="0"/>
              </a:spcAft>
              <a:buNone/>
            </a:pPr>
            <a:r>
              <a:rPr lang="en"/>
              <a:t>at most one value. (There is an obvious generalization of a majority that</a:t>
            </a:r>
            <a:endParaRPr/>
          </a:p>
          <a:p>
            <a:pPr indent="0" lvl="0" marL="0" rtl="0" algn="l">
              <a:spcBef>
                <a:spcPts val="0"/>
              </a:spcBef>
              <a:spcAft>
                <a:spcPts val="0"/>
              </a:spcAft>
              <a:buNone/>
            </a:pPr>
            <a:r>
              <a:rPr lang="en"/>
              <a:t>has been observed in numerous papers, apparently starting with [3].)</a:t>
            </a:r>
            <a:endParaRPr/>
          </a:p>
          <a:p>
            <a:pPr indent="0" lvl="0" marL="0" rtl="0" algn="l">
              <a:spcBef>
                <a:spcPts val="0"/>
              </a:spcBef>
              <a:spcAft>
                <a:spcPts val="0"/>
              </a:spcAft>
              <a:buNone/>
            </a:pPr>
            <a:r>
              <a:rPr lang="en"/>
              <a:t>In the absence of failure or message loss, we want a value to be chosen</a:t>
            </a:r>
            <a:endParaRPr/>
          </a:p>
          <a:p>
            <a:pPr indent="0" lvl="0" marL="0" rtl="0" algn="l">
              <a:spcBef>
                <a:spcPts val="0"/>
              </a:spcBef>
              <a:spcAft>
                <a:spcPts val="0"/>
              </a:spcAft>
              <a:buNone/>
            </a:pPr>
            <a:r>
              <a:rPr lang="en"/>
              <a:t>even if only one value is proposed by a single proposer</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331e5a84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331e5a84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Several values could be proposed by</a:t>
            </a:r>
            <a:endParaRPr/>
          </a:p>
          <a:p>
            <a:pPr indent="0" lvl="0" marL="0" rtl="0" algn="l">
              <a:spcBef>
                <a:spcPts val="0"/>
              </a:spcBef>
              <a:spcAft>
                <a:spcPts val="0"/>
              </a:spcAft>
              <a:buNone/>
            </a:pPr>
            <a:r>
              <a:rPr lang="en"/>
              <a:t>different proposers at about the same time, leading to a situation in which</a:t>
            </a:r>
            <a:endParaRPr/>
          </a:p>
          <a:p>
            <a:pPr indent="0" lvl="0" marL="0" rtl="0" algn="l">
              <a:spcBef>
                <a:spcPts val="0"/>
              </a:spcBef>
              <a:spcAft>
                <a:spcPts val="0"/>
              </a:spcAft>
              <a:buNone/>
            </a:pPr>
            <a:r>
              <a:rPr lang="en"/>
              <a:t>every acceptor has accepted a value, but no single value is accepted by a</a:t>
            </a:r>
            <a:endParaRPr/>
          </a:p>
          <a:p>
            <a:pPr indent="0" lvl="0" marL="0" rtl="0" algn="l">
              <a:spcBef>
                <a:spcPts val="0"/>
              </a:spcBef>
              <a:spcAft>
                <a:spcPts val="0"/>
              </a:spcAft>
              <a:buNone/>
            </a:pPr>
            <a:r>
              <a:rPr lang="en"/>
              <a:t>majority of them. Even with just two proposed values, if each is accepted by</a:t>
            </a:r>
            <a:endParaRPr/>
          </a:p>
          <a:p>
            <a:pPr indent="0" lvl="0" marL="0" rtl="0" algn="l">
              <a:spcBef>
                <a:spcPts val="0"/>
              </a:spcBef>
              <a:spcAft>
                <a:spcPts val="0"/>
              </a:spcAft>
              <a:buNone/>
            </a:pPr>
            <a:r>
              <a:rPr lang="en"/>
              <a:t>about half the acceptors, failure of a single acceptor could make it impossible</a:t>
            </a:r>
            <a:endParaRPr/>
          </a:p>
          <a:p>
            <a:pPr indent="0" lvl="0" marL="0" rtl="0" algn="l">
              <a:spcBef>
                <a:spcPts val="0"/>
              </a:spcBef>
              <a:spcAft>
                <a:spcPts val="0"/>
              </a:spcAft>
              <a:buNone/>
            </a:pPr>
            <a:r>
              <a:rPr lang="en"/>
              <a:t>to learn which of the values was chosen.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P1 and the requirement that a value is chosen only when it is accepted</a:t>
            </a:r>
            <a:endParaRPr/>
          </a:p>
          <a:p>
            <a:pPr indent="0" lvl="0" marL="0" rtl="0" algn="l">
              <a:spcBef>
                <a:spcPts val="0"/>
              </a:spcBef>
              <a:spcAft>
                <a:spcPts val="0"/>
              </a:spcAft>
              <a:buNone/>
            </a:pPr>
            <a:r>
              <a:rPr lang="en"/>
              <a:t>by a majority of acceptors imply that an acceptor must be allowed to accept</a:t>
            </a:r>
            <a:endParaRPr/>
          </a:p>
          <a:p>
            <a:pPr indent="0" lvl="0" marL="0" rtl="0" algn="l">
              <a:spcBef>
                <a:spcPts val="0"/>
              </a:spcBef>
              <a:spcAft>
                <a:spcPts val="0"/>
              </a:spcAft>
              <a:buNone/>
            </a:pPr>
            <a:r>
              <a:rPr lang="en"/>
              <a:t>more than one proposal.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331e5a84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331e5a84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keep track of the different proposals that an</a:t>
            </a:r>
            <a:endParaRPr/>
          </a:p>
          <a:p>
            <a:pPr indent="0" lvl="0" marL="0" rtl="0" algn="l">
              <a:spcBef>
                <a:spcPts val="0"/>
              </a:spcBef>
              <a:spcAft>
                <a:spcPts val="0"/>
              </a:spcAft>
              <a:buNone/>
            </a:pPr>
            <a:r>
              <a:rPr lang="en"/>
              <a:t>acceptor may accept by assigning a (natural) number to each proposal, so a</a:t>
            </a:r>
            <a:endParaRPr/>
          </a:p>
          <a:p>
            <a:pPr indent="0" lvl="0" marL="0" rtl="0" algn="l">
              <a:spcBef>
                <a:spcPts val="0"/>
              </a:spcBef>
              <a:spcAft>
                <a:spcPts val="0"/>
              </a:spcAft>
              <a:buNone/>
            </a:pPr>
            <a:r>
              <a:rPr lang="en"/>
              <a:t>proposal consists of a proposal number and a value. To prevent confusion,</a:t>
            </a:r>
            <a:endParaRPr/>
          </a:p>
          <a:p>
            <a:pPr indent="0" lvl="0" marL="0" rtl="0" algn="l">
              <a:spcBef>
                <a:spcPts val="0"/>
              </a:spcBef>
              <a:spcAft>
                <a:spcPts val="0"/>
              </a:spcAft>
              <a:buNone/>
            </a:pPr>
            <a:r>
              <a:rPr lang="en"/>
              <a:t>we require that different proposals have different numbers.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this is</a:t>
            </a:r>
            <a:endParaRPr/>
          </a:p>
          <a:p>
            <a:pPr indent="0" lvl="0" marL="0" rtl="0" algn="l">
              <a:spcBef>
                <a:spcPts val="0"/>
              </a:spcBef>
              <a:spcAft>
                <a:spcPts val="0"/>
              </a:spcAft>
              <a:buNone/>
            </a:pPr>
            <a:r>
              <a:rPr lang="en"/>
              <a:t>achieved depends on the implementation, so for now we just assume it. A</a:t>
            </a:r>
            <a:endParaRPr/>
          </a:p>
          <a:p>
            <a:pPr indent="0" lvl="0" marL="0" rtl="0" algn="l">
              <a:spcBef>
                <a:spcPts val="0"/>
              </a:spcBef>
              <a:spcAft>
                <a:spcPts val="0"/>
              </a:spcAft>
              <a:buNone/>
            </a:pPr>
            <a:r>
              <a:rPr lang="en"/>
              <a:t>value is chosen when a single proposal with that value has been accepted by</a:t>
            </a:r>
            <a:endParaRPr/>
          </a:p>
          <a:p>
            <a:pPr indent="0" lvl="0" marL="0" rtl="0" algn="l">
              <a:spcBef>
                <a:spcPts val="0"/>
              </a:spcBef>
              <a:spcAft>
                <a:spcPts val="0"/>
              </a:spcAft>
              <a:buNone/>
            </a:pPr>
            <a:r>
              <a:rPr lang="en"/>
              <a:t>a majority of the acceptors. In that case, we say that the proposal (as well</a:t>
            </a:r>
            <a:endParaRPr/>
          </a:p>
          <a:p>
            <a:pPr indent="0" lvl="0" marL="0" rtl="0" algn="l">
              <a:spcBef>
                <a:spcPts val="0"/>
              </a:spcBef>
              <a:spcAft>
                <a:spcPts val="0"/>
              </a:spcAft>
              <a:buNone/>
            </a:pPr>
            <a:r>
              <a:rPr lang="en"/>
              <a:t>as its value) has been chosen.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allow multiple proposals to be chosen, but we must guarantee</a:t>
            </a:r>
            <a:endParaRPr/>
          </a:p>
          <a:p>
            <a:pPr indent="0" lvl="0" marL="0" rtl="0" algn="l">
              <a:spcBef>
                <a:spcPts val="0"/>
              </a:spcBef>
              <a:spcAft>
                <a:spcPts val="0"/>
              </a:spcAft>
              <a:buNone/>
            </a:pPr>
            <a:r>
              <a:rPr lang="en"/>
              <a:t>that all chosen proposals have the same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numbers are totally ordered, condition P2 guarantees the crucial safety</a:t>
            </a:r>
            <a:endParaRPr/>
          </a:p>
          <a:p>
            <a:pPr indent="0" lvl="0" marL="0" rtl="0" algn="l">
              <a:spcBef>
                <a:spcPts val="0"/>
              </a:spcBef>
              <a:spcAft>
                <a:spcPts val="0"/>
              </a:spcAft>
              <a:buNone/>
            </a:pPr>
            <a:r>
              <a:rPr lang="en"/>
              <a:t>property that only a single value is chosen.</a:t>
            </a:r>
            <a:endParaRPr/>
          </a:p>
          <a:p>
            <a:pPr indent="0" lvl="0" marL="0" rtl="0" algn="l">
              <a:spcBef>
                <a:spcPts val="0"/>
              </a:spcBef>
              <a:spcAft>
                <a:spcPts val="0"/>
              </a:spcAft>
              <a:buNone/>
            </a:pPr>
            <a:r>
              <a:rPr lang="en"/>
              <a:t>To be chosen, a proposal must be accepted by at least one acceptor.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5.jpg"/><Relationship Id="rId5"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jp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Paxos Made Simple</a:t>
            </a:r>
            <a:endParaRPr/>
          </a:p>
          <a:p>
            <a:pPr indent="0" lvl="0" marL="0" rtl="0" algn="l">
              <a:spcBef>
                <a:spcPts val="0"/>
              </a:spcBef>
              <a:spcAft>
                <a:spcPts val="0"/>
              </a:spcAft>
              <a:buNone/>
            </a:pPr>
            <a:r>
              <a:rPr lang="en" sz="1800"/>
              <a:t>Leslie Lamport</a:t>
            </a:r>
            <a:endParaRPr sz="18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Anshi Agarwal</a:t>
            </a:r>
            <a:endParaRPr/>
          </a:p>
          <a:p>
            <a:pPr indent="0" lvl="0" marL="0" rtl="0" algn="l">
              <a:spcBef>
                <a:spcPts val="0"/>
              </a:spcBef>
              <a:spcAft>
                <a:spcPts val="0"/>
              </a:spcAft>
              <a:buNone/>
            </a:pPr>
            <a:r>
              <a:rPr lang="en"/>
              <a:t>Kathleen Blanck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Shortcoming of P2</a:t>
            </a:r>
            <a:r>
              <a:rPr baseline="30000" lang="en"/>
              <a:t>a</a:t>
            </a:r>
            <a:endParaRPr baseline="30000"/>
          </a:p>
        </p:txBody>
      </p:sp>
      <p:pic>
        <p:nvPicPr>
          <p:cNvPr id="144" name="Google Shape;144;p22"/>
          <p:cNvPicPr preferRelativeResize="0"/>
          <p:nvPr/>
        </p:nvPicPr>
        <p:blipFill>
          <a:blip r:embed="rId3">
            <a:alphaModFix/>
          </a:blip>
          <a:stretch>
            <a:fillRect/>
          </a:stretch>
        </p:blipFill>
        <p:spPr>
          <a:xfrm>
            <a:off x="4239600" y="565450"/>
            <a:ext cx="4507850" cy="448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a:t>
            </a:r>
            <a:endParaRPr/>
          </a:p>
        </p:txBody>
      </p:sp>
      <p:sp>
        <p:nvSpPr>
          <p:cNvPr id="150" name="Google Shape;150;p23"/>
          <p:cNvSpPr txBox="1"/>
          <p:nvPr>
            <p:ph idx="1" type="body"/>
          </p:nvPr>
        </p:nvSpPr>
        <p:spPr>
          <a:xfrm>
            <a:off x="729450" y="1853850"/>
            <a:ext cx="3912600" cy="28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rgbClr val="5B0F00"/>
                </a:solidFill>
              </a:rPr>
              <a:t>P2</a:t>
            </a:r>
            <a:r>
              <a:rPr b="1" baseline="30000" i="1" lang="en" sz="1600">
                <a:solidFill>
                  <a:srgbClr val="5B0F00"/>
                </a:solidFill>
              </a:rPr>
              <a:t>b</a:t>
            </a:r>
            <a:r>
              <a:rPr b="1" i="1" lang="en" sz="1600">
                <a:solidFill>
                  <a:srgbClr val="5B0F00"/>
                </a:solidFill>
              </a:rPr>
              <a:t> . If a proposal with value v is chosen, then every higher-numbered proposal issued by any proposer has value v.</a:t>
            </a:r>
            <a:endParaRPr b="1" i="1" sz="1600">
              <a:solidFill>
                <a:srgbClr val="5B0F00"/>
              </a:solidFill>
            </a:endParaRPr>
          </a:p>
          <a:p>
            <a:pPr indent="0" lvl="0" marL="0" rtl="0" algn="l">
              <a:spcBef>
                <a:spcPts val="1600"/>
              </a:spcBef>
              <a:spcAft>
                <a:spcPts val="0"/>
              </a:spcAft>
              <a:buNone/>
            </a:pPr>
            <a:r>
              <a:t/>
            </a:r>
            <a:endParaRPr b="1" i="1" sz="1600">
              <a:solidFill>
                <a:srgbClr val="5B0F00"/>
              </a:solidFill>
            </a:endParaRPr>
          </a:p>
          <a:p>
            <a:pPr indent="457200" lvl="0" marL="457200" rtl="0" algn="l">
              <a:spcBef>
                <a:spcPts val="1600"/>
              </a:spcBef>
              <a:spcAft>
                <a:spcPts val="0"/>
              </a:spcAft>
              <a:buNone/>
            </a:pPr>
            <a:r>
              <a:rPr lang="en" sz="2000">
                <a:solidFill>
                  <a:srgbClr val="000000"/>
                </a:solidFill>
              </a:rPr>
              <a:t>P2</a:t>
            </a:r>
            <a:r>
              <a:rPr baseline="30000" lang="en" sz="2000">
                <a:solidFill>
                  <a:srgbClr val="000000"/>
                </a:solidFill>
              </a:rPr>
              <a:t>b </a:t>
            </a:r>
            <a:r>
              <a:rPr lang="en" sz="2000">
                <a:solidFill>
                  <a:srgbClr val="000000"/>
                </a:solidFill>
              </a:rPr>
              <a:t>⇒ P2</a:t>
            </a:r>
            <a:r>
              <a:rPr baseline="30000" lang="en" sz="2000">
                <a:solidFill>
                  <a:srgbClr val="000000"/>
                </a:solidFill>
              </a:rPr>
              <a:t>a</a:t>
            </a:r>
            <a:r>
              <a:rPr lang="en" sz="2000">
                <a:solidFill>
                  <a:srgbClr val="000000"/>
                </a:solidFill>
              </a:rPr>
              <a:t>⇒ P2</a:t>
            </a:r>
            <a:endParaRPr sz="2000">
              <a:solidFill>
                <a:srgbClr val="000000"/>
              </a:solidFill>
            </a:endParaRPr>
          </a:p>
          <a:p>
            <a:pPr indent="0" lvl="0" marL="0" rtl="0" algn="l">
              <a:spcBef>
                <a:spcPts val="1600"/>
              </a:spcBef>
              <a:spcAft>
                <a:spcPts val="0"/>
              </a:spcAft>
              <a:buNone/>
            </a:pPr>
            <a:r>
              <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800"/>
          </a:p>
        </p:txBody>
      </p:sp>
      <p:pic>
        <p:nvPicPr>
          <p:cNvPr id="151" name="Google Shape;151;p23"/>
          <p:cNvPicPr preferRelativeResize="0"/>
          <p:nvPr/>
        </p:nvPicPr>
        <p:blipFill>
          <a:blip r:embed="rId3">
            <a:alphaModFix/>
          </a:blip>
          <a:stretch>
            <a:fillRect/>
          </a:stretch>
        </p:blipFill>
        <p:spPr>
          <a:xfrm>
            <a:off x="4642050" y="650375"/>
            <a:ext cx="4109725" cy="4303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a:t>
            </a:r>
            <a:endParaRPr/>
          </a:p>
        </p:txBody>
      </p:sp>
      <p:sp>
        <p:nvSpPr>
          <p:cNvPr id="157" name="Google Shape;157;p24"/>
          <p:cNvSpPr txBox="1"/>
          <p:nvPr>
            <p:ph idx="1" type="body"/>
          </p:nvPr>
        </p:nvSpPr>
        <p:spPr>
          <a:xfrm>
            <a:off x="729450" y="1853850"/>
            <a:ext cx="7688700" cy="28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rgbClr val="5B0F00"/>
                </a:solidFill>
              </a:rPr>
              <a:t>P2</a:t>
            </a:r>
            <a:r>
              <a:rPr b="1" baseline="30000" i="1" lang="en" sz="1600">
                <a:solidFill>
                  <a:srgbClr val="5B0F00"/>
                </a:solidFill>
              </a:rPr>
              <a:t>c</a:t>
            </a:r>
            <a:r>
              <a:rPr b="1" i="1" lang="en" sz="1600">
                <a:solidFill>
                  <a:srgbClr val="5B0F00"/>
                </a:solidFill>
              </a:rPr>
              <a:t> . </a:t>
            </a:r>
            <a:r>
              <a:rPr b="1" i="1" lang="en" sz="1600">
                <a:solidFill>
                  <a:srgbClr val="5B0F00"/>
                </a:solidFill>
              </a:rPr>
              <a:t>For any v and n, if a proposal with value v and number n is issued, then there is a set S consisting of a majority of acceptors such that either </a:t>
            </a:r>
            <a:endParaRPr b="1" i="1" sz="1600">
              <a:solidFill>
                <a:srgbClr val="5B0F00"/>
              </a:solidFill>
            </a:endParaRPr>
          </a:p>
          <a:p>
            <a:pPr indent="0" lvl="0" marL="0" rtl="0" algn="l">
              <a:spcBef>
                <a:spcPts val="1600"/>
              </a:spcBef>
              <a:spcAft>
                <a:spcPts val="0"/>
              </a:spcAft>
              <a:buNone/>
            </a:pPr>
            <a:r>
              <a:rPr b="1" i="1" lang="en" sz="1600">
                <a:solidFill>
                  <a:srgbClr val="5B0F00"/>
                </a:solidFill>
              </a:rPr>
              <a:t>(a) no acceptor in S has accepted any proposal numbered less than n, or </a:t>
            </a:r>
            <a:endParaRPr b="1" i="1" sz="1600">
              <a:solidFill>
                <a:srgbClr val="5B0F00"/>
              </a:solidFill>
            </a:endParaRPr>
          </a:p>
          <a:p>
            <a:pPr indent="0" lvl="0" marL="0" rtl="0" algn="l">
              <a:spcBef>
                <a:spcPts val="1600"/>
              </a:spcBef>
              <a:spcAft>
                <a:spcPts val="0"/>
              </a:spcAft>
              <a:buNone/>
            </a:pPr>
            <a:r>
              <a:rPr b="1" i="1" lang="en" sz="1600">
                <a:solidFill>
                  <a:srgbClr val="5B0F00"/>
                </a:solidFill>
              </a:rPr>
              <a:t>(b) v is the value of the highest-numbered proposal among all proposals numbered less than n accepted by the acceptors in S.</a:t>
            </a:r>
            <a:endParaRPr b="1" i="1" sz="2000">
              <a:solidFill>
                <a:srgbClr val="5B0F00"/>
              </a:solidFill>
              <a:highlight>
                <a:srgbClr val="FFFFFF"/>
              </a:highlight>
            </a:endParaRPr>
          </a:p>
          <a:p>
            <a:pPr indent="0" lvl="0" marL="0" rtl="0" algn="l">
              <a:spcBef>
                <a:spcPts val="1600"/>
              </a:spcBef>
              <a:spcAft>
                <a:spcPts val="0"/>
              </a:spcAft>
              <a:buNone/>
            </a:pPr>
            <a:r>
              <a:t/>
            </a:r>
            <a:endParaRPr b="1" i="1" sz="2000">
              <a:solidFill>
                <a:srgbClr val="5B0F00"/>
              </a:solidFill>
              <a:highlight>
                <a:srgbClr val="FFFFFF"/>
              </a:highlight>
            </a:endParaRPr>
          </a:p>
          <a:p>
            <a:pPr indent="0" lvl="0" marL="0" rtl="0" algn="l">
              <a:spcBef>
                <a:spcPts val="1600"/>
              </a:spcBef>
              <a:spcAft>
                <a:spcPts val="0"/>
              </a:spcAft>
              <a:buNone/>
            </a:pPr>
            <a:r>
              <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Proposal Algorithm</a:t>
            </a:r>
            <a:endParaRPr/>
          </a:p>
        </p:txBody>
      </p:sp>
      <p:sp>
        <p:nvSpPr>
          <p:cNvPr id="163" name="Google Shape;163;p25"/>
          <p:cNvSpPr txBox="1"/>
          <p:nvPr>
            <p:ph idx="1" type="body"/>
          </p:nvPr>
        </p:nvSpPr>
        <p:spPr>
          <a:xfrm>
            <a:off x="729450" y="1853850"/>
            <a:ext cx="7688700" cy="28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00000"/>
              </a:solidFill>
              <a:highlight>
                <a:srgbClr val="FFFFFF"/>
              </a:highlight>
            </a:endParaRPr>
          </a:p>
          <a:p>
            <a:pPr indent="0" lvl="0" marL="0" rtl="0" algn="l">
              <a:spcBef>
                <a:spcPts val="1600"/>
              </a:spcBef>
              <a:spcAft>
                <a:spcPts val="0"/>
              </a:spcAft>
              <a:buNone/>
            </a:pPr>
            <a:r>
              <a:t/>
            </a:r>
            <a:endParaRPr b="1" i="1" sz="2000">
              <a:solidFill>
                <a:srgbClr val="5B0F00"/>
              </a:solidFill>
              <a:highlight>
                <a:srgbClr val="FFFFFF"/>
              </a:highlight>
            </a:endParaRPr>
          </a:p>
          <a:p>
            <a:pPr indent="0" lvl="0" marL="0" rtl="0" algn="l">
              <a:spcBef>
                <a:spcPts val="1600"/>
              </a:spcBef>
              <a:spcAft>
                <a:spcPts val="0"/>
              </a:spcAft>
              <a:buNone/>
            </a:pPr>
            <a:r>
              <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800"/>
          </a:p>
        </p:txBody>
      </p:sp>
      <p:pic>
        <p:nvPicPr>
          <p:cNvPr id="164" name="Google Shape;164;p25"/>
          <p:cNvPicPr preferRelativeResize="0"/>
          <p:nvPr/>
        </p:nvPicPr>
        <p:blipFill>
          <a:blip r:embed="rId3">
            <a:alphaModFix/>
          </a:blip>
          <a:stretch>
            <a:fillRect/>
          </a:stretch>
        </p:blipFill>
        <p:spPr>
          <a:xfrm>
            <a:off x="2380050" y="1790700"/>
            <a:ext cx="5122606" cy="335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a:t>
            </a:r>
            <a:endParaRPr/>
          </a:p>
        </p:txBody>
      </p:sp>
      <p:sp>
        <p:nvSpPr>
          <p:cNvPr id="170" name="Google Shape;170;p26"/>
          <p:cNvSpPr txBox="1"/>
          <p:nvPr>
            <p:ph idx="1" type="body"/>
          </p:nvPr>
        </p:nvSpPr>
        <p:spPr>
          <a:xfrm>
            <a:off x="729450" y="1853850"/>
            <a:ext cx="7688700" cy="49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i="1" lang="en" sz="1600">
                <a:solidFill>
                  <a:srgbClr val="5B0F00"/>
                </a:solidFill>
                <a:highlight>
                  <a:srgbClr val="FFFFFF"/>
                </a:highlight>
              </a:rPr>
              <a:t>P1</a:t>
            </a:r>
            <a:r>
              <a:rPr b="1" baseline="30000" i="1" lang="en" sz="1600">
                <a:solidFill>
                  <a:srgbClr val="5B0F00"/>
                </a:solidFill>
              </a:rPr>
              <a:t>a</a:t>
            </a:r>
            <a:r>
              <a:rPr b="1" i="1" lang="en" sz="1600">
                <a:solidFill>
                  <a:srgbClr val="5B0F00"/>
                </a:solidFill>
                <a:highlight>
                  <a:srgbClr val="FFFFFF"/>
                </a:highlight>
              </a:rPr>
              <a:t>.   An acceptor can accept a proposal numbered n if and only if it has not responded to a prepare request having a number greater than n.</a:t>
            </a:r>
            <a:endParaRPr b="1" i="1" sz="1600">
              <a:solidFill>
                <a:srgbClr val="5B0F00"/>
              </a:solidFill>
              <a:highlight>
                <a:srgbClr val="FFFFFF"/>
              </a:highlight>
            </a:endParaRPr>
          </a:p>
        </p:txBody>
      </p:sp>
      <p:pic>
        <p:nvPicPr>
          <p:cNvPr id="171" name="Google Shape;171;p26"/>
          <p:cNvPicPr preferRelativeResize="0"/>
          <p:nvPr/>
        </p:nvPicPr>
        <p:blipFill>
          <a:blip r:embed="rId3">
            <a:alphaModFix/>
          </a:blip>
          <a:stretch>
            <a:fillRect/>
          </a:stretch>
        </p:blipFill>
        <p:spPr>
          <a:xfrm>
            <a:off x="3465132" y="2711703"/>
            <a:ext cx="2337437" cy="2263997"/>
          </a:xfrm>
          <a:prstGeom prst="rect">
            <a:avLst/>
          </a:prstGeom>
          <a:noFill/>
          <a:ln>
            <a:noFill/>
          </a:ln>
        </p:spPr>
      </p:pic>
      <p:sp>
        <p:nvSpPr>
          <p:cNvPr id="172" name="Google Shape;172;p26"/>
          <p:cNvSpPr/>
          <p:nvPr/>
        </p:nvSpPr>
        <p:spPr>
          <a:xfrm>
            <a:off x="3578913" y="3255191"/>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1</a:t>
            </a:r>
            <a:endParaRPr sz="900"/>
          </a:p>
        </p:txBody>
      </p:sp>
      <p:sp>
        <p:nvSpPr>
          <p:cNvPr id="173" name="Google Shape;173;p26"/>
          <p:cNvSpPr/>
          <p:nvPr/>
        </p:nvSpPr>
        <p:spPr>
          <a:xfrm>
            <a:off x="4495095" y="3255191"/>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5</a:t>
            </a:r>
            <a:endParaRPr sz="900"/>
          </a:p>
        </p:txBody>
      </p:sp>
      <p:pic>
        <p:nvPicPr>
          <p:cNvPr id="174" name="Google Shape;174;p26"/>
          <p:cNvPicPr preferRelativeResize="0"/>
          <p:nvPr/>
        </p:nvPicPr>
        <p:blipFill>
          <a:blip r:embed="rId4">
            <a:alphaModFix/>
          </a:blip>
          <a:stretch>
            <a:fillRect/>
          </a:stretch>
        </p:blipFill>
        <p:spPr>
          <a:xfrm>
            <a:off x="573495" y="2567141"/>
            <a:ext cx="2268584" cy="2375467"/>
          </a:xfrm>
          <a:prstGeom prst="rect">
            <a:avLst/>
          </a:prstGeom>
          <a:noFill/>
          <a:ln>
            <a:noFill/>
          </a:ln>
        </p:spPr>
      </p:pic>
      <p:sp>
        <p:nvSpPr>
          <p:cNvPr id="175" name="Google Shape;175;p26"/>
          <p:cNvSpPr/>
          <p:nvPr/>
        </p:nvSpPr>
        <p:spPr>
          <a:xfrm>
            <a:off x="1221587" y="3014565"/>
            <a:ext cx="159600" cy="839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6"/>
          <p:cNvSpPr/>
          <p:nvPr/>
        </p:nvSpPr>
        <p:spPr>
          <a:xfrm>
            <a:off x="1091653" y="3037733"/>
            <a:ext cx="1246800" cy="816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 name="Google Shape;177;p26"/>
          <p:cNvCxnSpPr/>
          <p:nvPr/>
        </p:nvCxnSpPr>
        <p:spPr>
          <a:xfrm>
            <a:off x="923324" y="3375252"/>
            <a:ext cx="1068300" cy="4716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26"/>
          <p:cNvCxnSpPr/>
          <p:nvPr/>
        </p:nvCxnSpPr>
        <p:spPr>
          <a:xfrm>
            <a:off x="923324" y="3527848"/>
            <a:ext cx="215100" cy="3192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26"/>
          <p:cNvCxnSpPr/>
          <p:nvPr/>
        </p:nvCxnSpPr>
        <p:spPr>
          <a:xfrm>
            <a:off x="964870" y="3423877"/>
            <a:ext cx="589800" cy="402300"/>
          </a:xfrm>
          <a:prstGeom prst="straightConnector1">
            <a:avLst/>
          </a:prstGeom>
          <a:noFill/>
          <a:ln cap="flat" cmpd="sng" w="9525">
            <a:solidFill>
              <a:schemeClr val="dk2"/>
            </a:solidFill>
            <a:prstDash val="solid"/>
            <a:round/>
            <a:headEnd len="med" w="med" type="none"/>
            <a:tailEnd len="med" w="med" type="triangle"/>
          </a:ln>
        </p:spPr>
      </p:cxnSp>
      <p:sp>
        <p:nvSpPr>
          <p:cNvPr id="180" name="Google Shape;180;p26"/>
          <p:cNvSpPr/>
          <p:nvPr/>
        </p:nvSpPr>
        <p:spPr>
          <a:xfrm>
            <a:off x="676794" y="3281299"/>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1</a:t>
            </a:r>
            <a:endParaRPr sz="900"/>
          </a:p>
        </p:txBody>
      </p:sp>
      <p:sp>
        <p:nvSpPr>
          <p:cNvPr id="181" name="Google Shape;181;p26"/>
          <p:cNvSpPr/>
          <p:nvPr/>
        </p:nvSpPr>
        <p:spPr>
          <a:xfrm>
            <a:off x="645813" y="4461996"/>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1</a:t>
            </a:r>
            <a:endParaRPr sz="900"/>
          </a:p>
        </p:txBody>
      </p:sp>
      <p:sp>
        <p:nvSpPr>
          <p:cNvPr id="182" name="Google Shape;182;p26"/>
          <p:cNvSpPr/>
          <p:nvPr/>
        </p:nvSpPr>
        <p:spPr>
          <a:xfrm>
            <a:off x="1091653" y="4461996"/>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1</a:t>
            </a:r>
            <a:endParaRPr sz="900"/>
          </a:p>
        </p:txBody>
      </p:sp>
      <p:sp>
        <p:nvSpPr>
          <p:cNvPr id="183" name="Google Shape;183;p26"/>
          <p:cNvSpPr/>
          <p:nvPr/>
        </p:nvSpPr>
        <p:spPr>
          <a:xfrm>
            <a:off x="1576226" y="4461996"/>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1</a:t>
            </a:r>
            <a:endParaRPr sz="900"/>
          </a:p>
        </p:txBody>
      </p:sp>
      <p:sp>
        <p:nvSpPr>
          <p:cNvPr id="184" name="Google Shape;184;p26"/>
          <p:cNvSpPr/>
          <p:nvPr/>
        </p:nvSpPr>
        <p:spPr>
          <a:xfrm>
            <a:off x="2021856" y="4461996"/>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1</a:t>
            </a:r>
            <a:endParaRPr sz="900"/>
          </a:p>
        </p:txBody>
      </p:sp>
      <p:sp>
        <p:nvSpPr>
          <p:cNvPr id="185" name="Google Shape;185;p26"/>
          <p:cNvSpPr/>
          <p:nvPr/>
        </p:nvSpPr>
        <p:spPr>
          <a:xfrm>
            <a:off x="625019" y="4441202"/>
            <a:ext cx="319200" cy="319200"/>
          </a:xfrm>
          <a:prstGeom prst="flowChartConnec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p:nvPr/>
        </p:nvSpPr>
        <p:spPr>
          <a:xfrm>
            <a:off x="1070859" y="4441202"/>
            <a:ext cx="319200" cy="319200"/>
          </a:xfrm>
          <a:prstGeom prst="flowChartConnec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6"/>
          <p:cNvSpPr/>
          <p:nvPr/>
        </p:nvSpPr>
        <p:spPr>
          <a:xfrm>
            <a:off x="1555431" y="4441202"/>
            <a:ext cx="319200" cy="319200"/>
          </a:xfrm>
          <a:prstGeom prst="flowChartConnec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6"/>
          <p:cNvSpPr/>
          <p:nvPr/>
        </p:nvSpPr>
        <p:spPr>
          <a:xfrm>
            <a:off x="2001061" y="4441202"/>
            <a:ext cx="319200" cy="319200"/>
          </a:xfrm>
          <a:prstGeom prst="flowChartConnec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6"/>
          <p:cNvSpPr/>
          <p:nvPr/>
        </p:nvSpPr>
        <p:spPr>
          <a:xfrm>
            <a:off x="1029564" y="2717185"/>
            <a:ext cx="449700" cy="471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26"/>
          <p:cNvPicPr preferRelativeResize="0"/>
          <p:nvPr/>
        </p:nvPicPr>
        <p:blipFill rotWithShape="1">
          <a:blip r:embed="rId5">
            <a:alphaModFix/>
          </a:blip>
          <a:srcRect b="28013" l="39019" r="42699" t="54528"/>
          <a:stretch/>
        </p:blipFill>
        <p:spPr>
          <a:xfrm>
            <a:off x="4843696" y="3853899"/>
            <a:ext cx="449640" cy="449661"/>
          </a:xfrm>
          <a:prstGeom prst="rect">
            <a:avLst/>
          </a:prstGeom>
          <a:noFill/>
          <a:ln>
            <a:noFill/>
          </a:ln>
        </p:spPr>
      </p:pic>
      <p:cxnSp>
        <p:nvCxnSpPr>
          <p:cNvPr id="191" name="Google Shape;191;p26"/>
          <p:cNvCxnSpPr/>
          <p:nvPr/>
        </p:nvCxnSpPr>
        <p:spPr>
          <a:xfrm>
            <a:off x="2865541" y="3756754"/>
            <a:ext cx="497400" cy="15600"/>
          </a:xfrm>
          <a:prstGeom prst="straightConnector1">
            <a:avLst/>
          </a:prstGeom>
          <a:noFill/>
          <a:ln cap="flat" cmpd="sng" w="9525">
            <a:solidFill>
              <a:schemeClr val="dk2"/>
            </a:solidFill>
            <a:prstDash val="solid"/>
            <a:round/>
            <a:headEnd len="med" w="med" type="none"/>
            <a:tailEnd len="med" w="med" type="triangle"/>
          </a:ln>
        </p:spPr>
      </p:cxnSp>
      <p:sp>
        <p:nvSpPr>
          <p:cNvPr id="192" name="Google Shape;192;p26"/>
          <p:cNvSpPr/>
          <p:nvPr/>
        </p:nvSpPr>
        <p:spPr>
          <a:xfrm>
            <a:off x="3558119" y="4482791"/>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5</a:t>
            </a:r>
            <a:endParaRPr sz="900"/>
          </a:p>
        </p:txBody>
      </p:sp>
      <p:sp>
        <p:nvSpPr>
          <p:cNvPr id="193" name="Google Shape;193;p26"/>
          <p:cNvSpPr/>
          <p:nvPr/>
        </p:nvSpPr>
        <p:spPr>
          <a:xfrm>
            <a:off x="3537326" y="4461996"/>
            <a:ext cx="319200" cy="319200"/>
          </a:xfrm>
          <a:prstGeom prst="flowChartConnec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6"/>
          <p:cNvSpPr/>
          <p:nvPr/>
        </p:nvSpPr>
        <p:spPr>
          <a:xfrm>
            <a:off x="3998309" y="4482791"/>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5</a:t>
            </a:r>
            <a:endParaRPr sz="900"/>
          </a:p>
        </p:txBody>
      </p:sp>
      <p:sp>
        <p:nvSpPr>
          <p:cNvPr id="195" name="Google Shape;195;p26"/>
          <p:cNvSpPr/>
          <p:nvPr/>
        </p:nvSpPr>
        <p:spPr>
          <a:xfrm>
            <a:off x="3977515" y="4461996"/>
            <a:ext cx="319200" cy="319200"/>
          </a:xfrm>
          <a:prstGeom prst="flowChartConnec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6"/>
          <p:cNvSpPr/>
          <p:nvPr/>
        </p:nvSpPr>
        <p:spPr>
          <a:xfrm>
            <a:off x="4495106" y="4482791"/>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5</a:t>
            </a:r>
            <a:endParaRPr sz="900"/>
          </a:p>
        </p:txBody>
      </p:sp>
      <p:sp>
        <p:nvSpPr>
          <p:cNvPr id="197" name="Google Shape;197;p26"/>
          <p:cNvSpPr/>
          <p:nvPr/>
        </p:nvSpPr>
        <p:spPr>
          <a:xfrm>
            <a:off x="4474312" y="4461996"/>
            <a:ext cx="319200" cy="319200"/>
          </a:xfrm>
          <a:prstGeom prst="flowChartConnec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6"/>
          <p:cNvSpPr/>
          <p:nvPr/>
        </p:nvSpPr>
        <p:spPr>
          <a:xfrm>
            <a:off x="4962014" y="4482791"/>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5</a:t>
            </a:r>
            <a:endParaRPr sz="900"/>
          </a:p>
        </p:txBody>
      </p:sp>
      <p:sp>
        <p:nvSpPr>
          <p:cNvPr id="199" name="Google Shape;199;p26"/>
          <p:cNvSpPr/>
          <p:nvPr/>
        </p:nvSpPr>
        <p:spPr>
          <a:xfrm>
            <a:off x="4941219" y="4461996"/>
            <a:ext cx="319200" cy="319200"/>
          </a:xfrm>
          <a:prstGeom prst="flowChartConnec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6"/>
          <p:cNvSpPr/>
          <p:nvPr/>
        </p:nvSpPr>
        <p:spPr>
          <a:xfrm>
            <a:off x="1185354" y="2542975"/>
            <a:ext cx="449700" cy="16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 name="Google Shape;201;p26"/>
          <p:cNvPicPr preferRelativeResize="0"/>
          <p:nvPr/>
        </p:nvPicPr>
        <p:blipFill rotWithShape="1">
          <a:blip r:embed="rId3">
            <a:alphaModFix/>
          </a:blip>
          <a:srcRect b="85905" l="17334" r="58766" t="0"/>
          <a:stretch/>
        </p:blipFill>
        <p:spPr>
          <a:xfrm>
            <a:off x="923324" y="2729410"/>
            <a:ext cx="558656" cy="319098"/>
          </a:xfrm>
          <a:prstGeom prst="rect">
            <a:avLst/>
          </a:prstGeom>
          <a:noFill/>
          <a:ln>
            <a:noFill/>
          </a:ln>
        </p:spPr>
      </p:pic>
      <p:pic>
        <p:nvPicPr>
          <p:cNvPr id="202" name="Google Shape;202;p26"/>
          <p:cNvPicPr preferRelativeResize="0"/>
          <p:nvPr/>
        </p:nvPicPr>
        <p:blipFill>
          <a:blip r:embed="rId3">
            <a:alphaModFix/>
          </a:blip>
          <a:stretch>
            <a:fillRect/>
          </a:stretch>
        </p:blipFill>
        <p:spPr>
          <a:xfrm>
            <a:off x="6449607" y="2711703"/>
            <a:ext cx="2337437" cy="2263997"/>
          </a:xfrm>
          <a:prstGeom prst="rect">
            <a:avLst/>
          </a:prstGeom>
          <a:noFill/>
          <a:ln>
            <a:noFill/>
          </a:ln>
        </p:spPr>
      </p:pic>
      <p:cxnSp>
        <p:nvCxnSpPr>
          <p:cNvPr id="203" name="Google Shape;203;p26"/>
          <p:cNvCxnSpPr>
            <a:stCxn id="204" idx="1"/>
          </p:cNvCxnSpPr>
          <p:nvPr/>
        </p:nvCxnSpPr>
        <p:spPr>
          <a:xfrm flipH="1">
            <a:off x="6786559" y="3295830"/>
            <a:ext cx="1140600" cy="548400"/>
          </a:xfrm>
          <a:prstGeom prst="straightConnector1">
            <a:avLst/>
          </a:prstGeom>
          <a:noFill/>
          <a:ln cap="flat" cmpd="sng" w="9525">
            <a:solidFill>
              <a:schemeClr val="dk2"/>
            </a:solidFill>
            <a:prstDash val="solid"/>
            <a:round/>
            <a:headEnd len="med" w="med" type="none"/>
            <a:tailEnd len="med" w="med" type="triangle"/>
          </a:ln>
        </p:spPr>
      </p:cxnSp>
      <p:sp>
        <p:nvSpPr>
          <p:cNvPr id="205" name="Google Shape;205;p26"/>
          <p:cNvSpPr/>
          <p:nvPr/>
        </p:nvSpPr>
        <p:spPr>
          <a:xfrm>
            <a:off x="6563388" y="3255191"/>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1</a:t>
            </a:r>
            <a:endParaRPr sz="900"/>
          </a:p>
        </p:txBody>
      </p:sp>
      <p:sp>
        <p:nvSpPr>
          <p:cNvPr id="206" name="Google Shape;206;p26"/>
          <p:cNvSpPr/>
          <p:nvPr/>
        </p:nvSpPr>
        <p:spPr>
          <a:xfrm>
            <a:off x="7479570" y="3255191"/>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5</a:t>
            </a:r>
            <a:endParaRPr sz="900"/>
          </a:p>
        </p:txBody>
      </p:sp>
      <p:pic>
        <p:nvPicPr>
          <p:cNvPr id="207" name="Google Shape;207;p26"/>
          <p:cNvPicPr preferRelativeResize="0"/>
          <p:nvPr/>
        </p:nvPicPr>
        <p:blipFill rotWithShape="1">
          <a:blip r:embed="rId5">
            <a:alphaModFix/>
          </a:blip>
          <a:srcRect b="28013" l="39019" r="42699" t="54528"/>
          <a:stretch/>
        </p:blipFill>
        <p:spPr>
          <a:xfrm>
            <a:off x="7828171" y="3853899"/>
            <a:ext cx="449640" cy="449661"/>
          </a:xfrm>
          <a:prstGeom prst="rect">
            <a:avLst/>
          </a:prstGeom>
          <a:noFill/>
          <a:ln>
            <a:noFill/>
          </a:ln>
        </p:spPr>
      </p:pic>
      <p:sp>
        <p:nvSpPr>
          <p:cNvPr id="208" name="Google Shape;208;p26"/>
          <p:cNvSpPr/>
          <p:nvPr/>
        </p:nvSpPr>
        <p:spPr>
          <a:xfrm>
            <a:off x="6542594" y="4482791"/>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5</a:t>
            </a:r>
            <a:endParaRPr sz="900"/>
          </a:p>
        </p:txBody>
      </p:sp>
      <p:sp>
        <p:nvSpPr>
          <p:cNvPr id="209" name="Google Shape;209;p26"/>
          <p:cNvSpPr/>
          <p:nvPr/>
        </p:nvSpPr>
        <p:spPr>
          <a:xfrm>
            <a:off x="6521801" y="4461996"/>
            <a:ext cx="319200" cy="319200"/>
          </a:xfrm>
          <a:prstGeom prst="flowChartConnec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6"/>
          <p:cNvSpPr/>
          <p:nvPr/>
        </p:nvSpPr>
        <p:spPr>
          <a:xfrm>
            <a:off x="6982784" y="4482791"/>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5</a:t>
            </a:r>
            <a:endParaRPr sz="900"/>
          </a:p>
        </p:txBody>
      </p:sp>
      <p:sp>
        <p:nvSpPr>
          <p:cNvPr id="211" name="Google Shape;211;p26"/>
          <p:cNvSpPr/>
          <p:nvPr/>
        </p:nvSpPr>
        <p:spPr>
          <a:xfrm>
            <a:off x="6961990" y="4461996"/>
            <a:ext cx="319200" cy="319200"/>
          </a:xfrm>
          <a:prstGeom prst="flowChartConnec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7479581" y="4482791"/>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5</a:t>
            </a:r>
            <a:endParaRPr sz="900"/>
          </a:p>
        </p:txBody>
      </p:sp>
      <p:sp>
        <p:nvSpPr>
          <p:cNvPr id="213" name="Google Shape;213;p26"/>
          <p:cNvSpPr/>
          <p:nvPr/>
        </p:nvSpPr>
        <p:spPr>
          <a:xfrm>
            <a:off x="7458787" y="4461996"/>
            <a:ext cx="319200" cy="319200"/>
          </a:xfrm>
          <a:prstGeom prst="flowChartConnec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7946489" y="4482791"/>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5</a:t>
            </a:r>
            <a:endParaRPr sz="900"/>
          </a:p>
        </p:txBody>
      </p:sp>
      <p:sp>
        <p:nvSpPr>
          <p:cNvPr id="215" name="Google Shape;215;p26"/>
          <p:cNvSpPr/>
          <p:nvPr/>
        </p:nvSpPr>
        <p:spPr>
          <a:xfrm>
            <a:off x="7925694" y="4461996"/>
            <a:ext cx="319200" cy="319200"/>
          </a:xfrm>
          <a:prstGeom prst="flowChartConnec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 name="Google Shape;216;p26"/>
          <p:cNvCxnSpPr/>
          <p:nvPr/>
        </p:nvCxnSpPr>
        <p:spPr>
          <a:xfrm>
            <a:off x="5726366" y="3747079"/>
            <a:ext cx="497400" cy="15600"/>
          </a:xfrm>
          <a:prstGeom prst="straightConnector1">
            <a:avLst/>
          </a:prstGeom>
          <a:noFill/>
          <a:ln cap="flat" cmpd="sng" w="9525">
            <a:solidFill>
              <a:schemeClr val="dk2"/>
            </a:solidFill>
            <a:prstDash val="solid"/>
            <a:round/>
            <a:headEnd len="med" w="med" type="none"/>
            <a:tailEnd len="med" w="med" type="triangle"/>
          </a:ln>
        </p:spPr>
      </p:cxnSp>
      <p:pic>
        <p:nvPicPr>
          <p:cNvPr id="217" name="Google Shape;217;p26"/>
          <p:cNvPicPr preferRelativeResize="0"/>
          <p:nvPr/>
        </p:nvPicPr>
        <p:blipFill rotWithShape="1">
          <a:blip r:embed="rId4">
            <a:alphaModFix/>
          </a:blip>
          <a:srcRect b="80147" l="55792" r="22281" t="6415"/>
          <a:stretch/>
        </p:blipFill>
        <p:spPr>
          <a:xfrm>
            <a:off x="4772595" y="2694275"/>
            <a:ext cx="497400" cy="319200"/>
          </a:xfrm>
          <a:prstGeom prst="rect">
            <a:avLst/>
          </a:prstGeom>
          <a:noFill/>
          <a:ln>
            <a:noFill/>
          </a:ln>
        </p:spPr>
      </p:pic>
      <p:pic>
        <p:nvPicPr>
          <p:cNvPr id="218" name="Google Shape;218;p26"/>
          <p:cNvPicPr preferRelativeResize="0"/>
          <p:nvPr/>
        </p:nvPicPr>
        <p:blipFill rotWithShape="1">
          <a:blip r:embed="rId4">
            <a:alphaModFix/>
          </a:blip>
          <a:srcRect b="80147" l="55792" r="22281" t="6415"/>
          <a:stretch/>
        </p:blipFill>
        <p:spPr>
          <a:xfrm>
            <a:off x="7760395" y="2694275"/>
            <a:ext cx="497400" cy="319200"/>
          </a:xfrm>
          <a:prstGeom prst="rect">
            <a:avLst/>
          </a:prstGeom>
          <a:noFill/>
          <a:ln>
            <a:noFill/>
          </a:ln>
        </p:spPr>
      </p:pic>
      <p:cxnSp>
        <p:nvCxnSpPr>
          <p:cNvPr id="219" name="Google Shape;219;p26"/>
          <p:cNvCxnSpPr>
            <a:stCxn id="218" idx="2"/>
          </p:cNvCxnSpPr>
          <p:nvPr/>
        </p:nvCxnSpPr>
        <p:spPr>
          <a:xfrm>
            <a:off x="8009095" y="3013475"/>
            <a:ext cx="7800" cy="277200"/>
          </a:xfrm>
          <a:prstGeom prst="straightConnector1">
            <a:avLst/>
          </a:prstGeom>
          <a:noFill/>
          <a:ln cap="flat" cmpd="sng" w="9525">
            <a:solidFill>
              <a:schemeClr val="dk2"/>
            </a:solidFill>
            <a:prstDash val="solid"/>
            <a:round/>
            <a:headEnd len="med" w="med" type="none"/>
            <a:tailEnd len="med" w="med" type="triangle"/>
          </a:ln>
        </p:spPr>
      </p:cxnSp>
      <p:sp>
        <p:nvSpPr>
          <p:cNvPr id="204" name="Google Shape;204;p26"/>
          <p:cNvSpPr/>
          <p:nvPr/>
        </p:nvSpPr>
        <p:spPr>
          <a:xfrm>
            <a:off x="7886520" y="3255191"/>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4</a:t>
            </a:r>
            <a:endParaRPr sz="900"/>
          </a:p>
        </p:txBody>
      </p:sp>
      <p:cxnSp>
        <p:nvCxnSpPr>
          <p:cNvPr id="220" name="Google Shape;220;p26"/>
          <p:cNvCxnSpPr>
            <a:endCxn id="207" idx="0"/>
          </p:cNvCxnSpPr>
          <p:nvPr/>
        </p:nvCxnSpPr>
        <p:spPr>
          <a:xfrm>
            <a:off x="8037390" y="3516099"/>
            <a:ext cx="15600" cy="33780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26"/>
          <p:cNvCxnSpPr/>
          <p:nvPr/>
        </p:nvCxnSpPr>
        <p:spPr>
          <a:xfrm flipH="1">
            <a:off x="7627220" y="3495625"/>
            <a:ext cx="287100" cy="35880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26"/>
          <p:cNvCxnSpPr>
            <a:stCxn id="204" idx="2"/>
          </p:cNvCxnSpPr>
          <p:nvPr/>
        </p:nvCxnSpPr>
        <p:spPr>
          <a:xfrm flipH="1">
            <a:off x="7135320" y="3393941"/>
            <a:ext cx="751200" cy="460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Dual Phase Algorithm</a:t>
            </a:r>
            <a:endParaRPr/>
          </a:p>
        </p:txBody>
      </p:sp>
      <p:sp>
        <p:nvSpPr>
          <p:cNvPr id="228" name="Google Shape;228;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Phase 1:</a:t>
            </a:r>
            <a:endParaRPr sz="1800"/>
          </a:p>
          <a:p>
            <a:pPr indent="-330200" lvl="1" marL="914400" rtl="0" algn="l">
              <a:spcBef>
                <a:spcPts val="0"/>
              </a:spcBef>
              <a:spcAft>
                <a:spcPts val="0"/>
              </a:spcAft>
              <a:buSzPts val="1600"/>
              <a:buChar char="○"/>
            </a:pPr>
            <a:r>
              <a:rPr lang="en" sz="1600"/>
              <a:t> Proposer selects a proposal </a:t>
            </a:r>
            <a:r>
              <a:rPr i="1" lang="en" sz="1600"/>
              <a:t>n</a:t>
            </a:r>
            <a:r>
              <a:rPr lang="en" sz="1600"/>
              <a:t> and sends a prepare request for </a:t>
            </a:r>
            <a:r>
              <a:rPr i="1" lang="en" sz="1600"/>
              <a:t>n</a:t>
            </a:r>
            <a:r>
              <a:rPr lang="en" sz="1600"/>
              <a:t> to a majority of acceptors</a:t>
            </a:r>
            <a:endParaRPr sz="1600"/>
          </a:p>
          <a:p>
            <a:pPr indent="-330200" lvl="1" marL="914400" rtl="0" algn="l">
              <a:spcBef>
                <a:spcPts val="0"/>
              </a:spcBef>
              <a:spcAft>
                <a:spcPts val="0"/>
              </a:spcAft>
              <a:buSzPts val="1600"/>
              <a:buChar char="○"/>
            </a:pPr>
            <a:r>
              <a:rPr lang="en" sz="1600"/>
              <a:t>Acceptor promises not to accept any proposals less than or equal to </a:t>
            </a:r>
            <a:r>
              <a:rPr i="1" lang="en" sz="1600"/>
              <a:t>n</a:t>
            </a:r>
            <a:r>
              <a:rPr lang="en" sz="1600"/>
              <a:t> (if </a:t>
            </a:r>
            <a:r>
              <a:rPr i="1" lang="en" sz="1600"/>
              <a:t>n</a:t>
            </a:r>
            <a:r>
              <a:rPr lang="en" sz="1600"/>
              <a:t> is the highest proposal it has received)</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Dual Phase Algorithm</a:t>
            </a:r>
            <a:endParaRPr/>
          </a:p>
        </p:txBody>
      </p:sp>
      <p:sp>
        <p:nvSpPr>
          <p:cNvPr id="234" name="Google Shape;234;p28"/>
          <p:cNvSpPr txBox="1"/>
          <p:nvPr>
            <p:ph idx="1" type="body"/>
          </p:nvPr>
        </p:nvSpPr>
        <p:spPr>
          <a:xfrm>
            <a:off x="729450" y="2078875"/>
            <a:ext cx="7688700" cy="292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B7B7B7"/>
              </a:buClr>
              <a:buSzPts val="1800"/>
              <a:buChar char="●"/>
            </a:pPr>
            <a:r>
              <a:rPr lang="en" sz="1800">
                <a:solidFill>
                  <a:srgbClr val="B7B7B7"/>
                </a:solidFill>
              </a:rPr>
              <a:t>Phase 1:</a:t>
            </a:r>
            <a:endParaRPr sz="1800">
              <a:solidFill>
                <a:srgbClr val="B7B7B7"/>
              </a:solidFill>
            </a:endParaRPr>
          </a:p>
          <a:p>
            <a:pPr indent="-330200" lvl="1" marL="914400" rtl="0" algn="l">
              <a:spcBef>
                <a:spcPts val="0"/>
              </a:spcBef>
              <a:spcAft>
                <a:spcPts val="0"/>
              </a:spcAft>
              <a:buClr>
                <a:srgbClr val="B7B7B7"/>
              </a:buClr>
              <a:buSzPts val="1600"/>
              <a:buChar char="○"/>
            </a:pPr>
            <a:r>
              <a:rPr lang="en" sz="1600">
                <a:solidFill>
                  <a:srgbClr val="B7B7B7"/>
                </a:solidFill>
              </a:rPr>
              <a:t> Proposer selects a proposal </a:t>
            </a:r>
            <a:r>
              <a:rPr i="1" lang="en" sz="1600">
                <a:solidFill>
                  <a:srgbClr val="B7B7B7"/>
                </a:solidFill>
              </a:rPr>
              <a:t>n</a:t>
            </a:r>
            <a:r>
              <a:rPr lang="en" sz="1600">
                <a:solidFill>
                  <a:srgbClr val="B7B7B7"/>
                </a:solidFill>
              </a:rPr>
              <a:t> and sends a prepare request for </a:t>
            </a:r>
            <a:r>
              <a:rPr i="1" lang="en" sz="1600">
                <a:solidFill>
                  <a:srgbClr val="B7B7B7"/>
                </a:solidFill>
              </a:rPr>
              <a:t>n</a:t>
            </a:r>
            <a:r>
              <a:rPr lang="en" sz="1600">
                <a:solidFill>
                  <a:srgbClr val="B7B7B7"/>
                </a:solidFill>
              </a:rPr>
              <a:t> to a majority of acceptors</a:t>
            </a:r>
            <a:endParaRPr sz="1600">
              <a:solidFill>
                <a:srgbClr val="B7B7B7"/>
              </a:solidFill>
            </a:endParaRPr>
          </a:p>
          <a:p>
            <a:pPr indent="-330200" lvl="1" marL="914400" rtl="0" algn="l">
              <a:spcBef>
                <a:spcPts val="0"/>
              </a:spcBef>
              <a:spcAft>
                <a:spcPts val="0"/>
              </a:spcAft>
              <a:buClr>
                <a:srgbClr val="B7B7B7"/>
              </a:buClr>
              <a:buSzPts val="1600"/>
              <a:buChar char="○"/>
            </a:pPr>
            <a:r>
              <a:rPr lang="en" sz="1600">
                <a:solidFill>
                  <a:srgbClr val="B7B7B7"/>
                </a:solidFill>
              </a:rPr>
              <a:t>Acceptor promises not to accept any proposals less than or equal to </a:t>
            </a:r>
            <a:r>
              <a:rPr i="1" lang="en" sz="1600">
                <a:solidFill>
                  <a:srgbClr val="B7B7B7"/>
                </a:solidFill>
              </a:rPr>
              <a:t>n</a:t>
            </a:r>
            <a:r>
              <a:rPr lang="en" sz="1600">
                <a:solidFill>
                  <a:srgbClr val="B7B7B7"/>
                </a:solidFill>
              </a:rPr>
              <a:t> (if </a:t>
            </a:r>
            <a:r>
              <a:rPr i="1" lang="en" sz="1600">
                <a:solidFill>
                  <a:srgbClr val="B7B7B7"/>
                </a:solidFill>
              </a:rPr>
              <a:t>n</a:t>
            </a:r>
            <a:r>
              <a:rPr lang="en" sz="1600">
                <a:solidFill>
                  <a:srgbClr val="B7B7B7"/>
                </a:solidFill>
              </a:rPr>
              <a:t> is the highest proposal it has received)</a:t>
            </a:r>
            <a:endParaRPr sz="1600">
              <a:solidFill>
                <a:srgbClr val="B7B7B7"/>
              </a:solidFill>
            </a:endParaRPr>
          </a:p>
          <a:p>
            <a:pPr indent="-342900" lvl="0" marL="457200" rtl="0" algn="l">
              <a:spcBef>
                <a:spcPts val="0"/>
              </a:spcBef>
              <a:spcAft>
                <a:spcPts val="0"/>
              </a:spcAft>
              <a:buSzPts val="1800"/>
              <a:buChar char="●"/>
            </a:pPr>
            <a:r>
              <a:rPr lang="en" sz="1800"/>
              <a:t>Phase 2:</a:t>
            </a:r>
            <a:endParaRPr sz="1800"/>
          </a:p>
          <a:p>
            <a:pPr indent="-330200" lvl="1" marL="914400" rtl="0" algn="l">
              <a:spcBef>
                <a:spcPts val="0"/>
              </a:spcBef>
              <a:spcAft>
                <a:spcPts val="0"/>
              </a:spcAft>
              <a:buSzPts val="1600"/>
              <a:buChar char="○"/>
            </a:pPr>
            <a:r>
              <a:rPr lang="en" sz="1600"/>
              <a:t>If a majority of acceptors responds with a promise, it sends an accept request for proposal </a:t>
            </a:r>
            <a:r>
              <a:rPr i="1" lang="en" sz="1600"/>
              <a:t>n</a:t>
            </a:r>
            <a:r>
              <a:rPr lang="en" sz="1600"/>
              <a:t> with value </a:t>
            </a:r>
            <a:r>
              <a:rPr i="1" lang="en" sz="1600"/>
              <a:t>v</a:t>
            </a:r>
            <a:endParaRPr i="1" sz="1600"/>
          </a:p>
          <a:p>
            <a:pPr indent="-330200" lvl="1" marL="914400" rtl="0" algn="l">
              <a:spcBef>
                <a:spcPts val="0"/>
              </a:spcBef>
              <a:spcAft>
                <a:spcPts val="0"/>
              </a:spcAft>
              <a:buSzPts val="1600"/>
              <a:buChar char="○"/>
            </a:pPr>
            <a:r>
              <a:rPr lang="en" sz="1600"/>
              <a:t>An acceptor will accept the proposal </a:t>
            </a:r>
            <a:r>
              <a:rPr i="1" lang="en" sz="1600"/>
              <a:t>n </a:t>
            </a:r>
            <a:r>
              <a:rPr lang="en" sz="1600"/>
              <a:t>if it has not received any higher numbered prepare requests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Distinguished Proposer</a:t>
            </a:r>
            <a:endParaRPr/>
          </a:p>
        </p:txBody>
      </p:sp>
      <p:sp>
        <p:nvSpPr>
          <p:cNvPr id="240" name="Google Shape;240;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Distinguished proposer, or leader, is the only server to send proposals to acceptors</a:t>
            </a:r>
            <a:endParaRPr sz="1800"/>
          </a:p>
          <a:p>
            <a:pPr indent="-342900" lvl="0" marL="457200" rtl="0" algn="l">
              <a:spcBef>
                <a:spcPts val="0"/>
              </a:spcBef>
              <a:spcAft>
                <a:spcPts val="0"/>
              </a:spcAft>
              <a:buSzPts val="1800"/>
              <a:buChar char="●"/>
            </a:pPr>
            <a:r>
              <a:rPr lang="en" sz="1800"/>
              <a:t>The validity of the leader is checked at given time intervals</a:t>
            </a:r>
            <a:endParaRPr sz="1800"/>
          </a:p>
          <a:p>
            <a:pPr indent="-342900" lvl="0" marL="457200" rtl="0" algn="l">
              <a:spcBef>
                <a:spcPts val="0"/>
              </a:spcBef>
              <a:spcAft>
                <a:spcPts val="0"/>
              </a:spcAft>
              <a:buSzPts val="1800"/>
              <a:buChar char="●"/>
            </a:pPr>
            <a:r>
              <a:rPr lang="en" sz="1800"/>
              <a:t>If the leader fails, a new election cycle is run to find a new distinguished proposer</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Dual Phase Algorithm</a:t>
            </a:r>
            <a:endParaRPr/>
          </a:p>
        </p:txBody>
      </p:sp>
      <p:sp>
        <p:nvSpPr>
          <p:cNvPr id="246" name="Google Shape;246;p30"/>
          <p:cNvSpPr txBox="1"/>
          <p:nvPr>
            <p:ph idx="1" type="body"/>
          </p:nvPr>
        </p:nvSpPr>
        <p:spPr>
          <a:xfrm>
            <a:off x="729450" y="2078875"/>
            <a:ext cx="7688700" cy="2929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Char char="●"/>
            </a:pPr>
            <a:r>
              <a:rPr lang="en" sz="1800">
                <a:solidFill>
                  <a:srgbClr val="666666"/>
                </a:solidFill>
              </a:rPr>
              <a:t>Phase 1:</a:t>
            </a:r>
            <a:endParaRPr sz="1800">
              <a:solidFill>
                <a:srgbClr val="666666"/>
              </a:solidFill>
            </a:endParaRPr>
          </a:p>
          <a:p>
            <a:pPr indent="-330200" lvl="1" marL="914400" rtl="0" algn="l">
              <a:spcBef>
                <a:spcPts val="0"/>
              </a:spcBef>
              <a:spcAft>
                <a:spcPts val="0"/>
              </a:spcAft>
              <a:buClr>
                <a:srgbClr val="666666"/>
              </a:buClr>
              <a:buSzPts val="1600"/>
              <a:buChar char="○"/>
            </a:pPr>
            <a:r>
              <a:rPr lang="en" sz="1600">
                <a:solidFill>
                  <a:srgbClr val="666666"/>
                </a:solidFill>
              </a:rPr>
              <a:t> Proposer selects a proposal </a:t>
            </a:r>
            <a:r>
              <a:rPr i="1" lang="en" sz="1600">
                <a:solidFill>
                  <a:srgbClr val="666666"/>
                </a:solidFill>
              </a:rPr>
              <a:t>n</a:t>
            </a:r>
            <a:r>
              <a:rPr lang="en" sz="1600">
                <a:solidFill>
                  <a:srgbClr val="666666"/>
                </a:solidFill>
              </a:rPr>
              <a:t> and sends a prepare request for </a:t>
            </a:r>
            <a:r>
              <a:rPr i="1" lang="en" sz="1600">
                <a:solidFill>
                  <a:srgbClr val="666666"/>
                </a:solidFill>
              </a:rPr>
              <a:t>n</a:t>
            </a:r>
            <a:r>
              <a:rPr lang="en" sz="1600">
                <a:solidFill>
                  <a:srgbClr val="666666"/>
                </a:solidFill>
              </a:rPr>
              <a:t> to a majority of acceptors</a:t>
            </a:r>
            <a:endParaRPr sz="1600">
              <a:solidFill>
                <a:srgbClr val="666666"/>
              </a:solidFill>
            </a:endParaRPr>
          </a:p>
          <a:p>
            <a:pPr indent="-330200" lvl="1" marL="914400" rtl="0" algn="l">
              <a:spcBef>
                <a:spcPts val="0"/>
              </a:spcBef>
              <a:spcAft>
                <a:spcPts val="0"/>
              </a:spcAft>
              <a:buClr>
                <a:srgbClr val="666666"/>
              </a:buClr>
              <a:buSzPts val="1600"/>
              <a:buChar char="○"/>
            </a:pPr>
            <a:r>
              <a:rPr lang="en" sz="1600">
                <a:solidFill>
                  <a:srgbClr val="666666"/>
                </a:solidFill>
              </a:rPr>
              <a:t>Acceptor promises not to accept any proposals less than or equal to </a:t>
            </a:r>
            <a:r>
              <a:rPr i="1" lang="en" sz="1600">
                <a:solidFill>
                  <a:srgbClr val="666666"/>
                </a:solidFill>
              </a:rPr>
              <a:t>n</a:t>
            </a:r>
            <a:r>
              <a:rPr lang="en" sz="1600">
                <a:solidFill>
                  <a:srgbClr val="666666"/>
                </a:solidFill>
              </a:rPr>
              <a:t> (if </a:t>
            </a:r>
            <a:r>
              <a:rPr i="1" lang="en" sz="1600">
                <a:solidFill>
                  <a:srgbClr val="666666"/>
                </a:solidFill>
              </a:rPr>
              <a:t>n</a:t>
            </a:r>
            <a:r>
              <a:rPr lang="en" sz="1600">
                <a:solidFill>
                  <a:srgbClr val="666666"/>
                </a:solidFill>
              </a:rPr>
              <a:t> is the highest proposal it has received)</a:t>
            </a:r>
            <a:endParaRPr sz="1600">
              <a:solidFill>
                <a:srgbClr val="666666"/>
              </a:solidFill>
            </a:endParaRPr>
          </a:p>
          <a:p>
            <a:pPr indent="-342900" lvl="0" marL="457200" rtl="0" algn="l">
              <a:spcBef>
                <a:spcPts val="0"/>
              </a:spcBef>
              <a:spcAft>
                <a:spcPts val="0"/>
              </a:spcAft>
              <a:buSzPts val="1800"/>
              <a:buChar char="●"/>
            </a:pPr>
            <a:r>
              <a:rPr lang="en" sz="1800"/>
              <a:t>Phase 2:</a:t>
            </a:r>
            <a:endParaRPr sz="1800"/>
          </a:p>
          <a:p>
            <a:pPr indent="-330200" lvl="1" marL="914400" rtl="0" algn="l">
              <a:spcBef>
                <a:spcPts val="0"/>
              </a:spcBef>
              <a:spcAft>
                <a:spcPts val="0"/>
              </a:spcAft>
              <a:buSzPts val="1600"/>
              <a:buChar char="○"/>
            </a:pPr>
            <a:r>
              <a:rPr lang="en" sz="1600"/>
              <a:t>If a majority of acceptors responds with a promise, it sends an accept request for proposal </a:t>
            </a:r>
            <a:r>
              <a:rPr i="1" lang="en" sz="1600"/>
              <a:t>n</a:t>
            </a:r>
            <a:r>
              <a:rPr lang="en" sz="1600"/>
              <a:t> with value </a:t>
            </a:r>
            <a:r>
              <a:rPr i="1" lang="en" sz="1600"/>
              <a:t>v</a:t>
            </a:r>
            <a:endParaRPr i="1" sz="1600"/>
          </a:p>
          <a:p>
            <a:pPr indent="-330200" lvl="1" marL="914400" rtl="0" algn="l">
              <a:spcBef>
                <a:spcPts val="0"/>
              </a:spcBef>
              <a:spcAft>
                <a:spcPts val="0"/>
              </a:spcAft>
              <a:buSzPts val="1600"/>
              <a:buChar char="○"/>
            </a:pPr>
            <a:r>
              <a:rPr lang="en" sz="1600"/>
              <a:t>An acceptor will accept the proposal </a:t>
            </a:r>
            <a:r>
              <a:rPr i="1" lang="en" sz="1600"/>
              <a:t>n </a:t>
            </a:r>
            <a:r>
              <a:rPr lang="en" sz="1600"/>
              <a:t>if it has not received any higher numbered prepare requests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 have an accepted proposal!</a:t>
            </a:r>
            <a:endParaRPr/>
          </a:p>
        </p:txBody>
      </p:sp>
      <p:sp>
        <p:nvSpPr>
          <p:cNvPr id="252" name="Google Shape;252;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800"/>
              <a:t>What next?</a:t>
            </a:r>
            <a:endParaRPr sz="1800"/>
          </a:p>
        </p:txBody>
      </p:sp>
      <p:pic>
        <p:nvPicPr>
          <p:cNvPr id="253" name="Google Shape;253;p31"/>
          <p:cNvPicPr preferRelativeResize="0"/>
          <p:nvPr/>
        </p:nvPicPr>
        <p:blipFill>
          <a:blip r:embed="rId3">
            <a:alphaModFix/>
          </a:blip>
          <a:stretch>
            <a:fillRect/>
          </a:stretch>
        </p:blipFill>
        <p:spPr>
          <a:xfrm>
            <a:off x="3643961" y="2545616"/>
            <a:ext cx="2268584" cy="2375467"/>
          </a:xfrm>
          <a:prstGeom prst="rect">
            <a:avLst/>
          </a:prstGeom>
          <a:noFill/>
          <a:ln>
            <a:noFill/>
          </a:ln>
        </p:spPr>
      </p:pic>
      <p:sp>
        <p:nvSpPr>
          <p:cNvPr id="254" name="Google Shape;254;p31"/>
          <p:cNvSpPr/>
          <p:nvPr/>
        </p:nvSpPr>
        <p:spPr>
          <a:xfrm>
            <a:off x="4292053" y="2993040"/>
            <a:ext cx="159600" cy="839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1"/>
          <p:cNvSpPr/>
          <p:nvPr/>
        </p:nvSpPr>
        <p:spPr>
          <a:xfrm>
            <a:off x="4162120" y="3016208"/>
            <a:ext cx="1246800" cy="816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6" name="Google Shape;256;p31"/>
          <p:cNvCxnSpPr/>
          <p:nvPr/>
        </p:nvCxnSpPr>
        <p:spPr>
          <a:xfrm>
            <a:off x="3993790" y="3353727"/>
            <a:ext cx="1068300" cy="471600"/>
          </a:xfrm>
          <a:prstGeom prst="straightConnector1">
            <a:avLst/>
          </a:prstGeom>
          <a:noFill/>
          <a:ln cap="flat" cmpd="sng" w="9525">
            <a:solidFill>
              <a:schemeClr val="dk2"/>
            </a:solidFill>
            <a:prstDash val="solid"/>
            <a:round/>
            <a:headEnd len="med" w="med" type="none"/>
            <a:tailEnd len="med" w="med" type="triangle"/>
          </a:ln>
        </p:spPr>
      </p:cxnSp>
      <p:cxnSp>
        <p:nvCxnSpPr>
          <p:cNvPr id="257" name="Google Shape;257;p31"/>
          <p:cNvCxnSpPr/>
          <p:nvPr/>
        </p:nvCxnSpPr>
        <p:spPr>
          <a:xfrm>
            <a:off x="3993790" y="3506323"/>
            <a:ext cx="215100" cy="319200"/>
          </a:xfrm>
          <a:prstGeom prst="straightConnector1">
            <a:avLst/>
          </a:prstGeom>
          <a:noFill/>
          <a:ln cap="flat" cmpd="sng" w="9525">
            <a:solidFill>
              <a:schemeClr val="dk2"/>
            </a:solidFill>
            <a:prstDash val="solid"/>
            <a:round/>
            <a:headEnd len="med" w="med" type="none"/>
            <a:tailEnd len="med" w="med" type="triangle"/>
          </a:ln>
        </p:spPr>
      </p:cxnSp>
      <p:cxnSp>
        <p:nvCxnSpPr>
          <p:cNvPr id="258" name="Google Shape;258;p31"/>
          <p:cNvCxnSpPr/>
          <p:nvPr/>
        </p:nvCxnSpPr>
        <p:spPr>
          <a:xfrm>
            <a:off x="4035337" y="3402352"/>
            <a:ext cx="589800" cy="402300"/>
          </a:xfrm>
          <a:prstGeom prst="straightConnector1">
            <a:avLst/>
          </a:prstGeom>
          <a:noFill/>
          <a:ln cap="flat" cmpd="sng" w="9525">
            <a:solidFill>
              <a:schemeClr val="dk2"/>
            </a:solidFill>
            <a:prstDash val="solid"/>
            <a:round/>
            <a:headEnd len="med" w="med" type="none"/>
            <a:tailEnd len="med" w="med" type="triangle"/>
          </a:ln>
        </p:spPr>
      </p:cxnSp>
      <p:sp>
        <p:nvSpPr>
          <p:cNvPr id="259" name="Google Shape;259;p31"/>
          <p:cNvSpPr/>
          <p:nvPr/>
        </p:nvSpPr>
        <p:spPr>
          <a:xfrm>
            <a:off x="3747261" y="3259774"/>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5</a:t>
            </a:r>
            <a:endParaRPr sz="900"/>
          </a:p>
        </p:txBody>
      </p:sp>
      <p:sp>
        <p:nvSpPr>
          <p:cNvPr id="260" name="Google Shape;260;p31"/>
          <p:cNvSpPr/>
          <p:nvPr/>
        </p:nvSpPr>
        <p:spPr>
          <a:xfrm>
            <a:off x="3716280" y="4451232"/>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5</a:t>
            </a:r>
            <a:endParaRPr sz="900"/>
          </a:p>
        </p:txBody>
      </p:sp>
      <p:sp>
        <p:nvSpPr>
          <p:cNvPr id="261" name="Google Shape;261;p31"/>
          <p:cNvSpPr/>
          <p:nvPr/>
        </p:nvSpPr>
        <p:spPr>
          <a:xfrm>
            <a:off x="4162120" y="4451232"/>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5</a:t>
            </a:r>
            <a:endParaRPr sz="900"/>
          </a:p>
        </p:txBody>
      </p:sp>
      <p:sp>
        <p:nvSpPr>
          <p:cNvPr id="262" name="Google Shape;262;p31"/>
          <p:cNvSpPr/>
          <p:nvPr/>
        </p:nvSpPr>
        <p:spPr>
          <a:xfrm>
            <a:off x="4646692" y="4451232"/>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5</a:t>
            </a:r>
            <a:endParaRPr sz="900"/>
          </a:p>
        </p:txBody>
      </p:sp>
      <p:sp>
        <p:nvSpPr>
          <p:cNvPr id="263" name="Google Shape;263;p31"/>
          <p:cNvSpPr/>
          <p:nvPr/>
        </p:nvSpPr>
        <p:spPr>
          <a:xfrm>
            <a:off x="5092322" y="4451232"/>
            <a:ext cx="277500" cy="277500"/>
          </a:xfrm>
          <a:prstGeom prst="flowChartConnector">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900"/>
              <a:t>5</a:t>
            </a:r>
            <a:endParaRPr sz="900"/>
          </a:p>
        </p:txBody>
      </p:sp>
      <p:sp>
        <p:nvSpPr>
          <p:cNvPr id="264" name="Google Shape;264;p31"/>
          <p:cNvSpPr/>
          <p:nvPr/>
        </p:nvSpPr>
        <p:spPr>
          <a:xfrm>
            <a:off x="3695485" y="4430380"/>
            <a:ext cx="319200" cy="319200"/>
          </a:xfrm>
          <a:prstGeom prst="flowChartConnec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p:nvPr/>
        </p:nvSpPr>
        <p:spPr>
          <a:xfrm>
            <a:off x="4141325" y="4430380"/>
            <a:ext cx="319200" cy="319200"/>
          </a:xfrm>
          <a:prstGeom prst="flowChartConnec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
          <p:cNvSpPr/>
          <p:nvPr/>
        </p:nvSpPr>
        <p:spPr>
          <a:xfrm>
            <a:off x="4625898" y="4430380"/>
            <a:ext cx="319200" cy="319200"/>
          </a:xfrm>
          <a:prstGeom prst="flowChartConnec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1"/>
          <p:cNvSpPr/>
          <p:nvPr/>
        </p:nvSpPr>
        <p:spPr>
          <a:xfrm>
            <a:off x="5071528" y="4430380"/>
            <a:ext cx="319200" cy="319200"/>
          </a:xfrm>
          <a:prstGeom prst="flowChartConnec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p:nvPr/>
        </p:nvSpPr>
        <p:spPr>
          <a:xfrm>
            <a:off x="4100031" y="2695660"/>
            <a:ext cx="449700" cy="471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a:off x="4234300" y="2521450"/>
            <a:ext cx="449700" cy="168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0" name="Google Shape;270;p31"/>
          <p:cNvPicPr preferRelativeResize="0"/>
          <p:nvPr/>
        </p:nvPicPr>
        <p:blipFill rotWithShape="1">
          <a:blip r:embed="rId4">
            <a:alphaModFix/>
          </a:blip>
          <a:srcRect b="85905" l="17334" r="58766" t="0"/>
          <a:stretch/>
        </p:blipFill>
        <p:spPr>
          <a:xfrm>
            <a:off x="3993790" y="2707885"/>
            <a:ext cx="558656" cy="3190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93" name="Google Shape;93;p14"/>
          <p:cNvPicPr preferRelativeResize="0"/>
          <p:nvPr/>
        </p:nvPicPr>
        <p:blipFill>
          <a:blip r:embed="rId3">
            <a:alphaModFix/>
          </a:blip>
          <a:stretch>
            <a:fillRect/>
          </a:stretch>
        </p:blipFill>
        <p:spPr>
          <a:xfrm>
            <a:off x="4183525" y="1318650"/>
            <a:ext cx="4063625" cy="3716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Proposal -&gt; Acceptance -&gt; Learning</a:t>
            </a:r>
            <a:endParaRPr/>
          </a:p>
        </p:txBody>
      </p:sp>
      <p:sp>
        <p:nvSpPr>
          <p:cNvPr id="276" name="Google Shape;276;p32"/>
          <p:cNvSpPr txBox="1"/>
          <p:nvPr>
            <p:ph idx="1" type="body"/>
          </p:nvPr>
        </p:nvSpPr>
        <p:spPr>
          <a:xfrm>
            <a:off x="729450" y="1799100"/>
            <a:ext cx="7688700" cy="70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Distinguished Learner: a server used to communicate an accepted value from acceptors to all other learners</a:t>
            </a:r>
            <a:endParaRPr sz="1800"/>
          </a:p>
        </p:txBody>
      </p:sp>
      <p:sp>
        <p:nvSpPr>
          <p:cNvPr id="277" name="Google Shape;277;p32"/>
          <p:cNvSpPr txBox="1"/>
          <p:nvPr>
            <p:ph idx="1" type="body"/>
          </p:nvPr>
        </p:nvSpPr>
        <p:spPr>
          <a:xfrm>
            <a:off x="879050" y="2689075"/>
            <a:ext cx="2375100" cy="19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No Distinguished</a:t>
            </a:r>
            <a:r>
              <a:rPr b="1" lang="en" sz="1600"/>
              <a:t> Learner: </a:t>
            </a:r>
            <a:endParaRPr b="1" sz="1600"/>
          </a:p>
          <a:p>
            <a:pPr indent="-317500" lvl="0" marL="457200" rtl="0" algn="l">
              <a:spcBef>
                <a:spcPts val="1600"/>
              </a:spcBef>
              <a:spcAft>
                <a:spcPts val="0"/>
              </a:spcAft>
              <a:buSzPts val="1400"/>
              <a:buChar char="●"/>
            </a:pPr>
            <a:r>
              <a:rPr lang="en" sz="1400"/>
              <a:t>Immediately informed</a:t>
            </a:r>
            <a:endParaRPr sz="1400"/>
          </a:p>
          <a:p>
            <a:pPr indent="-317500" lvl="0" marL="457200" rtl="0" algn="l">
              <a:spcBef>
                <a:spcPts val="0"/>
              </a:spcBef>
              <a:spcAft>
                <a:spcPts val="0"/>
              </a:spcAft>
              <a:buSzPts val="1400"/>
              <a:buChar char="●"/>
            </a:pPr>
            <a:r>
              <a:rPr lang="en" sz="1400"/>
              <a:t>All acceptors send </a:t>
            </a:r>
            <a:r>
              <a:rPr i="1" lang="en" sz="1400"/>
              <a:t>n</a:t>
            </a:r>
            <a:r>
              <a:rPr lang="en" sz="1400"/>
              <a:t> to all learners, meaning higher complexity</a:t>
            </a:r>
            <a:endParaRPr sz="1400"/>
          </a:p>
        </p:txBody>
      </p:sp>
      <p:sp>
        <p:nvSpPr>
          <p:cNvPr id="278" name="Google Shape;278;p32"/>
          <p:cNvSpPr txBox="1"/>
          <p:nvPr>
            <p:ph idx="1" type="body"/>
          </p:nvPr>
        </p:nvSpPr>
        <p:spPr>
          <a:xfrm>
            <a:off x="3386250" y="2689075"/>
            <a:ext cx="2375100" cy="19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Distinguished Learner:</a:t>
            </a:r>
            <a:r>
              <a:rPr lang="en" sz="1800"/>
              <a:t> </a:t>
            </a:r>
            <a:endParaRPr sz="1800"/>
          </a:p>
          <a:p>
            <a:pPr indent="-317500" lvl="0" marL="457200" rtl="0" algn="l">
              <a:spcBef>
                <a:spcPts val="1600"/>
              </a:spcBef>
              <a:spcAft>
                <a:spcPts val="0"/>
              </a:spcAft>
              <a:buSzPts val="1400"/>
              <a:buChar char="●"/>
            </a:pPr>
            <a:r>
              <a:rPr lang="en" sz="1400"/>
              <a:t>Delay as learner receives message then distributes</a:t>
            </a:r>
            <a:endParaRPr sz="1400"/>
          </a:p>
          <a:p>
            <a:pPr indent="-317500" lvl="0" marL="457200" rtl="0" algn="l">
              <a:spcBef>
                <a:spcPts val="0"/>
              </a:spcBef>
              <a:spcAft>
                <a:spcPts val="0"/>
              </a:spcAft>
              <a:buSzPts val="1400"/>
              <a:buChar char="●"/>
            </a:pPr>
            <a:r>
              <a:rPr lang="en" sz="1400"/>
              <a:t>Lower complexity</a:t>
            </a:r>
            <a:endParaRPr sz="1400"/>
          </a:p>
          <a:p>
            <a:pPr indent="-317500" lvl="0" marL="457200" rtl="0" algn="l">
              <a:spcBef>
                <a:spcPts val="0"/>
              </a:spcBef>
              <a:spcAft>
                <a:spcPts val="0"/>
              </a:spcAft>
              <a:buSzPts val="1400"/>
              <a:buChar char="●"/>
            </a:pPr>
            <a:r>
              <a:rPr lang="en" sz="1400"/>
              <a:t>Higher chance of lost messages</a:t>
            </a:r>
            <a:endParaRPr sz="1400"/>
          </a:p>
        </p:txBody>
      </p:sp>
      <p:sp>
        <p:nvSpPr>
          <p:cNvPr id="279" name="Google Shape;279;p32"/>
          <p:cNvSpPr txBox="1"/>
          <p:nvPr>
            <p:ph idx="1" type="body"/>
          </p:nvPr>
        </p:nvSpPr>
        <p:spPr>
          <a:xfrm>
            <a:off x="5893425" y="2689075"/>
            <a:ext cx="2375100" cy="19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Distinguished Learner Set: </a:t>
            </a:r>
            <a:endParaRPr b="1" sz="1600"/>
          </a:p>
          <a:p>
            <a:pPr indent="-317500" lvl="0" marL="457200" rtl="0" algn="l">
              <a:spcBef>
                <a:spcPts val="1600"/>
              </a:spcBef>
              <a:spcAft>
                <a:spcPts val="0"/>
              </a:spcAft>
              <a:buSzPts val="1400"/>
              <a:buChar char="●"/>
            </a:pPr>
            <a:r>
              <a:rPr lang="en" sz="1400"/>
              <a:t>Same delay as single</a:t>
            </a:r>
            <a:endParaRPr sz="1400"/>
          </a:p>
          <a:p>
            <a:pPr indent="-317500" lvl="0" marL="457200" rtl="0" algn="l">
              <a:spcBef>
                <a:spcPts val="0"/>
              </a:spcBef>
              <a:spcAft>
                <a:spcPts val="0"/>
              </a:spcAft>
              <a:buSzPts val="1400"/>
              <a:buChar char="●"/>
            </a:pPr>
            <a:r>
              <a:rPr lang="en" sz="1400"/>
              <a:t>Increase in complexity</a:t>
            </a:r>
            <a:endParaRPr sz="1400"/>
          </a:p>
          <a:p>
            <a:pPr indent="-317500" lvl="0" marL="457200" rtl="0" algn="l">
              <a:spcBef>
                <a:spcPts val="0"/>
              </a:spcBef>
              <a:spcAft>
                <a:spcPts val="0"/>
              </a:spcAft>
              <a:buSzPts val="1400"/>
              <a:buChar char="●"/>
            </a:pPr>
            <a:r>
              <a:rPr lang="en" sz="1400"/>
              <a:t>Much greater reliability</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in a Network</a:t>
            </a:r>
            <a:endParaRPr/>
          </a:p>
        </p:txBody>
      </p:sp>
      <p:sp>
        <p:nvSpPr>
          <p:cNvPr id="285" name="Google Shape;285;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Each process is a proposer, acceptor, and learner</a:t>
            </a:r>
            <a:endParaRPr sz="1800"/>
          </a:p>
          <a:p>
            <a:pPr indent="-342900" lvl="1" marL="914400" rtl="0" algn="l">
              <a:spcBef>
                <a:spcPts val="0"/>
              </a:spcBef>
              <a:spcAft>
                <a:spcPts val="0"/>
              </a:spcAft>
              <a:buSzPts val="1800"/>
              <a:buChar char="○"/>
            </a:pPr>
            <a:r>
              <a:rPr lang="en" sz="1800"/>
              <a:t>In case of failure, new leader was a learner and has complete log</a:t>
            </a:r>
            <a:endParaRPr sz="1800"/>
          </a:p>
          <a:p>
            <a:pPr indent="-342900" lvl="0" marL="457200" rtl="0" algn="l">
              <a:spcBef>
                <a:spcPts val="0"/>
              </a:spcBef>
              <a:spcAft>
                <a:spcPts val="0"/>
              </a:spcAft>
              <a:buSzPts val="1800"/>
              <a:buChar char="●"/>
            </a:pPr>
            <a:r>
              <a:rPr lang="en" sz="1800"/>
              <a:t>Memory must be stable to maintain information during failures </a:t>
            </a:r>
            <a:endParaRPr sz="1800"/>
          </a:p>
          <a:p>
            <a:pPr indent="-342900" lvl="1" marL="914400" rtl="0" algn="l">
              <a:spcBef>
                <a:spcPts val="0"/>
              </a:spcBef>
              <a:spcAft>
                <a:spcPts val="0"/>
              </a:spcAft>
              <a:buSzPts val="1800"/>
              <a:buChar char="○"/>
            </a:pPr>
            <a:r>
              <a:rPr lang="en" sz="1800"/>
              <a:t>Commits are made to storage before responses are sent</a:t>
            </a:r>
            <a:endParaRPr sz="1800"/>
          </a:p>
          <a:p>
            <a:pPr indent="-342900" lvl="0" marL="457200" rtl="0" algn="l">
              <a:spcBef>
                <a:spcPts val="0"/>
              </a:spcBef>
              <a:spcAft>
                <a:spcPts val="0"/>
              </a:spcAft>
              <a:buSzPts val="1800"/>
              <a:buChar char="●"/>
            </a:pPr>
            <a:r>
              <a:rPr lang="en" sz="1800"/>
              <a:t>Disjoint set of numbers for different proposers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Paxos Algorithm as a State Machine</a:t>
            </a:r>
            <a:endParaRPr/>
          </a:p>
        </p:txBody>
      </p:sp>
      <p:sp>
        <p:nvSpPr>
          <p:cNvPr id="291" name="Google Shape;291;p34"/>
          <p:cNvSpPr txBox="1"/>
          <p:nvPr>
            <p:ph idx="1" type="body"/>
          </p:nvPr>
        </p:nvSpPr>
        <p:spPr>
          <a:xfrm>
            <a:off x="729450" y="1853850"/>
            <a:ext cx="7688700" cy="248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Paxos is implemented on every server as a state machine</a:t>
            </a:r>
            <a:endParaRPr sz="1800"/>
          </a:p>
          <a:p>
            <a:pPr indent="0" lvl="0" marL="914400" rtl="0" algn="l">
              <a:spcBef>
                <a:spcPts val="1600"/>
              </a:spcBef>
              <a:spcAft>
                <a:spcPts val="0"/>
              </a:spcAft>
              <a:buNone/>
            </a:pPr>
            <a:r>
              <a:t/>
            </a:r>
            <a:endParaRPr sz="1800"/>
          </a:p>
          <a:p>
            <a:pPr indent="0" lvl="0" marL="457200" rtl="0" algn="l">
              <a:spcBef>
                <a:spcPts val="1600"/>
              </a:spcBef>
              <a:spcAft>
                <a:spcPts val="0"/>
              </a:spcAft>
              <a:buNone/>
            </a:pPr>
            <a:r>
              <a:t/>
            </a:r>
            <a:endParaRPr sz="1800"/>
          </a:p>
          <a:p>
            <a:pPr indent="-342900" lvl="0" marL="457200" rtl="0" algn="l">
              <a:spcBef>
                <a:spcPts val="1600"/>
              </a:spcBef>
              <a:spcAft>
                <a:spcPts val="0"/>
              </a:spcAft>
              <a:buSzPts val="1800"/>
              <a:buChar char="●"/>
            </a:pPr>
            <a:r>
              <a:rPr lang="en" sz="1800"/>
              <a:t>Each server is a deterministic state machine that takes client commands as input to progress to the next state</a:t>
            </a:r>
            <a:endParaRPr sz="1800"/>
          </a:p>
          <a:p>
            <a:pPr indent="-342900" lvl="1" marL="914400" rtl="0" algn="l">
              <a:spcBef>
                <a:spcPts val="0"/>
              </a:spcBef>
              <a:spcAft>
                <a:spcPts val="0"/>
              </a:spcAft>
              <a:buSzPts val="1800"/>
              <a:buChar char="○"/>
            </a:pPr>
            <a:r>
              <a:rPr lang="en" sz="1800"/>
              <a:t>Each server should progress in the same way with the same input</a:t>
            </a:r>
            <a:endParaRPr sz="1800"/>
          </a:p>
        </p:txBody>
      </p:sp>
      <p:sp>
        <p:nvSpPr>
          <p:cNvPr id="292" name="Google Shape;292;p34"/>
          <p:cNvSpPr/>
          <p:nvPr/>
        </p:nvSpPr>
        <p:spPr>
          <a:xfrm>
            <a:off x="1103925" y="2611625"/>
            <a:ext cx="893100" cy="4413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i=1</a:t>
            </a:r>
            <a:endParaRPr/>
          </a:p>
        </p:txBody>
      </p:sp>
      <p:sp>
        <p:nvSpPr>
          <p:cNvPr id="293" name="Google Shape;293;p34"/>
          <p:cNvSpPr/>
          <p:nvPr/>
        </p:nvSpPr>
        <p:spPr>
          <a:xfrm>
            <a:off x="2321625" y="2611625"/>
            <a:ext cx="893100" cy="4413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i=2</a:t>
            </a:r>
            <a:endParaRPr/>
          </a:p>
        </p:txBody>
      </p:sp>
      <p:sp>
        <p:nvSpPr>
          <p:cNvPr id="294" name="Google Shape;294;p34"/>
          <p:cNvSpPr/>
          <p:nvPr/>
        </p:nvSpPr>
        <p:spPr>
          <a:xfrm>
            <a:off x="3539325" y="2611625"/>
            <a:ext cx="893100" cy="4413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i=3</a:t>
            </a:r>
            <a:endParaRPr/>
          </a:p>
        </p:txBody>
      </p:sp>
      <p:sp>
        <p:nvSpPr>
          <p:cNvPr id="295" name="Google Shape;295;p34"/>
          <p:cNvSpPr/>
          <p:nvPr/>
        </p:nvSpPr>
        <p:spPr>
          <a:xfrm>
            <a:off x="6550450" y="2611625"/>
            <a:ext cx="893100" cy="4413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i=n-1</a:t>
            </a:r>
            <a:endParaRPr/>
          </a:p>
        </p:txBody>
      </p:sp>
      <p:sp>
        <p:nvSpPr>
          <p:cNvPr id="296" name="Google Shape;296;p34"/>
          <p:cNvSpPr/>
          <p:nvPr/>
        </p:nvSpPr>
        <p:spPr>
          <a:xfrm>
            <a:off x="7768150" y="2611625"/>
            <a:ext cx="893100" cy="4413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a:t>
            </a:r>
            <a:endParaRPr/>
          </a:p>
        </p:txBody>
      </p:sp>
      <p:cxnSp>
        <p:nvCxnSpPr>
          <p:cNvPr id="297" name="Google Shape;297;p34"/>
          <p:cNvCxnSpPr>
            <a:endCxn id="293" idx="2"/>
          </p:cNvCxnSpPr>
          <p:nvPr/>
        </p:nvCxnSpPr>
        <p:spPr>
          <a:xfrm flipH="1" rot="10800000">
            <a:off x="2007825" y="2832275"/>
            <a:ext cx="313800" cy="5400"/>
          </a:xfrm>
          <a:prstGeom prst="straightConnector1">
            <a:avLst/>
          </a:prstGeom>
          <a:noFill/>
          <a:ln cap="flat" cmpd="sng" w="9525">
            <a:solidFill>
              <a:schemeClr val="dk2"/>
            </a:solidFill>
            <a:prstDash val="solid"/>
            <a:round/>
            <a:headEnd len="med" w="med" type="none"/>
            <a:tailEnd len="med" w="med" type="triangle"/>
          </a:ln>
        </p:spPr>
      </p:cxnSp>
      <p:cxnSp>
        <p:nvCxnSpPr>
          <p:cNvPr id="298" name="Google Shape;298;p34"/>
          <p:cNvCxnSpPr>
            <a:endCxn id="294" idx="2"/>
          </p:cNvCxnSpPr>
          <p:nvPr/>
        </p:nvCxnSpPr>
        <p:spPr>
          <a:xfrm flipH="1" rot="10800000">
            <a:off x="3223725" y="2832275"/>
            <a:ext cx="315600" cy="5400"/>
          </a:xfrm>
          <a:prstGeom prst="straightConnector1">
            <a:avLst/>
          </a:prstGeom>
          <a:noFill/>
          <a:ln cap="flat" cmpd="sng" w="9525">
            <a:solidFill>
              <a:schemeClr val="dk2"/>
            </a:solidFill>
            <a:prstDash val="solid"/>
            <a:round/>
            <a:headEnd len="med" w="med" type="none"/>
            <a:tailEnd len="med" w="med" type="triangle"/>
          </a:ln>
        </p:spPr>
      </p:cxnSp>
      <p:cxnSp>
        <p:nvCxnSpPr>
          <p:cNvPr id="299" name="Google Shape;299;p34"/>
          <p:cNvCxnSpPr/>
          <p:nvPr/>
        </p:nvCxnSpPr>
        <p:spPr>
          <a:xfrm>
            <a:off x="4450450" y="2837600"/>
            <a:ext cx="613200" cy="0"/>
          </a:xfrm>
          <a:prstGeom prst="straightConnector1">
            <a:avLst/>
          </a:prstGeom>
          <a:noFill/>
          <a:ln cap="flat" cmpd="sng" w="9525">
            <a:solidFill>
              <a:schemeClr val="dk2"/>
            </a:solidFill>
            <a:prstDash val="solid"/>
            <a:round/>
            <a:headEnd len="med" w="med" type="none"/>
            <a:tailEnd len="med" w="med" type="triangle"/>
          </a:ln>
        </p:spPr>
      </p:cxnSp>
      <p:sp>
        <p:nvSpPr>
          <p:cNvPr id="300" name="Google Shape;300;p34"/>
          <p:cNvSpPr txBox="1"/>
          <p:nvPr/>
        </p:nvSpPr>
        <p:spPr>
          <a:xfrm>
            <a:off x="5296900" y="2462750"/>
            <a:ext cx="407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Raleway"/>
                <a:ea typeface="Raleway"/>
                <a:cs typeface="Raleway"/>
                <a:sym typeface="Raleway"/>
              </a:rPr>
              <a:t>...</a:t>
            </a:r>
            <a:endParaRPr/>
          </a:p>
        </p:txBody>
      </p:sp>
      <p:cxnSp>
        <p:nvCxnSpPr>
          <p:cNvPr id="301" name="Google Shape;301;p34"/>
          <p:cNvCxnSpPr/>
          <p:nvPr/>
        </p:nvCxnSpPr>
        <p:spPr>
          <a:xfrm>
            <a:off x="5937250" y="2832275"/>
            <a:ext cx="613200" cy="0"/>
          </a:xfrm>
          <a:prstGeom prst="straightConnector1">
            <a:avLst/>
          </a:prstGeom>
          <a:noFill/>
          <a:ln cap="flat" cmpd="sng" w="9525">
            <a:solidFill>
              <a:schemeClr val="dk2"/>
            </a:solidFill>
            <a:prstDash val="solid"/>
            <a:round/>
            <a:headEnd len="med" w="med" type="none"/>
            <a:tailEnd len="med" w="med" type="triangle"/>
          </a:ln>
        </p:spPr>
      </p:cxnSp>
      <p:cxnSp>
        <p:nvCxnSpPr>
          <p:cNvPr id="302" name="Google Shape;302;p34"/>
          <p:cNvCxnSpPr>
            <a:endCxn id="296" idx="2"/>
          </p:cNvCxnSpPr>
          <p:nvPr/>
        </p:nvCxnSpPr>
        <p:spPr>
          <a:xfrm flipH="1" rot="10800000">
            <a:off x="7452550" y="2832275"/>
            <a:ext cx="315600" cy="5400"/>
          </a:xfrm>
          <a:prstGeom prst="straightConnector1">
            <a:avLst/>
          </a:prstGeom>
          <a:noFill/>
          <a:ln cap="flat" cmpd="sng" w="9525">
            <a:solidFill>
              <a:schemeClr val="dk2"/>
            </a:solidFill>
            <a:prstDash val="solid"/>
            <a:round/>
            <a:headEnd len="med" w="med" type="none"/>
            <a:tailEnd len="med" w="med" type="triangle"/>
          </a:ln>
        </p:spPr>
      </p:cxnSp>
      <p:sp>
        <p:nvSpPr>
          <p:cNvPr id="303" name="Google Shape;303;p34"/>
          <p:cNvSpPr txBox="1"/>
          <p:nvPr/>
        </p:nvSpPr>
        <p:spPr>
          <a:xfrm>
            <a:off x="2033475" y="2616600"/>
            <a:ext cx="200700" cy="1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304" name="Google Shape;304;p34"/>
          <p:cNvSpPr txBox="1"/>
          <p:nvPr/>
        </p:nvSpPr>
        <p:spPr>
          <a:xfrm>
            <a:off x="2005025" y="2510500"/>
            <a:ext cx="493500" cy="1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A</a:t>
            </a:r>
            <a:endParaRPr>
              <a:latin typeface="Lato"/>
              <a:ea typeface="Lato"/>
              <a:cs typeface="Lato"/>
              <a:sym typeface="Lato"/>
            </a:endParaRPr>
          </a:p>
        </p:txBody>
      </p:sp>
      <p:sp>
        <p:nvSpPr>
          <p:cNvPr id="305" name="Google Shape;305;p34"/>
          <p:cNvSpPr txBox="1"/>
          <p:nvPr/>
        </p:nvSpPr>
        <p:spPr>
          <a:xfrm>
            <a:off x="3168400" y="2525450"/>
            <a:ext cx="200700" cy="1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B</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Paxos Algorithm as a State Machine</a:t>
            </a:r>
            <a:endParaRPr/>
          </a:p>
        </p:txBody>
      </p:sp>
      <p:sp>
        <p:nvSpPr>
          <p:cNvPr id="311" name="Google Shape;311;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800"/>
              <a:t>Single</a:t>
            </a:r>
            <a:r>
              <a:rPr lang="en"/>
              <a:t> </a:t>
            </a:r>
            <a:r>
              <a:rPr lang="en" sz="1800"/>
              <a:t>server is elected as distinguished proposer</a:t>
            </a:r>
            <a:endParaRPr sz="1800"/>
          </a:p>
          <a:p>
            <a:pPr indent="-311150" lvl="0" marL="457200" rtl="0" algn="l">
              <a:spcBef>
                <a:spcPts val="0"/>
              </a:spcBef>
              <a:spcAft>
                <a:spcPts val="0"/>
              </a:spcAft>
              <a:buSzPts val="1300"/>
              <a:buChar char="●"/>
            </a:pPr>
            <a:r>
              <a:rPr lang="en" sz="1800"/>
              <a:t>Distinguished proposer decides sequence of commands</a:t>
            </a:r>
            <a:endParaRPr sz="1800"/>
          </a:p>
          <a:p>
            <a:pPr indent="0" lvl="0" marL="457200" rtl="0" algn="l">
              <a:spcBef>
                <a:spcPts val="1600"/>
              </a:spcBef>
              <a:spcAft>
                <a:spcPts val="1600"/>
              </a:spcAft>
              <a:buNone/>
            </a:pPr>
            <a:r>
              <a:rPr lang="en" sz="1800"/>
              <a:t> </a:t>
            </a:r>
            <a:r>
              <a:rPr lang="en"/>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happens when leader fails?</a:t>
            </a:r>
            <a:endParaRPr/>
          </a:p>
        </p:txBody>
      </p:sp>
      <p:sp>
        <p:nvSpPr>
          <p:cNvPr id="317" name="Google Shape;317;p36"/>
          <p:cNvSpPr txBox="1"/>
          <p:nvPr>
            <p:ph idx="1" type="body"/>
          </p:nvPr>
        </p:nvSpPr>
        <p:spPr>
          <a:xfrm>
            <a:off x="729450" y="2970000"/>
            <a:ext cx="7688700" cy="736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Phase 1 execution for instances 5-7 and all instances greater than 9</a:t>
            </a:r>
            <a:endParaRPr sz="1800"/>
          </a:p>
          <a:p>
            <a:pPr indent="-342900" lvl="0" marL="457200" rtl="0" algn="l">
              <a:spcBef>
                <a:spcPts val="0"/>
              </a:spcBef>
              <a:spcAft>
                <a:spcPts val="0"/>
              </a:spcAft>
              <a:buSzPts val="1800"/>
              <a:buChar char="●"/>
            </a:pPr>
            <a:r>
              <a:rPr lang="en" sz="1800"/>
              <a:t>Execute Phase 2 for instance 5 and 10, thereby choosing command 5 and 10</a:t>
            </a:r>
            <a:endParaRPr sz="1800"/>
          </a:p>
          <a:p>
            <a:pPr indent="-342900" lvl="0" marL="457200" rtl="0" algn="l">
              <a:spcBef>
                <a:spcPts val="0"/>
              </a:spcBef>
              <a:spcAft>
                <a:spcPts val="0"/>
              </a:spcAft>
              <a:buSzPts val="1800"/>
              <a:buChar char="●"/>
            </a:pPr>
            <a:r>
              <a:rPr lang="en" sz="1800"/>
              <a:t>Cannot execute command 8-10</a:t>
            </a:r>
            <a:endParaRPr sz="1800"/>
          </a:p>
        </p:txBody>
      </p:sp>
      <p:pic>
        <p:nvPicPr>
          <p:cNvPr id="318" name="Google Shape;318;p36"/>
          <p:cNvPicPr preferRelativeResize="0"/>
          <p:nvPr/>
        </p:nvPicPr>
        <p:blipFill>
          <a:blip r:embed="rId3">
            <a:alphaModFix/>
          </a:blip>
          <a:stretch>
            <a:fillRect/>
          </a:stretch>
        </p:blipFill>
        <p:spPr>
          <a:xfrm>
            <a:off x="779900" y="2144325"/>
            <a:ext cx="7584175" cy="535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 Propose No-op</a:t>
            </a:r>
            <a:endParaRPr/>
          </a:p>
        </p:txBody>
      </p:sp>
      <p:sp>
        <p:nvSpPr>
          <p:cNvPr id="324" name="Google Shape;324;p37"/>
          <p:cNvSpPr txBox="1"/>
          <p:nvPr>
            <p:ph idx="1" type="body"/>
          </p:nvPr>
        </p:nvSpPr>
        <p:spPr>
          <a:xfrm>
            <a:off x="729450" y="3646950"/>
            <a:ext cx="7688700" cy="693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800"/>
              <a:t>The No-Op will maintain the machine’s state and look for previously accepted commands</a:t>
            </a:r>
            <a:endParaRPr sz="1800"/>
          </a:p>
        </p:txBody>
      </p:sp>
      <p:pic>
        <p:nvPicPr>
          <p:cNvPr id="325" name="Google Shape;325;p37"/>
          <p:cNvPicPr preferRelativeResize="0"/>
          <p:nvPr/>
        </p:nvPicPr>
        <p:blipFill>
          <a:blip r:embed="rId3">
            <a:alphaModFix/>
          </a:blip>
          <a:stretch>
            <a:fillRect/>
          </a:stretch>
        </p:blipFill>
        <p:spPr>
          <a:xfrm>
            <a:off x="729450" y="2001338"/>
            <a:ext cx="7688700" cy="149811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the gap?</a:t>
            </a:r>
            <a:endParaRPr/>
          </a:p>
        </p:txBody>
      </p:sp>
      <p:sp>
        <p:nvSpPr>
          <p:cNvPr id="331" name="Google Shape;331;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Leader can propose command i+1 before it learns acceptance of i</a:t>
            </a:r>
            <a:endParaRPr sz="1800"/>
          </a:p>
          <a:p>
            <a:pPr indent="-342900" lvl="0" marL="457200" rtl="0" algn="l">
              <a:spcBef>
                <a:spcPts val="0"/>
              </a:spcBef>
              <a:spcAft>
                <a:spcPts val="0"/>
              </a:spcAft>
              <a:buSzPts val="1800"/>
              <a:buChar char="●"/>
            </a:pPr>
            <a:r>
              <a:rPr lang="en" sz="1800"/>
              <a:t>Leader can fail, leaving a gap in the sequence of chosen commands</a:t>
            </a:r>
            <a:endParaRPr sz="1800"/>
          </a:p>
          <a:p>
            <a:pPr indent="-342900" lvl="0" marL="457200" rtl="0" algn="l">
              <a:spcBef>
                <a:spcPts val="0"/>
              </a:spcBef>
              <a:spcAft>
                <a:spcPts val="0"/>
              </a:spcAft>
              <a:buSzPts val="1800"/>
              <a:buChar char="●"/>
            </a:pPr>
            <a:r>
              <a:rPr lang="en" sz="1800"/>
              <a:t>Can propose i+1 to i+k after commands 1...i are chosen, leaving a gap of k commands</a:t>
            </a:r>
            <a:endParaRPr sz="1800"/>
          </a:p>
          <a:p>
            <a:pPr indent="0" lvl="0" marL="0" rtl="0" algn="l">
              <a:spcBef>
                <a:spcPts val="1600"/>
              </a:spcBef>
              <a:spcAft>
                <a:spcPts val="1600"/>
              </a:spcAft>
              <a:buNone/>
            </a:pPr>
            <a:r>
              <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No-op works?</a:t>
            </a:r>
            <a:endParaRPr/>
          </a:p>
        </p:txBody>
      </p:sp>
      <p:sp>
        <p:nvSpPr>
          <p:cNvPr id="337" name="Google Shape;337;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Proposing No-op helps in discovering commands</a:t>
            </a:r>
            <a:endParaRPr sz="1800"/>
          </a:p>
          <a:p>
            <a:pPr indent="-342900" lvl="0" marL="457200" rtl="0" algn="l">
              <a:spcBef>
                <a:spcPts val="0"/>
              </a:spcBef>
              <a:spcAft>
                <a:spcPts val="0"/>
              </a:spcAft>
              <a:buSzPts val="1800"/>
              <a:buChar char="●"/>
            </a:pPr>
            <a:r>
              <a:rPr lang="en" sz="1800"/>
              <a:t>Propose to fill gap with No-op</a:t>
            </a:r>
            <a:endParaRPr sz="1800"/>
          </a:p>
          <a:p>
            <a:pPr indent="-342900" lvl="0" marL="457200" rtl="0" algn="l">
              <a:spcBef>
                <a:spcPts val="0"/>
              </a:spcBef>
              <a:spcAft>
                <a:spcPts val="0"/>
              </a:spcAft>
              <a:buSzPts val="1800"/>
              <a:buChar char="●"/>
            </a:pPr>
            <a:r>
              <a:rPr lang="en" sz="1800"/>
              <a:t>Receive the actual lost command by some acceptor </a:t>
            </a:r>
            <a:endParaRPr sz="1800"/>
          </a:p>
          <a:p>
            <a:pPr indent="-342900" lvl="0" marL="457200" rtl="0" algn="l">
              <a:spcBef>
                <a:spcPts val="0"/>
              </a:spcBef>
              <a:spcAft>
                <a:spcPts val="0"/>
              </a:spcAft>
              <a:buSzPts val="1800"/>
              <a:buChar char="●"/>
            </a:pPr>
            <a:r>
              <a:rPr lang="en" sz="1800"/>
              <a:t>Use that command in accept phase instead of No-op</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43" name="Google Shape;343;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Effective cost of achieving consensus is cost of executing Phase 2</a:t>
            </a:r>
            <a:endParaRPr sz="1800"/>
          </a:p>
          <a:p>
            <a:pPr indent="-342900" lvl="0" marL="457200" rtl="0" algn="l">
              <a:spcBef>
                <a:spcPts val="0"/>
              </a:spcBef>
              <a:spcAft>
                <a:spcPts val="0"/>
              </a:spcAft>
              <a:buSzPts val="1800"/>
              <a:buChar char="●"/>
            </a:pPr>
            <a:r>
              <a:rPr lang="en" sz="1800"/>
              <a:t>Phase 2 of Paxos is the most optimal approach for consensus in presence of faults</a:t>
            </a:r>
            <a:endParaRPr sz="1800"/>
          </a:p>
          <a:p>
            <a:pPr indent="0" lvl="0" marL="457200" rtl="0" algn="l">
              <a:spcBef>
                <a:spcPts val="1600"/>
              </a:spcBef>
              <a:spcAft>
                <a:spcPts val="0"/>
              </a:spcAft>
              <a:buNone/>
            </a:pPr>
            <a:r>
              <a:t/>
            </a:r>
            <a:endParaRPr sz="1800"/>
          </a:p>
          <a:p>
            <a:pPr indent="0" lvl="0" marL="0" rtl="0" algn="l">
              <a:spcBef>
                <a:spcPts val="1600"/>
              </a:spcBef>
              <a:spcAft>
                <a:spcPts val="16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chemeClr val="dk2"/>
                </a:solidFill>
                <a:latin typeface="Raleway"/>
                <a:ea typeface="Raleway"/>
                <a:cs typeface="Raleway"/>
                <a:sym typeface="Raleway"/>
              </a:rPr>
              <a:t>QUESTIONS?</a:t>
            </a:r>
            <a:endParaRPr b="1" sz="4800">
              <a:solidFill>
                <a:schemeClr val="dk2"/>
              </a:solidFill>
              <a:latin typeface="Raleway"/>
              <a:ea typeface="Raleway"/>
              <a:cs typeface="Raleway"/>
              <a:sym typeface="Raleway"/>
            </a:endParaRPr>
          </a:p>
          <a:p>
            <a:pPr indent="0" lvl="0" marL="0" rtl="0" algn="l">
              <a:spcBef>
                <a:spcPts val="1600"/>
              </a:spcBef>
              <a:spcAft>
                <a:spcPts val="1600"/>
              </a:spcAft>
              <a:buNone/>
            </a:pPr>
            <a:r>
              <a:t/>
            </a:r>
            <a:endParaRPr b="1" sz="4800">
              <a:solidFill>
                <a:schemeClr val="dk2"/>
              </a:solidFill>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Consensus Problem</a:t>
            </a:r>
            <a:endParaRPr/>
          </a:p>
        </p:txBody>
      </p:sp>
      <p:pic>
        <p:nvPicPr>
          <p:cNvPr id="99" name="Google Shape;99;p15"/>
          <p:cNvPicPr preferRelativeResize="0"/>
          <p:nvPr/>
        </p:nvPicPr>
        <p:blipFill>
          <a:blip r:embed="rId4">
            <a:alphaModFix/>
          </a:blip>
          <a:stretch>
            <a:fillRect/>
          </a:stretch>
        </p:blipFill>
        <p:spPr>
          <a:xfrm>
            <a:off x="4100050" y="1318650"/>
            <a:ext cx="4912321" cy="38248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4800">
                <a:solidFill>
                  <a:schemeClr val="dk2"/>
                </a:solidFill>
                <a:latin typeface="Raleway"/>
                <a:ea typeface="Raleway"/>
                <a:cs typeface="Raleway"/>
                <a:sym typeface="Raleway"/>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of Consensus Algorithm</a:t>
            </a:r>
            <a:endParaRPr/>
          </a:p>
        </p:txBody>
      </p:sp>
      <p:pic>
        <p:nvPicPr>
          <p:cNvPr id="105" name="Google Shape;105;p16"/>
          <p:cNvPicPr preferRelativeResize="0"/>
          <p:nvPr/>
        </p:nvPicPr>
        <p:blipFill>
          <a:blip r:embed="rId3">
            <a:alphaModFix/>
          </a:blip>
          <a:stretch>
            <a:fillRect/>
          </a:stretch>
        </p:blipFill>
        <p:spPr>
          <a:xfrm>
            <a:off x="4365234" y="1853850"/>
            <a:ext cx="4586266" cy="3192875"/>
          </a:xfrm>
          <a:prstGeom prst="rect">
            <a:avLst/>
          </a:prstGeom>
          <a:noFill/>
          <a:ln>
            <a:noFill/>
          </a:ln>
        </p:spPr>
      </p:pic>
      <p:sp>
        <p:nvSpPr>
          <p:cNvPr id="106" name="Google Shape;106;p16"/>
          <p:cNvSpPr txBox="1"/>
          <p:nvPr/>
        </p:nvSpPr>
        <p:spPr>
          <a:xfrm>
            <a:off x="697225" y="2011675"/>
            <a:ext cx="3406200" cy="2846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Lato"/>
              <a:buChar char="●"/>
            </a:pPr>
            <a:r>
              <a:rPr lang="en" sz="1800">
                <a:latin typeface="Lato"/>
                <a:ea typeface="Lato"/>
                <a:cs typeface="Lato"/>
                <a:sym typeface="Lato"/>
              </a:rPr>
              <a:t>Proposed value should be chosen</a:t>
            </a:r>
            <a:endParaRPr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Single value is chosen</a:t>
            </a:r>
            <a:endParaRPr sz="1800">
              <a:latin typeface="Lato"/>
              <a:ea typeface="Lato"/>
              <a:cs typeface="Lato"/>
              <a:sym typeface="Lato"/>
            </a:endParaRPr>
          </a:p>
          <a:p>
            <a:pPr indent="0" lvl="0" marL="457200" rtl="0" algn="l">
              <a:spcBef>
                <a:spcPts val="0"/>
              </a:spcBef>
              <a:spcAft>
                <a:spcPts val="0"/>
              </a:spcAft>
              <a:buNone/>
            </a:pPr>
            <a:r>
              <a:t/>
            </a:r>
            <a:endParaRPr sz="1800">
              <a:latin typeface="Lato"/>
              <a:ea typeface="Lato"/>
              <a:cs typeface="Lato"/>
              <a:sym typeface="Lato"/>
            </a:endParaRPr>
          </a:p>
          <a:p>
            <a:pPr indent="-342900" lvl="0" marL="457200" rtl="0" algn="l">
              <a:spcBef>
                <a:spcPts val="0"/>
              </a:spcBef>
              <a:spcAft>
                <a:spcPts val="0"/>
              </a:spcAft>
              <a:buSzPts val="1800"/>
              <a:buFont typeface="Lato"/>
              <a:buChar char="●"/>
            </a:pPr>
            <a:r>
              <a:rPr lang="en" sz="1800">
                <a:latin typeface="Lato"/>
                <a:ea typeface="Lato"/>
                <a:cs typeface="Lato"/>
                <a:sym typeface="Lato"/>
              </a:rPr>
              <a:t>Processes are only told values that have been chosen</a:t>
            </a:r>
            <a:r>
              <a:rPr lang="en" sz="1800">
                <a:latin typeface="Lato"/>
                <a:ea typeface="Lato"/>
                <a:cs typeface="Lato"/>
                <a:sym typeface="Lato"/>
              </a:rPr>
              <a:t> </a:t>
            </a:r>
            <a:endParaRPr sz="18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Roles in Consensus Algorithm</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Three major roles:	</a:t>
            </a:r>
            <a:endParaRPr sz="1800"/>
          </a:p>
          <a:p>
            <a:pPr indent="-342900" lvl="1" marL="914400" rtl="0" algn="l">
              <a:spcBef>
                <a:spcPts val="0"/>
              </a:spcBef>
              <a:spcAft>
                <a:spcPts val="0"/>
              </a:spcAft>
              <a:buSzPts val="1800"/>
              <a:buChar char="○"/>
            </a:pPr>
            <a:r>
              <a:rPr lang="en" sz="1800"/>
              <a:t>Proposer</a:t>
            </a:r>
            <a:endParaRPr sz="1800"/>
          </a:p>
          <a:p>
            <a:pPr indent="-342900" lvl="1" marL="914400" rtl="0" algn="l">
              <a:spcBef>
                <a:spcPts val="0"/>
              </a:spcBef>
              <a:spcAft>
                <a:spcPts val="0"/>
              </a:spcAft>
              <a:buSzPts val="1800"/>
              <a:buChar char="○"/>
            </a:pPr>
            <a:r>
              <a:rPr lang="en" sz="1800"/>
              <a:t>Acceptor</a:t>
            </a:r>
            <a:endParaRPr sz="1800"/>
          </a:p>
          <a:p>
            <a:pPr indent="-342900" lvl="1" marL="914400" rtl="0" algn="l">
              <a:spcBef>
                <a:spcPts val="0"/>
              </a:spcBef>
              <a:spcAft>
                <a:spcPts val="0"/>
              </a:spcAft>
              <a:buSzPts val="1800"/>
              <a:buChar char="○"/>
            </a:pPr>
            <a:r>
              <a:rPr lang="en" sz="1800"/>
              <a:t>Learner</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a Value : Single Acceptor Agent</a:t>
            </a:r>
            <a:endParaRPr/>
          </a:p>
        </p:txBody>
      </p:sp>
      <p:pic>
        <p:nvPicPr>
          <p:cNvPr id="118" name="Google Shape;118;p18"/>
          <p:cNvPicPr preferRelativeResize="0"/>
          <p:nvPr/>
        </p:nvPicPr>
        <p:blipFill>
          <a:blip r:embed="rId3">
            <a:alphaModFix/>
          </a:blip>
          <a:stretch>
            <a:fillRect/>
          </a:stretch>
        </p:blipFill>
        <p:spPr>
          <a:xfrm>
            <a:off x="3380675" y="1943825"/>
            <a:ext cx="2064567" cy="3199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Choosing a Value : Multiple Acceptor Agents</a:t>
            </a:r>
            <a:endParaRPr/>
          </a:p>
        </p:txBody>
      </p:sp>
      <p:pic>
        <p:nvPicPr>
          <p:cNvPr id="124" name="Google Shape;124;p19"/>
          <p:cNvPicPr preferRelativeResize="0"/>
          <p:nvPr/>
        </p:nvPicPr>
        <p:blipFill>
          <a:blip r:embed="rId3">
            <a:alphaModFix/>
          </a:blip>
          <a:stretch>
            <a:fillRect/>
          </a:stretch>
        </p:blipFill>
        <p:spPr>
          <a:xfrm>
            <a:off x="1690900" y="1808925"/>
            <a:ext cx="5855874" cy="3235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a:t>
            </a:r>
            <a:endParaRPr/>
          </a:p>
        </p:txBody>
      </p:sp>
      <p:sp>
        <p:nvSpPr>
          <p:cNvPr id="130" name="Google Shape;130;p20"/>
          <p:cNvSpPr txBox="1"/>
          <p:nvPr>
            <p:ph idx="1" type="body"/>
          </p:nvPr>
        </p:nvSpPr>
        <p:spPr>
          <a:xfrm>
            <a:off x="729450" y="1853850"/>
            <a:ext cx="7688700" cy="492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i="1" lang="en" sz="1600">
                <a:solidFill>
                  <a:srgbClr val="5B0F00"/>
                </a:solidFill>
                <a:highlight>
                  <a:srgbClr val="FFFFFF"/>
                </a:highlight>
              </a:rPr>
              <a:t>P1.   An acceptor must accept the first proposal that it receives.</a:t>
            </a:r>
            <a:endParaRPr b="1" i="1" sz="1600">
              <a:solidFill>
                <a:srgbClr val="5B0F00"/>
              </a:solidFill>
              <a:highlight>
                <a:srgbClr val="FFFFFF"/>
              </a:highlight>
            </a:endParaRPr>
          </a:p>
        </p:txBody>
      </p:sp>
      <p:pic>
        <p:nvPicPr>
          <p:cNvPr id="131" name="Google Shape;131;p20"/>
          <p:cNvPicPr preferRelativeResize="0"/>
          <p:nvPr/>
        </p:nvPicPr>
        <p:blipFill>
          <a:blip r:embed="rId3">
            <a:alphaModFix/>
          </a:blip>
          <a:stretch>
            <a:fillRect/>
          </a:stretch>
        </p:blipFill>
        <p:spPr>
          <a:xfrm>
            <a:off x="1309125" y="2258963"/>
            <a:ext cx="2700125" cy="2827350"/>
          </a:xfrm>
          <a:prstGeom prst="rect">
            <a:avLst/>
          </a:prstGeom>
          <a:noFill/>
          <a:ln>
            <a:noFill/>
          </a:ln>
        </p:spPr>
      </p:pic>
      <p:pic>
        <p:nvPicPr>
          <p:cNvPr id="132" name="Google Shape;132;p20"/>
          <p:cNvPicPr preferRelativeResize="0"/>
          <p:nvPr/>
        </p:nvPicPr>
        <p:blipFill>
          <a:blip r:embed="rId4">
            <a:alphaModFix/>
          </a:blip>
          <a:stretch>
            <a:fillRect/>
          </a:stretch>
        </p:blipFill>
        <p:spPr>
          <a:xfrm>
            <a:off x="4975050" y="2325300"/>
            <a:ext cx="2782075" cy="2694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 </a:t>
            </a:r>
            <a:endParaRPr/>
          </a:p>
        </p:txBody>
      </p:sp>
      <p:sp>
        <p:nvSpPr>
          <p:cNvPr id="138" name="Google Shape;138;p21"/>
          <p:cNvSpPr txBox="1"/>
          <p:nvPr>
            <p:ph idx="1" type="body"/>
          </p:nvPr>
        </p:nvSpPr>
        <p:spPr>
          <a:xfrm>
            <a:off x="729450" y="1853850"/>
            <a:ext cx="7930500" cy="28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1600">
                <a:solidFill>
                  <a:srgbClr val="5B0F00"/>
                </a:solidFill>
              </a:rPr>
              <a:t>P2.  </a:t>
            </a:r>
            <a:r>
              <a:rPr b="1" i="1" lang="en" sz="1600">
                <a:solidFill>
                  <a:srgbClr val="5B0F00"/>
                </a:solidFill>
              </a:rPr>
              <a:t>If a proposal with value v is chosen, then every higher-numbered proposal that is chosen has value v.</a:t>
            </a:r>
            <a:endParaRPr b="1" i="1" sz="1600">
              <a:solidFill>
                <a:srgbClr val="5B0F00"/>
              </a:solidFill>
            </a:endParaRPr>
          </a:p>
          <a:p>
            <a:pPr indent="457200" lvl="0" marL="457200" rtl="0" algn="l">
              <a:spcBef>
                <a:spcPts val="1600"/>
              </a:spcBef>
              <a:spcAft>
                <a:spcPts val="0"/>
              </a:spcAft>
              <a:buNone/>
            </a:pPr>
            <a:r>
              <a:rPr lang="en" sz="1800">
                <a:solidFill>
                  <a:srgbClr val="FF0000"/>
                </a:solidFill>
              </a:rPr>
              <a:t>&lt;proposal number, value&gt;</a:t>
            </a:r>
            <a:endParaRPr sz="1800">
              <a:solidFill>
                <a:srgbClr val="FF0000"/>
              </a:solidFill>
            </a:endParaRPr>
          </a:p>
          <a:p>
            <a:pPr indent="0" lvl="0" marL="0" rtl="0" algn="l">
              <a:spcBef>
                <a:spcPts val="1600"/>
              </a:spcBef>
              <a:spcAft>
                <a:spcPts val="0"/>
              </a:spcAft>
              <a:buNone/>
            </a:pPr>
            <a:r>
              <a:rPr b="1" i="1" lang="en" sz="1600">
                <a:solidFill>
                  <a:srgbClr val="5B0F00"/>
                </a:solidFill>
              </a:rPr>
              <a:t>P2</a:t>
            </a:r>
            <a:r>
              <a:rPr b="1" baseline="30000" i="1" lang="en" sz="1600">
                <a:solidFill>
                  <a:srgbClr val="5B0F00"/>
                </a:solidFill>
              </a:rPr>
              <a:t>a</a:t>
            </a:r>
            <a:r>
              <a:rPr b="1" i="1" lang="en" sz="1600">
                <a:solidFill>
                  <a:srgbClr val="5B0F00"/>
                </a:solidFill>
              </a:rPr>
              <a:t> . If a proposal with value v is chosen, then every higher-numbered proposal accepted by any acceptor has value v.</a:t>
            </a:r>
            <a:endParaRPr b="1" sz="1600">
              <a:solidFill>
                <a:srgbClr val="000000"/>
              </a:solidFill>
            </a:endParaRPr>
          </a:p>
          <a:p>
            <a:pPr indent="0" lvl="0" marL="457200" rtl="0" algn="l">
              <a:spcBef>
                <a:spcPts val="1600"/>
              </a:spcBef>
              <a:spcAft>
                <a:spcPts val="0"/>
              </a:spcAft>
              <a:buNone/>
            </a:pPr>
            <a:r>
              <a:t/>
            </a:r>
            <a:endParaRPr sz="1800">
              <a:solidFill>
                <a:srgbClr val="FF0000"/>
              </a:solidFill>
            </a:endParaRPr>
          </a:p>
          <a:p>
            <a:pPr indent="0" lvl="0" marL="0" rtl="0" algn="l">
              <a:spcBef>
                <a:spcPts val="1600"/>
              </a:spcBef>
              <a:spcAft>
                <a:spcPts val="0"/>
              </a:spcAft>
              <a:buNone/>
            </a:pPr>
            <a:r>
              <a:t/>
            </a:r>
            <a:endParaRPr sz="1400"/>
          </a:p>
          <a:p>
            <a:pPr indent="0" lvl="0" marL="457200" rtl="0" algn="l">
              <a:spcBef>
                <a:spcPts val="1600"/>
              </a:spcBef>
              <a:spcAft>
                <a:spcPts val="0"/>
              </a:spcAft>
              <a:buNone/>
            </a:pPr>
            <a:r>
              <a:t/>
            </a:r>
            <a:endParaRPr sz="1400"/>
          </a:p>
          <a:p>
            <a:pPr indent="0" lvl="0" marL="0" rtl="0" algn="l">
              <a:spcBef>
                <a:spcPts val="1600"/>
              </a:spcBef>
              <a:spcAft>
                <a:spcPts val="160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