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embeddedFontLst>
    <p:embeddedFont>
      <p:font typeface="Proxima Nova"/>
      <p:regular r:id="rId67"/>
      <p:bold r:id="rId68"/>
      <p:italic r:id="rId69"/>
      <p:boldItalic r:id="rId70"/>
    </p:embeddedFont>
    <p:embeddedFont>
      <p:font typeface="Roboto"/>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FD85DF-952F-4CCA-A055-551CA449C788}">
  <a:tblStyle styleId="{52FD85DF-952F-4CCA-A055-551CA449C78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italic.fntdata"/><Relationship Id="rId72" Type="http://schemas.openxmlformats.org/officeDocument/2006/relationships/font" Target="fonts/Roboto-bold.fntdata"/><Relationship Id="rId31" Type="http://schemas.openxmlformats.org/officeDocument/2006/relationships/slide" Target="slides/slide25.xml"/><Relationship Id="rId30" Type="http://schemas.openxmlformats.org/officeDocument/2006/relationships/slide" Target="slides/slide24.xml"/><Relationship Id="rId74" Type="http://schemas.openxmlformats.org/officeDocument/2006/relationships/font" Target="fonts/Roboto-boldItalic.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Roboto-regular.fntdata"/><Relationship Id="rId70" Type="http://schemas.openxmlformats.org/officeDocument/2006/relationships/font" Target="fonts/ProximaNova-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ProximaNova-bold.fntdata"/><Relationship Id="rId23" Type="http://schemas.openxmlformats.org/officeDocument/2006/relationships/slide" Target="slides/slide17.xml"/><Relationship Id="rId67" Type="http://schemas.openxmlformats.org/officeDocument/2006/relationships/font" Target="fonts/ProximaNova-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ProximaNova-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b0a4f64e5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g8b0a4f64e5_0_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g8b0a4f64e5_0_8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faabea973e_1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gfaabea973e_1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solidFill>
                  <a:schemeClr val="dk1"/>
                </a:solidFill>
              </a:rPr>
              <a:t>In a sharded system, per-shard replication of 𝜏 only yields a local linearizable replication order within that shard, however. As distinct shards can replicate transactions locally in different orders, the local replication order does not necessary determine a conflict-free execution order for 𝜏 across shards (e.g., serializable execution [5, 6, 29])</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281" name="Google Shape;281;gfaabea973e_1_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faabea973e_1_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gfaabea973e_1_1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
                <a:solidFill>
                  <a:schemeClr val="dk1"/>
                </a:solidFill>
              </a:rPr>
              <a:t>In a sharded system, per-shard replication of 𝜏 only yields a local linearizable replication order within that shard, however. As distinct shards can replicate transactions locally in different orders, the local replication order does not necessary determine a conflict-free execution order for 𝜏 across shards (e.g., serializable execution [5, 6, 29])</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Also, Within traditional systems, individual replicas can independently execute transactions and update their state accordingly as each replica holds a full copy of all data. This no longer holds for multi-shard transaction: </a:t>
            </a:r>
            <a:endParaRPr>
              <a:solidFill>
                <a:schemeClr val="dk1"/>
              </a:solidFill>
            </a:endParaRPr>
          </a:p>
          <a:p>
            <a:pPr indent="0" lvl="0" marL="0" rtl="0" algn="l">
              <a:spcBef>
                <a:spcPts val="0"/>
              </a:spcBef>
              <a:spcAft>
                <a:spcPts val="0"/>
              </a:spcAft>
              <a:buSzPts val="1100"/>
              <a:buNone/>
            </a:pPr>
            <a:r>
              <a:rPr lang="en">
                <a:solidFill>
                  <a:schemeClr val="dk1"/>
                </a:solidFill>
              </a:rPr>
              <a:t>each replica only holds a copy of the data in its shard. Hence, for the execution of 𝜏, replicas in the involved shards need to exchange any necessary state. This exchange is complicated by the presence of Byzantine replicas in each of</a:t>
            </a:r>
            <a:endParaRPr>
              <a:solidFill>
                <a:schemeClr val="dk1"/>
              </a:solidFill>
            </a:endParaRPr>
          </a:p>
          <a:p>
            <a:pPr indent="0" lvl="0" marL="0" rtl="0" algn="l">
              <a:spcBef>
                <a:spcPts val="0"/>
              </a:spcBef>
              <a:spcAft>
                <a:spcPts val="0"/>
              </a:spcAft>
              <a:buSzPts val="1100"/>
              <a:buNone/>
            </a:pPr>
            <a:r>
              <a:rPr lang="en">
                <a:solidFill>
                  <a:schemeClr val="dk1"/>
                </a:solidFill>
              </a:rPr>
              <a:t>the involved shards and, hence, requires additional coordination to assure that all necessary state is reliably exchanged.</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The above para just means that a shard may depend on the data from another shard. Just like yesterday’s RingBFT paper said.</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This is why we might need multishard txn,</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Sharding has been introduced in AHL, CAPER but optimization for txns that don’t contend for the same resources and other systems are optimized for single-sharded traditional resilient distributed systems </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t/>
            </a:r>
            <a:endParaRPr>
              <a:solidFill>
                <a:schemeClr val="dk1"/>
              </a:solidFill>
            </a:endParaRPr>
          </a:p>
        </p:txBody>
      </p:sp>
      <p:sp>
        <p:nvSpPr>
          <p:cNvPr id="301" name="Google Shape;301;gfaabea973e_1_1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f8c1ec307f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gf8c1ec307f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None/>
            </a:pPr>
            <a:r>
              <a:rPr lang="en">
                <a:solidFill>
                  <a:schemeClr val="dk1"/>
                </a:solidFill>
              </a:rPr>
              <a:t>This is where we introduce ByShard, a framework which is a formalization of sharded resilient systems, and shows how traditional distributed database principles like 2phase commit and 2phase locking can be implemented in a sharded distributed db system which helps in consistency of multishard txn.</a:t>
            </a:r>
            <a:endParaRPr>
              <a:solidFill>
                <a:schemeClr val="dk1"/>
              </a:solidFill>
            </a:endParaRPr>
          </a:p>
          <a:p>
            <a:pPr indent="0" lvl="0" marL="0" rtl="0" algn="l">
              <a:spcBef>
                <a:spcPts val="0"/>
              </a:spcBef>
              <a:spcAft>
                <a:spcPts val="0"/>
              </a:spcAft>
              <a:buSzPts val="1400"/>
              <a:buNone/>
            </a:pPr>
            <a:r>
              <a:t/>
            </a:r>
            <a:endParaRPr>
              <a:solidFill>
                <a:schemeClr val="dk1"/>
              </a:solidFill>
            </a:endParaRPr>
          </a:p>
          <a:p>
            <a:pPr indent="0" lvl="0" marL="0" rtl="0" algn="l">
              <a:spcBef>
                <a:spcPts val="0"/>
              </a:spcBef>
              <a:spcAft>
                <a:spcPts val="0"/>
              </a:spcAft>
              <a:buClr>
                <a:schemeClr val="dk1"/>
              </a:buClr>
              <a:buSzPts val="1400"/>
              <a:buFont typeface="Arial"/>
              <a:buNone/>
            </a:pPr>
            <a:r>
              <a:rPr lang="en">
                <a:solidFill>
                  <a:schemeClr val="dk1"/>
                </a:solidFill>
              </a:rPr>
              <a:t>To do this Byshard uses OEM.</a:t>
            </a:r>
            <a:endParaRPr>
              <a:solidFill>
                <a:schemeClr val="dk1"/>
              </a:solidFill>
            </a:endParaRPr>
          </a:p>
          <a:p>
            <a:pPr indent="0" lvl="0" marL="0" rtl="0" algn="l">
              <a:spcBef>
                <a:spcPts val="0"/>
              </a:spcBef>
              <a:spcAft>
                <a:spcPts val="0"/>
              </a:spcAft>
              <a:buClr>
                <a:schemeClr val="dk1"/>
              </a:buClr>
              <a:buSzPts val="1400"/>
              <a:buFont typeface="Arial"/>
              <a:buNone/>
            </a:pPr>
            <a:r>
              <a:t/>
            </a:r>
            <a:endParaRPr>
              <a:solidFill>
                <a:schemeClr val="dk1"/>
              </a:solidFill>
            </a:endParaRPr>
          </a:p>
          <a:p>
            <a:pPr indent="0" lvl="0" marL="0" rtl="0" algn="l">
              <a:spcBef>
                <a:spcPts val="0"/>
              </a:spcBef>
              <a:spcAft>
                <a:spcPts val="0"/>
              </a:spcAft>
              <a:buClr>
                <a:schemeClr val="dk1"/>
              </a:buClr>
              <a:buSzPts val="1400"/>
              <a:buFont typeface="Arial"/>
              <a:buNone/>
            </a:pPr>
            <a:r>
              <a:rPr lang="en">
                <a:solidFill>
                  <a:schemeClr val="dk1"/>
                </a:solidFill>
              </a:rPr>
              <a:t>Orchestration implements 2phase commit while execution executes 2phase locking</a:t>
            </a:r>
            <a:endParaRPr>
              <a:solidFill>
                <a:schemeClr val="dk1"/>
              </a:solidFill>
            </a:endParaRPr>
          </a:p>
        </p:txBody>
      </p:sp>
      <p:sp>
        <p:nvSpPr>
          <p:cNvPr id="340" name="Google Shape;340;gf8c1ec307f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f9cb54fe1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f9cb54fe1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Vote, Commit, Abort steps are done via consensus within the shard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Shards with Vote steps can result in commit or abort vote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Shards with </a:t>
            </a:r>
            <a:r>
              <a:rPr lang="en"/>
              <a:t>Commit steps have capability to commit the transaction and send </a:t>
            </a:r>
            <a:r>
              <a:rPr lang="en"/>
              <a:t>success to client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Shards with </a:t>
            </a:r>
            <a:r>
              <a:rPr lang="en"/>
              <a:t>Abort step has capability to say Abort the txn and roll back changes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f9cb54fe1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f9cb54fe1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fa0d1306c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gfa0d1306c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If committed:</a:t>
            </a:r>
            <a:endParaRPr/>
          </a:p>
          <a:p>
            <a:pPr indent="0" lvl="0" marL="0" rtl="0" algn="l">
              <a:lnSpc>
                <a:spcPct val="100000"/>
              </a:lnSpc>
              <a:spcBef>
                <a:spcPts val="0"/>
              </a:spcBef>
              <a:spcAft>
                <a:spcPts val="0"/>
              </a:spcAft>
              <a:buSzPts val="1400"/>
              <a:buNone/>
            </a:pPr>
            <a:r>
              <a:t/>
            </a:r>
            <a:endParaRPr/>
          </a:p>
          <a:p>
            <a:pPr indent="-298450" lvl="0" marL="457200" rtl="0" algn="l">
              <a:lnSpc>
                <a:spcPct val="100000"/>
              </a:lnSpc>
              <a:spcBef>
                <a:spcPts val="0"/>
              </a:spcBef>
              <a:spcAft>
                <a:spcPts val="0"/>
              </a:spcAft>
              <a:buSzPts val="1100"/>
              <a:buAutoNum type="arabicPeriod"/>
            </a:pPr>
            <a:r>
              <a:rPr lang="en"/>
              <a:t>Consecutive consensus steps: n</a:t>
            </a:r>
            <a:r>
              <a:rPr baseline="-25000" lang="en"/>
              <a:t>v</a:t>
            </a:r>
            <a:r>
              <a:rPr lang="en"/>
              <a:t> + 1 (Refer to the previous slide) -&gt; Here for S</a:t>
            </a:r>
            <a:r>
              <a:rPr baseline="-25000" lang="en"/>
              <a:t>n</a:t>
            </a:r>
            <a:r>
              <a:rPr lang="en"/>
              <a:t> we have a commit vote.</a:t>
            </a:r>
            <a:endParaRPr/>
          </a:p>
        </p:txBody>
      </p:sp>
      <p:sp>
        <p:nvSpPr>
          <p:cNvPr id="361" name="Google Shape;361;gfa0d1306c7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fb252f1e4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 name="Google Shape;405;gfb252f1e4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If committed:</a:t>
            </a:r>
            <a:endParaRPr/>
          </a:p>
          <a:p>
            <a:pPr indent="0" lvl="0" marL="0" rtl="0" algn="l">
              <a:lnSpc>
                <a:spcPct val="100000"/>
              </a:lnSpc>
              <a:spcBef>
                <a:spcPts val="0"/>
              </a:spcBef>
              <a:spcAft>
                <a:spcPts val="0"/>
              </a:spcAft>
              <a:buSzPts val="1400"/>
              <a:buNone/>
            </a:pPr>
            <a:r>
              <a:t/>
            </a:r>
            <a:endParaRPr/>
          </a:p>
          <a:p>
            <a:pPr indent="-298450" lvl="0" marL="457200" rtl="0" algn="l">
              <a:lnSpc>
                <a:spcPct val="100000"/>
              </a:lnSpc>
              <a:spcBef>
                <a:spcPts val="0"/>
              </a:spcBef>
              <a:spcAft>
                <a:spcPts val="0"/>
              </a:spcAft>
              <a:buSzPts val="1100"/>
              <a:buAutoNum type="arabicPeriod"/>
            </a:pPr>
            <a:r>
              <a:rPr lang="en"/>
              <a:t>Consecutive consensus steps: n</a:t>
            </a:r>
            <a:r>
              <a:rPr baseline="-25000" lang="en"/>
              <a:t>v</a:t>
            </a:r>
            <a:r>
              <a:rPr lang="en"/>
              <a:t> + 1 (Refer to the previous slide) -&gt; Here for S</a:t>
            </a:r>
            <a:r>
              <a:rPr baseline="-25000" lang="en"/>
              <a:t>n</a:t>
            </a:r>
            <a:r>
              <a:rPr lang="en"/>
              <a:t> we have a commit vote.</a:t>
            </a:r>
            <a:endParaRPr/>
          </a:p>
        </p:txBody>
      </p:sp>
      <p:sp>
        <p:nvSpPr>
          <p:cNvPr id="406" name="Google Shape;406;gfb252f1e4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fac7c7c00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fac7c7c00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Consensus step: The steps of reliable replication among replicas and deciding an order for execution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fa0d1306c7_0_8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0" name="Google Shape;490;gfa0d1306c7_0_8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solidFill>
                  <a:schemeClr val="dk1"/>
                </a:solidFill>
              </a:rPr>
              <a:t>If committed:</a:t>
            </a:r>
            <a:endParaRPr>
              <a:solidFill>
                <a:schemeClr val="dk1"/>
              </a:solidFill>
            </a:endParaRPr>
          </a:p>
          <a:p>
            <a:pPr indent="0" lvl="0" marL="0" rtl="0" algn="l">
              <a:spcBef>
                <a:spcPts val="0"/>
              </a:spcBef>
              <a:spcAft>
                <a:spcPts val="0"/>
              </a:spcAft>
              <a:buClr>
                <a:schemeClr val="dk1"/>
              </a:buClr>
              <a:buSzPts val="1400"/>
              <a:buFont typeface="Arial"/>
              <a:buNone/>
            </a:pPr>
            <a:r>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Consecutive consensus steps: 4 (Refer to the previous slide) -&gt; Here for S</a:t>
            </a:r>
            <a:r>
              <a:rPr baseline="-25000" lang="en">
                <a:solidFill>
                  <a:schemeClr val="dk1"/>
                </a:solidFill>
              </a:rPr>
              <a:t>n</a:t>
            </a:r>
            <a:r>
              <a:rPr lang="en">
                <a:solidFill>
                  <a:schemeClr val="dk1"/>
                </a:solidFill>
              </a:rPr>
              <a:t> we have a commit vote.</a:t>
            </a:r>
            <a:endParaRPr>
              <a:solidFill>
                <a:schemeClr val="dk1"/>
              </a:solidFill>
            </a:endParaRPr>
          </a:p>
          <a:p>
            <a:pPr indent="0" lvl="0" marL="0" rtl="0" algn="l">
              <a:lnSpc>
                <a:spcPct val="100000"/>
              </a:lnSpc>
              <a:spcBef>
                <a:spcPts val="0"/>
              </a:spcBef>
              <a:spcAft>
                <a:spcPts val="0"/>
              </a:spcAft>
              <a:buSzPts val="1400"/>
              <a:buNone/>
            </a:pPr>
            <a:r>
              <a:t/>
            </a:r>
            <a:endParaRPr/>
          </a:p>
        </p:txBody>
      </p:sp>
      <p:sp>
        <p:nvSpPr>
          <p:cNvPr id="491" name="Google Shape;491;gfa0d1306c7_0_8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fb252f1e44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7" name="Google Shape;537;gfb252f1e44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solidFill>
                  <a:schemeClr val="dk1"/>
                </a:solidFill>
              </a:rPr>
              <a:t>If committed:</a:t>
            </a:r>
            <a:endParaRPr>
              <a:solidFill>
                <a:schemeClr val="dk1"/>
              </a:solidFill>
            </a:endParaRPr>
          </a:p>
          <a:p>
            <a:pPr indent="0" lvl="0" marL="0" rtl="0" algn="l">
              <a:spcBef>
                <a:spcPts val="0"/>
              </a:spcBef>
              <a:spcAft>
                <a:spcPts val="0"/>
              </a:spcAft>
              <a:buClr>
                <a:schemeClr val="dk1"/>
              </a:buClr>
              <a:buSzPts val="1400"/>
              <a:buFont typeface="Arial"/>
              <a:buNone/>
            </a:pPr>
            <a:r>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Consecutive consensus steps: 4 (Refer to the previous slide) -&gt; Here for S</a:t>
            </a:r>
            <a:r>
              <a:rPr baseline="-25000" lang="en">
                <a:solidFill>
                  <a:schemeClr val="dk1"/>
                </a:solidFill>
              </a:rPr>
              <a:t>n</a:t>
            </a:r>
            <a:r>
              <a:rPr lang="en">
                <a:solidFill>
                  <a:schemeClr val="dk1"/>
                </a:solidFill>
              </a:rPr>
              <a:t> we have a commit vote.</a:t>
            </a:r>
            <a:endParaRPr>
              <a:solidFill>
                <a:schemeClr val="dk1"/>
              </a:solidFill>
            </a:endParaRPr>
          </a:p>
          <a:p>
            <a:pPr indent="0" lvl="0" marL="0" rtl="0" algn="l">
              <a:lnSpc>
                <a:spcPct val="100000"/>
              </a:lnSpc>
              <a:spcBef>
                <a:spcPts val="0"/>
              </a:spcBef>
              <a:spcAft>
                <a:spcPts val="0"/>
              </a:spcAft>
              <a:buSzPts val="1400"/>
              <a:buNone/>
            </a:pPr>
            <a:r>
              <a:t/>
            </a:r>
            <a:endParaRPr/>
          </a:p>
        </p:txBody>
      </p:sp>
      <p:sp>
        <p:nvSpPr>
          <p:cNvPr id="538" name="Google Shape;538;gfb252f1e44_0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aabea973e_1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aabea973e_1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we’re gonna talk about how Sharding works in Distributed database systems. So, this is how a traditional database system looks like.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u can see, all the replicas (shown in grey) are exactly the same. They all carry the burden of same data 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sharding were included in the system...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fa0d1306c7_0_9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0" name="Google Shape;580;gfa0d1306c7_0_9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solidFill>
                  <a:schemeClr val="dk1"/>
                </a:solidFill>
              </a:rPr>
              <a:t>If committed:</a:t>
            </a:r>
            <a:endParaRPr>
              <a:solidFill>
                <a:schemeClr val="dk1"/>
              </a:solidFill>
            </a:endParaRPr>
          </a:p>
          <a:p>
            <a:pPr indent="0" lvl="0" marL="0" rtl="0" algn="l">
              <a:spcBef>
                <a:spcPts val="0"/>
              </a:spcBef>
              <a:spcAft>
                <a:spcPts val="0"/>
              </a:spcAft>
              <a:buClr>
                <a:schemeClr val="dk1"/>
              </a:buClr>
              <a:buSzPts val="1400"/>
              <a:buFont typeface="Arial"/>
              <a:buNone/>
            </a:pPr>
            <a:r>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Consecutive consensus steps: 3 (Refer to the previous slide) -&gt; Here for S</a:t>
            </a:r>
            <a:r>
              <a:rPr baseline="-25000" lang="en">
                <a:solidFill>
                  <a:schemeClr val="dk1"/>
                </a:solidFill>
              </a:rPr>
              <a:t>n</a:t>
            </a:r>
            <a:r>
              <a:rPr lang="en">
                <a:solidFill>
                  <a:schemeClr val="dk1"/>
                </a:solidFill>
              </a:rPr>
              <a:t> we have a commit vote.</a:t>
            </a:r>
            <a:endParaRPr>
              <a:solidFill>
                <a:schemeClr val="dk1"/>
              </a:solidFill>
            </a:endParaRPr>
          </a:p>
          <a:p>
            <a:pPr indent="0" lvl="0" marL="0" rtl="0" algn="l">
              <a:lnSpc>
                <a:spcPct val="100000"/>
              </a:lnSpc>
              <a:spcBef>
                <a:spcPts val="0"/>
              </a:spcBef>
              <a:spcAft>
                <a:spcPts val="0"/>
              </a:spcAft>
              <a:buSzPts val="1400"/>
              <a:buNone/>
            </a:pPr>
            <a:r>
              <a:t/>
            </a:r>
            <a:endParaRPr/>
          </a:p>
        </p:txBody>
      </p:sp>
      <p:sp>
        <p:nvSpPr>
          <p:cNvPr id="581" name="Google Shape;581;gfa0d1306c7_0_9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fb252f1e44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0" name="Google Shape;630;gfb252f1e44_0_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solidFill>
                  <a:schemeClr val="dk1"/>
                </a:solidFill>
              </a:rPr>
              <a:t>If committed:</a:t>
            </a:r>
            <a:endParaRPr>
              <a:solidFill>
                <a:schemeClr val="dk1"/>
              </a:solidFill>
            </a:endParaRPr>
          </a:p>
          <a:p>
            <a:pPr indent="0" lvl="0" marL="0" rtl="0" algn="l">
              <a:spcBef>
                <a:spcPts val="0"/>
              </a:spcBef>
              <a:spcAft>
                <a:spcPts val="0"/>
              </a:spcAft>
              <a:buClr>
                <a:schemeClr val="dk1"/>
              </a:buClr>
              <a:buSzPts val="1400"/>
              <a:buFont typeface="Arial"/>
              <a:buNone/>
            </a:pPr>
            <a:r>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Consecutive consensus steps: 3 (Refer to the previous slide) -&gt; Here for S</a:t>
            </a:r>
            <a:r>
              <a:rPr baseline="-25000" lang="en">
                <a:solidFill>
                  <a:schemeClr val="dk1"/>
                </a:solidFill>
              </a:rPr>
              <a:t>n</a:t>
            </a:r>
            <a:r>
              <a:rPr lang="en">
                <a:solidFill>
                  <a:schemeClr val="dk1"/>
                </a:solidFill>
              </a:rPr>
              <a:t> we have a commit vote.</a:t>
            </a:r>
            <a:endParaRPr>
              <a:solidFill>
                <a:schemeClr val="dk1"/>
              </a:solidFill>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In distributed, the shards with commit steps get a wait msg, so that they are told to ‘wait’ for n</a:t>
            </a:r>
            <a:r>
              <a:rPr baseline="-25000" lang="en"/>
              <a:t>v</a:t>
            </a:r>
            <a:r>
              <a:rPr lang="en"/>
              <a:t> -1 commit votes. If they receive any less, they must wait before committing.</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However In centralized, this is not the case, as the shards with commit steps dont have to wait for more than 1 commit/abort vote. If they receive even 1 at any point, they will commit/abort. So wait msg is not required</a:t>
            </a:r>
            <a:endParaRPr/>
          </a:p>
        </p:txBody>
      </p:sp>
      <p:sp>
        <p:nvSpPr>
          <p:cNvPr id="631" name="Google Shape;631;gfb252f1e44_0_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faabea973e_1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faabea973e_1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Important: </a:t>
            </a:r>
            <a:r>
              <a:rPr lang="en"/>
              <a:t>The paper doesn’t consider </a:t>
            </a:r>
            <a:r>
              <a:rPr b="1" lang="en"/>
              <a:t>interactive transactions</a:t>
            </a:r>
            <a:r>
              <a:rPr lang="en"/>
              <a:t> that require </a:t>
            </a:r>
            <a:r>
              <a:rPr b="1" lang="en"/>
              <a:t>back-and-forth </a:t>
            </a:r>
            <a:r>
              <a:rPr lang="en"/>
              <a:t>communication between client and system. This is termed as ill-suited for resilient systems because this transaction’s processing would require high cost of individual consensus steps to process each back and forth transaction.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transaction is a pair (C, M)</a:t>
            </a:r>
            <a:br>
              <a:rPr lang="en"/>
            </a:br>
            <a:r>
              <a:rPr lang="en"/>
              <a:t>C(S), M(S): Affects accounts maintained by 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faabea973e_1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faabea973e_1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fccfa3f07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fccfa3f07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Disadvantage of Read Committed: -&gt; Releasing locks immediately after reading D, can lead to non-repeatable reads in a txn. </a:t>
            </a:r>
            <a:endParaRPr/>
          </a:p>
          <a:p>
            <a:pPr indent="0" lvl="0" marL="0" rtl="0" algn="l">
              <a:spcBef>
                <a:spcPts val="0"/>
              </a:spcBef>
              <a:spcAft>
                <a:spcPts val="0"/>
              </a:spcAft>
              <a:buNone/>
            </a:pPr>
            <a:r>
              <a:rPr lang="en"/>
              <a:t>Disadvantage of Read Uncommitted: -&gt; We are doing dirty reads (reading D which is not yet committed)</a:t>
            </a:r>
            <a:endParaRPr/>
          </a:p>
          <a:p>
            <a:pPr indent="0" lvl="0" marL="0" rtl="0" algn="l">
              <a:spcBef>
                <a:spcPts val="0"/>
              </a:spcBef>
              <a:spcAft>
                <a:spcPts val="0"/>
              </a:spcAft>
              <a:buNone/>
            </a:pPr>
            <a:r>
              <a:t/>
            </a:r>
            <a:endParaRPr/>
          </a:p>
          <a:p>
            <a:pPr indent="-317500" lvl="0" marL="457200" rtl="0" algn="l">
              <a:lnSpc>
                <a:spcPct val="90000"/>
              </a:lnSpc>
              <a:spcBef>
                <a:spcPts val="800"/>
              </a:spcBef>
              <a:spcAft>
                <a:spcPts val="0"/>
              </a:spcAft>
              <a:buClr>
                <a:schemeClr val="dk1"/>
              </a:buClr>
              <a:buSzPts val="1400"/>
              <a:buAutoNum type="arabicPeriod"/>
            </a:pPr>
            <a:r>
              <a:rPr b="1" lang="en" sz="2100">
                <a:solidFill>
                  <a:schemeClr val="dk1"/>
                </a:solidFill>
                <a:latin typeface="Proxima Nova"/>
                <a:ea typeface="Proxima Nova"/>
                <a:cs typeface="Proxima Nova"/>
                <a:sym typeface="Proxima Nova"/>
              </a:rPr>
              <a:t>Read committed execution </a:t>
            </a:r>
            <a:r>
              <a:rPr lang="en" sz="2100">
                <a:solidFill>
                  <a:schemeClr val="dk1"/>
                </a:solidFill>
                <a:latin typeface="Proxima Nova"/>
                <a:ea typeface="Proxima Nova"/>
                <a:cs typeface="Proxima Nova"/>
                <a:sym typeface="Proxima Nova"/>
              </a:rPr>
              <a:t>(degree 2 isolation): Read locks are released directly after reading D</a:t>
            </a:r>
            <a:br>
              <a:rPr lang="en" sz="2100">
                <a:solidFill>
                  <a:schemeClr val="dk1"/>
                </a:solidFill>
                <a:latin typeface="Proxima Nova"/>
                <a:ea typeface="Proxima Nova"/>
                <a:cs typeface="Proxima Nova"/>
                <a:sym typeface="Proxima Nova"/>
              </a:rPr>
            </a:br>
            <a:endParaRPr sz="2100">
              <a:solidFill>
                <a:schemeClr val="dk1"/>
              </a:solidFill>
              <a:latin typeface="Proxima Nova"/>
              <a:ea typeface="Proxima Nova"/>
              <a:cs typeface="Proxima Nova"/>
              <a:sym typeface="Proxima Nova"/>
            </a:endParaRPr>
          </a:p>
          <a:p>
            <a:pPr indent="-317500" lvl="0" marL="457200" rtl="0" algn="l">
              <a:lnSpc>
                <a:spcPct val="90000"/>
              </a:lnSpc>
              <a:spcBef>
                <a:spcPts val="0"/>
              </a:spcBef>
              <a:spcAft>
                <a:spcPts val="0"/>
              </a:spcAft>
              <a:buClr>
                <a:schemeClr val="dk1"/>
              </a:buClr>
              <a:buSzPts val="1400"/>
              <a:buAutoNum type="arabicPeriod"/>
            </a:pPr>
            <a:r>
              <a:rPr b="1" lang="en" sz="2100">
                <a:solidFill>
                  <a:schemeClr val="dk1"/>
                </a:solidFill>
                <a:latin typeface="Proxima Nova"/>
                <a:ea typeface="Proxima Nova"/>
                <a:cs typeface="Proxima Nova"/>
                <a:sym typeface="Proxima Nova"/>
              </a:rPr>
              <a:t>Read uncommitted execution</a:t>
            </a:r>
            <a:r>
              <a:rPr lang="en" sz="2100">
                <a:solidFill>
                  <a:schemeClr val="dk1"/>
                </a:solidFill>
                <a:latin typeface="Proxima Nova"/>
                <a:ea typeface="Proxima Nova"/>
                <a:cs typeface="Proxima Nova"/>
                <a:sym typeface="Proxima Nova"/>
              </a:rPr>
              <a:t> (degree 1 isolation): No read locks obtained on any data item -&gt; Reducing contention for read-heavy workloads</a:t>
            </a:r>
            <a:br>
              <a:rPr lang="en" sz="2100">
                <a:solidFill>
                  <a:schemeClr val="dk1"/>
                </a:solidFill>
                <a:latin typeface="Proxima Nova"/>
                <a:ea typeface="Proxima Nova"/>
                <a:cs typeface="Proxima Nova"/>
                <a:sym typeface="Proxima Nova"/>
              </a:rPr>
            </a:br>
            <a:endParaRPr sz="2100">
              <a:solidFill>
                <a:schemeClr val="dk1"/>
              </a:solidFill>
              <a:latin typeface="Proxima Nova"/>
              <a:ea typeface="Proxima Nova"/>
              <a:cs typeface="Proxima Nova"/>
              <a:sym typeface="Proxima Nova"/>
            </a:endParaRPr>
          </a:p>
          <a:p>
            <a:pPr indent="-317500" lvl="0" marL="457200" rtl="0" algn="l">
              <a:lnSpc>
                <a:spcPct val="90000"/>
              </a:lnSpc>
              <a:spcBef>
                <a:spcPts val="0"/>
              </a:spcBef>
              <a:spcAft>
                <a:spcPts val="0"/>
              </a:spcAft>
              <a:buClr>
                <a:schemeClr val="dk1"/>
              </a:buClr>
              <a:buSzPts val="1400"/>
              <a:buAutoNum type="arabicPeriod"/>
            </a:pPr>
            <a:r>
              <a:rPr b="1" lang="en" sz="2100">
                <a:solidFill>
                  <a:schemeClr val="dk1"/>
                </a:solidFill>
                <a:latin typeface="Proxima Nova"/>
                <a:ea typeface="Proxima Nova"/>
                <a:cs typeface="Proxima Nova"/>
                <a:sym typeface="Proxima Nova"/>
              </a:rPr>
              <a:t>Waiting by failing</a:t>
            </a:r>
            <a:r>
              <a:rPr lang="en" sz="2100">
                <a:solidFill>
                  <a:schemeClr val="dk1"/>
                </a:solidFill>
                <a:latin typeface="Proxima Nova"/>
                <a:ea typeface="Proxima Nova"/>
                <a:cs typeface="Proxima Nova"/>
                <a:sym typeface="Proxima Nova"/>
              </a:rPr>
              <a:t>: When lock can’t be obtained by the transaction</a:t>
            </a:r>
            <a:r>
              <a:rPr lang="en" sz="1700">
                <a:solidFill>
                  <a:schemeClr val="dk1"/>
                </a:solidFill>
                <a:latin typeface="Proxima Nova"/>
                <a:ea typeface="Proxima Nova"/>
                <a:cs typeface="Proxima Nova"/>
                <a:sym typeface="Proxima Nova"/>
              </a:rPr>
              <a:t> 𝜏, 𝜏 </a:t>
            </a:r>
            <a:r>
              <a:rPr lang="en" sz="2100">
                <a:solidFill>
                  <a:schemeClr val="dk1"/>
                </a:solidFill>
                <a:latin typeface="Proxima Nova"/>
                <a:ea typeface="Proxima Nova"/>
                <a:cs typeface="Proxima Nova"/>
                <a:sym typeface="Proxima Nova"/>
              </a:rPr>
              <a:t>aborts. -&gt; Cost of aborted transactions that can be executed.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fb40a51320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fb40a51320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faabea973e_1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faabea973e_1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f82b8a0cb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f82b8a0cb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f82b8a0cb9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f82b8a0cb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f82b8a0cb9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f82b8a0cb9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aabea973e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aabea973e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Each shard is a cluster/group of replicas, but now each replica within a shard only carries the burden of a subset of the data.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Each subset of data is highly similar to one another. So for example if the data was of people liking the color purple, then all of them would be grouped together in S1.</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 each replica within each shard now only carries a subset of the burden of the entire data, sharding helps with storage scalability.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sz="1050">
                <a:solidFill>
                  <a:srgbClr val="3C4043"/>
                </a:solidFill>
                <a:highlight>
                  <a:schemeClr val="lt1"/>
                </a:highlight>
                <a:latin typeface="Roboto"/>
                <a:ea typeface="Roboto"/>
                <a:cs typeface="Roboto"/>
                <a:sym typeface="Roboto"/>
              </a:rPr>
              <a:t>Sharding (horizontal) vs vertical scaling: a network of smaller, cheaper servers may be more cost effective in the long term than maintaining one big server: Expanding the capacity of the deployment only requires adding additional servers as needed, which can be a lower overall cost than high-end hardware for a single machine. The trade off is increased complexity in infrastructure and maintenance for the deployment</a:t>
            </a:r>
            <a:endParaRPr sz="1050">
              <a:solidFill>
                <a:srgbClr val="3C4043"/>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sz="1050">
                <a:solidFill>
                  <a:srgbClr val="3C4043"/>
                </a:solidFill>
                <a:highlight>
                  <a:schemeClr val="lt1"/>
                </a:highlight>
                <a:latin typeface="Roboto"/>
                <a:ea typeface="Roboto"/>
                <a:cs typeface="Roboto"/>
                <a:sym typeface="Roboto"/>
              </a:rPr>
              <a:t>sharding can potentially alleviate the impact of unplanned outages. During downtime, all the data in an unsharded database is inaccessible, which can be disruptive or downright disastrous. When done right, sharding can ensure high availability: even if one or two nodes hosting a few shards are down, the rest of the database is still available for read/write operations as long as the other nodes (hosting the remaining shards) run in different failure domains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f82b8a0cb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f82b8a0cb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faabea973e_1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6" name="Google Shape;1076;gfaabea973e_1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safe transaction -&gt; Executed together in a vote step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Checking the constraints and removing of balance: locking of </a:t>
            </a:r>
            <a:r>
              <a:rPr lang="en"/>
              <a:t>available</a:t>
            </a:r>
            <a:r>
              <a:rPr lang="en"/>
              <a:t> resource</a:t>
            </a:r>
            <a:endParaRPr/>
          </a:p>
          <a:p>
            <a:pPr indent="0" lvl="0" marL="0" rtl="0" algn="l">
              <a:spcBef>
                <a:spcPts val="0"/>
              </a:spcBef>
              <a:spcAft>
                <a:spcPts val="0"/>
              </a:spcAft>
              <a:buNone/>
            </a:pPr>
            <a:r>
              <a:rPr lang="en"/>
              <a:t>Rollback: release of unused resources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faabea973e_1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faabea973e_1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t>2. [DONE] Rollback for multi shard: safe and unsafe operation</a:t>
            </a:r>
            <a:endParaRPr b="1" sz="2000"/>
          </a:p>
          <a:p>
            <a:pPr indent="0" lvl="0" marL="0" rtl="0" algn="l">
              <a:spcBef>
                <a:spcPts val="0"/>
              </a:spcBef>
              <a:spcAft>
                <a:spcPts val="0"/>
              </a:spcAft>
              <a:buClr>
                <a:schemeClr val="dk1"/>
              </a:buClr>
              <a:buSzPts val="1100"/>
              <a:buFont typeface="Arial"/>
              <a:buNone/>
            </a:pPr>
            <a:r>
              <a:rPr b="1" lang="en" sz="2000"/>
              <a:t>If there is a constraint failure for tau1, due to which we abort, we will rollback all operations associated with all shards corresponding to the transaction tau1.</a:t>
            </a:r>
            <a:endParaRPr b="1" sz="20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Explain unsafe transactions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will not </a:t>
            </a:r>
            <a:r>
              <a:rPr lang="en"/>
              <a:t>violate</a:t>
            </a:r>
            <a:r>
              <a:rPr lang="en"/>
              <a:t> constraints when doing in the end (commit step).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affected shard performs two steps: </a:t>
            </a:r>
            <a:endParaRPr/>
          </a:p>
          <a:p>
            <a:pPr indent="-298450" lvl="0" marL="457200" rtl="0" algn="l">
              <a:spcBef>
                <a:spcPts val="0"/>
              </a:spcBef>
              <a:spcAft>
                <a:spcPts val="0"/>
              </a:spcAft>
              <a:buSzPts val="1100"/>
              <a:buAutoNum type="arabicPeriod"/>
            </a:pPr>
            <a:r>
              <a:rPr lang="en"/>
              <a:t>Vote step: Check constraints and do safe modifications</a:t>
            </a:r>
            <a:endParaRPr/>
          </a:p>
          <a:p>
            <a:pPr indent="-298450" lvl="0" marL="457200" rtl="0" algn="l">
              <a:spcBef>
                <a:spcPts val="0"/>
              </a:spcBef>
              <a:spcAft>
                <a:spcPts val="0"/>
              </a:spcAft>
              <a:buSzPts val="1100"/>
              <a:buAutoNum type="arabicPeriod"/>
            </a:pPr>
            <a:r>
              <a:rPr lang="en"/>
              <a:t>Commit steps: Performs unsafe modifications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fb252f1e44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fb252f1e44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3. [DONE, Slide 32] Locks on centralized and decentralized</a:t>
            </a:r>
            <a:endParaRPr b="1" sz="2000"/>
          </a:p>
          <a:p>
            <a:pPr indent="0" lvl="0" marL="0" rtl="0" algn="l">
              <a:spcBef>
                <a:spcPts val="0"/>
              </a:spcBef>
              <a:spcAft>
                <a:spcPts val="0"/>
              </a:spcAft>
              <a:buNone/>
            </a:pPr>
            <a:r>
              <a:rPr b="1" lang="en" sz="2000"/>
              <a:t>This is not possible because we want to obtain locks in a particular order. Doing this in centralized would remove parallelism of the vote steps and thus reduces the advantage of centralized orchestration</a:t>
            </a:r>
            <a:endParaRPr b="1" sz="2000"/>
          </a:p>
          <a:p>
            <a:pPr indent="0" lvl="0" marL="0" rtl="0" algn="l">
              <a:spcBef>
                <a:spcPts val="0"/>
              </a:spcBef>
              <a:spcAft>
                <a:spcPts val="0"/>
              </a:spcAft>
              <a:buNone/>
            </a:pPr>
            <a:r>
              <a:t/>
            </a:r>
            <a:endParaRPr/>
          </a:p>
          <a:p>
            <a:pPr indent="0" lvl="0" marL="0" rtl="0" algn="l">
              <a:spcBef>
                <a:spcPts val="0"/>
              </a:spcBef>
              <a:spcAft>
                <a:spcPts val="0"/>
              </a:spcAft>
              <a:buNone/>
            </a:pPr>
            <a:r>
              <a:rPr lang="en"/>
              <a:t>To minimize the shard steps, fixed order on shards and data items within shards.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will require </a:t>
            </a:r>
            <a:r>
              <a:rPr b="1" lang="en"/>
              <a:t>linear orchestration</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Since each transaction locks data in exact same order, we help resolve the previous issue we mentioned where different shards have different replication order</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rPr lang="en" sz="1600">
                <a:solidFill>
                  <a:schemeClr val="dk1"/>
                </a:solidFill>
                <a:latin typeface="Proxima Nova"/>
                <a:ea typeface="Proxima Nova"/>
                <a:cs typeface="Proxima Nova"/>
                <a:sym typeface="Proxima Nova"/>
              </a:rPr>
              <a:t>𝜏 needs to obtain a </a:t>
            </a:r>
            <a:r>
              <a:rPr i="1" lang="en" sz="1600">
                <a:solidFill>
                  <a:schemeClr val="dk1"/>
                </a:solidFill>
                <a:latin typeface="Proxima Nova"/>
                <a:ea typeface="Proxima Nova"/>
                <a:cs typeface="Proxima Nova"/>
                <a:sym typeface="Proxima Nova"/>
              </a:rPr>
              <a:t>read lock</a:t>
            </a:r>
            <a:r>
              <a:rPr lang="en" sz="1600">
                <a:solidFill>
                  <a:schemeClr val="dk1"/>
                </a:solidFill>
                <a:latin typeface="Proxima Nova"/>
                <a:ea typeface="Proxima Nova"/>
                <a:cs typeface="Proxima Nova"/>
                <a:sym typeface="Proxima Nova"/>
              </a:rPr>
              <a:t> on each data item D before it reads D and a </a:t>
            </a:r>
            <a:r>
              <a:rPr i="1" lang="en" sz="1600">
                <a:solidFill>
                  <a:schemeClr val="dk1"/>
                </a:solidFill>
                <a:latin typeface="Proxima Nova"/>
                <a:ea typeface="Proxima Nova"/>
                <a:cs typeface="Proxima Nova"/>
                <a:sym typeface="Proxima Nova"/>
              </a:rPr>
              <a:t>write </a:t>
            </a:r>
            <a:r>
              <a:rPr lang="en" sz="1600">
                <a:solidFill>
                  <a:schemeClr val="dk1"/>
                </a:solidFill>
                <a:latin typeface="Proxima Nova"/>
                <a:ea typeface="Proxima Nova"/>
                <a:cs typeface="Proxima Nova"/>
                <a:sym typeface="Proxima Nova"/>
              </a:rPr>
              <a:t>lock before it writes D</a:t>
            </a:r>
            <a:endParaRPr sz="1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1600">
                <a:solidFill>
                  <a:schemeClr val="dk1"/>
                </a:solidFill>
                <a:latin typeface="Proxima Nova"/>
                <a:ea typeface="Proxima Nova"/>
                <a:cs typeface="Proxima Nova"/>
                <a:sym typeface="Proxima Nova"/>
              </a:rPr>
              <a:t>Multiple transactions can hold a </a:t>
            </a:r>
            <a:r>
              <a:rPr i="1" lang="en" sz="1600">
                <a:solidFill>
                  <a:schemeClr val="dk1"/>
                </a:solidFill>
                <a:latin typeface="Proxima Nova"/>
                <a:ea typeface="Proxima Nova"/>
                <a:cs typeface="Proxima Nova"/>
                <a:sym typeface="Proxima Nova"/>
              </a:rPr>
              <a:t>read</a:t>
            </a:r>
            <a:r>
              <a:rPr lang="en" sz="1600">
                <a:solidFill>
                  <a:schemeClr val="dk1"/>
                </a:solidFill>
                <a:latin typeface="Proxima Nova"/>
                <a:ea typeface="Proxima Nova"/>
                <a:cs typeface="Proxima Nova"/>
                <a:sym typeface="Proxima Nova"/>
              </a:rPr>
              <a:t>-lock on D at the same time.</a:t>
            </a:r>
            <a:endParaRPr sz="1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i="1" lang="en" sz="1600">
                <a:solidFill>
                  <a:schemeClr val="dk1"/>
                </a:solidFill>
                <a:latin typeface="Proxima Nova"/>
                <a:ea typeface="Proxima Nova"/>
                <a:cs typeface="Proxima Nova"/>
                <a:sym typeface="Proxima Nova"/>
              </a:rPr>
              <a:t>Write </a:t>
            </a:r>
            <a:r>
              <a:rPr lang="en" sz="1600">
                <a:solidFill>
                  <a:schemeClr val="dk1"/>
                </a:solidFill>
                <a:latin typeface="Proxima Nova"/>
                <a:ea typeface="Proxima Nova"/>
                <a:cs typeface="Proxima Nova"/>
                <a:sym typeface="Proxima Nova"/>
              </a:rPr>
              <a:t>locks on D are exclusive.</a:t>
            </a:r>
            <a:endParaRPr sz="1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i="1" lang="en" sz="1600">
                <a:solidFill>
                  <a:schemeClr val="dk1"/>
                </a:solidFill>
                <a:latin typeface="Proxima Nova"/>
                <a:ea typeface="Proxima Nova"/>
                <a:cs typeface="Proxima Nova"/>
                <a:sym typeface="Proxima Nova"/>
              </a:rPr>
              <a:t>Serializability: </a:t>
            </a:r>
            <a:r>
              <a:rPr lang="en" sz="1600">
                <a:solidFill>
                  <a:schemeClr val="dk1"/>
                </a:solidFill>
                <a:latin typeface="Proxima Nova"/>
                <a:ea typeface="Proxima Nova"/>
                <a:cs typeface="Proxima Nova"/>
                <a:sym typeface="Proxima Nova"/>
              </a:rPr>
              <a:t>𝜏 is barred from obtaining new locks after releasing any locks</a:t>
            </a:r>
            <a:endParaRPr sz="1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i="1" lang="en" sz="1600">
                <a:solidFill>
                  <a:schemeClr val="dk1"/>
                </a:solidFill>
                <a:latin typeface="Proxima Nova"/>
                <a:ea typeface="Proxima Nova"/>
                <a:cs typeface="Proxima Nova"/>
                <a:sym typeface="Proxima Nova"/>
              </a:rPr>
              <a:t>Avoid deadlocks: </a:t>
            </a:r>
            <a:r>
              <a:rPr lang="en" sz="1600">
                <a:solidFill>
                  <a:schemeClr val="dk1"/>
                </a:solidFill>
                <a:latin typeface="Proxima Nova"/>
                <a:ea typeface="Proxima Nova"/>
                <a:cs typeface="Proxima Nova"/>
                <a:sym typeface="Proxima Nova"/>
              </a:rPr>
              <a:t>each transaction locks data in the exact same order.</a:t>
            </a:r>
            <a:endParaRPr sz="1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1600">
                <a:solidFill>
                  <a:schemeClr val="dk1"/>
                </a:solidFill>
                <a:latin typeface="Proxima Nova"/>
                <a:ea typeface="Proxima Nova"/>
                <a:cs typeface="Proxima Nova"/>
                <a:sym typeface="Proxima Nova"/>
              </a:rPr>
              <a:t>To minimize the shard steps, order is fixed on shards and data items within shards. This will require </a:t>
            </a:r>
            <a:r>
              <a:rPr b="1" lang="en" sz="1600">
                <a:solidFill>
                  <a:schemeClr val="dk1"/>
                </a:solidFill>
                <a:latin typeface="Proxima Nova"/>
                <a:ea typeface="Proxima Nova"/>
                <a:cs typeface="Proxima Nova"/>
                <a:sym typeface="Proxima Nova"/>
              </a:rPr>
              <a:t>linear orchestration.</a:t>
            </a:r>
            <a:endParaRPr b="1" sz="16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b="1"/>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gfb40a51320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6" name="Google Shape;1126;gfb40a51320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800"/>
              </a:spcBef>
              <a:spcAft>
                <a:spcPts val="0"/>
              </a:spcAft>
              <a:buClr>
                <a:schemeClr val="dk1"/>
              </a:buClr>
              <a:buSzPts val="1100"/>
              <a:buFont typeface="Arial"/>
              <a:buNone/>
            </a:pPr>
            <a:r>
              <a:rPr lang="en" sz="2100">
                <a:solidFill>
                  <a:schemeClr val="dk1"/>
                </a:solidFill>
                <a:latin typeface="Proxima Nova"/>
                <a:ea typeface="Proxima Nova"/>
                <a:cs typeface="Proxima Nova"/>
                <a:sym typeface="Proxima Nova"/>
              </a:rPr>
              <a:t>τ = (C, M) </a:t>
            </a:r>
            <a:endParaRPr sz="2100">
              <a:solidFill>
                <a:schemeClr val="dk1"/>
              </a:solidFill>
              <a:latin typeface="Proxima Nova"/>
              <a:ea typeface="Proxima Nova"/>
              <a:cs typeface="Proxima Nova"/>
              <a:sym typeface="Proxima Nova"/>
            </a:endParaRPr>
          </a:p>
          <a:p>
            <a:pPr indent="0" lvl="0" marL="0" rtl="0" algn="l">
              <a:lnSpc>
                <a:spcPct val="90000"/>
              </a:lnSpc>
              <a:spcBef>
                <a:spcPts val="800"/>
              </a:spcBef>
              <a:spcAft>
                <a:spcPts val="0"/>
              </a:spcAft>
              <a:buClr>
                <a:schemeClr val="dk1"/>
              </a:buClr>
              <a:buSzPts val="1100"/>
              <a:buFont typeface="Arial"/>
              <a:buNone/>
            </a:pPr>
            <a:r>
              <a:rPr lang="en" sz="2100">
                <a:solidFill>
                  <a:schemeClr val="dk1"/>
                </a:solidFill>
                <a:latin typeface="Proxima Nova"/>
                <a:ea typeface="Proxima Nova"/>
                <a:cs typeface="Proxima Nova"/>
                <a:sym typeface="Proxima Nova"/>
              </a:rPr>
              <a:t>S = shards(τ)</a:t>
            </a:r>
            <a:endParaRPr sz="2100">
              <a:solidFill>
                <a:schemeClr val="dk1"/>
              </a:solidFill>
              <a:latin typeface="Proxima Nova"/>
              <a:ea typeface="Proxima Nova"/>
              <a:cs typeface="Proxima Nova"/>
              <a:sym typeface="Proxima Nova"/>
            </a:endParaRPr>
          </a:p>
          <a:p>
            <a:pPr indent="0" lvl="0" marL="0" rtl="0" algn="l">
              <a:lnSpc>
                <a:spcPct val="90000"/>
              </a:lnSpc>
              <a:spcBef>
                <a:spcPts val="800"/>
              </a:spcBef>
              <a:spcAft>
                <a:spcPts val="0"/>
              </a:spcAft>
              <a:buClr>
                <a:schemeClr val="dk1"/>
              </a:buClr>
              <a:buSzPts val="1100"/>
              <a:buFont typeface="Arial"/>
              <a:buNone/>
            </a:pPr>
            <a:r>
              <a:t/>
            </a:r>
            <a:endParaRPr sz="2100">
              <a:solidFill>
                <a:schemeClr val="dk1"/>
              </a:solidFill>
              <a:latin typeface="Proxima Nova"/>
              <a:ea typeface="Proxima Nova"/>
              <a:cs typeface="Proxima Nova"/>
              <a:sym typeface="Proxima Nova"/>
            </a:endParaRPr>
          </a:p>
          <a:p>
            <a:pPr indent="-317500" lvl="0" marL="457200" rtl="0" algn="l">
              <a:lnSpc>
                <a:spcPct val="90000"/>
              </a:lnSpc>
              <a:spcBef>
                <a:spcPts val="800"/>
              </a:spcBef>
              <a:spcAft>
                <a:spcPts val="0"/>
              </a:spcAft>
              <a:buClr>
                <a:schemeClr val="dk1"/>
              </a:buClr>
              <a:buSzPts val="1400"/>
              <a:buAutoNum type="arabicPeriod"/>
            </a:pPr>
            <a:r>
              <a:rPr lang="en" sz="2100">
                <a:solidFill>
                  <a:schemeClr val="dk1"/>
                </a:solidFill>
                <a:latin typeface="Proxima Nova"/>
                <a:ea typeface="Proxima Nova"/>
                <a:cs typeface="Proxima Nova"/>
                <a:sym typeface="Proxima Nova"/>
              </a:rPr>
              <a:t>VOTE(S): acquire lock LOCK(X) for every account X in ACCOUNTS(S) in some order</a:t>
            </a:r>
            <a:endParaRPr sz="2100">
              <a:solidFill>
                <a:schemeClr val="dk1"/>
              </a:solidFill>
              <a:latin typeface="Proxima Nova"/>
              <a:ea typeface="Proxima Nova"/>
              <a:cs typeface="Proxima Nova"/>
              <a:sym typeface="Proxima Nova"/>
            </a:endParaRPr>
          </a:p>
          <a:p>
            <a:pPr indent="-317500" lvl="0" marL="457200" rtl="0" algn="l">
              <a:lnSpc>
                <a:spcPct val="90000"/>
              </a:lnSpc>
              <a:spcBef>
                <a:spcPts val="0"/>
              </a:spcBef>
              <a:spcAft>
                <a:spcPts val="0"/>
              </a:spcAft>
              <a:buClr>
                <a:schemeClr val="dk1"/>
              </a:buClr>
              <a:buSzPts val="1400"/>
              <a:buAutoNum type="arabicPeriod"/>
            </a:pPr>
            <a:r>
              <a:rPr lang="en" sz="2100">
                <a:solidFill>
                  <a:schemeClr val="dk1"/>
                </a:solidFill>
                <a:latin typeface="Proxima Nova"/>
                <a:ea typeface="Proxima Nova"/>
                <a:cs typeface="Proxima Nova"/>
                <a:sym typeface="Proxima Nova"/>
              </a:rPr>
              <a:t>While acquiring lock, check for CON(X, y) in C(S).</a:t>
            </a:r>
            <a:endParaRPr sz="2100">
              <a:solidFill>
                <a:schemeClr val="dk1"/>
              </a:solidFill>
              <a:latin typeface="Proxima Nova"/>
              <a:ea typeface="Proxima Nova"/>
              <a:cs typeface="Proxima Nova"/>
              <a:sym typeface="Proxima Nova"/>
            </a:endParaRPr>
          </a:p>
          <a:p>
            <a:pPr indent="-317500" lvl="1" marL="914400" rtl="0" algn="l">
              <a:lnSpc>
                <a:spcPct val="90000"/>
              </a:lnSpc>
              <a:spcBef>
                <a:spcPts val="0"/>
              </a:spcBef>
              <a:spcAft>
                <a:spcPts val="0"/>
              </a:spcAft>
              <a:buClr>
                <a:schemeClr val="dk1"/>
              </a:buClr>
              <a:buSzPts val="1400"/>
              <a:buAutoNum type="alphaLcPeriod"/>
            </a:pPr>
            <a:r>
              <a:rPr lang="en" sz="1800">
                <a:solidFill>
                  <a:schemeClr val="dk1"/>
                </a:solidFill>
                <a:latin typeface="Proxima Nova"/>
                <a:ea typeface="Proxima Nova"/>
                <a:cs typeface="Proxima Nova"/>
                <a:sym typeface="Proxima Nova"/>
              </a:rPr>
              <a:t>If constraint violation, then </a:t>
            </a:r>
            <a:r>
              <a:rPr b="1" lang="en" sz="1800">
                <a:solidFill>
                  <a:schemeClr val="dk1"/>
                </a:solidFill>
                <a:latin typeface="Proxima Nova"/>
                <a:ea typeface="Proxima Nova"/>
                <a:cs typeface="Proxima Nova"/>
                <a:sym typeface="Proxima Nova"/>
              </a:rPr>
              <a:t>vote abort </a:t>
            </a:r>
            <a:r>
              <a:rPr lang="en" sz="1800">
                <a:solidFill>
                  <a:schemeClr val="dk1"/>
                </a:solidFill>
                <a:latin typeface="Proxima Nova"/>
                <a:ea typeface="Proxima Nova"/>
                <a:cs typeface="Proxima Nova"/>
                <a:sym typeface="Proxima Nova"/>
              </a:rPr>
              <a:t>and release all locks in S</a:t>
            </a:r>
            <a:endParaRPr sz="1800">
              <a:solidFill>
                <a:schemeClr val="dk1"/>
              </a:solidFill>
              <a:latin typeface="Proxima Nova"/>
              <a:ea typeface="Proxima Nova"/>
              <a:cs typeface="Proxima Nova"/>
              <a:sym typeface="Proxima Nova"/>
            </a:endParaRPr>
          </a:p>
          <a:p>
            <a:pPr indent="-317500" lvl="1" marL="914400" rtl="0" algn="l">
              <a:lnSpc>
                <a:spcPct val="90000"/>
              </a:lnSpc>
              <a:spcBef>
                <a:spcPts val="0"/>
              </a:spcBef>
              <a:spcAft>
                <a:spcPts val="0"/>
              </a:spcAft>
              <a:buClr>
                <a:schemeClr val="dk1"/>
              </a:buClr>
              <a:buSzPts val="1400"/>
              <a:buAutoNum type="alphaLcPeriod"/>
            </a:pPr>
            <a:r>
              <a:rPr lang="en" sz="1800">
                <a:solidFill>
                  <a:schemeClr val="dk1"/>
                </a:solidFill>
                <a:latin typeface="Proxima Nova"/>
                <a:ea typeface="Proxima Nova"/>
                <a:cs typeface="Proxima Nova"/>
                <a:sym typeface="Proxima Nova"/>
              </a:rPr>
              <a:t>If all constraints satisfied, then </a:t>
            </a:r>
            <a:r>
              <a:rPr b="1" lang="en" sz="1800">
                <a:solidFill>
                  <a:schemeClr val="dk1"/>
                </a:solidFill>
                <a:latin typeface="Proxima Nova"/>
                <a:ea typeface="Proxima Nova"/>
                <a:cs typeface="Proxima Nova"/>
                <a:sym typeface="Proxima Nova"/>
              </a:rPr>
              <a:t>vote commit.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fb40a51320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fb40a51320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fb40a51320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fb40a51320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gfb40a51320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1" name="Google Shape;1191;gfb40a51320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800"/>
              </a:spcBef>
              <a:spcAft>
                <a:spcPts val="0"/>
              </a:spcAft>
              <a:buClr>
                <a:schemeClr val="dk1"/>
              </a:buClr>
              <a:buSzPts val="1100"/>
              <a:buFont typeface="Arial"/>
              <a:buNone/>
            </a:pPr>
            <a:r>
              <a:rPr lang="en" sz="2100">
                <a:solidFill>
                  <a:schemeClr val="dk1"/>
                </a:solidFill>
                <a:latin typeface="Proxima Nova"/>
                <a:ea typeface="Proxima Nova"/>
                <a:cs typeface="Proxima Nova"/>
                <a:sym typeface="Proxima Nova"/>
              </a:rPr>
              <a:t>τ = (C, M) </a:t>
            </a:r>
            <a:endParaRPr sz="2100">
              <a:solidFill>
                <a:schemeClr val="dk1"/>
              </a:solidFill>
              <a:latin typeface="Proxima Nova"/>
              <a:ea typeface="Proxima Nova"/>
              <a:cs typeface="Proxima Nova"/>
              <a:sym typeface="Proxima Nova"/>
            </a:endParaRPr>
          </a:p>
          <a:p>
            <a:pPr indent="0" lvl="0" marL="0" rtl="0" algn="l">
              <a:lnSpc>
                <a:spcPct val="90000"/>
              </a:lnSpc>
              <a:spcBef>
                <a:spcPts val="800"/>
              </a:spcBef>
              <a:spcAft>
                <a:spcPts val="0"/>
              </a:spcAft>
              <a:buClr>
                <a:schemeClr val="dk1"/>
              </a:buClr>
              <a:buSzPts val="1100"/>
              <a:buFont typeface="Arial"/>
              <a:buNone/>
            </a:pPr>
            <a:r>
              <a:rPr lang="en" sz="2100">
                <a:solidFill>
                  <a:schemeClr val="dk1"/>
                </a:solidFill>
                <a:latin typeface="Proxima Nova"/>
                <a:ea typeface="Proxima Nova"/>
                <a:cs typeface="Proxima Nova"/>
                <a:sym typeface="Proxima Nova"/>
              </a:rPr>
              <a:t>S = shards(τ)</a:t>
            </a:r>
            <a:endParaRPr sz="2100">
              <a:solidFill>
                <a:schemeClr val="dk1"/>
              </a:solidFill>
              <a:latin typeface="Proxima Nova"/>
              <a:ea typeface="Proxima Nova"/>
              <a:cs typeface="Proxima Nova"/>
              <a:sym typeface="Proxima Nova"/>
            </a:endParaRPr>
          </a:p>
          <a:p>
            <a:pPr indent="0" lvl="0" marL="0" rtl="0" algn="l">
              <a:lnSpc>
                <a:spcPct val="90000"/>
              </a:lnSpc>
              <a:spcBef>
                <a:spcPts val="800"/>
              </a:spcBef>
              <a:spcAft>
                <a:spcPts val="0"/>
              </a:spcAft>
              <a:buClr>
                <a:schemeClr val="dk1"/>
              </a:buClr>
              <a:buSzPts val="1100"/>
              <a:buFont typeface="Arial"/>
              <a:buNone/>
            </a:pPr>
            <a:r>
              <a:t/>
            </a:r>
            <a:endParaRPr sz="2100">
              <a:solidFill>
                <a:schemeClr val="dk1"/>
              </a:solidFill>
              <a:latin typeface="Proxima Nova"/>
              <a:ea typeface="Proxima Nova"/>
              <a:cs typeface="Proxima Nova"/>
              <a:sym typeface="Proxima Nova"/>
            </a:endParaRPr>
          </a:p>
          <a:p>
            <a:pPr indent="0" lvl="0" marL="0" rtl="0" algn="l">
              <a:lnSpc>
                <a:spcPct val="90000"/>
              </a:lnSpc>
              <a:spcBef>
                <a:spcPts val="800"/>
              </a:spcBef>
              <a:spcAft>
                <a:spcPts val="0"/>
              </a:spcAft>
              <a:buClr>
                <a:schemeClr val="dk1"/>
              </a:buClr>
              <a:buSzPts val="1100"/>
              <a:buFont typeface="Arial"/>
              <a:buNone/>
            </a:pPr>
            <a:r>
              <a:rPr lang="en" sz="2100">
                <a:solidFill>
                  <a:schemeClr val="dk1"/>
                </a:solidFill>
                <a:latin typeface="Proxima Nova"/>
                <a:ea typeface="Proxima Nova"/>
                <a:cs typeface="Proxima Nova"/>
                <a:sym typeface="Proxima Nova"/>
              </a:rPr>
              <a:t>3. COMMIT(S): Performs all modifications M(S)</a:t>
            </a:r>
            <a:endParaRPr sz="2100">
              <a:solidFill>
                <a:schemeClr val="dk1"/>
              </a:solidFill>
              <a:latin typeface="Proxima Nova"/>
              <a:ea typeface="Proxima Nova"/>
              <a:cs typeface="Proxima Nova"/>
              <a:sym typeface="Proxima Nova"/>
            </a:endParaRPr>
          </a:p>
          <a:p>
            <a:pPr indent="-317500" lvl="1" marL="914400" rtl="0" algn="l">
              <a:lnSpc>
                <a:spcPct val="90000"/>
              </a:lnSpc>
              <a:spcBef>
                <a:spcPts val="400"/>
              </a:spcBef>
              <a:spcAft>
                <a:spcPts val="0"/>
              </a:spcAft>
              <a:buClr>
                <a:schemeClr val="dk1"/>
              </a:buClr>
              <a:buSzPts val="1400"/>
              <a:buAutoNum type="alphaLcPeriod"/>
            </a:pPr>
            <a:r>
              <a:rPr lang="en" sz="1800">
                <a:solidFill>
                  <a:schemeClr val="dk1"/>
                </a:solidFill>
                <a:latin typeface="Proxima Nova"/>
                <a:ea typeface="Proxima Nova"/>
                <a:cs typeface="Proxima Nova"/>
                <a:sym typeface="Proxima Nova"/>
              </a:rPr>
              <a:t>After that perform RELEASE(X) to release the locks</a:t>
            </a:r>
            <a:endParaRPr sz="1800">
              <a:solidFill>
                <a:schemeClr val="dk1"/>
              </a:solidFill>
              <a:latin typeface="Proxima Nova"/>
              <a:ea typeface="Proxima Nova"/>
              <a:cs typeface="Proxima Nova"/>
              <a:sym typeface="Proxima Nova"/>
            </a:endParaRPr>
          </a:p>
          <a:p>
            <a:pPr indent="0" lvl="0" marL="0" rtl="0" algn="l">
              <a:lnSpc>
                <a:spcPct val="90000"/>
              </a:lnSpc>
              <a:spcBef>
                <a:spcPts val="800"/>
              </a:spcBef>
              <a:spcAft>
                <a:spcPts val="0"/>
              </a:spcAft>
              <a:buClr>
                <a:schemeClr val="dk1"/>
              </a:buClr>
              <a:buSzPts val="1100"/>
              <a:buFont typeface="Arial"/>
              <a:buNone/>
            </a:pPr>
            <a:r>
              <a:rPr lang="en" sz="2100">
                <a:solidFill>
                  <a:schemeClr val="dk1"/>
                </a:solidFill>
                <a:latin typeface="Proxima Nova"/>
                <a:ea typeface="Proxima Nova"/>
                <a:cs typeface="Proxima Nova"/>
                <a:sym typeface="Proxima Nova"/>
              </a:rPr>
              <a:t>4. ABORT(S): Performs RELEASE(X) to release all locks for X in ACCOUNTS(S)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2" name="Shape 1212"/>
        <p:cNvGrpSpPr/>
        <p:nvPr/>
      </p:nvGrpSpPr>
      <p:grpSpPr>
        <a:xfrm>
          <a:off x="0" y="0"/>
          <a:ext cx="0" cy="0"/>
          <a:chOff x="0" y="0"/>
          <a:chExt cx="0" cy="0"/>
        </a:xfrm>
      </p:grpSpPr>
      <p:sp>
        <p:nvSpPr>
          <p:cNvPr id="1213" name="Google Shape;1213;gfb40a51320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4" name="Google Shape;1214;gfb40a51320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fad09bb8c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fad09bb8c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b5f129b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b5f129b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fad09bb8c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fad09bb8c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gfb40a51320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8" name="Google Shape;1288;gfb40a51320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800"/>
              </a:spcBef>
              <a:spcAft>
                <a:spcPts val="0"/>
              </a:spcAft>
              <a:buClr>
                <a:schemeClr val="dk1"/>
              </a:buClr>
              <a:buSzPts val="1100"/>
              <a:buFont typeface="Arial"/>
              <a:buNone/>
            </a:pPr>
            <a:r>
              <a:rPr lang="en" sz="1700">
                <a:solidFill>
                  <a:schemeClr val="dk1"/>
                </a:solidFill>
                <a:latin typeface="Proxima Nova"/>
                <a:ea typeface="Proxima Nova"/>
                <a:cs typeface="Proxima Nova"/>
                <a:sym typeface="Proxima Nova"/>
              </a:rPr>
              <a:t>𝜏 </a:t>
            </a:r>
            <a:r>
              <a:rPr lang="en" sz="1900">
                <a:solidFill>
                  <a:schemeClr val="dk1"/>
                </a:solidFill>
                <a:latin typeface="Proxima Nova"/>
                <a:ea typeface="Proxima Nova"/>
                <a:cs typeface="Proxima Nova"/>
                <a:sym typeface="Proxima Nova"/>
              </a:rPr>
              <a:t>with n = |shards(</a:t>
            </a:r>
            <a:r>
              <a:rPr lang="en" sz="1700">
                <a:solidFill>
                  <a:schemeClr val="dk1"/>
                </a:solidFill>
                <a:latin typeface="Proxima Nova"/>
                <a:ea typeface="Proxima Nova"/>
                <a:cs typeface="Proxima Nova"/>
                <a:sym typeface="Proxima Nova"/>
              </a:rPr>
              <a:t>𝜏)|</a:t>
            </a:r>
            <a:endParaRPr sz="1700">
              <a:solidFill>
                <a:schemeClr val="dk1"/>
              </a:solidFill>
              <a:latin typeface="Proxima Nova"/>
              <a:ea typeface="Proxima Nova"/>
              <a:cs typeface="Proxima Nova"/>
              <a:sym typeface="Proxima Nova"/>
            </a:endParaRPr>
          </a:p>
          <a:p>
            <a:pPr indent="0" lvl="0" marL="0" rtl="0" algn="l">
              <a:lnSpc>
                <a:spcPct val="90000"/>
              </a:lnSpc>
              <a:spcBef>
                <a:spcPts val="800"/>
              </a:spcBef>
              <a:spcAft>
                <a:spcPts val="0"/>
              </a:spcAft>
              <a:buClr>
                <a:schemeClr val="dk1"/>
              </a:buClr>
              <a:buSzPts val="1100"/>
              <a:buFont typeface="Arial"/>
              <a:buNone/>
            </a:pPr>
            <a:r>
              <a:t/>
            </a:r>
            <a:endParaRPr sz="1700">
              <a:solidFill>
                <a:schemeClr val="dk1"/>
              </a:solidFill>
              <a:latin typeface="Proxima Nova"/>
              <a:ea typeface="Proxima Nova"/>
              <a:cs typeface="Proxima Nova"/>
              <a:sym typeface="Proxima Nova"/>
            </a:endParaRPr>
          </a:p>
          <a:p>
            <a:pPr indent="-336550" lvl="0" marL="457200" rtl="0" algn="l">
              <a:lnSpc>
                <a:spcPct val="90000"/>
              </a:lnSpc>
              <a:spcBef>
                <a:spcPts val="800"/>
              </a:spcBef>
              <a:spcAft>
                <a:spcPts val="0"/>
              </a:spcAft>
              <a:buClr>
                <a:schemeClr val="dk1"/>
              </a:buClr>
              <a:buSzPts val="1700"/>
              <a:buAutoNum type="arabicPeriod"/>
            </a:pPr>
            <a:r>
              <a:rPr lang="en" sz="1700">
                <a:solidFill>
                  <a:schemeClr val="dk1"/>
                </a:solidFill>
                <a:latin typeface="Proxima Nova"/>
                <a:ea typeface="Proxima Nova"/>
                <a:cs typeface="Proxima Nova"/>
                <a:sym typeface="Proxima Nova"/>
              </a:rPr>
              <a:t>Total vote steps = n (To get all locks)</a:t>
            </a:r>
            <a:endParaRPr sz="1700">
              <a:solidFill>
                <a:schemeClr val="dk1"/>
              </a:solidFill>
              <a:latin typeface="Proxima Nova"/>
              <a:ea typeface="Proxima Nova"/>
              <a:cs typeface="Proxima Nova"/>
              <a:sym typeface="Proxima Nova"/>
            </a:endParaRPr>
          </a:p>
          <a:p>
            <a:pPr indent="-336550" lvl="0" marL="457200" rtl="0" algn="l">
              <a:lnSpc>
                <a:spcPct val="90000"/>
              </a:lnSpc>
              <a:spcBef>
                <a:spcPts val="0"/>
              </a:spcBef>
              <a:spcAft>
                <a:spcPts val="0"/>
              </a:spcAft>
              <a:buClr>
                <a:schemeClr val="dk1"/>
              </a:buClr>
              <a:buSzPts val="1700"/>
              <a:buAutoNum type="arabicPeriod"/>
            </a:pPr>
            <a:r>
              <a:rPr lang="en" sz="1700">
                <a:solidFill>
                  <a:schemeClr val="dk1"/>
                </a:solidFill>
                <a:latin typeface="Proxima Nova"/>
                <a:ea typeface="Proxima Nova"/>
                <a:cs typeface="Proxima Nova"/>
                <a:sym typeface="Proxima Nova"/>
              </a:rPr>
              <a:t>Total commit steps = n - 1 (For M(S) and RELEASE(X) for all X in ACCOUNTS(S))</a:t>
            </a:r>
            <a:endParaRPr sz="1700">
              <a:solidFill>
                <a:schemeClr val="dk1"/>
              </a:solidFill>
              <a:latin typeface="Proxima Nova"/>
              <a:ea typeface="Proxima Nova"/>
              <a:cs typeface="Proxima Nova"/>
              <a:sym typeface="Proxima Nova"/>
            </a:endParaRPr>
          </a:p>
          <a:p>
            <a:pPr indent="0" lvl="0" marL="0" rtl="0" algn="l">
              <a:lnSpc>
                <a:spcPct val="90000"/>
              </a:lnSpc>
              <a:spcBef>
                <a:spcPts val="800"/>
              </a:spcBef>
              <a:spcAft>
                <a:spcPts val="0"/>
              </a:spcAft>
              <a:buClr>
                <a:schemeClr val="dk1"/>
              </a:buClr>
              <a:buSzPts val="1100"/>
              <a:buFont typeface="Arial"/>
              <a:buNone/>
            </a:pPr>
            <a:r>
              <a:rPr lang="en" sz="1700">
                <a:solidFill>
                  <a:schemeClr val="dk1"/>
                </a:solidFill>
                <a:latin typeface="Proxima Nova"/>
                <a:ea typeface="Proxima Nova"/>
                <a:cs typeface="Proxima Nova"/>
                <a:sym typeface="Proxima Nova"/>
              </a:rPr>
              <a:t>OR </a:t>
            </a:r>
            <a:endParaRPr sz="1700">
              <a:solidFill>
                <a:schemeClr val="dk1"/>
              </a:solidFill>
              <a:latin typeface="Proxima Nova"/>
              <a:ea typeface="Proxima Nova"/>
              <a:cs typeface="Proxima Nova"/>
              <a:sym typeface="Proxima Nova"/>
            </a:endParaRPr>
          </a:p>
          <a:p>
            <a:pPr indent="0" lvl="0" marL="0" rtl="0" algn="l">
              <a:lnSpc>
                <a:spcPct val="90000"/>
              </a:lnSpc>
              <a:spcBef>
                <a:spcPts val="800"/>
              </a:spcBef>
              <a:spcAft>
                <a:spcPts val="0"/>
              </a:spcAft>
              <a:buClr>
                <a:schemeClr val="dk1"/>
              </a:buClr>
              <a:buSzPts val="1100"/>
              <a:buFont typeface="Arial"/>
              <a:buNone/>
            </a:pPr>
            <a:r>
              <a:rPr lang="en" sz="1700">
                <a:solidFill>
                  <a:schemeClr val="dk1"/>
                </a:solidFill>
                <a:latin typeface="Proxima Nova"/>
                <a:ea typeface="Proxima Nova"/>
                <a:cs typeface="Proxima Nova"/>
                <a:sym typeface="Proxima Nova"/>
              </a:rPr>
              <a:t>	Total abort steps = n - 1 (For RELEASE(X) for all X in ACCOUNTS(S))</a:t>
            </a:r>
            <a:endParaRPr sz="1700">
              <a:solidFill>
                <a:schemeClr val="dk1"/>
              </a:solidFill>
              <a:latin typeface="Proxima Nova"/>
              <a:ea typeface="Proxima Nova"/>
              <a:cs typeface="Proxima Nova"/>
              <a:sym typeface="Proxima Nova"/>
            </a:endParaRPr>
          </a:p>
          <a:p>
            <a:pPr indent="0" lvl="0" marL="0" rtl="0" algn="l">
              <a:lnSpc>
                <a:spcPct val="90000"/>
              </a:lnSpc>
              <a:spcBef>
                <a:spcPts val="800"/>
              </a:spcBef>
              <a:spcAft>
                <a:spcPts val="0"/>
              </a:spcAft>
              <a:buClr>
                <a:schemeClr val="dk1"/>
              </a:buClr>
              <a:buSzPts val="1100"/>
              <a:buFont typeface="Arial"/>
              <a:buNone/>
            </a:pPr>
            <a:r>
              <a:t/>
            </a:r>
            <a:endParaRPr sz="1700">
              <a:solidFill>
                <a:schemeClr val="dk1"/>
              </a:solidFill>
              <a:latin typeface="Proxima Nova"/>
              <a:ea typeface="Proxima Nova"/>
              <a:cs typeface="Proxima Nova"/>
              <a:sym typeface="Proxima Nova"/>
            </a:endParaRPr>
          </a:p>
          <a:p>
            <a:pPr indent="0" lvl="0" marL="0" rtl="0" algn="l">
              <a:lnSpc>
                <a:spcPct val="90000"/>
              </a:lnSpc>
              <a:spcBef>
                <a:spcPts val="800"/>
              </a:spcBef>
              <a:spcAft>
                <a:spcPts val="0"/>
              </a:spcAft>
              <a:buClr>
                <a:schemeClr val="dk1"/>
              </a:buClr>
              <a:buSzPts val="1100"/>
              <a:buFont typeface="Arial"/>
              <a:buNone/>
            </a:pPr>
            <a:r>
              <a:rPr lang="en" sz="1700">
                <a:solidFill>
                  <a:schemeClr val="dk1"/>
                </a:solidFill>
                <a:latin typeface="Proxima Nova"/>
                <a:ea typeface="Proxima Nova"/>
                <a:cs typeface="Proxima Nova"/>
                <a:sym typeface="Proxima Nova"/>
              </a:rPr>
              <a:t>Consensus steps = n for vote steps + (n - 1) for commit steps = 2n - 1</a:t>
            </a:r>
            <a:br>
              <a:rPr lang="en" sz="1700">
                <a:solidFill>
                  <a:schemeClr val="dk1"/>
                </a:solidFill>
                <a:latin typeface="Proxima Nova"/>
                <a:ea typeface="Proxima Nova"/>
                <a:cs typeface="Proxima Nova"/>
                <a:sym typeface="Proxima Nova"/>
              </a:rPr>
            </a:br>
            <a:r>
              <a:rPr lang="en" sz="1700">
                <a:solidFill>
                  <a:schemeClr val="dk1"/>
                </a:solidFill>
                <a:latin typeface="Proxima Nova"/>
                <a:ea typeface="Proxima Nova"/>
                <a:cs typeface="Proxima Nova"/>
                <a:sym typeface="Proxima Nova"/>
              </a:rPr>
              <a:t>Cluster sending  = (n - 1) for vote steps + (n - 1) for commit steps  = 2n - 2</a:t>
            </a:r>
            <a:endParaRPr sz="17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fb40a51320_1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fb40a51320_1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800"/>
              </a:spcBef>
              <a:spcAft>
                <a:spcPts val="0"/>
              </a:spcAft>
              <a:buClr>
                <a:schemeClr val="dk1"/>
              </a:buClr>
              <a:buSzPts val="1100"/>
              <a:buFont typeface="Arial"/>
              <a:buNone/>
            </a:pPr>
            <a:r>
              <a:rPr lang="en" sz="2100">
                <a:solidFill>
                  <a:schemeClr val="dk1"/>
                </a:solidFill>
                <a:latin typeface="Proxima Nova"/>
                <a:ea typeface="Proxima Nova"/>
                <a:cs typeface="Proxima Nova"/>
                <a:sym typeface="Proxima Nova"/>
              </a:rPr>
              <a:t>VOTE(S) = {..., LOCK(X), …}</a:t>
            </a:r>
            <a:br>
              <a:rPr lang="en" sz="2100">
                <a:solidFill>
                  <a:schemeClr val="dk1"/>
                </a:solidFill>
                <a:latin typeface="Proxima Nova"/>
                <a:ea typeface="Proxima Nova"/>
                <a:cs typeface="Proxima Nova"/>
                <a:sym typeface="Proxima Nova"/>
              </a:rPr>
            </a:br>
            <a:endParaRPr sz="2100">
              <a:solidFill>
                <a:schemeClr val="dk1"/>
              </a:solidFill>
              <a:latin typeface="Proxima Nova"/>
              <a:ea typeface="Proxima Nova"/>
              <a:cs typeface="Proxima Nova"/>
              <a:sym typeface="Proxima Nova"/>
            </a:endParaRPr>
          </a:p>
          <a:p>
            <a:pPr indent="-317500" lvl="0" marL="457200" rtl="0" algn="l">
              <a:lnSpc>
                <a:spcPct val="90000"/>
              </a:lnSpc>
              <a:spcBef>
                <a:spcPts val="800"/>
              </a:spcBef>
              <a:spcAft>
                <a:spcPts val="0"/>
              </a:spcAft>
              <a:buClr>
                <a:schemeClr val="dk1"/>
              </a:buClr>
              <a:buSzPts val="1400"/>
              <a:buAutoNum type="arabicPeriod"/>
            </a:pPr>
            <a:r>
              <a:rPr lang="en" sz="2100">
                <a:solidFill>
                  <a:schemeClr val="dk1"/>
                </a:solidFill>
                <a:latin typeface="Proxima Nova"/>
                <a:ea typeface="Proxima Nova"/>
                <a:cs typeface="Proxima Nova"/>
                <a:sym typeface="Proxima Nova"/>
              </a:rPr>
              <a:t>Either lock obtained, and execution of VOTE(S) continues.</a:t>
            </a:r>
            <a:br>
              <a:rPr lang="en" sz="2100">
                <a:solidFill>
                  <a:schemeClr val="dk1"/>
                </a:solidFill>
                <a:latin typeface="Proxima Nova"/>
                <a:ea typeface="Proxima Nova"/>
                <a:cs typeface="Proxima Nova"/>
                <a:sym typeface="Proxima Nova"/>
              </a:rPr>
            </a:br>
            <a:endParaRPr sz="2100">
              <a:solidFill>
                <a:schemeClr val="dk1"/>
              </a:solidFill>
              <a:latin typeface="Proxima Nova"/>
              <a:ea typeface="Proxima Nova"/>
              <a:cs typeface="Proxima Nova"/>
              <a:sym typeface="Proxima Nova"/>
            </a:endParaRPr>
          </a:p>
          <a:p>
            <a:pPr indent="-317500" lvl="0" marL="457200" rtl="0" algn="l">
              <a:lnSpc>
                <a:spcPct val="90000"/>
              </a:lnSpc>
              <a:spcBef>
                <a:spcPts val="0"/>
              </a:spcBef>
              <a:spcAft>
                <a:spcPts val="0"/>
              </a:spcAft>
              <a:buClr>
                <a:schemeClr val="dk1"/>
              </a:buClr>
              <a:buSzPts val="1400"/>
              <a:buAutoNum type="arabicPeriod"/>
            </a:pPr>
            <a:r>
              <a:rPr lang="en" sz="2100">
                <a:solidFill>
                  <a:schemeClr val="dk1"/>
                </a:solidFill>
                <a:latin typeface="Proxima Nova"/>
                <a:ea typeface="Proxima Nova"/>
                <a:cs typeface="Proxima Nova"/>
                <a:sym typeface="Proxima Nova"/>
              </a:rPr>
              <a:t>Else, execution waits till LOCK(X) obtained. In this case, each replica R in S puts (</a:t>
            </a:r>
            <a:r>
              <a:rPr lang="en" sz="1700">
                <a:solidFill>
                  <a:schemeClr val="dk1"/>
                </a:solidFill>
                <a:latin typeface="Proxima Nova"/>
                <a:ea typeface="Proxima Nova"/>
                <a:cs typeface="Proxima Nova"/>
                <a:sym typeface="Proxima Nova"/>
              </a:rPr>
              <a:t>𝜏, VOTE(S)) on a wait-queue Q</a:t>
            </a:r>
            <a:r>
              <a:rPr baseline="-25000" lang="en" sz="1700">
                <a:solidFill>
                  <a:schemeClr val="dk1"/>
                </a:solidFill>
                <a:latin typeface="Proxima Nova"/>
                <a:ea typeface="Proxima Nova"/>
                <a:cs typeface="Proxima Nova"/>
                <a:sym typeface="Proxima Nova"/>
              </a:rPr>
              <a:t>R</a:t>
            </a:r>
            <a:r>
              <a:rPr lang="en" sz="1700">
                <a:solidFill>
                  <a:schemeClr val="dk1"/>
                </a:solidFill>
                <a:latin typeface="Proxima Nova"/>
                <a:ea typeface="Proxima Nova"/>
                <a:cs typeface="Proxima Nova"/>
                <a:sym typeface="Proxima Nova"/>
              </a:rPr>
              <a:t>(X)</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0" name="Shape 1350"/>
        <p:cNvGrpSpPr/>
        <p:nvPr/>
      </p:nvGrpSpPr>
      <p:grpSpPr>
        <a:xfrm>
          <a:off x="0" y="0"/>
          <a:ext cx="0" cy="0"/>
          <a:chOff x="0" y="0"/>
          <a:chExt cx="0" cy="0"/>
        </a:xfrm>
      </p:grpSpPr>
      <p:sp>
        <p:nvSpPr>
          <p:cNvPr id="1351" name="Google Shape;1351;gfb40a51320_1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2" name="Google Shape;1352;gfb40a51320_1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800"/>
              </a:spcBef>
              <a:spcAft>
                <a:spcPts val="0"/>
              </a:spcAft>
              <a:buNone/>
            </a:pPr>
            <a:r>
              <a:rPr lang="en" sz="1700">
                <a:solidFill>
                  <a:schemeClr val="dk1"/>
                </a:solidFill>
                <a:latin typeface="Proxima Nova"/>
                <a:ea typeface="Proxima Nova"/>
                <a:cs typeface="Proxima Nova"/>
                <a:sym typeface="Proxima Nova"/>
              </a:rPr>
              <a:t>Let 𝜎 = {..., RELEASE(X), …} </a:t>
            </a:r>
            <a:r>
              <a:rPr lang="en" sz="2100">
                <a:solidFill>
                  <a:schemeClr val="dk1"/>
                </a:solidFill>
                <a:latin typeface="Proxima Nova"/>
                <a:ea typeface="Proxima Nova"/>
                <a:cs typeface="Proxima Nova"/>
                <a:sym typeface="Proxima Nova"/>
              </a:rPr>
              <a:t>be the commit/abort step for </a:t>
            </a:r>
            <a:r>
              <a:rPr lang="en" sz="1700">
                <a:solidFill>
                  <a:schemeClr val="dk1"/>
                </a:solidFill>
                <a:latin typeface="Proxima Nova"/>
                <a:ea typeface="Proxima Nova"/>
                <a:cs typeface="Proxima Nova"/>
                <a:sym typeface="Proxima Nova"/>
              </a:rPr>
              <a:t>𝜏</a:t>
            </a:r>
            <a:r>
              <a:rPr baseline="30000" lang="en" sz="1700">
                <a:solidFill>
                  <a:schemeClr val="dk1"/>
                </a:solidFill>
                <a:latin typeface="Proxima Nova"/>
                <a:ea typeface="Proxima Nova"/>
                <a:cs typeface="Proxima Nova"/>
                <a:sym typeface="Proxima Nova"/>
              </a:rPr>
              <a:t>’</a:t>
            </a:r>
            <a:r>
              <a:rPr lang="en" sz="1700">
                <a:solidFill>
                  <a:schemeClr val="dk1"/>
                </a:solidFill>
                <a:latin typeface="Proxima Nova"/>
                <a:ea typeface="Proxima Nova"/>
                <a:cs typeface="Proxima Nova"/>
                <a:sym typeface="Proxima Nova"/>
              </a:rPr>
              <a:t> != 𝜏. When lock is not obtained: </a:t>
            </a:r>
            <a:endParaRPr sz="1700">
              <a:solidFill>
                <a:schemeClr val="dk1"/>
              </a:solidFill>
              <a:latin typeface="Proxima Nova"/>
              <a:ea typeface="Proxima Nova"/>
              <a:cs typeface="Proxima Nova"/>
              <a:sym typeface="Proxima Nova"/>
            </a:endParaRPr>
          </a:p>
          <a:p>
            <a:pPr indent="0" lvl="0" marL="0" rtl="0" algn="l">
              <a:lnSpc>
                <a:spcPct val="90000"/>
              </a:lnSpc>
              <a:spcBef>
                <a:spcPts val="800"/>
              </a:spcBef>
              <a:spcAft>
                <a:spcPts val="0"/>
              </a:spcAft>
              <a:buNone/>
            </a:pPr>
            <a:r>
              <a:t/>
            </a:r>
            <a:endParaRPr sz="1700">
              <a:solidFill>
                <a:schemeClr val="dk1"/>
              </a:solidFill>
              <a:latin typeface="Proxima Nova"/>
              <a:ea typeface="Proxima Nova"/>
              <a:cs typeface="Proxima Nova"/>
              <a:sym typeface="Proxima Nova"/>
            </a:endParaRPr>
          </a:p>
          <a:p>
            <a:pPr indent="-336550" lvl="0" marL="457200" rtl="0" algn="l">
              <a:lnSpc>
                <a:spcPct val="90000"/>
              </a:lnSpc>
              <a:spcBef>
                <a:spcPts val="800"/>
              </a:spcBef>
              <a:spcAft>
                <a:spcPts val="0"/>
              </a:spcAft>
              <a:buClr>
                <a:schemeClr val="dk1"/>
              </a:buClr>
              <a:buSzPts val="1700"/>
              <a:buAutoNum type="arabicPeriod"/>
            </a:pPr>
            <a:r>
              <a:rPr lang="en" sz="1700">
                <a:solidFill>
                  <a:schemeClr val="dk1"/>
                </a:solidFill>
                <a:latin typeface="Proxima Nova"/>
                <a:ea typeface="Proxima Nova"/>
                <a:cs typeface="Proxima Nova"/>
                <a:sym typeface="Proxima Nova"/>
              </a:rPr>
              <a:t>If next txn in Q</a:t>
            </a:r>
            <a:r>
              <a:rPr baseline="-25000" lang="en" sz="1700">
                <a:solidFill>
                  <a:schemeClr val="dk1"/>
                </a:solidFill>
                <a:latin typeface="Proxima Nova"/>
                <a:ea typeface="Proxima Nova"/>
                <a:cs typeface="Proxima Nova"/>
                <a:sym typeface="Proxima Nova"/>
              </a:rPr>
              <a:t>R</a:t>
            </a:r>
            <a:r>
              <a:rPr lang="en" sz="1700">
                <a:solidFill>
                  <a:schemeClr val="dk1"/>
                </a:solidFill>
                <a:latin typeface="Proxima Nova"/>
                <a:ea typeface="Proxima Nova"/>
                <a:cs typeface="Proxima Nova"/>
                <a:sym typeface="Proxima Nova"/>
              </a:rPr>
              <a:t>(X) requires a read lock, and 𝜏’ held a write lock on X. Then wake up all transactions in Q</a:t>
            </a:r>
            <a:r>
              <a:rPr baseline="-25000" lang="en" sz="1700">
                <a:solidFill>
                  <a:schemeClr val="dk1"/>
                </a:solidFill>
                <a:latin typeface="Proxima Nova"/>
                <a:ea typeface="Proxima Nova"/>
                <a:cs typeface="Proxima Nova"/>
                <a:sym typeface="Proxima Nova"/>
              </a:rPr>
              <a:t>R</a:t>
            </a:r>
            <a:r>
              <a:rPr lang="en" sz="1700">
                <a:solidFill>
                  <a:schemeClr val="dk1"/>
                </a:solidFill>
                <a:latin typeface="Proxima Nova"/>
                <a:ea typeface="Proxima Nova"/>
                <a:cs typeface="Proxima Nova"/>
                <a:sym typeface="Proxima Nova"/>
              </a:rPr>
              <a:t>(X) that require a read lock on X.</a:t>
            </a:r>
            <a:br>
              <a:rPr lang="en" sz="1700">
                <a:solidFill>
                  <a:schemeClr val="dk1"/>
                </a:solidFill>
                <a:latin typeface="Proxima Nova"/>
                <a:ea typeface="Proxima Nova"/>
                <a:cs typeface="Proxima Nova"/>
                <a:sym typeface="Proxima Nova"/>
              </a:rPr>
            </a:br>
            <a:endParaRPr sz="1700">
              <a:solidFill>
                <a:schemeClr val="dk1"/>
              </a:solidFill>
              <a:latin typeface="Proxima Nova"/>
              <a:ea typeface="Proxima Nova"/>
              <a:cs typeface="Proxima Nova"/>
              <a:sym typeface="Proxima Nova"/>
            </a:endParaRPr>
          </a:p>
          <a:p>
            <a:pPr indent="-336550" lvl="0" marL="457200" rtl="0" algn="l">
              <a:lnSpc>
                <a:spcPct val="90000"/>
              </a:lnSpc>
              <a:spcBef>
                <a:spcPts val="0"/>
              </a:spcBef>
              <a:spcAft>
                <a:spcPts val="0"/>
              </a:spcAft>
              <a:buClr>
                <a:schemeClr val="dk1"/>
              </a:buClr>
              <a:buSzPts val="1700"/>
              <a:buAutoNum type="arabicPeriod"/>
            </a:pPr>
            <a:r>
              <a:rPr lang="en" sz="1700">
                <a:solidFill>
                  <a:schemeClr val="dk1"/>
                </a:solidFill>
                <a:latin typeface="Proxima Nova"/>
                <a:ea typeface="Proxima Nova"/>
                <a:cs typeface="Proxima Nova"/>
                <a:sym typeface="Proxima Nova"/>
              </a:rPr>
              <a:t>If next txn in Q</a:t>
            </a:r>
            <a:r>
              <a:rPr baseline="-25000" lang="en" sz="1700">
                <a:solidFill>
                  <a:schemeClr val="dk1"/>
                </a:solidFill>
                <a:latin typeface="Proxima Nova"/>
                <a:ea typeface="Proxima Nova"/>
                <a:cs typeface="Proxima Nova"/>
                <a:sym typeface="Proxima Nova"/>
              </a:rPr>
              <a:t>R</a:t>
            </a:r>
            <a:r>
              <a:rPr lang="en" sz="1700">
                <a:solidFill>
                  <a:schemeClr val="dk1"/>
                </a:solidFill>
                <a:latin typeface="Proxima Nova"/>
                <a:ea typeface="Proxima Nova"/>
                <a:cs typeface="Proxima Nova"/>
                <a:sym typeface="Proxima Nova"/>
              </a:rPr>
              <a:t>(X) requires a write lock, and 𝜏’ was the </a:t>
            </a:r>
            <a:r>
              <a:rPr b="1" lang="en" sz="1700">
                <a:solidFill>
                  <a:schemeClr val="dk1"/>
                </a:solidFill>
                <a:latin typeface="Proxima Nova"/>
                <a:ea typeface="Proxima Nova"/>
                <a:cs typeface="Proxima Nova"/>
                <a:sym typeface="Proxima Nova"/>
              </a:rPr>
              <a:t>last transaction </a:t>
            </a:r>
            <a:r>
              <a:rPr lang="en" sz="1700">
                <a:solidFill>
                  <a:schemeClr val="dk1"/>
                </a:solidFill>
                <a:latin typeface="Proxima Nova"/>
                <a:ea typeface="Proxima Nova"/>
                <a:cs typeface="Proxima Nova"/>
                <a:sym typeface="Proxima Nova"/>
              </a:rPr>
              <a:t>holding </a:t>
            </a:r>
            <a:r>
              <a:rPr b="1" lang="en" sz="1700">
                <a:solidFill>
                  <a:schemeClr val="dk1"/>
                </a:solidFill>
                <a:latin typeface="Proxima Nova"/>
                <a:ea typeface="Proxima Nova"/>
                <a:cs typeface="Proxima Nova"/>
                <a:sym typeface="Proxima Nova"/>
              </a:rPr>
              <a:t>any lock</a:t>
            </a:r>
            <a:r>
              <a:rPr lang="en" sz="1700">
                <a:solidFill>
                  <a:schemeClr val="dk1"/>
                </a:solidFill>
                <a:latin typeface="Proxima Nova"/>
                <a:ea typeface="Proxima Nova"/>
                <a:cs typeface="Proxima Nova"/>
                <a:sym typeface="Proxima Nova"/>
              </a:rPr>
              <a:t> on X, then we can wake up the last transaction.</a:t>
            </a:r>
            <a:endParaRPr sz="1700">
              <a:solidFill>
                <a:schemeClr val="dk1"/>
              </a:solidFill>
              <a:latin typeface="Proxima Nova"/>
              <a:ea typeface="Proxima Nova"/>
              <a:cs typeface="Proxima Nova"/>
              <a:sym typeface="Proxima Nova"/>
            </a:endParaRPr>
          </a:p>
          <a:p>
            <a:pPr indent="0" lvl="0" marL="0" rtl="0" algn="l">
              <a:lnSpc>
                <a:spcPct val="90000"/>
              </a:lnSpc>
              <a:spcBef>
                <a:spcPts val="800"/>
              </a:spcBef>
              <a:spcAft>
                <a:spcPts val="0"/>
              </a:spcAft>
              <a:buNone/>
            </a:pPr>
            <a:r>
              <a:t/>
            </a:r>
            <a:endParaRPr sz="1700">
              <a:solidFill>
                <a:schemeClr val="dk1"/>
              </a:solidFill>
              <a:latin typeface="Proxima Nova"/>
              <a:ea typeface="Proxima Nova"/>
              <a:cs typeface="Proxima Nova"/>
              <a:sym typeface="Proxima Nova"/>
            </a:endParaRPr>
          </a:p>
          <a:p>
            <a:pPr indent="0" lvl="0" marL="0" rtl="0" algn="l">
              <a:lnSpc>
                <a:spcPct val="90000"/>
              </a:lnSpc>
              <a:spcBef>
                <a:spcPts val="800"/>
              </a:spcBef>
              <a:spcAft>
                <a:spcPts val="0"/>
              </a:spcAft>
              <a:buNone/>
            </a:pPr>
            <a:r>
              <a:rPr lang="en" sz="1700">
                <a:solidFill>
                  <a:schemeClr val="dk1"/>
                </a:solidFill>
                <a:latin typeface="Proxima Nova"/>
                <a:ea typeface="Proxima Nova"/>
                <a:cs typeface="Proxima Nova"/>
                <a:sym typeface="Proxima Nova"/>
              </a:rPr>
              <a:t>The wake up operations are done by queues in a deterministic manner. Therefore, no consensus is required to check which transaction to be executed next and its initiation.</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gfb40a51320_1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1" name="Google Shape;1381;gfb40a51320_1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800"/>
              </a:spcBef>
              <a:spcAft>
                <a:spcPts val="0"/>
              </a:spcAft>
              <a:buClr>
                <a:schemeClr val="dk1"/>
              </a:buClr>
              <a:buSzPts val="1100"/>
              <a:buFont typeface="Arial"/>
              <a:buNone/>
            </a:pPr>
            <a:r>
              <a:rPr lang="en" sz="1700">
                <a:solidFill>
                  <a:schemeClr val="dk1"/>
                </a:solidFill>
                <a:latin typeface="Proxima Nova"/>
                <a:ea typeface="Proxima Nova"/>
                <a:cs typeface="Proxima Nova"/>
                <a:sym typeface="Proxima Nova"/>
              </a:rPr>
              <a:t>Let 𝜎 = {..., RELEASE(X), …} </a:t>
            </a:r>
            <a:r>
              <a:rPr lang="en" sz="2100">
                <a:solidFill>
                  <a:schemeClr val="dk1"/>
                </a:solidFill>
                <a:latin typeface="Proxima Nova"/>
                <a:ea typeface="Proxima Nova"/>
                <a:cs typeface="Proxima Nova"/>
                <a:sym typeface="Proxima Nova"/>
              </a:rPr>
              <a:t>be the commit/abort step for </a:t>
            </a:r>
            <a:r>
              <a:rPr lang="en" sz="1700">
                <a:solidFill>
                  <a:schemeClr val="dk1"/>
                </a:solidFill>
                <a:latin typeface="Proxima Nova"/>
                <a:ea typeface="Proxima Nova"/>
                <a:cs typeface="Proxima Nova"/>
                <a:sym typeface="Proxima Nova"/>
              </a:rPr>
              <a:t>𝜏</a:t>
            </a:r>
            <a:r>
              <a:rPr baseline="30000" lang="en" sz="1700">
                <a:solidFill>
                  <a:schemeClr val="dk1"/>
                </a:solidFill>
                <a:latin typeface="Proxima Nova"/>
                <a:ea typeface="Proxima Nova"/>
                <a:cs typeface="Proxima Nova"/>
                <a:sym typeface="Proxima Nova"/>
              </a:rPr>
              <a:t>’</a:t>
            </a:r>
            <a:r>
              <a:rPr lang="en" sz="1700">
                <a:solidFill>
                  <a:schemeClr val="dk1"/>
                </a:solidFill>
                <a:latin typeface="Proxima Nova"/>
                <a:ea typeface="Proxima Nova"/>
                <a:cs typeface="Proxima Nova"/>
                <a:sym typeface="Proxima Nova"/>
              </a:rPr>
              <a:t> != 𝜏. When lock is not obtained: </a:t>
            </a:r>
            <a:endParaRPr sz="1700">
              <a:solidFill>
                <a:schemeClr val="dk1"/>
              </a:solidFill>
              <a:latin typeface="Proxima Nova"/>
              <a:ea typeface="Proxima Nova"/>
              <a:cs typeface="Proxima Nova"/>
              <a:sym typeface="Proxima Nova"/>
            </a:endParaRPr>
          </a:p>
          <a:p>
            <a:pPr indent="0" lvl="0" marL="0" rtl="0" algn="l">
              <a:lnSpc>
                <a:spcPct val="90000"/>
              </a:lnSpc>
              <a:spcBef>
                <a:spcPts val="800"/>
              </a:spcBef>
              <a:spcAft>
                <a:spcPts val="0"/>
              </a:spcAft>
              <a:buClr>
                <a:schemeClr val="dk1"/>
              </a:buClr>
              <a:buSzPts val="1100"/>
              <a:buFont typeface="Arial"/>
              <a:buNone/>
            </a:pPr>
            <a:r>
              <a:t/>
            </a:r>
            <a:endParaRPr sz="1700">
              <a:solidFill>
                <a:schemeClr val="dk1"/>
              </a:solidFill>
              <a:latin typeface="Proxima Nova"/>
              <a:ea typeface="Proxima Nova"/>
              <a:cs typeface="Proxima Nova"/>
              <a:sym typeface="Proxima Nova"/>
            </a:endParaRPr>
          </a:p>
          <a:p>
            <a:pPr indent="-336550" lvl="0" marL="457200" rtl="0" algn="l">
              <a:lnSpc>
                <a:spcPct val="90000"/>
              </a:lnSpc>
              <a:spcBef>
                <a:spcPts val="800"/>
              </a:spcBef>
              <a:spcAft>
                <a:spcPts val="0"/>
              </a:spcAft>
              <a:buClr>
                <a:schemeClr val="dk1"/>
              </a:buClr>
              <a:buSzPts val="1700"/>
              <a:buAutoNum type="arabicPeriod"/>
            </a:pPr>
            <a:r>
              <a:rPr lang="en" sz="1700">
                <a:solidFill>
                  <a:schemeClr val="dk1"/>
                </a:solidFill>
                <a:latin typeface="Proxima Nova"/>
                <a:ea typeface="Proxima Nova"/>
                <a:cs typeface="Proxima Nova"/>
                <a:sym typeface="Proxima Nova"/>
              </a:rPr>
              <a:t>If next txn in Q</a:t>
            </a:r>
            <a:r>
              <a:rPr baseline="-25000" lang="en" sz="1700">
                <a:solidFill>
                  <a:schemeClr val="dk1"/>
                </a:solidFill>
                <a:latin typeface="Proxima Nova"/>
                <a:ea typeface="Proxima Nova"/>
                <a:cs typeface="Proxima Nova"/>
                <a:sym typeface="Proxima Nova"/>
              </a:rPr>
              <a:t>R</a:t>
            </a:r>
            <a:r>
              <a:rPr lang="en" sz="1700">
                <a:solidFill>
                  <a:schemeClr val="dk1"/>
                </a:solidFill>
                <a:latin typeface="Proxima Nova"/>
                <a:ea typeface="Proxima Nova"/>
                <a:cs typeface="Proxima Nova"/>
                <a:sym typeface="Proxima Nova"/>
              </a:rPr>
              <a:t>(X) requires a read lock, and 𝜏’ held a write lock on X. Then wake up all transactions in Q</a:t>
            </a:r>
            <a:r>
              <a:rPr baseline="-25000" lang="en" sz="1700">
                <a:solidFill>
                  <a:schemeClr val="dk1"/>
                </a:solidFill>
                <a:latin typeface="Proxima Nova"/>
                <a:ea typeface="Proxima Nova"/>
                <a:cs typeface="Proxima Nova"/>
                <a:sym typeface="Proxima Nova"/>
              </a:rPr>
              <a:t>R</a:t>
            </a:r>
            <a:r>
              <a:rPr lang="en" sz="1700">
                <a:solidFill>
                  <a:schemeClr val="dk1"/>
                </a:solidFill>
                <a:latin typeface="Proxima Nova"/>
                <a:ea typeface="Proxima Nova"/>
                <a:cs typeface="Proxima Nova"/>
                <a:sym typeface="Proxima Nova"/>
              </a:rPr>
              <a:t>(X) that require a read lock on X.</a:t>
            </a:r>
            <a:br>
              <a:rPr lang="en" sz="1700">
                <a:solidFill>
                  <a:schemeClr val="dk1"/>
                </a:solidFill>
                <a:latin typeface="Proxima Nova"/>
                <a:ea typeface="Proxima Nova"/>
                <a:cs typeface="Proxima Nova"/>
                <a:sym typeface="Proxima Nova"/>
              </a:rPr>
            </a:br>
            <a:endParaRPr sz="1700">
              <a:solidFill>
                <a:schemeClr val="dk1"/>
              </a:solidFill>
              <a:latin typeface="Proxima Nova"/>
              <a:ea typeface="Proxima Nova"/>
              <a:cs typeface="Proxima Nova"/>
              <a:sym typeface="Proxima Nova"/>
            </a:endParaRPr>
          </a:p>
          <a:p>
            <a:pPr indent="-336550" lvl="0" marL="457200" rtl="0" algn="l">
              <a:lnSpc>
                <a:spcPct val="90000"/>
              </a:lnSpc>
              <a:spcBef>
                <a:spcPts val="0"/>
              </a:spcBef>
              <a:spcAft>
                <a:spcPts val="0"/>
              </a:spcAft>
              <a:buClr>
                <a:schemeClr val="dk1"/>
              </a:buClr>
              <a:buSzPts val="1700"/>
              <a:buAutoNum type="arabicPeriod"/>
            </a:pPr>
            <a:r>
              <a:rPr lang="en" sz="1700">
                <a:solidFill>
                  <a:schemeClr val="dk1"/>
                </a:solidFill>
                <a:latin typeface="Proxima Nova"/>
                <a:ea typeface="Proxima Nova"/>
                <a:cs typeface="Proxima Nova"/>
                <a:sym typeface="Proxima Nova"/>
              </a:rPr>
              <a:t>If next txn in Q</a:t>
            </a:r>
            <a:r>
              <a:rPr baseline="-25000" lang="en" sz="1700">
                <a:solidFill>
                  <a:schemeClr val="dk1"/>
                </a:solidFill>
                <a:latin typeface="Proxima Nova"/>
                <a:ea typeface="Proxima Nova"/>
                <a:cs typeface="Proxima Nova"/>
                <a:sym typeface="Proxima Nova"/>
              </a:rPr>
              <a:t>R</a:t>
            </a:r>
            <a:r>
              <a:rPr lang="en" sz="1700">
                <a:solidFill>
                  <a:schemeClr val="dk1"/>
                </a:solidFill>
                <a:latin typeface="Proxima Nova"/>
                <a:ea typeface="Proxima Nova"/>
                <a:cs typeface="Proxima Nova"/>
                <a:sym typeface="Proxima Nova"/>
              </a:rPr>
              <a:t>(X) requires a write lock, and 𝜏’ was the </a:t>
            </a:r>
            <a:r>
              <a:rPr b="1" lang="en" sz="1700">
                <a:solidFill>
                  <a:schemeClr val="dk1"/>
                </a:solidFill>
                <a:latin typeface="Proxima Nova"/>
                <a:ea typeface="Proxima Nova"/>
                <a:cs typeface="Proxima Nova"/>
                <a:sym typeface="Proxima Nova"/>
              </a:rPr>
              <a:t>last transaction </a:t>
            </a:r>
            <a:r>
              <a:rPr lang="en" sz="1700">
                <a:solidFill>
                  <a:schemeClr val="dk1"/>
                </a:solidFill>
                <a:latin typeface="Proxima Nova"/>
                <a:ea typeface="Proxima Nova"/>
                <a:cs typeface="Proxima Nova"/>
                <a:sym typeface="Proxima Nova"/>
              </a:rPr>
              <a:t>holding </a:t>
            </a:r>
            <a:r>
              <a:rPr b="1" lang="en" sz="1700">
                <a:solidFill>
                  <a:schemeClr val="dk1"/>
                </a:solidFill>
                <a:latin typeface="Proxima Nova"/>
                <a:ea typeface="Proxima Nova"/>
                <a:cs typeface="Proxima Nova"/>
                <a:sym typeface="Proxima Nova"/>
              </a:rPr>
              <a:t>any lock</a:t>
            </a:r>
            <a:r>
              <a:rPr lang="en" sz="1700">
                <a:solidFill>
                  <a:schemeClr val="dk1"/>
                </a:solidFill>
                <a:latin typeface="Proxima Nova"/>
                <a:ea typeface="Proxima Nova"/>
                <a:cs typeface="Proxima Nova"/>
                <a:sym typeface="Proxima Nova"/>
              </a:rPr>
              <a:t> on X, then we can wake up the last transaction.</a:t>
            </a:r>
            <a:endParaRPr sz="1700">
              <a:solidFill>
                <a:schemeClr val="dk1"/>
              </a:solidFill>
              <a:latin typeface="Proxima Nova"/>
              <a:ea typeface="Proxima Nova"/>
              <a:cs typeface="Proxima Nova"/>
              <a:sym typeface="Proxima Nova"/>
            </a:endParaRPr>
          </a:p>
          <a:p>
            <a:pPr indent="0" lvl="0" marL="0" rtl="0" algn="l">
              <a:lnSpc>
                <a:spcPct val="90000"/>
              </a:lnSpc>
              <a:spcBef>
                <a:spcPts val="800"/>
              </a:spcBef>
              <a:spcAft>
                <a:spcPts val="0"/>
              </a:spcAft>
              <a:buClr>
                <a:schemeClr val="dk1"/>
              </a:buClr>
              <a:buSzPts val="1100"/>
              <a:buFont typeface="Arial"/>
              <a:buNone/>
            </a:pPr>
            <a:r>
              <a:t/>
            </a:r>
            <a:endParaRPr sz="1700">
              <a:solidFill>
                <a:schemeClr val="dk1"/>
              </a:solidFill>
              <a:latin typeface="Proxima Nova"/>
              <a:ea typeface="Proxima Nova"/>
              <a:cs typeface="Proxima Nova"/>
              <a:sym typeface="Proxima Nova"/>
            </a:endParaRPr>
          </a:p>
          <a:p>
            <a:pPr indent="0" lvl="0" marL="0" rtl="0" algn="l">
              <a:lnSpc>
                <a:spcPct val="90000"/>
              </a:lnSpc>
              <a:spcBef>
                <a:spcPts val="800"/>
              </a:spcBef>
              <a:spcAft>
                <a:spcPts val="0"/>
              </a:spcAft>
              <a:buNone/>
            </a:pPr>
            <a:r>
              <a:rPr lang="en" sz="1700">
                <a:solidFill>
                  <a:schemeClr val="dk1"/>
                </a:solidFill>
                <a:latin typeface="Proxima Nova"/>
                <a:ea typeface="Proxima Nova"/>
                <a:cs typeface="Proxima Nova"/>
                <a:sym typeface="Proxima Nova"/>
              </a:rPr>
              <a:t>The wake up operations are done by queues in a deterministic manner. Therefore, no consensus is required to check which transaction to be executed next and its initiation.</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gfb252f1e44_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8" name="Google Shape;1408;gfb252f1e44_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6" name="Shape 1426"/>
        <p:cNvGrpSpPr/>
        <p:nvPr/>
      </p:nvGrpSpPr>
      <p:grpSpPr>
        <a:xfrm>
          <a:off x="0" y="0"/>
          <a:ext cx="0" cy="0"/>
          <a:chOff x="0" y="0"/>
          <a:chExt cx="0" cy="0"/>
        </a:xfrm>
      </p:grpSpPr>
      <p:sp>
        <p:nvSpPr>
          <p:cNvPr id="1427" name="Google Shape;1427;gfad09bb8c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8" name="Google Shape;1428;gfad09bb8c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Q1. How are the accounts chosen?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Ans&gt; Binomial distribution where n = 1000 and p = 0.5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Q2. What exactly is the </a:t>
            </a:r>
            <a:r>
              <a:rPr lang="en"/>
              <a:t>message</a:t>
            </a:r>
            <a:r>
              <a:rPr lang="en"/>
              <a:t> delay?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Ans&gt; Delay between the two replicas. In this case, we have simulated this. We have only implemented the orchestration and </a:t>
            </a:r>
            <a:r>
              <a:rPr lang="en"/>
              <a:t>execution</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1150" lvl="0" marL="457200" rtl="0" algn="l">
              <a:lnSpc>
                <a:spcPct val="90000"/>
              </a:lnSpc>
              <a:spcBef>
                <a:spcPts val="800"/>
              </a:spcBef>
              <a:spcAft>
                <a:spcPts val="0"/>
              </a:spcAft>
              <a:buClr>
                <a:schemeClr val="dk1"/>
              </a:buClr>
              <a:buSzPts val="1300"/>
              <a:buAutoNum type="arabicPeriod"/>
            </a:pPr>
            <a:r>
              <a:rPr lang="en" sz="2000">
                <a:solidFill>
                  <a:schemeClr val="dk1"/>
                </a:solidFill>
                <a:latin typeface="Proxima Nova"/>
                <a:ea typeface="Proxima Nova"/>
                <a:cs typeface="Proxima Nova"/>
                <a:sym typeface="Proxima Nova"/>
              </a:rPr>
              <a:t>Workload = 5000 transactions</a:t>
            </a:r>
            <a:endParaRPr sz="2000">
              <a:solidFill>
                <a:schemeClr val="dk1"/>
              </a:solidFill>
              <a:latin typeface="Proxima Nova"/>
              <a:ea typeface="Proxima Nova"/>
              <a:cs typeface="Proxima Nova"/>
              <a:sym typeface="Proxima Nova"/>
            </a:endParaRPr>
          </a:p>
          <a:p>
            <a:pPr indent="-311150" lvl="0" marL="457200" rtl="0" algn="l">
              <a:lnSpc>
                <a:spcPct val="90000"/>
              </a:lnSpc>
              <a:spcBef>
                <a:spcPts val="0"/>
              </a:spcBef>
              <a:spcAft>
                <a:spcPts val="0"/>
              </a:spcAft>
              <a:buClr>
                <a:schemeClr val="dk1"/>
              </a:buClr>
              <a:buSzPts val="1300"/>
              <a:buAutoNum type="arabicPeriod"/>
            </a:pPr>
            <a:r>
              <a:rPr b="1" lang="en" sz="2000">
                <a:solidFill>
                  <a:schemeClr val="dk1"/>
                </a:solidFill>
                <a:latin typeface="Proxima Nova"/>
                <a:ea typeface="Proxima Nova"/>
                <a:cs typeface="Proxima Nova"/>
                <a:sym typeface="Proxima Nova"/>
              </a:rPr>
              <a:t>Impact per transaction</a:t>
            </a:r>
            <a:r>
              <a:rPr lang="en" sz="2000">
                <a:solidFill>
                  <a:schemeClr val="dk1"/>
                </a:solidFill>
                <a:latin typeface="Proxima Nova"/>
                <a:ea typeface="Proxima Nova"/>
                <a:cs typeface="Proxima Nova"/>
                <a:sym typeface="Proxima Nova"/>
              </a:rPr>
              <a:t>: 16 distinct accounts per shard </a:t>
            </a:r>
            <a:endParaRPr sz="2000">
              <a:solidFill>
                <a:schemeClr val="dk1"/>
              </a:solidFill>
              <a:latin typeface="Proxima Nova"/>
              <a:ea typeface="Proxima Nova"/>
              <a:cs typeface="Proxima Nova"/>
              <a:sym typeface="Proxima Nova"/>
            </a:endParaRPr>
          </a:p>
          <a:p>
            <a:pPr indent="-311150" lvl="1" marL="914400" rtl="0" algn="l">
              <a:lnSpc>
                <a:spcPct val="90000"/>
              </a:lnSpc>
              <a:spcBef>
                <a:spcPts val="0"/>
              </a:spcBef>
              <a:spcAft>
                <a:spcPts val="0"/>
              </a:spcAft>
              <a:buClr>
                <a:schemeClr val="dk1"/>
              </a:buClr>
              <a:buSzPts val="1300"/>
              <a:buAutoNum type="alphaLcPeriod"/>
            </a:pPr>
            <a:r>
              <a:rPr lang="en" sz="1700">
                <a:solidFill>
                  <a:schemeClr val="dk1"/>
                </a:solidFill>
                <a:latin typeface="Proxima Nova"/>
                <a:ea typeface="Proxima Nova"/>
                <a:cs typeface="Proxima Nova"/>
                <a:sym typeface="Proxima Nova"/>
              </a:rPr>
              <a:t>Initial balance: 2000</a:t>
            </a:r>
            <a:endParaRPr sz="1700">
              <a:solidFill>
                <a:schemeClr val="dk1"/>
              </a:solidFill>
              <a:latin typeface="Proxima Nova"/>
              <a:ea typeface="Proxima Nova"/>
              <a:cs typeface="Proxima Nova"/>
              <a:sym typeface="Proxima Nova"/>
            </a:endParaRPr>
          </a:p>
          <a:p>
            <a:pPr indent="-311150" lvl="1" marL="914400" rtl="0" algn="l">
              <a:lnSpc>
                <a:spcPct val="90000"/>
              </a:lnSpc>
              <a:spcBef>
                <a:spcPts val="0"/>
              </a:spcBef>
              <a:spcAft>
                <a:spcPts val="0"/>
              </a:spcAft>
              <a:buClr>
                <a:schemeClr val="dk1"/>
              </a:buClr>
              <a:buSzPts val="1300"/>
              <a:buAutoNum type="alphaLcPeriod"/>
            </a:pPr>
            <a:r>
              <a:rPr lang="en" sz="1700">
                <a:solidFill>
                  <a:schemeClr val="dk1"/>
                </a:solidFill>
                <a:latin typeface="Proxima Nova"/>
                <a:ea typeface="Proxima Nova"/>
                <a:cs typeface="Proxima Nova"/>
                <a:sym typeface="Proxima Nova"/>
              </a:rPr>
              <a:t>Putting constraints on 8 accounts: Read op</a:t>
            </a:r>
            <a:endParaRPr sz="1700">
              <a:solidFill>
                <a:schemeClr val="dk1"/>
              </a:solidFill>
              <a:latin typeface="Proxima Nova"/>
              <a:ea typeface="Proxima Nova"/>
              <a:cs typeface="Proxima Nova"/>
              <a:sym typeface="Proxima Nova"/>
            </a:endParaRPr>
          </a:p>
          <a:p>
            <a:pPr indent="-311150" lvl="1" marL="914400" rtl="0" algn="l">
              <a:lnSpc>
                <a:spcPct val="90000"/>
              </a:lnSpc>
              <a:spcBef>
                <a:spcPts val="0"/>
              </a:spcBef>
              <a:spcAft>
                <a:spcPts val="0"/>
              </a:spcAft>
              <a:buClr>
                <a:schemeClr val="dk1"/>
              </a:buClr>
              <a:buSzPts val="1300"/>
              <a:buAutoNum type="alphaLcPeriod"/>
            </a:pPr>
            <a:r>
              <a:rPr lang="en" sz="1700">
                <a:solidFill>
                  <a:schemeClr val="dk1"/>
                </a:solidFill>
                <a:latin typeface="Proxima Nova"/>
                <a:ea typeface="Proxima Nova"/>
                <a:cs typeface="Proxima Nova"/>
                <a:sym typeface="Proxima Nova"/>
              </a:rPr>
              <a:t>Removing balance from 4 accounts: Write op (500 value)</a:t>
            </a:r>
            <a:endParaRPr sz="1700">
              <a:solidFill>
                <a:schemeClr val="dk1"/>
              </a:solidFill>
              <a:latin typeface="Proxima Nova"/>
              <a:ea typeface="Proxima Nova"/>
              <a:cs typeface="Proxima Nova"/>
              <a:sym typeface="Proxima Nova"/>
            </a:endParaRPr>
          </a:p>
          <a:p>
            <a:pPr indent="-311150" lvl="1" marL="914400" rtl="0" algn="l">
              <a:lnSpc>
                <a:spcPct val="90000"/>
              </a:lnSpc>
              <a:spcBef>
                <a:spcPts val="0"/>
              </a:spcBef>
              <a:spcAft>
                <a:spcPts val="0"/>
              </a:spcAft>
              <a:buClr>
                <a:schemeClr val="dk1"/>
              </a:buClr>
              <a:buSzPts val="1300"/>
              <a:buAutoNum type="alphaLcPeriod"/>
            </a:pPr>
            <a:r>
              <a:rPr lang="en" sz="1700">
                <a:solidFill>
                  <a:schemeClr val="dk1"/>
                </a:solidFill>
                <a:latin typeface="Proxima Nova"/>
                <a:ea typeface="Proxima Nova"/>
                <a:cs typeface="Proxima Nova"/>
                <a:sym typeface="Proxima Nova"/>
              </a:rPr>
              <a:t>Adding balance to 4 accounts: Write op (500 value)</a:t>
            </a:r>
            <a:endParaRPr sz="1700">
              <a:solidFill>
                <a:schemeClr val="dk1"/>
              </a:solidFill>
              <a:latin typeface="Proxima Nova"/>
              <a:ea typeface="Proxima Nova"/>
              <a:cs typeface="Proxima Nova"/>
              <a:sym typeface="Proxima Nova"/>
            </a:endParaRPr>
          </a:p>
          <a:p>
            <a:pPr indent="-311150" lvl="0" marL="457200" rtl="0" algn="l">
              <a:lnSpc>
                <a:spcPct val="90000"/>
              </a:lnSpc>
              <a:spcBef>
                <a:spcPts val="0"/>
              </a:spcBef>
              <a:spcAft>
                <a:spcPts val="0"/>
              </a:spcAft>
              <a:buClr>
                <a:schemeClr val="dk1"/>
              </a:buClr>
              <a:buSzPts val="1300"/>
              <a:buAutoNum type="arabicPeriod"/>
            </a:pPr>
            <a:r>
              <a:rPr lang="en" sz="2000">
                <a:solidFill>
                  <a:schemeClr val="dk1"/>
                </a:solidFill>
                <a:latin typeface="Proxima Nova"/>
                <a:ea typeface="Proxima Nova"/>
                <a:cs typeface="Proxima Nova"/>
                <a:sym typeface="Proxima Nova"/>
              </a:rPr>
              <a:t>Accounts </a:t>
            </a:r>
            <a:r>
              <a:rPr lang="en" sz="2000">
                <a:solidFill>
                  <a:schemeClr val="dk1"/>
                </a:solidFill>
                <a:latin typeface="Proxima Nova"/>
                <a:ea typeface="Proxima Nova"/>
                <a:cs typeface="Proxima Nova"/>
                <a:sym typeface="Proxima Nova"/>
              </a:rPr>
              <a:t>per shard = 128</a:t>
            </a:r>
            <a:endParaRPr sz="2000">
              <a:solidFill>
                <a:schemeClr val="dk1"/>
              </a:solidFill>
              <a:latin typeface="Proxima Nova"/>
              <a:ea typeface="Proxima Nova"/>
              <a:cs typeface="Proxima Nova"/>
              <a:sym typeface="Proxima Nova"/>
            </a:endParaRPr>
          </a:p>
          <a:p>
            <a:pPr indent="-311150" lvl="0" marL="457200" rtl="0" algn="l">
              <a:lnSpc>
                <a:spcPct val="90000"/>
              </a:lnSpc>
              <a:spcBef>
                <a:spcPts val="0"/>
              </a:spcBef>
              <a:spcAft>
                <a:spcPts val="0"/>
              </a:spcAft>
              <a:buClr>
                <a:schemeClr val="dk1"/>
              </a:buClr>
              <a:buSzPts val="1300"/>
              <a:buAutoNum type="arabicPeriod"/>
            </a:pPr>
            <a:r>
              <a:rPr lang="en" sz="2000">
                <a:solidFill>
                  <a:schemeClr val="dk1"/>
                </a:solidFill>
                <a:latin typeface="Proxima Nova"/>
                <a:ea typeface="Proxima Nova"/>
                <a:cs typeface="Proxima Nova"/>
                <a:sym typeface="Proxima Nova"/>
              </a:rPr>
              <a:t>Shard count = 64</a:t>
            </a:r>
            <a:endParaRPr sz="2000">
              <a:solidFill>
                <a:schemeClr val="dk1"/>
              </a:solidFill>
              <a:latin typeface="Proxima Nova"/>
              <a:ea typeface="Proxima Nova"/>
              <a:cs typeface="Proxima Nova"/>
              <a:sym typeface="Proxima Nova"/>
            </a:endParaRPr>
          </a:p>
          <a:p>
            <a:pPr indent="-311150" lvl="0" marL="457200" rtl="0" algn="l">
              <a:lnSpc>
                <a:spcPct val="90000"/>
              </a:lnSpc>
              <a:spcBef>
                <a:spcPts val="0"/>
              </a:spcBef>
              <a:spcAft>
                <a:spcPts val="0"/>
              </a:spcAft>
              <a:buClr>
                <a:schemeClr val="dk1"/>
              </a:buClr>
              <a:buSzPts val="1300"/>
              <a:buAutoNum type="arabicPeriod"/>
            </a:pPr>
            <a:r>
              <a:rPr lang="en" sz="2000">
                <a:solidFill>
                  <a:schemeClr val="dk1"/>
                </a:solidFill>
                <a:latin typeface="Proxima Nova"/>
                <a:ea typeface="Proxima Nova"/>
                <a:cs typeface="Proxima Nova"/>
                <a:sym typeface="Proxima Nova"/>
              </a:rPr>
              <a:t>Message delay = 10ms</a:t>
            </a:r>
            <a:endParaRPr sz="2000">
              <a:solidFill>
                <a:schemeClr val="dk1"/>
              </a:solidFill>
              <a:latin typeface="Proxima Nova"/>
              <a:ea typeface="Proxima Nova"/>
              <a:cs typeface="Proxima Nova"/>
              <a:sym typeface="Proxima Nova"/>
            </a:endParaRPr>
          </a:p>
          <a:p>
            <a:pPr indent="-311150" lvl="0" marL="457200" rtl="0" algn="l">
              <a:lnSpc>
                <a:spcPct val="90000"/>
              </a:lnSpc>
              <a:spcBef>
                <a:spcPts val="0"/>
              </a:spcBef>
              <a:spcAft>
                <a:spcPts val="0"/>
              </a:spcAft>
              <a:buClr>
                <a:schemeClr val="dk1"/>
              </a:buClr>
              <a:buSzPts val="1300"/>
              <a:buAutoNum type="arabicPeriod"/>
            </a:pPr>
            <a:r>
              <a:rPr lang="en" sz="2000">
                <a:solidFill>
                  <a:schemeClr val="dk1"/>
                </a:solidFill>
                <a:latin typeface="Proxima Nova"/>
                <a:ea typeface="Proxima Nova"/>
                <a:cs typeface="Proxima Nova"/>
                <a:sym typeface="Proxima Nova"/>
              </a:rPr>
              <a:t>Consensus time = 30ms</a:t>
            </a:r>
            <a:endParaRPr sz="2000">
              <a:solidFill>
                <a:schemeClr val="dk1"/>
              </a:solidFill>
              <a:latin typeface="Proxima Nova"/>
              <a:ea typeface="Proxima Nova"/>
              <a:cs typeface="Proxima Nova"/>
              <a:sym typeface="Proxima Nova"/>
            </a:endParaRPr>
          </a:p>
          <a:p>
            <a:pPr indent="-311150" lvl="0" marL="457200" rtl="0" algn="l">
              <a:lnSpc>
                <a:spcPct val="90000"/>
              </a:lnSpc>
              <a:spcBef>
                <a:spcPts val="0"/>
              </a:spcBef>
              <a:spcAft>
                <a:spcPts val="0"/>
              </a:spcAft>
              <a:buClr>
                <a:schemeClr val="dk1"/>
              </a:buClr>
              <a:buSzPts val="1300"/>
              <a:buAutoNum type="arabicPeriod"/>
            </a:pPr>
            <a:r>
              <a:rPr lang="en" sz="2000">
                <a:solidFill>
                  <a:schemeClr val="dk1"/>
                </a:solidFill>
                <a:latin typeface="Proxima Nova"/>
                <a:ea typeface="Proxima Nova"/>
                <a:cs typeface="Proxima Nova"/>
                <a:sym typeface="Proxima Nova"/>
              </a:rPr>
              <a:t>Decisions per second per shard = 1000</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gfb6fac027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3" name="Google Shape;1433;gfb6fac027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7" name="Shape 1437"/>
        <p:cNvGrpSpPr/>
        <p:nvPr/>
      </p:nvGrpSpPr>
      <p:grpSpPr>
        <a:xfrm>
          <a:off x="0" y="0"/>
          <a:ext cx="0" cy="0"/>
          <a:chOff x="0" y="0"/>
          <a:chExt cx="0" cy="0"/>
        </a:xfrm>
      </p:grpSpPr>
      <p:sp>
        <p:nvSpPr>
          <p:cNvPr id="1438" name="Google Shape;1438;gfb6fac0272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9" name="Google Shape;1439;gfb6fac0272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gfb6fac0272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5" name="Google Shape;1445;gfb6fac0272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b5f129b5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b5f129b5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case client requests to increment a part of the data, then all the replicas are affected as they all are holding the same data and they must all increment that part of the data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fb6fac0272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fb6fac0272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5" name="Shape 1455"/>
        <p:cNvGrpSpPr/>
        <p:nvPr/>
      </p:nvGrpSpPr>
      <p:grpSpPr>
        <a:xfrm>
          <a:off x="0" y="0"/>
          <a:ext cx="0" cy="0"/>
          <a:chOff x="0" y="0"/>
          <a:chExt cx="0" cy="0"/>
        </a:xfrm>
      </p:grpSpPr>
      <p:sp>
        <p:nvSpPr>
          <p:cNvPr id="1456" name="Google Shape;1456;gfad09bb8ce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7" name="Google Shape;1457;gfad09bb8ce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Parameters: Workload of 5000 txns and initial dataset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Behavior of system as a function of the number of shards while keeping other parameters constant.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Increase in shard count while keeping other parameters same.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-&gt; Increase in parallel processing power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Decrease in accounts per shard (to keep parameters same)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-&gt; Increase in multi-shard txns.</a:t>
            </a:r>
            <a:endParaRPr/>
          </a:p>
          <a:p>
            <a:pPr indent="0" lvl="0" marL="0" rtl="0" algn="l">
              <a:spcBef>
                <a:spcPts val="0"/>
              </a:spcBef>
              <a:spcAft>
                <a:spcPts val="0"/>
              </a:spcAft>
              <a:buClr>
                <a:schemeClr val="dk1"/>
              </a:buClr>
              <a:buSzPts val="1100"/>
              <a:buFont typeface="Arial"/>
              <a:buNone/>
            </a:pPr>
            <a:r>
              <a:rPr lang="en"/>
              <a:t>	-&gt; Increase in average number of shards affected per txn.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gfad09bb8ce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9" name="Google Shape;1469;gfad09bb8ce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The noticeable part is the three lines that shoot up: orange, yellow, blue. For a particular shard count, higher the isolation level, higher is the runtime. </a:t>
            </a:r>
            <a:endParaRPr/>
          </a:p>
          <a:p>
            <a:pPr indent="-298450" lvl="1" marL="914400" rtl="0" algn="l">
              <a:spcBef>
                <a:spcPts val="0"/>
              </a:spcBef>
              <a:spcAft>
                <a:spcPts val="0"/>
              </a:spcAft>
              <a:buSzPts val="1100"/>
              <a:buAutoNum type="alphaLcPeriod"/>
            </a:pPr>
            <a:r>
              <a:rPr lang="en"/>
              <a:t>Blocking locks can give good runtimes only </a:t>
            </a:r>
            <a:r>
              <a:rPr lang="en"/>
              <a:t>when</a:t>
            </a:r>
            <a:r>
              <a:rPr lang="en"/>
              <a:t> the contention is low.</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Important</a:t>
            </a:r>
            <a:r>
              <a:rPr lang="en"/>
              <a:t> things to note:</a:t>
            </a:r>
            <a:endParaRPr/>
          </a:p>
          <a:p>
            <a:pPr indent="-298450" lvl="1" marL="914400" rtl="0" algn="l">
              <a:spcBef>
                <a:spcPts val="0"/>
              </a:spcBef>
              <a:spcAft>
                <a:spcPts val="0"/>
              </a:spcAft>
              <a:buSzPts val="1100"/>
              <a:buAutoNum type="alphaLcPeriod"/>
            </a:pPr>
            <a:r>
              <a:rPr lang="en"/>
              <a:t>The same argument in 1) applies to orange, yellow, and blue.</a:t>
            </a:r>
            <a:endParaRPr/>
          </a:p>
          <a:p>
            <a:pPr indent="-298450" lvl="1" marL="914400" rtl="0" algn="l">
              <a:spcBef>
                <a:spcPts val="0"/>
              </a:spcBef>
              <a:spcAft>
                <a:spcPts val="0"/>
              </a:spcAft>
              <a:buSzPts val="1100"/>
              <a:buAutoNum type="alphaLcPeriod"/>
            </a:pPr>
            <a:r>
              <a:rPr lang="en"/>
              <a:t>The two lines purple and black correspond to linear orchestration and isolation free execution. In this case, the high runtime is because of more number of consecutive </a:t>
            </a:r>
            <a:r>
              <a:rPr lang="en"/>
              <a:t>consensus</a:t>
            </a:r>
            <a:r>
              <a:rPr lang="en"/>
              <a:t> steps, the implementation of </a:t>
            </a:r>
            <a:r>
              <a:rPr lang="en"/>
              <a:t>isolation</a:t>
            </a:r>
            <a:r>
              <a:rPr lang="en"/>
              <a:t>-free execution, and a combination of increasing contention (due to decrease in accounts per shard) and increasing parallelism (due to increase in shards)</a:t>
            </a:r>
            <a:br>
              <a:rPr lang="en"/>
            </a:br>
            <a:endParaRPr/>
          </a:p>
          <a:p>
            <a:pPr indent="-298450" lvl="0" marL="457200" rtl="0" algn="l">
              <a:spcBef>
                <a:spcPts val="0"/>
              </a:spcBef>
              <a:spcAft>
                <a:spcPts val="0"/>
              </a:spcAft>
              <a:buSzPts val="1100"/>
              <a:buAutoNum type="arabicPeriod"/>
            </a:pPr>
            <a:r>
              <a:rPr lang="en"/>
              <a:t>Important</a:t>
            </a:r>
            <a:r>
              <a:rPr lang="en"/>
              <a:t> things to note:</a:t>
            </a:r>
            <a:endParaRPr/>
          </a:p>
          <a:p>
            <a:pPr indent="-298450" lvl="1" marL="914400" rtl="0" algn="l">
              <a:spcBef>
                <a:spcPts val="0"/>
              </a:spcBef>
              <a:spcAft>
                <a:spcPts val="0"/>
              </a:spcAft>
              <a:buSzPts val="1100"/>
              <a:buAutoNum type="alphaLcPeriod"/>
            </a:pPr>
            <a:r>
              <a:rPr lang="en"/>
              <a:t>The same argument in 1) applies to orange, yellow, and blue.</a:t>
            </a:r>
            <a:endParaRPr/>
          </a:p>
          <a:p>
            <a:pPr indent="-298450" lvl="1" marL="914400" rtl="0" algn="l">
              <a:spcBef>
                <a:spcPts val="0"/>
              </a:spcBef>
              <a:spcAft>
                <a:spcPts val="0"/>
              </a:spcAft>
              <a:buSzPts val="1100"/>
              <a:buAutoNum type="alphaLcPeriod"/>
            </a:pPr>
            <a:r>
              <a:rPr lang="en"/>
              <a:t>Distributed and centralized orchestration have higher throughput due to </a:t>
            </a:r>
            <a:r>
              <a:rPr lang="en"/>
              <a:t>parallelism</a:t>
            </a:r>
            <a:r>
              <a:rPr lang="en"/>
              <a:t> of consensus. Higher </a:t>
            </a:r>
            <a:r>
              <a:rPr lang="en"/>
              <a:t>throughput</a:t>
            </a:r>
            <a:r>
              <a:rPr lang="en"/>
              <a:t> </a:t>
            </a:r>
            <a:r>
              <a:rPr lang="en"/>
              <a:t>offsets the negative impact by increased contention (eg. due to higher rates of constraint failures)</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9" name="Shape 1479"/>
        <p:cNvGrpSpPr/>
        <p:nvPr/>
      </p:nvGrpSpPr>
      <p:grpSpPr>
        <a:xfrm>
          <a:off x="0" y="0"/>
          <a:ext cx="0" cy="0"/>
          <a:chOff x="0" y="0"/>
          <a:chExt cx="0" cy="0"/>
        </a:xfrm>
      </p:grpSpPr>
      <p:sp>
        <p:nvSpPr>
          <p:cNvPr id="1480" name="Google Shape;1480;gfad09bb8ce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1" name="Google Shape;1481;gfad09bb8ce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6" name="Shape 1486"/>
        <p:cNvGrpSpPr/>
        <p:nvPr/>
      </p:nvGrpSpPr>
      <p:grpSpPr>
        <a:xfrm>
          <a:off x="0" y="0"/>
          <a:ext cx="0" cy="0"/>
          <a:chOff x="0" y="0"/>
          <a:chExt cx="0" cy="0"/>
        </a:xfrm>
      </p:grpSpPr>
      <p:sp>
        <p:nvSpPr>
          <p:cNvPr id="1487" name="Google Shape;1487;gfad09bb8ce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8" name="Google Shape;1488;gfad09bb8c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computer science, resource contention is a conflict over access to a shared resource such as random access memory, disk storage, cache memory, internal buses or external network devices. A resource experiencing ongoing contention can be described as oversubscribed.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Q1. Why we use active accounts per shard?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Ans&gt; Increase in active accounts -&gt; Decrease in probability that two transactions affect the same account -&gt; decreasing contention. (We are using lock-based execution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Q2. </a:t>
            </a:r>
            <a:r>
              <a:rPr lang="en"/>
              <a:t>Anything</a:t>
            </a:r>
            <a:r>
              <a:rPr lang="en"/>
              <a:t> mentioned about appropriate workloads?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Ans&gt; Nothing in the paper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fad09bb8ce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fad09bb8ce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fad09bb8ce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fad09bb8ce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7" name="Shape 1507"/>
        <p:cNvGrpSpPr/>
        <p:nvPr/>
      </p:nvGrpSpPr>
      <p:grpSpPr>
        <a:xfrm>
          <a:off x="0" y="0"/>
          <a:ext cx="0" cy="0"/>
          <a:chOff x="0" y="0"/>
          <a:chExt cx="0" cy="0"/>
        </a:xfrm>
      </p:grpSpPr>
      <p:sp>
        <p:nvSpPr>
          <p:cNvPr id="1508" name="Google Shape;1508;gfad09bb8ce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9" name="Google Shape;1509;gfad09bb8ce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Q1. What is the difference between Scalability and Factor-Scalability Experiment?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Ans&gt; In scalability we have to keep all the other parameters same. Thus, we had to </a:t>
            </a:r>
            <a:r>
              <a:rPr b="1" lang="en"/>
              <a:t>reduce </a:t>
            </a:r>
            <a:r>
              <a:rPr lang="en"/>
              <a:t>the number of </a:t>
            </a:r>
            <a:r>
              <a:rPr b="1" lang="en"/>
              <a:t>accounts per shard.</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7" name="Shape 1517"/>
        <p:cNvGrpSpPr/>
        <p:nvPr/>
      </p:nvGrpSpPr>
      <p:grpSpPr>
        <a:xfrm>
          <a:off x="0" y="0"/>
          <a:ext cx="0" cy="0"/>
          <a:chOff x="0" y="0"/>
          <a:chExt cx="0" cy="0"/>
        </a:xfrm>
      </p:grpSpPr>
      <p:sp>
        <p:nvSpPr>
          <p:cNvPr id="1518" name="Google Shape;1518;gfad09bb8ce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9" name="Google Shape;1519;gfad09bb8ce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5" name="Shape 1525"/>
        <p:cNvGrpSpPr/>
        <p:nvPr/>
      </p:nvGrpSpPr>
      <p:grpSpPr>
        <a:xfrm>
          <a:off x="0" y="0"/>
          <a:ext cx="0" cy="0"/>
          <a:chOff x="0" y="0"/>
          <a:chExt cx="0" cy="0"/>
        </a:xfrm>
      </p:grpSpPr>
      <p:sp>
        <p:nvSpPr>
          <p:cNvPr id="1526" name="Google Shape;1526;gfad09bb8ce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7" name="Google Shape;1527;gfad09bb8ce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b5f129b5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b5f129b5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2" name="Shape 1532"/>
        <p:cNvGrpSpPr/>
        <p:nvPr/>
      </p:nvGrpSpPr>
      <p:grpSpPr>
        <a:xfrm>
          <a:off x="0" y="0"/>
          <a:ext cx="0" cy="0"/>
          <a:chOff x="0" y="0"/>
          <a:chExt cx="0" cy="0"/>
        </a:xfrm>
      </p:grpSpPr>
      <p:sp>
        <p:nvSpPr>
          <p:cNvPr id="1533" name="Google Shape;1533;gfad09bb8ce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4" name="Google Shape;1534;gfad09bb8ce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b5f129b5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b5f129b5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case of sharding and client requests incrementing a part of the data, then only the shard with replicas having that data will be affected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So this will help in processing scalability as the other shards are free to start working on another execution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aabea973e_1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gfaabea973e_1_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solidFill>
                  <a:schemeClr val="dk1"/>
                </a:solidFill>
              </a:rPr>
              <a:t>Each shard is a cluster of replicas</a:t>
            </a:r>
            <a:endParaRPr>
              <a:solidFill>
                <a:schemeClr val="dk1"/>
              </a:solidFill>
            </a:endParaRPr>
          </a:p>
          <a:p>
            <a:pPr indent="0" lvl="0" marL="0" rtl="0" algn="l">
              <a:spcBef>
                <a:spcPts val="0"/>
              </a:spcBef>
              <a:spcAft>
                <a:spcPts val="0"/>
              </a:spcAft>
              <a:buClr>
                <a:schemeClr val="dk1"/>
              </a:buClr>
              <a:buSzPts val="1400"/>
              <a:buFont typeface="Arial"/>
              <a:buNone/>
            </a:pPr>
            <a:r>
              <a:t/>
            </a:r>
            <a:endParaRPr>
              <a:solidFill>
                <a:schemeClr val="dk1"/>
              </a:solidFill>
            </a:endParaRPr>
          </a:p>
          <a:p>
            <a:pPr indent="-317500" lvl="0" marL="457200" rtl="0" algn="l">
              <a:spcBef>
                <a:spcPts val="0"/>
              </a:spcBef>
              <a:spcAft>
                <a:spcPts val="0"/>
              </a:spcAft>
              <a:buClr>
                <a:schemeClr val="dk1"/>
              </a:buClr>
              <a:buSzPts val="1400"/>
              <a:buFont typeface="Proxima Nova"/>
              <a:buAutoNum type="arabicPeriod"/>
            </a:pPr>
            <a:r>
              <a:rPr lang="en" sz="1400">
                <a:solidFill>
                  <a:schemeClr val="dk1"/>
                </a:solidFill>
                <a:latin typeface="Proxima Nova"/>
                <a:ea typeface="Proxima Nova"/>
                <a:cs typeface="Proxima Nova"/>
                <a:sym typeface="Proxima Nova"/>
              </a:rPr>
              <a:t>Local Decisions </a:t>
            </a:r>
            <a:r>
              <a:rPr b="1" lang="en" sz="1400">
                <a:solidFill>
                  <a:schemeClr val="dk1"/>
                </a:solidFill>
                <a:latin typeface="Proxima Nova"/>
                <a:ea typeface="Proxima Nova"/>
                <a:cs typeface="Proxima Nova"/>
                <a:sym typeface="Proxima Nova"/>
              </a:rPr>
              <a:t>within a Shard</a:t>
            </a:r>
            <a:r>
              <a:rPr lang="en" sz="1400">
                <a:solidFill>
                  <a:schemeClr val="dk1"/>
                </a:solidFill>
                <a:latin typeface="Proxima Nova"/>
                <a:ea typeface="Proxima Nova"/>
                <a:cs typeface="Proxima Nova"/>
                <a:sym typeface="Proxima Nova"/>
              </a:rPr>
              <a:t> are made by Consensus. Any consensus protocol can be used.</a:t>
            </a:r>
            <a:endParaRPr sz="1400">
              <a:solidFill>
                <a:schemeClr val="dk1"/>
              </a:solidFill>
              <a:latin typeface="Proxima Nova"/>
              <a:ea typeface="Proxima Nova"/>
              <a:cs typeface="Proxima Nova"/>
              <a:sym typeface="Proxima Nova"/>
            </a:endParaRPr>
          </a:p>
          <a:p>
            <a:pPr indent="-317500" lvl="0" marL="457200" rtl="0" algn="l">
              <a:spcBef>
                <a:spcPts val="0"/>
              </a:spcBef>
              <a:spcAft>
                <a:spcPts val="0"/>
              </a:spcAft>
              <a:buClr>
                <a:schemeClr val="dk1"/>
              </a:buClr>
              <a:buSzPts val="1400"/>
              <a:buFont typeface="Proxima Nova"/>
              <a:buAutoNum type="arabicPeriod"/>
            </a:pPr>
            <a:r>
              <a:rPr lang="en" sz="1400">
                <a:solidFill>
                  <a:schemeClr val="dk1"/>
                </a:solidFill>
                <a:latin typeface="Proxima Nova"/>
                <a:ea typeface="Proxima Nova"/>
                <a:cs typeface="Proxima Nova"/>
                <a:sym typeface="Proxima Nova"/>
              </a:rPr>
              <a:t>Decisions requiring </a:t>
            </a:r>
            <a:r>
              <a:rPr b="1" lang="en" sz="1400">
                <a:solidFill>
                  <a:schemeClr val="dk1"/>
                </a:solidFill>
                <a:latin typeface="Proxima Nova"/>
                <a:ea typeface="Proxima Nova"/>
                <a:cs typeface="Proxima Nova"/>
                <a:sym typeface="Proxima Nova"/>
              </a:rPr>
              <a:t>Multi-Shard Communication</a:t>
            </a:r>
            <a:r>
              <a:rPr lang="en" sz="1400">
                <a:solidFill>
                  <a:schemeClr val="dk1"/>
                </a:solidFill>
                <a:latin typeface="Proxima Nova"/>
                <a:ea typeface="Proxima Nova"/>
                <a:cs typeface="Proxima Nova"/>
                <a:sym typeface="Proxima Nova"/>
              </a:rPr>
              <a:t> are made via Cluster-sending</a:t>
            </a:r>
            <a:endParaRPr/>
          </a:p>
          <a:p>
            <a:pPr indent="0" lvl="0" marL="0" rtl="0" algn="l">
              <a:spcBef>
                <a:spcPts val="0"/>
              </a:spcBef>
              <a:spcAft>
                <a:spcPts val="0"/>
              </a:spcAft>
              <a:buClr>
                <a:schemeClr val="dk1"/>
              </a:buClr>
              <a:buSzPts val="14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Challenge? How to provide flexible multi-shard transactions capabilities in a </a:t>
            </a:r>
            <a:r>
              <a:rPr b="1" lang="en">
                <a:solidFill>
                  <a:schemeClr val="dk1"/>
                </a:solidFill>
              </a:rPr>
              <a:t>Byzantine</a:t>
            </a:r>
            <a:r>
              <a:rPr lang="en">
                <a:solidFill>
                  <a:schemeClr val="dk1"/>
                </a:solidFill>
              </a:rPr>
              <a:t> environment.</a:t>
            </a:r>
            <a:endParaRPr/>
          </a:p>
        </p:txBody>
      </p:sp>
      <p:sp>
        <p:nvSpPr>
          <p:cNvPr id="207" name="Google Shape;207;gfaabea973e_1_9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faabea973e_1_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faabea973e_1_1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
                <a:solidFill>
                  <a:schemeClr val="dk1"/>
                </a:solidFill>
              </a:rPr>
              <a:t>In a sharded system, per-shard replication of 𝜏 only yields a local linearizable replication order within that shard, however. As distinct shards can replicate transactions locally in different orders, the local replication order does not necessary determine a conflict-free execution order for 𝜏 across shards (e.g., serializable execution [5, 6, 29])</a:t>
            </a:r>
            <a:endParaRPr/>
          </a:p>
        </p:txBody>
      </p:sp>
      <p:sp>
        <p:nvSpPr>
          <p:cNvPr id="254" name="Google Shape;254;gfaabea973e_1_1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level" type="title">
  <p:cSld name="TITLE">
    <p:spTree>
      <p:nvGrpSpPr>
        <p:cNvPr id="12"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Proxima Nova"/>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6" name="Google Shape;66;p11"/>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Proxima Nova"/>
                <a:ea typeface="Proxima Nova"/>
                <a:cs typeface="Proxima Nova"/>
                <a:sym typeface="Proxima Nova"/>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Proxima Nova"/>
                <a:ea typeface="Proxima Nova"/>
                <a:cs typeface="Proxima Nova"/>
                <a:sym typeface="Proxima Nova"/>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Proxima Nova"/>
                <a:ea typeface="Proxima Nova"/>
                <a:cs typeface="Proxima Nova"/>
                <a:sym typeface="Proxima Nova"/>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7" name="Google Shape;67;p11"/>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68" name="Google Shape;68;p11"/>
          <p:cNvSpPr txBox="1"/>
          <p:nvPr>
            <p:ph idx="10" type="dt"/>
          </p:nvPr>
        </p:nvSpPr>
        <p:spPr>
          <a:xfrm>
            <a:off x="628650" y="4785796"/>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9" name="Google Shape;69;p11"/>
          <p:cNvSpPr txBox="1"/>
          <p:nvPr>
            <p:ph idx="11" type="ftr"/>
          </p:nvPr>
        </p:nvSpPr>
        <p:spPr>
          <a:xfrm>
            <a:off x="3028950" y="4785796"/>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0" name="Google Shape;70;p11"/>
          <p:cNvSpPr txBox="1"/>
          <p:nvPr>
            <p:ph idx="12" type="sldNum"/>
          </p:nvPr>
        </p:nvSpPr>
        <p:spPr>
          <a:xfrm>
            <a:off x="6457950" y="4785796"/>
            <a:ext cx="11661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3" name="Google Shape;73;p12"/>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4" name="Google Shape;74;p12"/>
          <p:cNvSpPr txBox="1"/>
          <p:nvPr>
            <p:ph idx="10" type="dt"/>
          </p:nvPr>
        </p:nvSpPr>
        <p:spPr>
          <a:xfrm>
            <a:off x="628650" y="4785796"/>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5" name="Google Shape;75;p12"/>
          <p:cNvSpPr txBox="1"/>
          <p:nvPr>
            <p:ph idx="11" type="ftr"/>
          </p:nvPr>
        </p:nvSpPr>
        <p:spPr>
          <a:xfrm>
            <a:off x="3028950" y="4785796"/>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6" name="Google Shape;76;p12"/>
          <p:cNvSpPr txBox="1"/>
          <p:nvPr>
            <p:ph idx="12" type="sldNum"/>
          </p:nvPr>
        </p:nvSpPr>
        <p:spPr>
          <a:xfrm>
            <a:off x="6457950" y="4785796"/>
            <a:ext cx="11661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3"/>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9" name="Google Shape;79;p13"/>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0" name="Google Shape;80;p13"/>
          <p:cNvSpPr txBox="1"/>
          <p:nvPr>
            <p:ph idx="10" type="dt"/>
          </p:nvPr>
        </p:nvSpPr>
        <p:spPr>
          <a:xfrm>
            <a:off x="628650" y="4785796"/>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1" name="Google Shape;81;p13"/>
          <p:cNvSpPr txBox="1"/>
          <p:nvPr>
            <p:ph idx="11" type="ftr"/>
          </p:nvPr>
        </p:nvSpPr>
        <p:spPr>
          <a:xfrm>
            <a:off x="3028950" y="4785796"/>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2" name="Google Shape;82;p13"/>
          <p:cNvSpPr txBox="1"/>
          <p:nvPr>
            <p:ph idx="12" type="sldNum"/>
          </p:nvPr>
        </p:nvSpPr>
        <p:spPr>
          <a:xfrm>
            <a:off x="6457950" y="4785796"/>
            <a:ext cx="11661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With Picture">
  <p:cSld name="1_Title With Picture">
    <p:spTree>
      <p:nvGrpSpPr>
        <p:cNvPr id="83" name="Shape 83"/>
        <p:cNvGrpSpPr/>
        <p:nvPr/>
      </p:nvGrpSpPr>
      <p:grpSpPr>
        <a:xfrm>
          <a:off x="0" y="0"/>
          <a:ext cx="0" cy="0"/>
          <a:chOff x="0" y="0"/>
          <a:chExt cx="0" cy="0"/>
        </a:xfrm>
      </p:grpSpPr>
      <p:sp>
        <p:nvSpPr>
          <p:cNvPr id="84" name="Google Shape;84;p14"/>
          <p:cNvSpPr txBox="1"/>
          <p:nvPr>
            <p:ph type="ctrTitle"/>
          </p:nvPr>
        </p:nvSpPr>
        <p:spPr>
          <a:xfrm>
            <a:off x="503959" y="1932626"/>
            <a:ext cx="7461300" cy="588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3800"/>
              <a:buFont typeface="Proxima Nova"/>
              <a:buNone/>
              <a:defRPr b="1" sz="38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4" name="Shape 14"/>
        <p:cNvGrpSpPr/>
        <p:nvPr/>
      </p:nvGrpSpPr>
      <p:grpSpPr>
        <a:xfrm>
          <a:off x="0" y="0"/>
          <a:ext cx="0" cy="0"/>
          <a:chOff x="0" y="0"/>
          <a:chExt cx="0" cy="0"/>
        </a:xfrm>
      </p:grpSpPr>
      <p:sp>
        <p:nvSpPr>
          <p:cNvPr id="15" name="Google Shape;15;p3"/>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dk1"/>
              </a:buClr>
              <a:buSzPts val="4500"/>
              <a:buFont typeface="Proxima Nova"/>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6" name="Google Shape;16;p3"/>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17" name="Google Shape;17;p3"/>
          <p:cNvSpPr txBox="1"/>
          <p:nvPr>
            <p:ph idx="10" type="dt"/>
          </p:nvPr>
        </p:nvSpPr>
        <p:spPr>
          <a:xfrm>
            <a:off x="628650" y="4785796"/>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8" name="Google Shape;18;p3"/>
          <p:cNvSpPr txBox="1"/>
          <p:nvPr>
            <p:ph idx="11" type="ftr"/>
          </p:nvPr>
        </p:nvSpPr>
        <p:spPr>
          <a:xfrm>
            <a:off x="3028950" y="4785796"/>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9" name="Google Shape;19;p3"/>
          <p:cNvSpPr txBox="1"/>
          <p:nvPr>
            <p:ph idx="12" type="sldNum"/>
          </p:nvPr>
        </p:nvSpPr>
        <p:spPr>
          <a:xfrm>
            <a:off x="6457950" y="4785796"/>
            <a:ext cx="11661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2" name="Google Shape;22;p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3" name="Google Shape;23;p4"/>
          <p:cNvSpPr txBox="1"/>
          <p:nvPr>
            <p:ph idx="10" type="dt"/>
          </p:nvPr>
        </p:nvSpPr>
        <p:spPr>
          <a:xfrm>
            <a:off x="628650" y="4785796"/>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4" name="Google Shape;24;p4"/>
          <p:cNvSpPr txBox="1"/>
          <p:nvPr>
            <p:ph idx="11" type="ftr"/>
          </p:nvPr>
        </p:nvSpPr>
        <p:spPr>
          <a:xfrm>
            <a:off x="3028950" y="4785796"/>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5" name="Google Shape;25;p4"/>
          <p:cNvSpPr txBox="1"/>
          <p:nvPr>
            <p:ph idx="12" type="sldNum"/>
          </p:nvPr>
        </p:nvSpPr>
        <p:spPr>
          <a:xfrm>
            <a:off x="6457950" y="4785796"/>
            <a:ext cx="11661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5"/>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Proxima Nova"/>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8" name="Google Shape;28;p5"/>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29" name="Google Shape;29;p5"/>
          <p:cNvSpPr txBox="1"/>
          <p:nvPr>
            <p:ph idx="10" type="dt"/>
          </p:nvPr>
        </p:nvSpPr>
        <p:spPr>
          <a:xfrm>
            <a:off x="628650" y="4785796"/>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0" name="Google Shape;30;p5"/>
          <p:cNvSpPr txBox="1"/>
          <p:nvPr>
            <p:ph idx="11" type="ftr"/>
          </p:nvPr>
        </p:nvSpPr>
        <p:spPr>
          <a:xfrm>
            <a:off x="3028950" y="4785796"/>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1" name="Google Shape;31;p5"/>
          <p:cNvSpPr txBox="1"/>
          <p:nvPr>
            <p:ph idx="12" type="sldNum"/>
          </p:nvPr>
        </p:nvSpPr>
        <p:spPr>
          <a:xfrm>
            <a:off x="6457950" y="4785796"/>
            <a:ext cx="11661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4" name="Google Shape;34;p6"/>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5" name="Google Shape;35;p6"/>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6" name="Google Shape;36;p6"/>
          <p:cNvSpPr txBox="1"/>
          <p:nvPr>
            <p:ph idx="10" type="dt"/>
          </p:nvPr>
        </p:nvSpPr>
        <p:spPr>
          <a:xfrm>
            <a:off x="628650" y="4785796"/>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7" name="Google Shape;37;p6"/>
          <p:cNvSpPr txBox="1"/>
          <p:nvPr>
            <p:ph idx="11" type="ftr"/>
          </p:nvPr>
        </p:nvSpPr>
        <p:spPr>
          <a:xfrm>
            <a:off x="3028950" y="4785796"/>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8" name="Google Shape;38;p6"/>
          <p:cNvSpPr txBox="1"/>
          <p:nvPr>
            <p:ph idx="12" type="sldNum"/>
          </p:nvPr>
        </p:nvSpPr>
        <p:spPr>
          <a:xfrm>
            <a:off x="6457950" y="4785796"/>
            <a:ext cx="11661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7"/>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41" name="Google Shape;41;p7"/>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42" name="Google Shape;42;p7"/>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43" name="Google Shape;43;p7"/>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44" name="Google Shape;44;p7"/>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45" name="Google Shape;45;p7"/>
          <p:cNvSpPr txBox="1"/>
          <p:nvPr>
            <p:ph idx="10" type="dt"/>
          </p:nvPr>
        </p:nvSpPr>
        <p:spPr>
          <a:xfrm>
            <a:off x="628650" y="4785796"/>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46" name="Google Shape;46;p7"/>
          <p:cNvSpPr txBox="1"/>
          <p:nvPr>
            <p:ph idx="11" type="ftr"/>
          </p:nvPr>
        </p:nvSpPr>
        <p:spPr>
          <a:xfrm>
            <a:off x="3028950" y="4785796"/>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47" name="Google Shape;47;p7"/>
          <p:cNvSpPr txBox="1"/>
          <p:nvPr>
            <p:ph idx="12" type="sldNum"/>
          </p:nvPr>
        </p:nvSpPr>
        <p:spPr>
          <a:xfrm>
            <a:off x="6457950" y="4785796"/>
            <a:ext cx="11661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0" name="Google Shape;50;p8"/>
          <p:cNvSpPr txBox="1"/>
          <p:nvPr>
            <p:ph idx="10" type="dt"/>
          </p:nvPr>
        </p:nvSpPr>
        <p:spPr>
          <a:xfrm>
            <a:off x="628650" y="4785796"/>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1" name="Google Shape;51;p8"/>
          <p:cNvSpPr txBox="1"/>
          <p:nvPr>
            <p:ph idx="11" type="ftr"/>
          </p:nvPr>
        </p:nvSpPr>
        <p:spPr>
          <a:xfrm>
            <a:off x="3028950" y="4785796"/>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2" name="Google Shape;52;p8"/>
          <p:cNvSpPr txBox="1"/>
          <p:nvPr>
            <p:ph idx="12" type="sldNum"/>
          </p:nvPr>
        </p:nvSpPr>
        <p:spPr>
          <a:xfrm>
            <a:off x="6457950" y="4785796"/>
            <a:ext cx="11661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9"/>
          <p:cNvSpPr txBox="1"/>
          <p:nvPr>
            <p:ph idx="10" type="dt"/>
          </p:nvPr>
        </p:nvSpPr>
        <p:spPr>
          <a:xfrm>
            <a:off x="628650" y="4785796"/>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5" name="Google Shape;55;p9"/>
          <p:cNvSpPr txBox="1"/>
          <p:nvPr>
            <p:ph idx="11" type="ftr"/>
          </p:nvPr>
        </p:nvSpPr>
        <p:spPr>
          <a:xfrm>
            <a:off x="3028950" y="4785796"/>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6" name="Google Shape;56;p9"/>
          <p:cNvSpPr txBox="1"/>
          <p:nvPr>
            <p:ph idx="12" type="sldNum"/>
          </p:nvPr>
        </p:nvSpPr>
        <p:spPr>
          <a:xfrm>
            <a:off x="6457950" y="4785796"/>
            <a:ext cx="11661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10"/>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Proxima Nova"/>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9" name="Google Shape;59;p10"/>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60" name="Google Shape;60;p10"/>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61" name="Google Shape;61;p10"/>
          <p:cNvSpPr txBox="1"/>
          <p:nvPr>
            <p:ph idx="10" type="dt"/>
          </p:nvPr>
        </p:nvSpPr>
        <p:spPr>
          <a:xfrm>
            <a:off x="628650" y="4785796"/>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2" name="Google Shape;62;p10"/>
          <p:cNvSpPr txBox="1"/>
          <p:nvPr>
            <p:ph idx="11" type="ftr"/>
          </p:nvPr>
        </p:nvSpPr>
        <p:spPr>
          <a:xfrm>
            <a:off x="3028950" y="4785796"/>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3" name="Google Shape;63;p10"/>
          <p:cNvSpPr txBox="1"/>
          <p:nvPr>
            <p:ph idx="12" type="sldNum"/>
          </p:nvPr>
        </p:nvSpPr>
        <p:spPr>
          <a:xfrm>
            <a:off x="6457950" y="4785796"/>
            <a:ext cx="11661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idx="10" type="dt"/>
          </p:nvPr>
        </p:nvSpPr>
        <p:spPr>
          <a:xfrm>
            <a:off x="628650" y="4785796"/>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1" type="ftr"/>
          </p:nvPr>
        </p:nvSpPr>
        <p:spPr>
          <a:xfrm>
            <a:off x="3028950" y="4785796"/>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2" type="sldNum"/>
          </p:nvPr>
        </p:nvSpPr>
        <p:spPr>
          <a:xfrm>
            <a:off x="6457950" y="4785796"/>
            <a:ext cx="11661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1"/>
          <p:cNvSpPr txBox="1"/>
          <p:nvPr>
            <p:ph type="title"/>
          </p:nvPr>
        </p:nvSpPr>
        <p:spPr>
          <a:xfrm>
            <a:off x="628650" y="549331"/>
            <a:ext cx="6235500" cy="4431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2700"/>
              <a:buFont typeface="Proxima Nova"/>
              <a:buNone/>
              <a:defRPr b="0" i="0" sz="27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628650" y="1369219"/>
            <a:ext cx="6235500" cy="13836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Proxima Nova"/>
                <a:ea typeface="Proxima Nova"/>
                <a:cs typeface="Proxima Nova"/>
                <a:sym typeface="Proxima Nova"/>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roxima Nova"/>
                <a:ea typeface="Proxima Nova"/>
                <a:cs typeface="Proxima Nova"/>
                <a:sym typeface="Proxima Nova"/>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roxima Nova"/>
                <a:ea typeface="Proxima Nova"/>
                <a:cs typeface="Proxima Nova"/>
                <a:sym typeface="Proxima Nova"/>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0.png"/><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0.png"/><Relationship Id="rId4" Type="http://schemas.openxmlformats.org/officeDocument/2006/relationships/image" Target="../media/image1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txBox="1"/>
          <p:nvPr>
            <p:ph idx="4294967295" type="ctrTitle"/>
          </p:nvPr>
        </p:nvSpPr>
        <p:spPr>
          <a:xfrm>
            <a:off x="496175" y="463350"/>
            <a:ext cx="7362000" cy="18786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5000"/>
              <a:buFont typeface="Proxima Nova"/>
              <a:buNone/>
            </a:pPr>
            <a:r>
              <a:rPr lang="en" sz="5000"/>
              <a:t>ECS 265: ByShard: Sharding in a Byzantine Environment</a:t>
            </a:r>
            <a:endParaRPr/>
          </a:p>
        </p:txBody>
      </p:sp>
      <p:sp>
        <p:nvSpPr>
          <p:cNvPr id="91" name="Google Shape;91;p15"/>
          <p:cNvSpPr txBox="1"/>
          <p:nvPr/>
        </p:nvSpPr>
        <p:spPr>
          <a:xfrm>
            <a:off x="307775" y="2571740"/>
            <a:ext cx="7738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roxima Nova"/>
                <a:ea typeface="Proxima Nova"/>
                <a:cs typeface="Proxima Nova"/>
                <a:sym typeface="Proxima Nova"/>
              </a:rPr>
              <a:t>By Jelle Hellings and Mohammad Sadoghi</a:t>
            </a:r>
            <a:endParaRPr sz="1600">
              <a:latin typeface="Proxima Nova"/>
              <a:ea typeface="Proxima Nova"/>
              <a:cs typeface="Proxima Nova"/>
              <a:sym typeface="Proxima Nova"/>
            </a:endParaRPr>
          </a:p>
        </p:txBody>
      </p:sp>
      <p:sp>
        <p:nvSpPr>
          <p:cNvPr id="92" name="Google Shape;92;p15"/>
          <p:cNvSpPr txBox="1"/>
          <p:nvPr/>
        </p:nvSpPr>
        <p:spPr>
          <a:xfrm>
            <a:off x="307775" y="3006440"/>
            <a:ext cx="7738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roxima Nova"/>
                <a:ea typeface="Proxima Nova"/>
                <a:cs typeface="Proxima Nova"/>
                <a:sym typeface="Proxima Nova"/>
              </a:rPr>
              <a:t>Presented b</a:t>
            </a:r>
            <a:r>
              <a:rPr lang="en" sz="1600">
                <a:latin typeface="Proxima Nova"/>
                <a:ea typeface="Proxima Nova"/>
                <a:cs typeface="Proxima Nova"/>
                <a:sym typeface="Proxima Nova"/>
              </a:rPr>
              <a:t>y Aditya Parab, Abhishek Gokhale, Naveen Kanuri &amp; Maanas Vohra</a:t>
            </a:r>
            <a:endParaRPr sz="1600">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4"/>
          <p:cNvSpPr txBox="1"/>
          <p:nvPr>
            <p:ph idx="12" type="sldNum"/>
          </p:nvPr>
        </p:nvSpPr>
        <p:spPr>
          <a:xfrm>
            <a:off x="6457950" y="4785796"/>
            <a:ext cx="11661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
        <p:nvSpPr>
          <p:cNvPr id="284" name="Google Shape;284;p24"/>
          <p:cNvSpPr txBox="1"/>
          <p:nvPr/>
        </p:nvSpPr>
        <p:spPr>
          <a:xfrm>
            <a:off x="1914300" y="202750"/>
            <a:ext cx="5315400" cy="846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4300">
                <a:solidFill>
                  <a:schemeClr val="dk1"/>
                </a:solidFill>
                <a:highlight>
                  <a:srgbClr val="FFFFFF"/>
                </a:highlight>
                <a:latin typeface="Roboto"/>
                <a:ea typeface="Roboto"/>
                <a:cs typeface="Roboto"/>
                <a:sym typeface="Roboto"/>
              </a:rPr>
              <a:t>𝜏 </a:t>
            </a:r>
            <a:r>
              <a:rPr b="1" lang="en" sz="2700">
                <a:solidFill>
                  <a:schemeClr val="dk1"/>
                </a:solidFill>
                <a:highlight>
                  <a:srgbClr val="FFFFFF"/>
                </a:highlight>
                <a:latin typeface="Roboto"/>
                <a:ea typeface="Roboto"/>
                <a:cs typeface="Roboto"/>
                <a:sym typeface="Roboto"/>
              </a:rPr>
              <a:t>→ </a:t>
            </a:r>
            <a:r>
              <a:rPr b="1" lang="en" sz="2700">
                <a:solidFill>
                  <a:schemeClr val="dk1"/>
                </a:solidFill>
                <a:highlight>
                  <a:srgbClr val="FFFFFF"/>
                </a:highlight>
                <a:latin typeface="Roboto"/>
                <a:ea typeface="Roboto"/>
                <a:cs typeface="Roboto"/>
                <a:sym typeface="Roboto"/>
              </a:rPr>
              <a:t>A,B,C,D,E,F</a:t>
            </a:r>
            <a:endParaRPr b="1" sz="2700">
              <a:solidFill>
                <a:schemeClr val="dk1"/>
              </a:solidFill>
              <a:highlight>
                <a:srgbClr val="FFFFFF"/>
              </a:highlight>
              <a:latin typeface="Roboto"/>
              <a:ea typeface="Roboto"/>
              <a:cs typeface="Roboto"/>
              <a:sym typeface="Roboto"/>
            </a:endParaRPr>
          </a:p>
        </p:txBody>
      </p:sp>
      <p:sp>
        <p:nvSpPr>
          <p:cNvPr id="285" name="Google Shape;285;p24"/>
          <p:cNvSpPr/>
          <p:nvPr/>
        </p:nvSpPr>
        <p:spPr>
          <a:xfrm>
            <a:off x="1103925" y="1659600"/>
            <a:ext cx="292775" cy="912150"/>
          </a:xfrm>
          <a:prstGeom prst="flowChartSor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
          <p:cNvSpPr/>
          <p:nvPr/>
        </p:nvSpPr>
        <p:spPr>
          <a:xfrm>
            <a:off x="3223825" y="1603300"/>
            <a:ext cx="292775" cy="912150"/>
          </a:xfrm>
          <a:prstGeom prst="flowChartSor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p:nvPr/>
        </p:nvSpPr>
        <p:spPr>
          <a:xfrm>
            <a:off x="5343675" y="1603300"/>
            <a:ext cx="292775" cy="912150"/>
          </a:xfrm>
          <a:prstGeom prst="flowChartSor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4"/>
          <p:cNvSpPr/>
          <p:nvPr/>
        </p:nvSpPr>
        <p:spPr>
          <a:xfrm>
            <a:off x="7666675" y="1603450"/>
            <a:ext cx="292775" cy="912150"/>
          </a:xfrm>
          <a:prstGeom prst="flowChartSor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9" name="Google Shape;289;p24"/>
          <p:cNvCxnSpPr>
            <a:stCxn id="284" idx="2"/>
            <a:endCxn id="285" idx="0"/>
          </p:cNvCxnSpPr>
          <p:nvPr/>
        </p:nvCxnSpPr>
        <p:spPr>
          <a:xfrm flipH="1">
            <a:off x="1250400" y="1049350"/>
            <a:ext cx="3321600" cy="610200"/>
          </a:xfrm>
          <a:prstGeom prst="straightConnector1">
            <a:avLst/>
          </a:prstGeom>
          <a:noFill/>
          <a:ln cap="flat" cmpd="sng" w="9525">
            <a:solidFill>
              <a:schemeClr val="dk2"/>
            </a:solidFill>
            <a:prstDash val="solid"/>
            <a:round/>
            <a:headEnd len="med" w="med" type="none"/>
            <a:tailEnd len="med" w="med" type="triangle"/>
          </a:ln>
        </p:spPr>
      </p:cxnSp>
      <p:cxnSp>
        <p:nvCxnSpPr>
          <p:cNvPr id="290" name="Google Shape;290;p24"/>
          <p:cNvCxnSpPr>
            <a:stCxn id="284" idx="2"/>
            <a:endCxn id="286" idx="0"/>
          </p:cNvCxnSpPr>
          <p:nvPr/>
        </p:nvCxnSpPr>
        <p:spPr>
          <a:xfrm flipH="1">
            <a:off x="3370200" y="1049350"/>
            <a:ext cx="1201800" cy="554100"/>
          </a:xfrm>
          <a:prstGeom prst="straightConnector1">
            <a:avLst/>
          </a:prstGeom>
          <a:noFill/>
          <a:ln cap="flat" cmpd="sng" w="9525">
            <a:solidFill>
              <a:schemeClr val="dk2"/>
            </a:solidFill>
            <a:prstDash val="solid"/>
            <a:round/>
            <a:headEnd len="med" w="med" type="none"/>
            <a:tailEnd len="med" w="med" type="triangle"/>
          </a:ln>
        </p:spPr>
      </p:cxnSp>
      <p:cxnSp>
        <p:nvCxnSpPr>
          <p:cNvPr id="291" name="Google Shape;291;p24"/>
          <p:cNvCxnSpPr>
            <a:stCxn id="284" idx="2"/>
            <a:endCxn id="287" idx="0"/>
          </p:cNvCxnSpPr>
          <p:nvPr/>
        </p:nvCxnSpPr>
        <p:spPr>
          <a:xfrm>
            <a:off x="4572000" y="1049350"/>
            <a:ext cx="918000" cy="554100"/>
          </a:xfrm>
          <a:prstGeom prst="straightConnector1">
            <a:avLst/>
          </a:prstGeom>
          <a:noFill/>
          <a:ln cap="flat" cmpd="sng" w="9525">
            <a:solidFill>
              <a:schemeClr val="dk2"/>
            </a:solidFill>
            <a:prstDash val="solid"/>
            <a:round/>
            <a:headEnd len="med" w="med" type="none"/>
            <a:tailEnd len="med" w="med" type="triangle"/>
          </a:ln>
        </p:spPr>
      </p:cxnSp>
      <p:cxnSp>
        <p:nvCxnSpPr>
          <p:cNvPr id="292" name="Google Shape;292;p24"/>
          <p:cNvCxnSpPr>
            <a:stCxn id="284" idx="2"/>
            <a:endCxn id="288" idx="0"/>
          </p:cNvCxnSpPr>
          <p:nvPr/>
        </p:nvCxnSpPr>
        <p:spPr>
          <a:xfrm>
            <a:off x="4572000" y="1049350"/>
            <a:ext cx="3241200" cy="554100"/>
          </a:xfrm>
          <a:prstGeom prst="straightConnector1">
            <a:avLst/>
          </a:prstGeom>
          <a:noFill/>
          <a:ln cap="flat" cmpd="sng" w="9525">
            <a:solidFill>
              <a:schemeClr val="dk2"/>
            </a:solidFill>
            <a:prstDash val="solid"/>
            <a:round/>
            <a:headEnd len="med" w="med" type="none"/>
            <a:tailEnd len="med" w="med" type="triangle"/>
          </a:ln>
        </p:spPr>
      </p:cxnSp>
      <p:sp>
        <p:nvSpPr>
          <p:cNvPr id="293" name="Google Shape;293;p24"/>
          <p:cNvSpPr txBox="1"/>
          <p:nvPr/>
        </p:nvSpPr>
        <p:spPr>
          <a:xfrm>
            <a:off x="1006263" y="2571800"/>
            <a:ext cx="488100" cy="1939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sz="1900">
                <a:solidFill>
                  <a:schemeClr val="dk1"/>
                </a:solidFill>
                <a:highlight>
                  <a:srgbClr val="FFFFFF"/>
                </a:highlight>
                <a:latin typeface="Roboto"/>
                <a:ea typeface="Roboto"/>
                <a:cs typeface="Roboto"/>
                <a:sym typeface="Roboto"/>
              </a:rPr>
              <a:t>A</a:t>
            </a:r>
            <a:endParaRPr sz="1900">
              <a:latin typeface="Proxima Nova"/>
              <a:ea typeface="Proxima Nova"/>
              <a:cs typeface="Proxima Nova"/>
              <a:sym typeface="Proxima Nova"/>
            </a:endParaRPr>
          </a:p>
          <a:p>
            <a:pPr indent="0" lvl="0" marL="0" marR="0" rtl="0" algn="ctr">
              <a:lnSpc>
                <a:spcPct val="100000"/>
              </a:lnSpc>
              <a:spcBef>
                <a:spcPts val="0"/>
              </a:spcBef>
              <a:spcAft>
                <a:spcPts val="0"/>
              </a:spcAft>
              <a:buNone/>
            </a:pPr>
            <a:r>
              <a:rPr b="1" lang="en" sz="1900">
                <a:solidFill>
                  <a:schemeClr val="dk1"/>
                </a:solidFill>
                <a:highlight>
                  <a:srgbClr val="FFFFFF"/>
                </a:highlight>
                <a:latin typeface="Roboto"/>
                <a:ea typeface="Roboto"/>
                <a:cs typeface="Roboto"/>
                <a:sym typeface="Roboto"/>
              </a:rPr>
              <a:t>B</a:t>
            </a:r>
            <a:endParaRPr b="1" sz="1900">
              <a:solidFill>
                <a:schemeClr val="dk1"/>
              </a:solidFill>
              <a:highlight>
                <a:srgbClr val="FFFFFF"/>
              </a:highlight>
              <a:latin typeface="Roboto"/>
              <a:ea typeface="Roboto"/>
              <a:cs typeface="Roboto"/>
              <a:sym typeface="Roboto"/>
            </a:endParaRPr>
          </a:p>
          <a:p>
            <a:pPr indent="0" lvl="0" marL="0" marR="0" rtl="0" algn="ctr">
              <a:lnSpc>
                <a:spcPct val="100000"/>
              </a:lnSpc>
              <a:spcBef>
                <a:spcPts val="0"/>
              </a:spcBef>
              <a:spcAft>
                <a:spcPts val="0"/>
              </a:spcAft>
              <a:buNone/>
            </a:pPr>
            <a:r>
              <a:rPr b="1" lang="en" sz="1900">
                <a:solidFill>
                  <a:schemeClr val="dk1"/>
                </a:solidFill>
                <a:highlight>
                  <a:srgbClr val="FFFFFF"/>
                </a:highlight>
                <a:latin typeface="Roboto"/>
                <a:ea typeface="Roboto"/>
                <a:cs typeface="Roboto"/>
                <a:sym typeface="Roboto"/>
              </a:rPr>
              <a:t>C</a:t>
            </a:r>
            <a:endParaRPr b="1" sz="1900">
              <a:solidFill>
                <a:schemeClr val="dk1"/>
              </a:solidFill>
              <a:highlight>
                <a:srgbClr val="FFFFFF"/>
              </a:highlight>
              <a:latin typeface="Roboto"/>
              <a:ea typeface="Roboto"/>
              <a:cs typeface="Roboto"/>
              <a:sym typeface="Roboto"/>
            </a:endParaRPr>
          </a:p>
          <a:p>
            <a:pPr indent="0" lvl="0" marL="0" marR="0" rtl="0" algn="ctr">
              <a:lnSpc>
                <a:spcPct val="100000"/>
              </a:lnSpc>
              <a:spcBef>
                <a:spcPts val="0"/>
              </a:spcBef>
              <a:spcAft>
                <a:spcPts val="0"/>
              </a:spcAft>
              <a:buNone/>
            </a:pPr>
            <a:r>
              <a:rPr b="1" lang="en" sz="1900">
                <a:solidFill>
                  <a:schemeClr val="dk1"/>
                </a:solidFill>
                <a:highlight>
                  <a:srgbClr val="FFFFFF"/>
                </a:highlight>
                <a:latin typeface="Roboto"/>
                <a:ea typeface="Roboto"/>
                <a:cs typeface="Roboto"/>
                <a:sym typeface="Roboto"/>
              </a:rPr>
              <a:t>D</a:t>
            </a:r>
            <a:endParaRPr b="1" sz="1900">
              <a:solidFill>
                <a:schemeClr val="dk1"/>
              </a:solidFill>
              <a:highlight>
                <a:srgbClr val="FFFFFF"/>
              </a:highlight>
              <a:latin typeface="Roboto"/>
              <a:ea typeface="Roboto"/>
              <a:cs typeface="Roboto"/>
              <a:sym typeface="Roboto"/>
            </a:endParaRPr>
          </a:p>
          <a:p>
            <a:pPr indent="0" lvl="0" marL="0" marR="0" rtl="0" algn="ctr">
              <a:lnSpc>
                <a:spcPct val="100000"/>
              </a:lnSpc>
              <a:spcBef>
                <a:spcPts val="0"/>
              </a:spcBef>
              <a:spcAft>
                <a:spcPts val="0"/>
              </a:spcAft>
              <a:buNone/>
            </a:pPr>
            <a:r>
              <a:rPr b="1" lang="en" sz="1900">
                <a:solidFill>
                  <a:schemeClr val="dk1"/>
                </a:solidFill>
                <a:highlight>
                  <a:srgbClr val="FFFFFF"/>
                </a:highlight>
                <a:latin typeface="Roboto"/>
                <a:ea typeface="Roboto"/>
                <a:cs typeface="Roboto"/>
                <a:sym typeface="Roboto"/>
              </a:rPr>
              <a:t>E</a:t>
            </a:r>
            <a:endParaRPr b="1" sz="1900">
              <a:solidFill>
                <a:schemeClr val="dk1"/>
              </a:solidFill>
              <a:highlight>
                <a:srgbClr val="FFFFFF"/>
              </a:highlight>
              <a:latin typeface="Roboto"/>
              <a:ea typeface="Roboto"/>
              <a:cs typeface="Roboto"/>
              <a:sym typeface="Roboto"/>
            </a:endParaRPr>
          </a:p>
          <a:p>
            <a:pPr indent="0" lvl="0" marL="0" marR="0" rtl="0" algn="ctr">
              <a:lnSpc>
                <a:spcPct val="100000"/>
              </a:lnSpc>
              <a:spcBef>
                <a:spcPts val="0"/>
              </a:spcBef>
              <a:spcAft>
                <a:spcPts val="0"/>
              </a:spcAft>
              <a:buNone/>
            </a:pPr>
            <a:r>
              <a:rPr b="1" lang="en" sz="1900">
                <a:solidFill>
                  <a:schemeClr val="dk1"/>
                </a:solidFill>
                <a:highlight>
                  <a:srgbClr val="FFFFFF"/>
                </a:highlight>
                <a:latin typeface="Roboto"/>
                <a:ea typeface="Roboto"/>
                <a:cs typeface="Roboto"/>
                <a:sym typeface="Roboto"/>
              </a:rPr>
              <a:t>F</a:t>
            </a:r>
            <a:endParaRPr b="1" sz="1900">
              <a:solidFill>
                <a:schemeClr val="dk1"/>
              </a:solidFill>
              <a:highlight>
                <a:srgbClr val="FFFFFF"/>
              </a:highlight>
              <a:latin typeface="Roboto"/>
              <a:ea typeface="Roboto"/>
              <a:cs typeface="Roboto"/>
              <a:sym typeface="Roboto"/>
            </a:endParaRPr>
          </a:p>
        </p:txBody>
      </p:sp>
      <p:sp>
        <p:nvSpPr>
          <p:cNvPr id="294" name="Google Shape;294;p24"/>
          <p:cNvSpPr txBox="1"/>
          <p:nvPr/>
        </p:nvSpPr>
        <p:spPr>
          <a:xfrm>
            <a:off x="3126150" y="2571800"/>
            <a:ext cx="488100" cy="1939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sz="1900">
                <a:solidFill>
                  <a:schemeClr val="dk1"/>
                </a:solidFill>
                <a:highlight>
                  <a:srgbClr val="FFFFFF"/>
                </a:highlight>
                <a:latin typeface="Roboto"/>
                <a:ea typeface="Roboto"/>
                <a:cs typeface="Roboto"/>
                <a:sym typeface="Roboto"/>
              </a:rPr>
              <a:t>A</a:t>
            </a:r>
            <a:endParaRPr sz="1900">
              <a:latin typeface="Proxima Nova"/>
              <a:ea typeface="Proxima Nova"/>
              <a:cs typeface="Proxima Nova"/>
              <a:sym typeface="Proxima Nova"/>
            </a:endParaRPr>
          </a:p>
          <a:p>
            <a:pPr indent="0" lvl="0" marL="0" marR="0" rtl="0" algn="ctr">
              <a:lnSpc>
                <a:spcPct val="100000"/>
              </a:lnSpc>
              <a:spcBef>
                <a:spcPts val="0"/>
              </a:spcBef>
              <a:spcAft>
                <a:spcPts val="0"/>
              </a:spcAft>
              <a:buNone/>
            </a:pPr>
            <a:r>
              <a:rPr b="1" lang="en" sz="1900">
                <a:solidFill>
                  <a:schemeClr val="dk1"/>
                </a:solidFill>
                <a:highlight>
                  <a:srgbClr val="FFFFFF"/>
                </a:highlight>
                <a:latin typeface="Roboto"/>
                <a:ea typeface="Roboto"/>
                <a:cs typeface="Roboto"/>
                <a:sym typeface="Roboto"/>
              </a:rPr>
              <a:t>C</a:t>
            </a:r>
            <a:endParaRPr b="1" sz="1900">
              <a:solidFill>
                <a:schemeClr val="dk1"/>
              </a:solidFill>
              <a:highlight>
                <a:srgbClr val="FFFFFF"/>
              </a:highlight>
              <a:latin typeface="Roboto"/>
              <a:ea typeface="Roboto"/>
              <a:cs typeface="Roboto"/>
              <a:sym typeface="Roboto"/>
            </a:endParaRPr>
          </a:p>
          <a:p>
            <a:pPr indent="0" lvl="0" marL="0" marR="0" rtl="0" algn="ctr">
              <a:lnSpc>
                <a:spcPct val="100000"/>
              </a:lnSpc>
              <a:spcBef>
                <a:spcPts val="0"/>
              </a:spcBef>
              <a:spcAft>
                <a:spcPts val="0"/>
              </a:spcAft>
              <a:buNone/>
            </a:pPr>
            <a:r>
              <a:rPr b="1" lang="en" sz="1900">
                <a:solidFill>
                  <a:schemeClr val="dk1"/>
                </a:solidFill>
                <a:highlight>
                  <a:srgbClr val="FFFFFF"/>
                </a:highlight>
                <a:latin typeface="Roboto"/>
                <a:ea typeface="Roboto"/>
                <a:cs typeface="Roboto"/>
                <a:sym typeface="Roboto"/>
              </a:rPr>
              <a:t>B</a:t>
            </a:r>
            <a:endParaRPr b="1" sz="1900">
              <a:solidFill>
                <a:schemeClr val="dk1"/>
              </a:solidFill>
              <a:highlight>
                <a:srgbClr val="FFFFFF"/>
              </a:highlight>
              <a:latin typeface="Roboto"/>
              <a:ea typeface="Roboto"/>
              <a:cs typeface="Roboto"/>
              <a:sym typeface="Roboto"/>
            </a:endParaRPr>
          </a:p>
          <a:p>
            <a:pPr indent="0" lvl="0" marL="0" marR="0" rtl="0" algn="ctr">
              <a:lnSpc>
                <a:spcPct val="100000"/>
              </a:lnSpc>
              <a:spcBef>
                <a:spcPts val="0"/>
              </a:spcBef>
              <a:spcAft>
                <a:spcPts val="0"/>
              </a:spcAft>
              <a:buNone/>
            </a:pPr>
            <a:r>
              <a:rPr b="1" lang="en" sz="1900">
                <a:solidFill>
                  <a:schemeClr val="dk1"/>
                </a:solidFill>
                <a:highlight>
                  <a:srgbClr val="FFFFFF"/>
                </a:highlight>
                <a:latin typeface="Roboto"/>
                <a:ea typeface="Roboto"/>
                <a:cs typeface="Roboto"/>
                <a:sym typeface="Roboto"/>
              </a:rPr>
              <a:t>F</a:t>
            </a:r>
            <a:endParaRPr b="1" sz="1900">
              <a:solidFill>
                <a:schemeClr val="dk1"/>
              </a:solidFill>
              <a:highlight>
                <a:srgbClr val="FFFFFF"/>
              </a:highlight>
              <a:latin typeface="Roboto"/>
              <a:ea typeface="Roboto"/>
              <a:cs typeface="Roboto"/>
              <a:sym typeface="Roboto"/>
            </a:endParaRPr>
          </a:p>
          <a:p>
            <a:pPr indent="0" lvl="0" marL="0" marR="0" rtl="0" algn="ctr">
              <a:lnSpc>
                <a:spcPct val="100000"/>
              </a:lnSpc>
              <a:spcBef>
                <a:spcPts val="0"/>
              </a:spcBef>
              <a:spcAft>
                <a:spcPts val="0"/>
              </a:spcAft>
              <a:buNone/>
            </a:pPr>
            <a:r>
              <a:rPr b="1" lang="en" sz="1900">
                <a:solidFill>
                  <a:schemeClr val="dk1"/>
                </a:solidFill>
                <a:highlight>
                  <a:srgbClr val="FFFFFF"/>
                </a:highlight>
                <a:latin typeface="Roboto"/>
                <a:ea typeface="Roboto"/>
                <a:cs typeface="Roboto"/>
                <a:sym typeface="Roboto"/>
              </a:rPr>
              <a:t>D</a:t>
            </a:r>
            <a:endParaRPr b="1" sz="1900">
              <a:solidFill>
                <a:schemeClr val="dk1"/>
              </a:solidFill>
              <a:highlight>
                <a:srgbClr val="FFFFFF"/>
              </a:highlight>
              <a:latin typeface="Roboto"/>
              <a:ea typeface="Roboto"/>
              <a:cs typeface="Roboto"/>
              <a:sym typeface="Roboto"/>
            </a:endParaRPr>
          </a:p>
          <a:p>
            <a:pPr indent="0" lvl="0" marL="0" marR="0" rtl="0" algn="ctr">
              <a:lnSpc>
                <a:spcPct val="100000"/>
              </a:lnSpc>
              <a:spcBef>
                <a:spcPts val="0"/>
              </a:spcBef>
              <a:spcAft>
                <a:spcPts val="0"/>
              </a:spcAft>
              <a:buNone/>
            </a:pPr>
            <a:r>
              <a:rPr b="1" lang="en" sz="1900">
                <a:solidFill>
                  <a:schemeClr val="dk1"/>
                </a:solidFill>
                <a:highlight>
                  <a:srgbClr val="FFFFFF"/>
                </a:highlight>
                <a:latin typeface="Roboto"/>
                <a:ea typeface="Roboto"/>
                <a:cs typeface="Roboto"/>
                <a:sym typeface="Roboto"/>
              </a:rPr>
              <a:t>E</a:t>
            </a:r>
            <a:endParaRPr b="1" sz="1900">
              <a:solidFill>
                <a:schemeClr val="dk1"/>
              </a:solidFill>
              <a:highlight>
                <a:srgbClr val="FFFFFF"/>
              </a:highlight>
              <a:latin typeface="Roboto"/>
              <a:ea typeface="Roboto"/>
              <a:cs typeface="Roboto"/>
              <a:sym typeface="Roboto"/>
            </a:endParaRPr>
          </a:p>
        </p:txBody>
      </p:sp>
      <p:sp>
        <p:nvSpPr>
          <p:cNvPr id="295" name="Google Shape;295;p24"/>
          <p:cNvSpPr txBox="1"/>
          <p:nvPr/>
        </p:nvSpPr>
        <p:spPr>
          <a:xfrm>
            <a:off x="7471350" y="2680950"/>
            <a:ext cx="488100" cy="1939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sz="1900">
                <a:solidFill>
                  <a:schemeClr val="dk1"/>
                </a:solidFill>
                <a:highlight>
                  <a:srgbClr val="FFFFFF"/>
                </a:highlight>
                <a:latin typeface="Roboto"/>
                <a:ea typeface="Roboto"/>
                <a:cs typeface="Roboto"/>
                <a:sym typeface="Roboto"/>
              </a:rPr>
              <a:t>A</a:t>
            </a:r>
            <a:endParaRPr sz="1900">
              <a:latin typeface="Proxima Nova"/>
              <a:ea typeface="Proxima Nova"/>
              <a:cs typeface="Proxima Nova"/>
              <a:sym typeface="Proxima Nova"/>
            </a:endParaRPr>
          </a:p>
          <a:p>
            <a:pPr indent="0" lvl="0" marL="0" marR="0" rtl="0" algn="ctr">
              <a:lnSpc>
                <a:spcPct val="100000"/>
              </a:lnSpc>
              <a:spcBef>
                <a:spcPts val="0"/>
              </a:spcBef>
              <a:spcAft>
                <a:spcPts val="0"/>
              </a:spcAft>
              <a:buNone/>
            </a:pPr>
            <a:r>
              <a:rPr b="1" lang="en" sz="1900">
                <a:solidFill>
                  <a:schemeClr val="dk1"/>
                </a:solidFill>
                <a:highlight>
                  <a:srgbClr val="FFFFFF"/>
                </a:highlight>
                <a:latin typeface="Roboto"/>
                <a:ea typeface="Roboto"/>
                <a:cs typeface="Roboto"/>
                <a:sym typeface="Roboto"/>
              </a:rPr>
              <a:t>B</a:t>
            </a:r>
            <a:endParaRPr b="1" sz="1900">
              <a:solidFill>
                <a:schemeClr val="dk1"/>
              </a:solidFill>
              <a:highlight>
                <a:srgbClr val="FFFFFF"/>
              </a:highlight>
              <a:latin typeface="Roboto"/>
              <a:ea typeface="Roboto"/>
              <a:cs typeface="Roboto"/>
              <a:sym typeface="Roboto"/>
            </a:endParaRPr>
          </a:p>
          <a:p>
            <a:pPr indent="0" lvl="0" marL="0" marR="0" rtl="0" algn="ctr">
              <a:lnSpc>
                <a:spcPct val="100000"/>
              </a:lnSpc>
              <a:spcBef>
                <a:spcPts val="0"/>
              </a:spcBef>
              <a:spcAft>
                <a:spcPts val="0"/>
              </a:spcAft>
              <a:buNone/>
            </a:pPr>
            <a:r>
              <a:rPr b="1" lang="en" sz="1900">
                <a:solidFill>
                  <a:schemeClr val="dk1"/>
                </a:solidFill>
                <a:highlight>
                  <a:srgbClr val="FFFFFF"/>
                </a:highlight>
                <a:latin typeface="Roboto"/>
                <a:ea typeface="Roboto"/>
                <a:cs typeface="Roboto"/>
                <a:sym typeface="Roboto"/>
              </a:rPr>
              <a:t>D</a:t>
            </a:r>
            <a:endParaRPr b="1" sz="1900">
              <a:solidFill>
                <a:schemeClr val="dk1"/>
              </a:solidFill>
              <a:highlight>
                <a:srgbClr val="FFFFFF"/>
              </a:highlight>
              <a:latin typeface="Roboto"/>
              <a:ea typeface="Roboto"/>
              <a:cs typeface="Roboto"/>
              <a:sym typeface="Roboto"/>
            </a:endParaRPr>
          </a:p>
          <a:p>
            <a:pPr indent="0" lvl="0" marL="0" marR="0" rtl="0" algn="ctr">
              <a:lnSpc>
                <a:spcPct val="100000"/>
              </a:lnSpc>
              <a:spcBef>
                <a:spcPts val="0"/>
              </a:spcBef>
              <a:spcAft>
                <a:spcPts val="0"/>
              </a:spcAft>
              <a:buNone/>
            </a:pPr>
            <a:r>
              <a:rPr b="1" lang="en" sz="1900">
                <a:solidFill>
                  <a:schemeClr val="dk1"/>
                </a:solidFill>
                <a:highlight>
                  <a:srgbClr val="FFFFFF"/>
                </a:highlight>
                <a:latin typeface="Roboto"/>
                <a:ea typeface="Roboto"/>
                <a:cs typeface="Roboto"/>
                <a:sym typeface="Roboto"/>
              </a:rPr>
              <a:t>C</a:t>
            </a:r>
            <a:endParaRPr b="1" sz="1900">
              <a:solidFill>
                <a:schemeClr val="dk1"/>
              </a:solidFill>
              <a:highlight>
                <a:srgbClr val="FFFFFF"/>
              </a:highlight>
              <a:latin typeface="Roboto"/>
              <a:ea typeface="Roboto"/>
              <a:cs typeface="Roboto"/>
              <a:sym typeface="Roboto"/>
            </a:endParaRPr>
          </a:p>
          <a:p>
            <a:pPr indent="0" lvl="0" marL="0" marR="0" rtl="0" algn="ctr">
              <a:lnSpc>
                <a:spcPct val="100000"/>
              </a:lnSpc>
              <a:spcBef>
                <a:spcPts val="0"/>
              </a:spcBef>
              <a:spcAft>
                <a:spcPts val="0"/>
              </a:spcAft>
              <a:buNone/>
            </a:pPr>
            <a:r>
              <a:rPr b="1" lang="en" sz="1900">
                <a:solidFill>
                  <a:schemeClr val="dk1"/>
                </a:solidFill>
                <a:highlight>
                  <a:srgbClr val="FFFFFF"/>
                </a:highlight>
                <a:latin typeface="Roboto"/>
                <a:ea typeface="Roboto"/>
                <a:cs typeface="Roboto"/>
                <a:sym typeface="Roboto"/>
              </a:rPr>
              <a:t>E</a:t>
            </a:r>
            <a:endParaRPr b="1" sz="1900">
              <a:solidFill>
                <a:schemeClr val="dk1"/>
              </a:solidFill>
              <a:highlight>
                <a:srgbClr val="FFFFFF"/>
              </a:highlight>
              <a:latin typeface="Roboto"/>
              <a:ea typeface="Roboto"/>
              <a:cs typeface="Roboto"/>
              <a:sym typeface="Roboto"/>
            </a:endParaRPr>
          </a:p>
          <a:p>
            <a:pPr indent="0" lvl="0" marL="0" marR="0" rtl="0" algn="ctr">
              <a:lnSpc>
                <a:spcPct val="100000"/>
              </a:lnSpc>
              <a:spcBef>
                <a:spcPts val="0"/>
              </a:spcBef>
              <a:spcAft>
                <a:spcPts val="0"/>
              </a:spcAft>
              <a:buNone/>
            </a:pPr>
            <a:r>
              <a:rPr b="1" lang="en" sz="1900">
                <a:solidFill>
                  <a:schemeClr val="dk1"/>
                </a:solidFill>
                <a:highlight>
                  <a:srgbClr val="FFFFFF"/>
                </a:highlight>
                <a:latin typeface="Roboto"/>
                <a:ea typeface="Roboto"/>
                <a:cs typeface="Roboto"/>
                <a:sym typeface="Roboto"/>
              </a:rPr>
              <a:t>F</a:t>
            </a:r>
            <a:endParaRPr b="1" sz="1900">
              <a:solidFill>
                <a:schemeClr val="dk1"/>
              </a:solidFill>
              <a:highlight>
                <a:srgbClr val="FFFFFF"/>
              </a:highlight>
              <a:latin typeface="Roboto"/>
              <a:ea typeface="Roboto"/>
              <a:cs typeface="Roboto"/>
              <a:sym typeface="Roboto"/>
            </a:endParaRPr>
          </a:p>
        </p:txBody>
      </p:sp>
      <p:sp>
        <p:nvSpPr>
          <p:cNvPr id="296" name="Google Shape;296;p24"/>
          <p:cNvSpPr txBox="1"/>
          <p:nvPr/>
        </p:nvSpPr>
        <p:spPr>
          <a:xfrm>
            <a:off x="5343675" y="2653175"/>
            <a:ext cx="488100" cy="1939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sz="1900">
                <a:solidFill>
                  <a:schemeClr val="dk1"/>
                </a:solidFill>
                <a:highlight>
                  <a:srgbClr val="FFFFFF"/>
                </a:highlight>
                <a:latin typeface="Roboto"/>
                <a:ea typeface="Roboto"/>
                <a:cs typeface="Roboto"/>
                <a:sym typeface="Roboto"/>
              </a:rPr>
              <a:t>F</a:t>
            </a:r>
            <a:endParaRPr sz="1900">
              <a:latin typeface="Proxima Nova"/>
              <a:ea typeface="Proxima Nova"/>
              <a:cs typeface="Proxima Nova"/>
              <a:sym typeface="Proxima Nova"/>
            </a:endParaRPr>
          </a:p>
          <a:p>
            <a:pPr indent="0" lvl="0" marL="0" marR="0" rtl="0" algn="ctr">
              <a:lnSpc>
                <a:spcPct val="100000"/>
              </a:lnSpc>
              <a:spcBef>
                <a:spcPts val="0"/>
              </a:spcBef>
              <a:spcAft>
                <a:spcPts val="0"/>
              </a:spcAft>
              <a:buNone/>
            </a:pPr>
            <a:r>
              <a:rPr b="1" lang="en" sz="1900">
                <a:solidFill>
                  <a:schemeClr val="dk1"/>
                </a:solidFill>
                <a:highlight>
                  <a:srgbClr val="FFFFFF"/>
                </a:highlight>
                <a:latin typeface="Roboto"/>
                <a:ea typeface="Roboto"/>
                <a:cs typeface="Roboto"/>
                <a:sym typeface="Roboto"/>
              </a:rPr>
              <a:t>B</a:t>
            </a:r>
            <a:endParaRPr b="1" sz="1900">
              <a:solidFill>
                <a:schemeClr val="dk1"/>
              </a:solidFill>
              <a:highlight>
                <a:srgbClr val="FFFFFF"/>
              </a:highlight>
              <a:latin typeface="Roboto"/>
              <a:ea typeface="Roboto"/>
              <a:cs typeface="Roboto"/>
              <a:sym typeface="Roboto"/>
            </a:endParaRPr>
          </a:p>
          <a:p>
            <a:pPr indent="0" lvl="0" marL="0" marR="0" rtl="0" algn="ctr">
              <a:lnSpc>
                <a:spcPct val="100000"/>
              </a:lnSpc>
              <a:spcBef>
                <a:spcPts val="0"/>
              </a:spcBef>
              <a:spcAft>
                <a:spcPts val="0"/>
              </a:spcAft>
              <a:buNone/>
            </a:pPr>
            <a:r>
              <a:rPr b="1" lang="en" sz="1900">
                <a:solidFill>
                  <a:schemeClr val="dk1"/>
                </a:solidFill>
                <a:highlight>
                  <a:srgbClr val="FFFFFF"/>
                </a:highlight>
                <a:latin typeface="Roboto"/>
                <a:ea typeface="Roboto"/>
                <a:cs typeface="Roboto"/>
                <a:sym typeface="Roboto"/>
              </a:rPr>
              <a:t>C</a:t>
            </a:r>
            <a:endParaRPr b="1" sz="1900">
              <a:solidFill>
                <a:schemeClr val="dk1"/>
              </a:solidFill>
              <a:highlight>
                <a:srgbClr val="FFFFFF"/>
              </a:highlight>
              <a:latin typeface="Roboto"/>
              <a:ea typeface="Roboto"/>
              <a:cs typeface="Roboto"/>
              <a:sym typeface="Roboto"/>
            </a:endParaRPr>
          </a:p>
          <a:p>
            <a:pPr indent="0" lvl="0" marL="0" marR="0" rtl="0" algn="ctr">
              <a:lnSpc>
                <a:spcPct val="100000"/>
              </a:lnSpc>
              <a:spcBef>
                <a:spcPts val="0"/>
              </a:spcBef>
              <a:spcAft>
                <a:spcPts val="0"/>
              </a:spcAft>
              <a:buNone/>
            </a:pPr>
            <a:r>
              <a:rPr b="1" lang="en" sz="1900">
                <a:solidFill>
                  <a:schemeClr val="dk1"/>
                </a:solidFill>
                <a:highlight>
                  <a:srgbClr val="FFFFFF"/>
                </a:highlight>
                <a:latin typeface="Roboto"/>
                <a:ea typeface="Roboto"/>
                <a:cs typeface="Roboto"/>
                <a:sym typeface="Roboto"/>
              </a:rPr>
              <a:t>D</a:t>
            </a:r>
            <a:endParaRPr b="1" sz="1900">
              <a:solidFill>
                <a:schemeClr val="dk1"/>
              </a:solidFill>
              <a:highlight>
                <a:srgbClr val="FFFFFF"/>
              </a:highlight>
              <a:latin typeface="Roboto"/>
              <a:ea typeface="Roboto"/>
              <a:cs typeface="Roboto"/>
              <a:sym typeface="Roboto"/>
            </a:endParaRPr>
          </a:p>
          <a:p>
            <a:pPr indent="0" lvl="0" marL="0" marR="0" rtl="0" algn="ctr">
              <a:lnSpc>
                <a:spcPct val="100000"/>
              </a:lnSpc>
              <a:spcBef>
                <a:spcPts val="0"/>
              </a:spcBef>
              <a:spcAft>
                <a:spcPts val="0"/>
              </a:spcAft>
              <a:buNone/>
            </a:pPr>
            <a:r>
              <a:rPr b="1" lang="en" sz="1900">
                <a:solidFill>
                  <a:schemeClr val="dk1"/>
                </a:solidFill>
                <a:highlight>
                  <a:srgbClr val="FFFFFF"/>
                </a:highlight>
                <a:latin typeface="Roboto"/>
                <a:ea typeface="Roboto"/>
                <a:cs typeface="Roboto"/>
                <a:sym typeface="Roboto"/>
              </a:rPr>
              <a:t>E</a:t>
            </a:r>
            <a:endParaRPr b="1" sz="1900">
              <a:solidFill>
                <a:schemeClr val="dk1"/>
              </a:solidFill>
              <a:highlight>
                <a:srgbClr val="FFFFFF"/>
              </a:highlight>
              <a:latin typeface="Roboto"/>
              <a:ea typeface="Roboto"/>
              <a:cs typeface="Roboto"/>
              <a:sym typeface="Roboto"/>
            </a:endParaRPr>
          </a:p>
          <a:p>
            <a:pPr indent="0" lvl="0" marL="0" marR="0" rtl="0" algn="ctr">
              <a:lnSpc>
                <a:spcPct val="100000"/>
              </a:lnSpc>
              <a:spcBef>
                <a:spcPts val="0"/>
              </a:spcBef>
              <a:spcAft>
                <a:spcPts val="0"/>
              </a:spcAft>
              <a:buNone/>
            </a:pPr>
            <a:r>
              <a:rPr b="1" lang="en" sz="1900">
                <a:solidFill>
                  <a:schemeClr val="dk1"/>
                </a:solidFill>
                <a:highlight>
                  <a:srgbClr val="FFFFFF"/>
                </a:highlight>
                <a:latin typeface="Roboto"/>
                <a:ea typeface="Roboto"/>
                <a:cs typeface="Roboto"/>
                <a:sym typeface="Roboto"/>
              </a:rPr>
              <a:t>A</a:t>
            </a:r>
            <a:endParaRPr b="1" sz="1900">
              <a:solidFill>
                <a:schemeClr val="dk1"/>
              </a:solidFill>
              <a:highlight>
                <a:srgbClr val="FFFFFF"/>
              </a:highlight>
              <a:latin typeface="Roboto"/>
              <a:ea typeface="Roboto"/>
              <a:cs typeface="Roboto"/>
              <a:sym typeface="Roboto"/>
            </a:endParaRPr>
          </a:p>
        </p:txBody>
      </p:sp>
      <p:sp>
        <p:nvSpPr>
          <p:cNvPr id="297" name="Google Shape;297;p24"/>
          <p:cNvSpPr txBox="1"/>
          <p:nvPr/>
        </p:nvSpPr>
        <p:spPr>
          <a:xfrm>
            <a:off x="381025" y="489875"/>
            <a:ext cx="228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Different replication order across shards</a:t>
            </a:r>
            <a:endParaRPr b="1">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5"/>
          <p:cNvSpPr txBox="1"/>
          <p:nvPr>
            <p:ph idx="12" type="sldNum"/>
          </p:nvPr>
        </p:nvSpPr>
        <p:spPr>
          <a:xfrm>
            <a:off x="6457950" y="4785796"/>
            <a:ext cx="11661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
        <p:nvSpPr>
          <p:cNvPr id="304" name="Google Shape;304;p25"/>
          <p:cNvSpPr txBox="1"/>
          <p:nvPr/>
        </p:nvSpPr>
        <p:spPr>
          <a:xfrm>
            <a:off x="1914300" y="275200"/>
            <a:ext cx="5315400" cy="846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4300">
                <a:solidFill>
                  <a:schemeClr val="dk1"/>
                </a:solidFill>
                <a:highlight>
                  <a:srgbClr val="FFFFFF"/>
                </a:highlight>
                <a:latin typeface="Roboto"/>
                <a:ea typeface="Roboto"/>
                <a:cs typeface="Roboto"/>
                <a:sym typeface="Roboto"/>
              </a:rPr>
              <a:t>𝜏 </a:t>
            </a:r>
            <a:r>
              <a:rPr b="1" lang="en" sz="2700">
                <a:solidFill>
                  <a:schemeClr val="dk1"/>
                </a:solidFill>
                <a:highlight>
                  <a:srgbClr val="FFFFFF"/>
                </a:highlight>
                <a:latin typeface="Roboto"/>
                <a:ea typeface="Roboto"/>
                <a:cs typeface="Roboto"/>
                <a:sym typeface="Roboto"/>
              </a:rPr>
              <a:t>→ </a:t>
            </a:r>
            <a:r>
              <a:rPr b="1" lang="en" sz="2700">
                <a:solidFill>
                  <a:schemeClr val="dk1"/>
                </a:solidFill>
                <a:highlight>
                  <a:srgbClr val="FFFFFF"/>
                </a:highlight>
                <a:latin typeface="Roboto"/>
                <a:ea typeface="Roboto"/>
                <a:cs typeface="Roboto"/>
                <a:sym typeface="Roboto"/>
              </a:rPr>
              <a:t>A,B,C,D,E,F</a:t>
            </a:r>
            <a:endParaRPr b="1" sz="2700">
              <a:solidFill>
                <a:schemeClr val="dk1"/>
              </a:solidFill>
              <a:highlight>
                <a:srgbClr val="FFFFFF"/>
              </a:highlight>
              <a:latin typeface="Roboto"/>
              <a:ea typeface="Roboto"/>
              <a:cs typeface="Roboto"/>
              <a:sym typeface="Roboto"/>
            </a:endParaRPr>
          </a:p>
        </p:txBody>
      </p:sp>
      <p:sp>
        <p:nvSpPr>
          <p:cNvPr id="305" name="Google Shape;305;p25"/>
          <p:cNvSpPr/>
          <p:nvPr/>
        </p:nvSpPr>
        <p:spPr>
          <a:xfrm>
            <a:off x="1103925" y="1659600"/>
            <a:ext cx="292775" cy="912150"/>
          </a:xfrm>
          <a:prstGeom prst="flowChartSor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5"/>
          <p:cNvSpPr/>
          <p:nvPr/>
        </p:nvSpPr>
        <p:spPr>
          <a:xfrm>
            <a:off x="3223825" y="1603300"/>
            <a:ext cx="292775" cy="912150"/>
          </a:xfrm>
          <a:prstGeom prst="flowChartSor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5"/>
          <p:cNvSpPr/>
          <p:nvPr/>
        </p:nvSpPr>
        <p:spPr>
          <a:xfrm>
            <a:off x="5343675" y="1603300"/>
            <a:ext cx="292775" cy="912150"/>
          </a:xfrm>
          <a:prstGeom prst="flowChartSor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5"/>
          <p:cNvSpPr/>
          <p:nvPr/>
        </p:nvSpPr>
        <p:spPr>
          <a:xfrm>
            <a:off x="7666675" y="1603450"/>
            <a:ext cx="292775" cy="912150"/>
          </a:xfrm>
          <a:prstGeom prst="flowChartSor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9" name="Google Shape;309;p25"/>
          <p:cNvCxnSpPr>
            <a:stCxn id="304" idx="2"/>
            <a:endCxn id="305" idx="0"/>
          </p:cNvCxnSpPr>
          <p:nvPr/>
        </p:nvCxnSpPr>
        <p:spPr>
          <a:xfrm flipH="1">
            <a:off x="1250400" y="1121800"/>
            <a:ext cx="3321600" cy="537900"/>
          </a:xfrm>
          <a:prstGeom prst="straightConnector1">
            <a:avLst/>
          </a:prstGeom>
          <a:noFill/>
          <a:ln cap="flat" cmpd="sng" w="9525">
            <a:solidFill>
              <a:schemeClr val="dk2"/>
            </a:solidFill>
            <a:prstDash val="solid"/>
            <a:round/>
            <a:headEnd len="med" w="med" type="none"/>
            <a:tailEnd len="med" w="med" type="triangle"/>
          </a:ln>
        </p:spPr>
      </p:cxnSp>
      <p:cxnSp>
        <p:nvCxnSpPr>
          <p:cNvPr id="310" name="Google Shape;310;p25"/>
          <p:cNvCxnSpPr>
            <a:stCxn id="304" idx="2"/>
            <a:endCxn id="306" idx="0"/>
          </p:cNvCxnSpPr>
          <p:nvPr/>
        </p:nvCxnSpPr>
        <p:spPr>
          <a:xfrm flipH="1">
            <a:off x="3370200" y="1121800"/>
            <a:ext cx="1201800" cy="481500"/>
          </a:xfrm>
          <a:prstGeom prst="straightConnector1">
            <a:avLst/>
          </a:prstGeom>
          <a:noFill/>
          <a:ln cap="flat" cmpd="sng" w="9525">
            <a:solidFill>
              <a:schemeClr val="dk2"/>
            </a:solidFill>
            <a:prstDash val="solid"/>
            <a:round/>
            <a:headEnd len="med" w="med" type="none"/>
            <a:tailEnd len="med" w="med" type="triangle"/>
          </a:ln>
        </p:spPr>
      </p:cxnSp>
      <p:cxnSp>
        <p:nvCxnSpPr>
          <p:cNvPr id="311" name="Google Shape;311;p25"/>
          <p:cNvCxnSpPr>
            <a:stCxn id="304" idx="2"/>
            <a:endCxn id="307" idx="0"/>
          </p:cNvCxnSpPr>
          <p:nvPr/>
        </p:nvCxnSpPr>
        <p:spPr>
          <a:xfrm>
            <a:off x="4572000" y="1121800"/>
            <a:ext cx="918000" cy="481500"/>
          </a:xfrm>
          <a:prstGeom prst="straightConnector1">
            <a:avLst/>
          </a:prstGeom>
          <a:noFill/>
          <a:ln cap="flat" cmpd="sng" w="9525">
            <a:solidFill>
              <a:schemeClr val="dk2"/>
            </a:solidFill>
            <a:prstDash val="solid"/>
            <a:round/>
            <a:headEnd len="med" w="med" type="none"/>
            <a:tailEnd len="med" w="med" type="triangle"/>
          </a:ln>
        </p:spPr>
      </p:cxnSp>
      <p:cxnSp>
        <p:nvCxnSpPr>
          <p:cNvPr id="312" name="Google Shape;312;p25"/>
          <p:cNvCxnSpPr>
            <a:stCxn id="304" idx="2"/>
            <a:endCxn id="308" idx="0"/>
          </p:cNvCxnSpPr>
          <p:nvPr/>
        </p:nvCxnSpPr>
        <p:spPr>
          <a:xfrm>
            <a:off x="4572000" y="1121800"/>
            <a:ext cx="3241200" cy="481800"/>
          </a:xfrm>
          <a:prstGeom prst="straightConnector1">
            <a:avLst/>
          </a:prstGeom>
          <a:noFill/>
          <a:ln cap="flat" cmpd="sng" w="9525">
            <a:solidFill>
              <a:schemeClr val="dk2"/>
            </a:solidFill>
            <a:prstDash val="solid"/>
            <a:round/>
            <a:headEnd len="med" w="med" type="none"/>
            <a:tailEnd len="med" w="med" type="triangle"/>
          </a:ln>
        </p:spPr>
      </p:cxnSp>
      <p:sp>
        <p:nvSpPr>
          <p:cNvPr id="313" name="Google Shape;313;p25"/>
          <p:cNvSpPr txBox="1"/>
          <p:nvPr/>
        </p:nvSpPr>
        <p:spPr>
          <a:xfrm>
            <a:off x="1006263" y="2571800"/>
            <a:ext cx="488100" cy="193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dk1"/>
                </a:solidFill>
                <a:highlight>
                  <a:srgbClr val="FFFFFF"/>
                </a:highlight>
                <a:latin typeface="Roboto"/>
                <a:ea typeface="Roboto"/>
                <a:cs typeface="Roboto"/>
                <a:sym typeface="Roboto"/>
              </a:rPr>
              <a:t>A</a:t>
            </a:r>
            <a:endParaRPr sz="19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900">
                <a:solidFill>
                  <a:schemeClr val="dk1"/>
                </a:solidFill>
                <a:highlight>
                  <a:srgbClr val="FFFFFF"/>
                </a:highlight>
                <a:latin typeface="Roboto"/>
                <a:ea typeface="Roboto"/>
                <a:cs typeface="Roboto"/>
                <a:sym typeface="Roboto"/>
              </a:rPr>
              <a:t>B</a:t>
            </a:r>
            <a:endParaRPr b="1" sz="19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900">
                <a:solidFill>
                  <a:schemeClr val="dk1"/>
                </a:solidFill>
                <a:highlight>
                  <a:srgbClr val="FFFFFF"/>
                </a:highlight>
                <a:latin typeface="Roboto"/>
                <a:ea typeface="Roboto"/>
                <a:cs typeface="Roboto"/>
                <a:sym typeface="Roboto"/>
              </a:rPr>
              <a:t>C</a:t>
            </a:r>
            <a:endParaRPr b="1" sz="19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900">
                <a:solidFill>
                  <a:schemeClr val="dk1"/>
                </a:solidFill>
                <a:highlight>
                  <a:srgbClr val="FFFFFF"/>
                </a:highlight>
                <a:latin typeface="Roboto"/>
                <a:ea typeface="Roboto"/>
                <a:cs typeface="Roboto"/>
                <a:sym typeface="Roboto"/>
              </a:rPr>
              <a:t>D</a:t>
            </a:r>
            <a:endParaRPr b="1" sz="19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900">
                <a:solidFill>
                  <a:schemeClr val="dk1"/>
                </a:solidFill>
                <a:highlight>
                  <a:srgbClr val="FFFFFF"/>
                </a:highlight>
                <a:latin typeface="Roboto"/>
                <a:ea typeface="Roboto"/>
                <a:cs typeface="Roboto"/>
                <a:sym typeface="Roboto"/>
              </a:rPr>
              <a:t>E</a:t>
            </a:r>
            <a:endParaRPr b="1" sz="19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900">
                <a:solidFill>
                  <a:schemeClr val="dk1"/>
                </a:solidFill>
                <a:highlight>
                  <a:srgbClr val="FFFFFF"/>
                </a:highlight>
                <a:latin typeface="Roboto"/>
                <a:ea typeface="Roboto"/>
                <a:cs typeface="Roboto"/>
                <a:sym typeface="Roboto"/>
              </a:rPr>
              <a:t>F</a:t>
            </a:r>
            <a:endParaRPr b="1" sz="1900">
              <a:solidFill>
                <a:schemeClr val="dk1"/>
              </a:solidFill>
              <a:highlight>
                <a:srgbClr val="FFFFFF"/>
              </a:highlight>
              <a:latin typeface="Roboto"/>
              <a:ea typeface="Roboto"/>
              <a:cs typeface="Roboto"/>
              <a:sym typeface="Roboto"/>
            </a:endParaRPr>
          </a:p>
        </p:txBody>
      </p:sp>
      <p:sp>
        <p:nvSpPr>
          <p:cNvPr id="314" name="Google Shape;314;p25"/>
          <p:cNvSpPr txBox="1"/>
          <p:nvPr/>
        </p:nvSpPr>
        <p:spPr>
          <a:xfrm>
            <a:off x="5246013" y="2626600"/>
            <a:ext cx="488100" cy="193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900">
                <a:solidFill>
                  <a:schemeClr val="dk1"/>
                </a:solidFill>
                <a:highlight>
                  <a:schemeClr val="lt1"/>
                </a:highlight>
                <a:latin typeface="Roboto"/>
                <a:ea typeface="Roboto"/>
                <a:cs typeface="Roboto"/>
                <a:sym typeface="Roboto"/>
              </a:rPr>
              <a:t>F</a:t>
            </a:r>
            <a:endParaRPr sz="19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b="1" lang="en" sz="1900">
                <a:solidFill>
                  <a:schemeClr val="dk1"/>
                </a:solidFill>
                <a:highlight>
                  <a:schemeClr val="lt1"/>
                </a:highlight>
                <a:latin typeface="Roboto"/>
                <a:ea typeface="Roboto"/>
                <a:cs typeface="Roboto"/>
                <a:sym typeface="Roboto"/>
              </a:rPr>
              <a:t>B</a:t>
            </a:r>
            <a:endParaRPr b="1" sz="1900">
              <a:solidFill>
                <a:schemeClr val="dk1"/>
              </a:solidFill>
              <a:highlight>
                <a:schemeClr val="lt1"/>
              </a:highlight>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b="1" lang="en" sz="1900">
                <a:solidFill>
                  <a:schemeClr val="dk1"/>
                </a:solidFill>
                <a:highlight>
                  <a:schemeClr val="lt1"/>
                </a:highlight>
                <a:latin typeface="Roboto"/>
                <a:ea typeface="Roboto"/>
                <a:cs typeface="Roboto"/>
                <a:sym typeface="Roboto"/>
              </a:rPr>
              <a:t>C</a:t>
            </a:r>
            <a:endParaRPr b="1" sz="1900">
              <a:solidFill>
                <a:schemeClr val="dk1"/>
              </a:solidFill>
              <a:highlight>
                <a:schemeClr val="lt1"/>
              </a:highlight>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b="1" lang="en" sz="1900">
                <a:solidFill>
                  <a:schemeClr val="dk1"/>
                </a:solidFill>
                <a:highlight>
                  <a:schemeClr val="lt1"/>
                </a:highlight>
                <a:latin typeface="Roboto"/>
                <a:ea typeface="Roboto"/>
                <a:cs typeface="Roboto"/>
                <a:sym typeface="Roboto"/>
              </a:rPr>
              <a:t>D</a:t>
            </a:r>
            <a:endParaRPr b="1" sz="1900">
              <a:solidFill>
                <a:schemeClr val="dk1"/>
              </a:solidFill>
              <a:highlight>
                <a:schemeClr val="lt1"/>
              </a:highlight>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b="1" lang="en" sz="1900">
                <a:solidFill>
                  <a:schemeClr val="dk1"/>
                </a:solidFill>
                <a:highlight>
                  <a:schemeClr val="lt1"/>
                </a:highlight>
                <a:latin typeface="Roboto"/>
                <a:ea typeface="Roboto"/>
                <a:cs typeface="Roboto"/>
                <a:sym typeface="Roboto"/>
              </a:rPr>
              <a:t>E</a:t>
            </a:r>
            <a:endParaRPr b="1" sz="1900">
              <a:solidFill>
                <a:schemeClr val="dk1"/>
              </a:solidFill>
              <a:highlight>
                <a:schemeClr val="lt1"/>
              </a:highlight>
              <a:latin typeface="Roboto"/>
              <a:ea typeface="Roboto"/>
              <a:cs typeface="Roboto"/>
              <a:sym typeface="Roboto"/>
            </a:endParaRPr>
          </a:p>
          <a:p>
            <a:pPr indent="0" lvl="0" marL="0" rtl="0" algn="ctr">
              <a:spcBef>
                <a:spcPts val="0"/>
              </a:spcBef>
              <a:spcAft>
                <a:spcPts val="0"/>
              </a:spcAft>
              <a:buNone/>
            </a:pPr>
            <a:r>
              <a:rPr b="1" lang="en" sz="1900">
                <a:solidFill>
                  <a:schemeClr val="dk1"/>
                </a:solidFill>
                <a:highlight>
                  <a:schemeClr val="lt1"/>
                </a:highlight>
                <a:latin typeface="Roboto"/>
                <a:ea typeface="Roboto"/>
                <a:cs typeface="Roboto"/>
                <a:sym typeface="Roboto"/>
              </a:rPr>
              <a:t>A</a:t>
            </a:r>
            <a:endParaRPr b="1" sz="1900">
              <a:solidFill>
                <a:schemeClr val="dk1"/>
              </a:solidFill>
              <a:highlight>
                <a:srgbClr val="FFFFFF"/>
              </a:highlight>
              <a:latin typeface="Roboto"/>
              <a:ea typeface="Roboto"/>
              <a:cs typeface="Roboto"/>
              <a:sym typeface="Roboto"/>
            </a:endParaRPr>
          </a:p>
        </p:txBody>
      </p:sp>
      <p:sp>
        <p:nvSpPr>
          <p:cNvPr id="315" name="Google Shape;315;p25"/>
          <p:cNvSpPr/>
          <p:nvPr/>
        </p:nvSpPr>
        <p:spPr>
          <a:xfrm>
            <a:off x="5902800" y="962400"/>
            <a:ext cx="3241200" cy="2810700"/>
          </a:xfrm>
          <a:prstGeom prst="wedgeEllipseCallout">
            <a:avLst>
              <a:gd fmla="val -60771" name="adj1"/>
              <a:gd fmla="val -1306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5"/>
          <p:cNvSpPr/>
          <p:nvPr/>
        </p:nvSpPr>
        <p:spPr>
          <a:xfrm>
            <a:off x="6316086" y="1311653"/>
            <a:ext cx="343500" cy="3402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R</a:t>
            </a:r>
            <a:endParaRPr b="1" sz="1100"/>
          </a:p>
        </p:txBody>
      </p:sp>
      <p:sp>
        <p:nvSpPr>
          <p:cNvPr id="317" name="Google Shape;317;p25"/>
          <p:cNvSpPr/>
          <p:nvPr/>
        </p:nvSpPr>
        <p:spPr>
          <a:xfrm>
            <a:off x="6822148" y="1311653"/>
            <a:ext cx="343500" cy="3402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R</a:t>
            </a:r>
            <a:endParaRPr b="1" sz="1100"/>
          </a:p>
        </p:txBody>
      </p:sp>
      <p:sp>
        <p:nvSpPr>
          <p:cNvPr id="318" name="Google Shape;318;p25"/>
          <p:cNvSpPr/>
          <p:nvPr/>
        </p:nvSpPr>
        <p:spPr>
          <a:xfrm>
            <a:off x="7302823" y="1311653"/>
            <a:ext cx="343500" cy="3402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R</a:t>
            </a:r>
            <a:endParaRPr b="1" sz="1100"/>
          </a:p>
        </p:txBody>
      </p:sp>
      <p:sp>
        <p:nvSpPr>
          <p:cNvPr id="319" name="Google Shape;319;p25"/>
          <p:cNvSpPr/>
          <p:nvPr/>
        </p:nvSpPr>
        <p:spPr>
          <a:xfrm>
            <a:off x="7749273" y="1311653"/>
            <a:ext cx="343500" cy="3402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R</a:t>
            </a:r>
            <a:endParaRPr b="1" sz="1100"/>
          </a:p>
        </p:txBody>
      </p:sp>
      <p:sp>
        <p:nvSpPr>
          <p:cNvPr id="320" name="Google Shape;320;p25"/>
          <p:cNvSpPr/>
          <p:nvPr/>
        </p:nvSpPr>
        <p:spPr>
          <a:xfrm>
            <a:off x="8212836" y="1311653"/>
            <a:ext cx="343500" cy="3402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R</a:t>
            </a:r>
            <a:endParaRPr b="1" sz="1100"/>
          </a:p>
        </p:txBody>
      </p:sp>
      <p:sp>
        <p:nvSpPr>
          <p:cNvPr id="321" name="Google Shape;321;p25"/>
          <p:cNvSpPr txBox="1"/>
          <p:nvPr/>
        </p:nvSpPr>
        <p:spPr>
          <a:xfrm>
            <a:off x="6304375" y="1754150"/>
            <a:ext cx="2928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500">
                <a:solidFill>
                  <a:schemeClr val="dk1"/>
                </a:solidFill>
                <a:highlight>
                  <a:schemeClr val="lt1"/>
                </a:highlight>
                <a:latin typeface="Roboto"/>
                <a:ea typeface="Roboto"/>
                <a:cs typeface="Roboto"/>
                <a:sym typeface="Roboto"/>
              </a:rPr>
              <a:t>F</a:t>
            </a:r>
            <a:endParaRPr sz="15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b="1" lang="en" sz="1500">
                <a:solidFill>
                  <a:schemeClr val="dk1"/>
                </a:solidFill>
                <a:highlight>
                  <a:schemeClr val="lt1"/>
                </a:highlight>
                <a:latin typeface="Roboto"/>
                <a:ea typeface="Roboto"/>
                <a:cs typeface="Roboto"/>
                <a:sym typeface="Roboto"/>
              </a:rPr>
              <a:t>B</a:t>
            </a:r>
            <a:endParaRPr b="1" sz="1500">
              <a:solidFill>
                <a:schemeClr val="dk1"/>
              </a:solidFill>
              <a:highlight>
                <a:schemeClr val="lt1"/>
              </a:highlight>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b="1" lang="en" sz="1500">
                <a:solidFill>
                  <a:schemeClr val="dk1"/>
                </a:solidFill>
                <a:highlight>
                  <a:schemeClr val="lt1"/>
                </a:highlight>
                <a:latin typeface="Roboto"/>
                <a:ea typeface="Roboto"/>
                <a:cs typeface="Roboto"/>
                <a:sym typeface="Roboto"/>
              </a:rPr>
              <a:t>C</a:t>
            </a:r>
            <a:endParaRPr b="1" sz="1500">
              <a:solidFill>
                <a:schemeClr val="dk1"/>
              </a:solidFill>
              <a:highlight>
                <a:schemeClr val="lt1"/>
              </a:highlight>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b="1" lang="en" sz="1500">
                <a:solidFill>
                  <a:schemeClr val="dk1"/>
                </a:solidFill>
                <a:highlight>
                  <a:schemeClr val="lt1"/>
                </a:highlight>
                <a:latin typeface="Roboto"/>
                <a:ea typeface="Roboto"/>
                <a:cs typeface="Roboto"/>
                <a:sym typeface="Roboto"/>
              </a:rPr>
              <a:t>D</a:t>
            </a:r>
            <a:endParaRPr b="1" sz="1500">
              <a:solidFill>
                <a:schemeClr val="dk1"/>
              </a:solidFill>
              <a:highlight>
                <a:schemeClr val="lt1"/>
              </a:highlight>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b="1" lang="en" sz="1500">
                <a:solidFill>
                  <a:schemeClr val="dk1"/>
                </a:solidFill>
                <a:highlight>
                  <a:schemeClr val="lt1"/>
                </a:highlight>
                <a:latin typeface="Roboto"/>
                <a:ea typeface="Roboto"/>
                <a:cs typeface="Roboto"/>
                <a:sym typeface="Roboto"/>
              </a:rPr>
              <a:t>E</a:t>
            </a:r>
            <a:endParaRPr b="1" sz="1500">
              <a:solidFill>
                <a:schemeClr val="dk1"/>
              </a:solidFill>
              <a:highlight>
                <a:schemeClr val="lt1"/>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chemeClr val="lt1"/>
                </a:highlight>
                <a:latin typeface="Roboto"/>
                <a:ea typeface="Roboto"/>
                <a:cs typeface="Roboto"/>
                <a:sym typeface="Roboto"/>
              </a:rPr>
              <a:t>A</a:t>
            </a:r>
            <a:endParaRPr b="1" sz="1100">
              <a:solidFill>
                <a:schemeClr val="dk1"/>
              </a:solidFill>
              <a:highlight>
                <a:srgbClr val="FFFFFF"/>
              </a:highlight>
              <a:latin typeface="Roboto"/>
              <a:ea typeface="Roboto"/>
              <a:cs typeface="Roboto"/>
              <a:sym typeface="Roboto"/>
            </a:endParaRPr>
          </a:p>
        </p:txBody>
      </p:sp>
      <p:sp>
        <p:nvSpPr>
          <p:cNvPr id="322" name="Google Shape;322;p25"/>
          <p:cNvSpPr txBox="1"/>
          <p:nvPr/>
        </p:nvSpPr>
        <p:spPr>
          <a:xfrm>
            <a:off x="6869175" y="1754150"/>
            <a:ext cx="2928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500">
                <a:solidFill>
                  <a:schemeClr val="dk1"/>
                </a:solidFill>
                <a:highlight>
                  <a:schemeClr val="lt1"/>
                </a:highlight>
                <a:latin typeface="Roboto"/>
                <a:ea typeface="Roboto"/>
                <a:cs typeface="Roboto"/>
                <a:sym typeface="Roboto"/>
              </a:rPr>
              <a:t>F</a:t>
            </a:r>
            <a:endParaRPr sz="15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b="1" lang="en" sz="1500">
                <a:solidFill>
                  <a:schemeClr val="dk1"/>
                </a:solidFill>
                <a:highlight>
                  <a:schemeClr val="lt1"/>
                </a:highlight>
                <a:latin typeface="Roboto"/>
                <a:ea typeface="Roboto"/>
                <a:cs typeface="Roboto"/>
                <a:sym typeface="Roboto"/>
              </a:rPr>
              <a:t>B</a:t>
            </a:r>
            <a:endParaRPr b="1" sz="1500">
              <a:solidFill>
                <a:schemeClr val="dk1"/>
              </a:solidFill>
              <a:highlight>
                <a:schemeClr val="lt1"/>
              </a:highlight>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b="1" lang="en" sz="1500">
                <a:solidFill>
                  <a:schemeClr val="dk1"/>
                </a:solidFill>
                <a:highlight>
                  <a:schemeClr val="lt1"/>
                </a:highlight>
                <a:latin typeface="Roboto"/>
                <a:ea typeface="Roboto"/>
                <a:cs typeface="Roboto"/>
                <a:sym typeface="Roboto"/>
              </a:rPr>
              <a:t>C</a:t>
            </a:r>
            <a:endParaRPr b="1" sz="1500">
              <a:solidFill>
                <a:schemeClr val="dk1"/>
              </a:solidFill>
              <a:highlight>
                <a:schemeClr val="lt1"/>
              </a:highlight>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b="1" lang="en" sz="1500">
                <a:solidFill>
                  <a:schemeClr val="dk1"/>
                </a:solidFill>
                <a:highlight>
                  <a:schemeClr val="lt1"/>
                </a:highlight>
                <a:latin typeface="Roboto"/>
                <a:ea typeface="Roboto"/>
                <a:cs typeface="Roboto"/>
                <a:sym typeface="Roboto"/>
              </a:rPr>
              <a:t>D</a:t>
            </a:r>
            <a:endParaRPr b="1" sz="1500">
              <a:solidFill>
                <a:schemeClr val="dk1"/>
              </a:solidFill>
              <a:highlight>
                <a:schemeClr val="lt1"/>
              </a:highlight>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b="1" lang="en" sz="1500">
                <a:solidFill>
                  <a:schemeClr val="dk1"/>
                </a:solidFill>
                <a:highlight>
                  <a:schemeClr val="lt1"/>
                </a:highlight>
                <a:latin typeface="Roboto"/>
                <a:ea typeface="Roboto"/>
                <a:cs typeface="Roboto"/>
                <a:sym typeface="Roboto"/>
              </a:rPr>
              <a:t>E</a:t>
            </a:r>
            <a:endParaRPr b="1" sz="1500">
              <a:solidFill>
                <a:schemeClr val="dk1"/>
              </a:solidFill>
              <a:highlight>
                <a:schemeClr val="lt1"/>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chemeClr val="lt1"/>
                </a:highlight>
                <a:latin typeface="Roboto"/>
                <a:ea typeface="Roboto"/>
                <a:cs typeface="Roboto"/>
                <a:sym typeface="Roboto"/>
              </a:rPr>
              <a:t>A</a:t>
            </a:r>
            <a:endParaRPr b="1" sz="1100">
              <a:solidFill>
                <a:schemeClr val="dk1"/>
              </a:solidFill>
              <a:highlight>
                <a:srgbClr val="FFFFFF"/>
              </a:highlight>
              <a:latin typeface="Roboto"/>
              <a:ea typeface="Roboto"/>
              <a:cs typeface="Roboto"/>
              <a:sym typeface="Roboto"/>
            </a:endParaRPr>
          </a:p>
        </p:txBody>
      </p:sp>
      <p:sp>
        <p:nvSpPr>
          <p:cNvPr id="323" name="Google Shape;323;p25"/>
          <p:cNvSpPr txBox="1"/>
          <p:nvPr/>
        </p:nvSpPr>
        <p:spPr>
          <a:xfrm>
            <a:off x="7328175" y="1841600"/>
            <a:ext cx="2928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500">
                <a:solidFill>
                  <a:schemeClr val="dk1"/>
                </a:solidFill>
                <a:highlight>
                  <a:schemeClr val="lt1"/>
                </a:highlight>
                <a:latin typeface="Roboto"/>
                <a:ea typeface="Roboto"/>
                <a:cs typeface="Roboto"/>
                <a:sym typeface="Roboto"/>
              </a:rPr>
              <a:t>F</a:t>
            </a:r>
            <a:endParaRPr sz="15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b="1" lang="en" sz="1500">
                <a:solidFill>
                  <a:schemeClr val="dk1"/>
                </a:solidFill>
                <a:highlight>
                  <a:schemeClr val="lt1"/>
                </a:highlight>
                <a:latin typeface="Roboto"/>
                <a:ea typeface="Roboto"/>
                <a:cs typeface="Roboto"/>
                <a:sym typeface="Roboto"/>
              </a:rPr>
              <a:t>B</a:t>
            </a:r>
            <a:endParaRPr b="1" sz="1500">
              <a:solidFill>
                <a:schemeClr val="dk1"/>
              </a:solidFill>
              <a:highlight>
                <a:schemeClr val="lt1"/>
              </a:highlight>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b="1" lang="en" sz="1500">
                <a:solidFill>
                  <a:schemeClr val="dk1"/>
                </a:solidFill>
                <a:highlight>
                  <a:schemeClr val="lt1"/>
                </a:highlight>
                <a:latin typeface="Roboto"/>
                <a:ea typeface="Roboto"/>
                <a:cs typeface="Roboto"/>
                <a:sym typeface="Roboto"/>
              </a:rPr>
              <a:t>C</a:t>
            </a:r>
            <a:endParaRPr b="1" sz="1500">
              <a:solidFill>
                <a:schemeClr val="dk1"/>
              </a:solidFill>
              <a:highlight>
                <a:schemeClr val="lt1"/>
              </a:highlight>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b="1" lang="en" sz="1500">
                <a:solidFill>
                  <a:schemeClr val="dk1"/>
                </a:solidFill>
                <a:highlight>
                  <a:schemeClr val="lt1"/>
                </a:highlight>
                <a:latin typeface="Roboto"/>
                <a:ea typeface="Roboto"/>
                <a:cs typeface="Roboto"/>
                <a:sym typeface="Roboto"/>
              </a:rPr>
              <a:t>D</a:t>
            </a:r>
            <a:endParaRPr b="1" sz="1500">
              <a:solidFill>
                <a:schemeClr val="dk1"/>
              </a:solidFill>
              <a:highlight>
                <a:schemeClr val="lt1"/>
              </a:highlight>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b="1" lang="en" sz="1500">
                <a:solidFill>
                  <a:schemeClr val="dk1"/>
                </a:solidFill>
                <a:highlight>
                  <a:schemeClr val="lt1"/>
                </a:highlight>
                <a:latin typeface="Roboto"/>
                <a:ea typeface="Roboto"/>
                <a:cs typeface="Roboto"/>
                <a:sym typeface="Roboto"/>
              </a:rPr>
              <a:t>E</a:t>
            </a:r>
            <a:endParaRPr b="1" sz="1500">
              <a:solidFill>
                <a:schemeClr val="dk1"/>
              </a:solidFill>
              <a:highlight>
                <a:schemeClr val="lt1"/>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chemeClr val="lt1"/>
                </a:highlight>
                <a:latin typeface="Roboto"/>
                <a:ea typeface="Roboto"/>
                <a:cs typeface="Roboto"/>
                <a:sym typeface="Roboto"/>
              </a:rPr>
              <a:t>A</a:t>
            </a:r>
            <a:endParaRPr b="1" sz="1100">
              <a:solidFill>
                <a:schemeClr val="dk1"/>
              </a:solidFill>
              <a:highlight>
                <a:srgbClr val="FFFFFF"/>
              </a:highlight>
              <a:latin typeface="Roboto"/>
              <a:ea typeface="Roboto"/>
              <a:cs typeface="Roboto"/>
              <a:sym typeface="Roboto"/>
            </a:endParaRPr>
          </a:p>
        </p:txBody>
      </p:sp>
      <p:sp>
        <p:nvSpPr>
          <p:cNvPr id="324" name="Google Shape;324;p25"/>
          <p:cNvSpPr txBox="1"/>
          <p:nvPr/>
        </p:nvSpPr>
        <p:spPr>
          <a:xfrm>
            <a:off x="7787175" y="1841600"/>
            <a:ext cx="2928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500">
                <a:solidFill>
                  <a:schemeClr val="dk1"/>
                </a:solidFill>
                <a:highlight>
                  <a:schemeClr val="lt1"/>
                </a:highlight>
                <a:latin typeface="Roboto"/>
                <a:ea typeface="Roboto"/>
                <a:cs typeface="Roboto"/>
                <a:sym typeface="Roboto"/>
              </a:rPr>
              <a:t>F</a:t>
            </a:r>
            <a:endParaRPr sz="15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b="1" lang="en" sz="1500">
                <a:solidFill>
                  <a:schemeClr val="dk1"/>
                </a:solidFill>
                <a:highlight>
                  <a:schemeClr val="lt1"/>
                </a:highlight>
                <a:latin typeface="Roboto"/>
                <a:ea typeface="Roboto"/>
                <a:cs typeface="Roboto"/>
                <a:sym typeface="Roboto"/>
              </a:rPr>
              <a:t>B</a:t>
            </a:r>
            <a:endParaRPr b="1" sz="1500">
              <a:solidFill>
                <a:schemeClr val="dk1"/>
              </a:solidFill>
              <a:highlight>
                <a:schemeClr val="lt1"/>
              </a:highlight>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b="1" lang="en" sz="1500">
                <a:solidFill>
                  <a:schemeClr val="dk1"/>
                </a:solidFill>
                <a:highlight>
                  <a:schemeClr val="lt1"/>
                </a:highlight>
                <a:latin typeface="Roboto"/>
                <a:ea typeface="Roboto"/>
                <a:cs typeface="Roboto"/>
                <a:sym typeface="Roboto"/>
              </a:rPr>
              <a:t>C</a:t>
            </a:r>
            <a:endParaRPr b="1" sz="1500">
              <a:solidFill>
                <a:schemeClr val="dk1"/>
              </a:solidFill>
              <a:highlight>
                <a:schemeClr val="lt1"/>
              </a:highlight>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b="1" lang="en" sz="1500">
                <a:solidFill>
                  <a:schemeClr val="dk1"/>
                </a:solidFill>
                <a:highlight>
                  <a:schemeClr val="lt1"/>
                </a:highlight>
                <a:latin typeface="Roboto"/>
                <a:ea typeface="Roboto"/>
                <a:cs typeface="Roboto"/>
                <a:sym typeface="Roboto"/>
              </a:rPr>
              <a:t>D</a:t>
            </a:r>
            <a:endParaRPr b="1" sz="1500">
              <a:solidFill>
                <a:schemeClr val="dk1"/>
              </a:solidFill>
              <a:highlight>
                <a:schemeClr val="lt1"/>
              </a:highlight>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b="1" lang="en" sz="1500">
                <a:solidFill>
                  <a:schemeClr val="dk1"/>
                </a:solidFill>
                <a:highlight>
                  <a:schemeClr val="lt1"/>
                </a:highlight>
                <a:latin typeface="Roboto"/>
                <a:ea typeface="Roboto"/>
                <a:cs typeface="Roboto"/>
                <a:sym typeface="Roboto"/>
              </a:rPr>
              <a:t>E</a:t>
            </a:r>
            <a:endParaRPr b="1" sz="1500">
              <a:solidFill>
                <a:schemeClr val="dk1"/>
              </a:solidFill>
              <a:highlight>
                <a:schemeClr val="lt1"/>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chemeClr val="lt1"/>
                </a:highlight>
                <a:latin typeface="Roboto"/>
                <a:ea typeface="Roboto"/>
                <a:cs typeface="Roboto"/>
                <a:sym typeface="Roboto"/>
              </a:rPr>
              <a:t>A</a:t>
            </a:r>
            <a:endParaRPr b="1" sz="1100">
              <a:solidFill>
                <a:schemeClr val="dk1"/>
              </a:solidFill>
              <a:highlight>
                <a:srgbClr val="FFFFFF"/>
              </a:highlight>
              <a:latin typeface="Roboto"/>
              <a:ea typeface="Roboto"/>
              <a:cs typeface="Roboto"/>
              <a:sym typeface="Roboto"/>
            </a:endParaRPr>
          </a:p>
        </p:txBody>
      </p:sp>
      <p:sp>
        <p:nvSpPr>
          <p:cNvPr id="325" name="Google Shape;325;p25"/>
          <p:cNvSpPr txBox="1"/>
          <p:nvPr/>
        </p:nvSpPr>
        <p:spPr>
          <a:xfrm>
            <a:off x="8339288" y="1841600"/>
            <a:ext cx="2928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500">
                <a:solidFill>
                  <a:schemeClr val="dk1"/>
                </a:solidFill>
                <a:highlight>
                  <a:schemeClr val="lt1"/>
                </a:highlight>
                <a:latin typeface="Roboto"/>
                <a:ea typeface="Roboto"/>
                <a:cs typeface="Roboto"/>
                <a:sym typeface="Roboto"/>
              </a:rPr>
              <a:t>F</a:t>
            </a:r>
            <a:endParaRPr sz="15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b="1" lang="en" sz="1500">
                <a:solidFill>
                  <a:schemeClr val="dk1"/>
                </a:solidFill>
                <a:highlight>
                  <a:schemeClr val="lt1"/>
                </a:highlight>
                <a:latin typeface="Roboto"/>
                <a:ea typeface="Roboto"/>
                <a:cs typeface="Roboto"/>
                <a:sym typeface="Roboto"/>
              </a:rPr>
              <a:t>B</a:t>
            </a:r>
            <a:endParaRPr b="1" sz="1500">
              <a:solidFill>
                <a:schemeClr val="dk1"/>
              </a:solidFill>
              <a:highlight>
                <a:schemeClr val="lt1"/>
              </a:highlight>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b="1" lang="en" sz="1500">
                <a:solidFill>
                  <a:schemeClr val="dk1"/>
                </a:solidFill>
                <a:highlight>
                  <a:schemeClr val="lt1"/>
                </a:highlight>
                <a:latin typeface="Roboto"/>
                <a:ea typeface="Roboto"/>
                <a:cs typeface="Roboto"/>
                <a:sym typeface="Roboto"/>
              </a:rPr>
              <a:t>C</a:t>
            </a:r>
            <a:endParaRPr b="1" sz="1500">
              <a:solidFill>
                <a:schemeClr val="dk1"/>
              </a:solidFill>
              <a:highlight>
                <a:schemeClr val="lt1"/>
              </a:highlight>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b="1" lang="en" sz="1500">
                <a:solidFill>
                  <a:schemeClr val="dk1"/>
                </a:solidFill>
                <a:highlight>
                  <a:schemeClr val="lt1"/>
                </a:highlight>
                <a:latin typeface="Roboto"/>
                <a:ea typeface="Roboto"/>
                <a:cs typeface="Roboto"/>
                <a:sym typeface="Roboto"/>
              </a:rPr>
              <a:t>D</a:t>
            </a:r>
            <a:endParaRPr b="1" sz="1500">
              <a:solidFill>
                <a:schemeClr val="dk1"/>
              </a:solidFill>
              <a:highlight>
                <a:schemeClr val="lt1"/>
              </a:highlight>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b="1" lang="en" sz="1500">
                <a:solidFill>
                  <a:schemeClr val="dk1"/>
                </a:solidFill>
                <a:highlight>
                  <a:schemeClr val="lt1"/>
                </a:highlight>
                <a:latin typeface="Roboto"/>
                <a:ea typeface="Roboto"/>
                <a:cs typeface="Roboto"/>
                <a:sym typeface="Roboto"/>
              </a:rPr>
              <a:t>E</a:t>
            </a:r>
            <a:endParaRPr b="1" sz="1500">
              <a:solidFill>
                <a:schemeClr val="dk1"/>
              </a:solidFill>
              <a:highlight>
                <a:schemeClr val="lt1"/>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chemeClr val="lt1"/>
                </a:highlight>
                <a:latin typeface="Roboto"/>
                <a:ea typeface="Roboto"/>
                <a:cs typeface="Roboto"/>
                <a:sym typeface="Roboto"/>
              </a:rPr>
              <a:t>A</a:t>
            </a:r>
            <a:endParaRPr b="1" sz="1100">
              <a:solidFill>
                <a:schemeClr val="dk1"/>
              </a:solidFill>
              <a:highlight>
                <a:srgbClr val="FFFFFF"/>
              </a:highlight>
              <a:latin typeface="Roboto"/>
              <a:ea typeface="Roboto"/>
              <a:cs typeface="Roboto"/>
              <a:sym typeface="Roboto"/>
            </a:endParaRPr>
          </a:p>
        </p:txBody>
      </p:sp>
      <p:sp>
        <p:nvSpPr>
          <p:cNvPr id="326" name="Google Shape;326;p25"/>
          <p:cNvSpPr/>
          <p:nvPr/>
        </p:nvSpPr>
        <p:spPr>
          <a:xfrm>
            <a:off x="1798425" y="1049350"/>
            <a:ext cx="3241200" cy="2810700"/>
          </a:xfrm>
          <a:prstGeom prst="wedgeEllipseCallout">
            <a:avLst>
              <a:gd fmla="val -60771" name="adj1"/>
              <a:gd fmla="val -1306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
          <p:cNvSpPr/>
          <p:nvPr/>
        </p:nvSpPr>
        <p:spPr>
          <a:xfrm>
            <a:off x="2211711" y="1398603"/>
            <a:ext cx="343500" cy="3402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R</a:t>
            </a:r>
            <a:endParaRPr b="1" sz="1100"/>
          </a:p>
        </p:txBody>
      </p:sp>
      <p:sp>
        <p:nvSpPr>
          <p:cNvPr id="328" name="Google Shape;328;p25"/>
          <p:cNvSpPr/>
          <p:nvPr/>
        </p:nvSpPr>
        <p:spPr>
          <a:xfrm>
            <a:off x="2717773" y="1398603"/>
            <a:ext cx="343500" cy="3402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R</a:t>
            </a:r>
            <a:endParaRPr b="1" sz="1100"/>
          </a:p>
        </p:txBody>
      </p:sp>
      <p:sp>
        <p:nvSpPr>
          <p:cNvPr id="329" name="Google Shape;329;p25"/>
          <p:cNvSpPr/>
          <p:nvPr/>
        </p:nvSpPr>
        <p:spPr>
          <a:xfrm>
            <a:off x="3198448" y="1398603"/>
            <a:ext cx="343500" cy="3402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R</a:t>
            </a:r>
            <a:endParaRPr b="1" sz="1100"/>
          </a:p>
        </p:txBody>
      </p:sp>
      <p:sp>
        <p:nvSpPr>
          <p:cNvPr id="330" name="Google Shape;330;p25"/>
          <p:cNvSpPr/>
          <p:nvPr/>
        </p:nvSpPr>
        <p:spPr>
          <a:xfrm>
            <a:off x="3644898" y="1398603"/>
            <a:ext cx="343500" cy="3402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R</a:t>
            </a:r>
            <a:endParaRPr b="1" sz="1100"/>
          </a:p>
        </p:txBody>
      </p:sp>
      <p:sp>
        <p:nvSpPr>
          <p:cNvPr id="331" name="Google Shape;331;p25"/>
          <p:cNvSpPr/>
          <p:nvPr/>
        </p:nvSpPr>
        <p:spPr>
          <a:xfrm>
            <a:off x="4108461" y="1398603"/>
            <a:ext cx="343500" cy="3402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R</a:t>
            </a:r>
            <a:endParaRPr b="1" sz="1100"/>
          </a:p>
        </p:txBody>
      </p:sp>
      <p:sp>
        <p:nvSpPr>
          <p:cNvPr id="332" name="Google Shape;332;p25"/>
          <p:cNvSpPr txBox="1"/>
          <p:nvPr/>
        </p:nvSpPr>
        <p:spPr>
          <a:xfrm>
            <a:off x="2200000" y="1841100"/>
            <a:ext cx="2928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A</a:t>
            </a:r>
            <a:endParaRPr sz="15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B</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C</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D</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E</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F</a:t>
            </a:r>
            <a:endParaRPr b="1" sz="1500">
              <a:solidFill>
                <a:schemeClr val="dk1"/>
              </a:solidFill>
              <a:highlight>
                <a:srgbClr val="FFFFFF"/>
              </a:highlight>
              <a:latin typeface="Roboto"/>
              <a:ea typeface="Roboto"/>
              <a:cs typeface="Roboto"/>
              <a:sym typeface="Roboto"/>
            </a:endParaRPr>
          </a:p>
        </p:txBody>
      </p:sp>
      <p:sp>
        <p:nvSpPr>
          <p:cNvPr id="333" name="Google Shape;333;p25"/>
          <p:cNvSpPr txBox="1"/>
          <p:nvPr/>
        </p:nvSpPr>
        <p:spPr>
          <a:xfrm>
            <a:off x="2764800" y="1841100"/>
            <a:ext cx="2928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A</a:t>
            </a:r>
            <a:endParaRPr sz="15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B</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C</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D</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E</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F</a:t>
            </a:r>
            <a:endParaRPr b="1" sz="1500">
              <a:solidFill>
                <a:schemeClr val="dk1"/>
              </a:solidFill>
              <a:highlight>
                <a:srgbClr val="FFFFFF"/>
              </a:highlight>
              <a:latin typeface="Roboto"/>
              <a:ea typeface="Roboto"/>
              <a:cs typeface="Roboto"/>
              <a:sym typeface="Roboto"/>
            </a:endParaRPr>
          </a:p>
        </p:txBody>
      </p:sp>
      <p:sp>
        <p:nvSpPr>
          <p:cNvPr id="334" name="Google Shape;334;p25"/>
          <p:cNvSpPr txBox="1"/>
          <p:nvPr/>
        </p:nvSpPr>
        <p:spPr>
          <a:xfrm>
            <a:off x="3223800" y="1928550"/>
            <a:ext cx="2928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A</a:t>
            </a:r>
            <a:endParaRPr sz="15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B</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C</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D</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E</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F</a:t>
            </a:r>
            <a:endParaRPr b="1" sz="1500">
              <a:solidFill>
                <a:schemeClr val="dk1"/>
              </a:solidFill>
              <a:highlight>
                <a:srgbClr val="FFFFFF"/>
              </a:highlight>
              <a:latin typeface="Roboto"/>
              <a:ea typeface="Roboto"/>
              <a:cs typeface="Roboto"/>
              <a:sym typeface="Roboto"/>
            </a:endParaRPr>
          </a:p>
        </p:txBody>
      </p:sp>
      <p:sp>
        <p:nvSpPr>
          <p:cNvPr id="335" name="Google Shape;335;p25"/>
          <p:cNvSpPr txBox="1"/>
          <p:nvPr/>
        </p:nvSpPr>
        <p:spPr>
          <a:xfrm>
            <a:off x="3682800" y="1928550"/>
            <a:ext cx="2928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A</a:t>
            </a:r>
            <a:endParaRPr sz="15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B</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C</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D</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E</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F</a:t>
            </a:r>
            <a:endParaRPr b="1" sz="1500">
              <a:solidFill>
                <a:schemeClr val="dk1"/>
              </a:solidFill>
              <a:highlight>
                <a:srgbClr val="FFFFFF"/>
              </a:highlight>
              <a:latin typeface="Roboto"/>
              <a:ea typeface="Roboto"/>
              <a:cs typeface="Roboto"/>
              <a:sym typeface="Roboto"/>
            </a:endParaRPr>
          </a:p>
        </p:txBody>
      </p:sp>
      <p:sp>
        <p:nvSpPr>
          <p:cNvPr id="336" name="Google Shape;336;p25"/>
          <p:cNvSpPr txBox="1"/>
          <p:nvPr/>
        </p:nvSpPr>
        <p:spPr>
          <a:xfrm>
            <a:off x="4234913" y="1928550"/>
            <a:ext cx="2928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A</a:t>
            </a:r>
            <a:endParaRPr sz="15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B</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C</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D</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E</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F</a:t>
            </a:r>
            <a:endParaRPr b="1" sz="1500">
              <a:solidFill>
                <a:schemeClr val="dk1"/>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6"/>
          <p:cNvSpPr txBox="1"/>
          <p:nvPr>
            <p:ph type="ctrTitle"/>
          </p:nvPr>
        </p:nvSpPr>
        <p:spPr>
          <a:xfrm>
            <a:off x="518983" y="725994"/>
            <a:ext cx="8118600" cy="3810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rgbClr val="3F3F3F"/>
              </a:buClr>
              <a:buSzPts val="2300"/>
              <a:buFont typeface="Proxima Nova"/>
              <a:buNone/>
            </a:pPr>
            <a:r>
              <a:rPr b="1" lang="en" sz="2300">
                <a:solidFill>
                  <a:srgbClr val="3F3F3F"/>
                </a:solidFill>
              </a:rPr>
              <a:t>MultiShard Communication (Orchestrate Execute Model)</a:t>
            </a:r>
            <a:endParaRPr/>
          </a:p>
        </p:txBody>
      </p:sp>
      <p:sp>
        <p:nvSpPr>
          <p:cNvPr id="343" name="Google Shape;343;p26"/>
          <p:cNvSpPr txBox="1"/>
          <p:nvPr>
            <p:ph idx="12" type="sldNum"/>
          </p:nvPr>
        </p:nvSpPr>
        <p:spPr>
          <a:xfrm>
            <a:off x="6457950" y="4785796"/>
            <a:ext cx="11661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
        <p:nvSpPr>
          <p:cNvPr id="344" name="Google Shape;344;p26"/>
          <p:cNvSpPr txBox="1"/>
          <p:nvPr/>
        </p:nvSpPr>
        <p:spPr>
          <a:xfrm>
            <a:off x="4309783" y="1249953"/>
            <a:ext cx="4476600" cy="3253200"/>
          </a:xfrm>
          <a:prstGeom prst="rect">
            <a:avLst/>
          </a:prstGeom>
          <a:noFill/>
          <a:ln>
            <a:noFill/>
          </a:ln>
        </p:spPr>
        <p:txBody>
          <a:bodyPr anchorCtr="0" anchor="t" bIns="34275" lIns="68575" spcFirstLastPara="1" rIns="68575" wrap="square" tIns="34275">
            <a:noAutofit/>
          </a:bodyPr>
          <a:lstStyle/>
          <a:p>
            <a:pPr indent="-304800" lvl="0" marL="342900" marR="0" rtl="0" algn="l">
              <a:lnSpc>
                <a:spcPct val="90000"/>
              </a:lnSpc>
              <a:spcBef>
                <a:spcPts val="800"/>
              </a:spcBef>
              <a:spcAft>
                <a:spcPts val="0"/>
              </a:spcAft>
              <a:buClr>
                <a:schemeClr val="dk1"/>
              </a:buClr>
              <a:buSzPts val="1800"/>
              <a:buFont typeface="Arial"/>
              <a:buNone/>
            </a:pPr>
            <a:r>
              <a:rPr b="0" i="0" lang="en"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345" name="Google Shape;345;p26"/>
          <p:cNvSpPr txBox="1"/>
          <p:nvPr/>
        </p:nvSpPr>
        <p:spPr>
          <a:xfrm>
            <a:off x="330650" y="1775725"/>
            <a:ext cx="3870000" cy="208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Multi-Shard transactions are processed through the Orchestrate - Execute Model</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The processing is done in the form of Shard Steps</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Each Shard step has only one consensus step</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solidFill>
                  <a:schemeClr val="dk1"/>
                </a:solidFill>
                <a:latin typeface="Proxima Nova"/>
                <a:ea typeface="Proxima Nova"/>
                <a:cs typeface="Proxima Nova"/>
                <a:sym typeface="Proxima Nova"/>
              </a:rPr>
              <a:t>Shard steps can be either Vote, Commit or Abort</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Types of ShardSteps</a:t>
            </a:r>
            <a:endParaRPr/>
          </a:p>
        </p:txBody>
      </p:sp>
      <p:sp>
        <p:nvSpPr>
          <p:cNvPr id="351" name="Google Shape;351;p27"/>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17500" lvl="0" marL="457200" rtl="0" algn="l">
              <a:spcBef>
                <a:spcPts val="800"/>
              </a:spcBef>
              <a:spcAft>
                <a:spcPts val="0"/>
              </a:spcAft>
              <a:buSzPts val="1400"/>
              <a:buChar char="•"/>
            </a:pPr>
            <a:r>
              <a:rPr lang="en"/>
              <a:t>Vote Step</a:t>
            </a:r>
            <a:br>
              <a:rPr lang="en"/>
            </a:br>
            <a:endParaRPr/>
          </a:p>
          <a:p>
            <a:pPr indent="-317500" lvl="0" marL="457200" rtl="0" algn="l">
              <a:spcBef>
                <a:spcPts val="0"/>
              </a:spcBef>
              <a:spcAft>
                <a:spcPts val="0"/>
              </a:spcAft>
              <a:buSzPts val="1400"/>
              <a:buChar char="•"/>
            </a:pPr>
            <a:r>
              <a:rPr lang="en"/>
              <a:t>Commit Step</a:t>
            </a:r>
            <a:br>
              <a:rPr lang="en"/>
            </a:br>
            <a:endParaRPr/>
          </a:p>
          <a:p>
            <a:pPr indent="-317500" lvl="0" marL="457200" rtl="0" algn="l">
              <a:spcBef>
                <a:spcPts val="0"/>
              </a:spcBef>
              <a:spcAft>
                <a:spcPts val="0"/>
              </a:spcAft>
              <a:buSzPts val="1400"/>
              <a:buChar char="•"/>
            </a:pPr>
            <a:r>
              <a:rPr lang="en"/>
              <a:t>Abort Step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Types of Orchestration</a:t>
            </a:r>
            <a:endParaRPr/>
          </a:p>
        </p:txBody>
      </p:sp>
      <p:sp>
        <p:nvSpPr>
          <p:cNvPr id="357" name="Google Shape;357;p28"/>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17500" lvl="0" marL="457200" rtl="0" algn="l">
              <a:spcBef>
                <a:spcPts val="800"/>
              </a:spcBef>
              <a:spcAft>
                <a:spcPts val="0"/>
              </a:spcAft>
              <a:buSzPts val="1400"/>
              <a:buChar char="•"/>
            </a:pPr>
            <a:r>
              <a:rPr lang="en"/>
              <a:t>Linear</a:t>
            </a:r>
            <a:br>
              <a:rPr lang="en"/>
            </a:br>
            <a:endParaRPr/>
          </a:p>
          <a:p>
            <a:pPr indent="-317500" lvl="0" marL="457200" rtl="0" algn="l">
              <a:spcBef>
                <a:spcPts val="0"/>
              </a:spcBef>
              <a:spcAft>
                <a:spcPts val="0"/>
              </a:spcAft>
              <a:buSzPts val="1400"/>
              <a:buChar char="•"/>
            </a:pPr>
            <a:r>
              <a:rPr lang="en"/>
              <a:t>Centralized</a:t>
            </a:r>
            <a:br>
              <a:rPr lang="en"/>
            </a:br>
            <a:endParaRPr/>
          </a:p>
          <a:p>
            <a:pPr indent="-317500" lvl="0" marL="457200" rtl="0" algn="l">
              <a:spcBef>
                <a:spcPts val="0"/>
              </a:spcBef>
              <a:spcAft>
                <a:spcPts val="0"/>
              </a:spcAft>
              <a:buSzPts val="1400"/>
              <a:buChar char="•"/>
            </a:pPr>
            <a:r>
              <a:rPr lang="en"/>
              <a:t>Distributed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9"/>
          <p:cNvSpPr txBox="1"/>
          <p:nvPr>
            <p:ph type="ctrTitle"/>
          </p:nvPr>
        </p:nvSpPr>
        <p:spPr>
          <a:xfrm>
            <a:off x="518983" y="725994"/>
            <a:ext cx="8118600" cy="3810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rgbClr val="3F3F3F"/>
              </a:buClr>
              <a:buSzPts val="2300"/>
              <a:buFont typeface="Proxima Nova"/>
              <a:buNone/>
            </a:pPr>
            <a:r>
              <a:rPr b="1" lang="en" sz="2300">
                <a:solidFill>
                  <a:srgbClr val="3F3F3F"/>
                </a:solidFill>
              </a:rPr>
              <a:t>Types of Orchestration</a:t>
            </a:r>
            <a:endParaRPr/>
          </a:p>
        </p:txBody>
      </p:sp>
      <p:sp>
        <p:nvSpPr>
          <p:cNvPr id="364" name="Google Shape;364;p29"/>
          <p:cNvSpPr txBox="1"/>
          <p:nvPr>
            <p:ph idx="12" type="sldNum"/>
          </p:nvPr>
        </p:nvSpPr>
        <p:spPr>
          <a:xfrm>
            <a:off x="6457950" y="4785796"/>
            <a:ext cx="11661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cxnSp>
        <p:nvCxnSpPr>
          <p:cNvPr id="365" name="Google Shape;365;p29"/>
          <p:cNvCxnSpPr/>
          <p:nvPr/>
        </p:nvCxnSpPr>
        <p:spPr>
          <a:xfrm flipH="1" rot="10800000">
            <a:off x="1282475" y="1730975"/>
            <a:ext cx="5961300" cy="32400"/>
          </a:xfrm>
          <a:prstGeom prst="straightConnector1">
            <a:avLst/>
          </a:prstGeom>
          <a:noFill/>
          <a:ln cap="flat" cmpd="sng" w="19050">
            <a:solidFill>
              <a:srgbClr val="0000FF"/>
            </a:solidFill>
            <a:prstDash val="solid"/>
            <a:round/>
            <a:headEnd len="med" w="med" type="none"/>
            <a:tailEnd len="med" w="med" type="none"/>
          </a:ln>
        </p:spPr>
      </p:cxnSp>
      <p:cxnSp>
        <p:nvCxnSpPr>
          <p:cNvPr id="366" name="Google Shape;366;p29"/>
          <p:cNvCxnSpPr/>
          <p:nvPr/>
        </p:nvCxnSpPr>
        <p:spPr>
          <a:xfrm flipH="1" rot="10800000">
            <a:off x="1282475" y="2188175"/>
            <a:ext cx="5961300" cy="32400"/>
          </a:xfrm>
          <a:prstGeom prst="straightConnector1">
            <a:avLst/>
          </a:prstGeom>
          <a:noFill/>
          <a:ln cap="flat" cmpd="sng" w="19050">
            <a:solidFill>
              <a:srgbClr val="00FF00"/>
            </a:solidFill>
            <a:prstDash val="solid"/>
            <a:round/>
            <a:headEnd len="med" w="med" type="none"/>
            <a:tailEnd len="med" w="med" type="none"/>
          </a:ln>
        </p:spPr>
      </p:cxnSp>
      <p:cxnSp>
        <p:nvCxnSpPr>
          <p:cNvPr id="367" name="Google Shape;367;p29"/>
          <p:cNvCxnSpPr/>
          <p:nvPr/>
        </p:nvCxnSpPr>
        <p:spPr>
          <a:xfrm flipH="1" rot="10800000">
            <a:off x="1282475" y="2645375"/>
            <a:ext cx="5961300" cy="32400"/>
          </a:xfrm>
          <a:prstGeom prst="straightConnector1">
            <a:avLst/>
          </a:prstGeom>
          <a:noFill/>
          <a:ln cap="flat" cmpd="sng" w="19050">
            <a:solidFill>
              <a:srgbClr val="00FF00"/>
            </a:solidFill>
            <a:prstDash val="solid"/>
            <a:round/>
            <a:headEnd len="med" w="med" type="none"/>
            <a:tailEnd len="med" w="med" type="none"/>
          </a:ln>
        </p:spPr>
      </p:cxnSp>
      <p:cxnSp>
        <p:nvCxnSpPr>
          <p:cNvPr id="368" name="Google Shape;368;p29"/>
          <p:cNvCxnSpPr/>
          <p:nvPr/>
        </p:nvCxnSpPr>
        <p:spPr>
          <a:xfrm flipH="1" rot="10800000">
            <a:off x="1282475" y="3102575"/>
            <a:ext cx="5961300" cy="32400"/>
          </a:xfrm>
          <a:prstGeom prst="straightConnector1">
            <a:avLst/>
          </a:prstGeom>
          <a:noFill/>
          <a:ln cap="flat" cmpd="sng" w="19050">
            <a:solidFill>
              <a:srgbClr val="00FF00"/>
            </a:solidFill>
            <a:prstDash val="solid"/>
            <a:round/>
            <a:headEnd len="med" w="med" type="none"/>
            <a:tailEnd len="med" w="med" type="none"/>
          </a:ln>
        </p:spPr>
      </p:cxnSp>
      <p:cxnSp>
        <p:nvCxnSpPr>
          <p:cNvPr id="369" name="Google Shape;369;p29"/>
          <p:cNvCxnSpPr/>
          <p:nvPr/>
        </p:nvCxnSpPr>
        <p:spPr>
          <a:xfrm flipH="1" rot="10800000">
            <a:off x="1282475" y="3559775"/>
            <a:ext cx="5961300" cy="32400"/>
          </a:xfrm>
          <a:prstGeom prst="straightConnector1">
            <a:avLst/>
          </a:prstGeom>
          <a:noFill/>
          <a:ln cap="flat" cmpd="sng" w="19050">
            <a:solidFill>
              <a:srgbClr val="FF0000"/>
            </a:solidFill>
            <a:prstDash val="solid"/>
            <a:round/>
            <a:headEnd len="med" w="med" type="none"/>
            <a:tailEnd len="med" w="med" type="none"/>
          </a:ln>
        </p:spPr>
      </p:cxnSp>
      <p:cxnSp>
        <p:nvCxnSpPr>
          <p:cNvPr id="370" name="Google Shape;370;p29"/>
          <p:cNvCxnSpPr/>
          <p:nvPr/>
        </p:nvCxnSpPr>
        <p:spPr>
          <a:xfrm flipH="1" rot="10800000">
            <a:off x="1282475" y="4016975"/>
            <a:ext cx="5961300" cy="32400"/>
          </a:xfrm>
          <a:prstGeom prst="straightConnector1">
            <a:avLst/>
          </a:prstGeom>
          <a:noFill/>
          <a:ln cap="flat" cmpd="sng" w="19050">
            <a:solidFill>
              <a:srgbClr val="FF0000"/>
            </a:solidFill>
            <a:prstDash val="solid"/>
            <a:round/>
            <a:headEnd len="med" w="med" type="none"/>
            <a:tailEnd len="med" w="med" type="none"/>
          </a:ln>
        </p:spPr>
      </p:cxnSp>
      <p:cxnSp>
        <p:nvCxnSpPr>
          <p:cNvPr id="371" name="Google Shape;371;p29"/>
          <p:cNvCxnSpPr/>
          <p:nvPr/>
        </p:nvCxnSpPr>
        <p:spPr>
          <a:xfrm>
            <a:off x="1734825" y="1763375"/>
            <a:ext cx="0" cy="2294100"/>
          </a:xfrm>
          <a:prstGeom prst="straightConnector1">
            <a:avLst/>
          </a:prstGeom>
          <a:noFill/>
          <a:ln cap="flat" cmpd="sng" w="19050">
            <a:solidFill>
              <a:srgbClr val="666666"/>
            </a:solidFill>
            <a:prstDash val="solid"/>
            <a:round/>
            <a:headEnd len="med" w="med" type="none"/>
            <a:tailEnd len="med" w="med" type="none"/>
          </a:ln>
        </p:spPr>
      </p:cxnSp>
      <p:cxnSp>
        <p:nvCxnSpPr>
          <p:cNvPr id="372" name="Google Shape;372;p29"/>
          <p:cNvCxnSpPr/>
          <p:nvPr/>
        </p:nvCxnSpPr>
        <p:spPr>
          <a:xfrm>
            <a:off x="2898025" y="1763375"/>
            <a:ext cx="0" cy="2277900"/>
          </a:xfrm>
          <a:prstGeom prst="straightConnector1">
            <a:avLst/>
          </a:prstGeom>
          <a:noFill/>
          <a:ln cap="flat" cmpd="sng" w="19050">
            <a:solidFill>
              <a:srgbClr val="666666"/>
            </a:solidFill>
            <a:prstDash val="solid"/>
            <a:round/>
            <a:headEnd len="med" w="med" type="none"/>
            <a:tailEnd len="med" w="med" type="none"/>
          </a:ln>
        </p:spPr>
      </p:cxnSp>
      <p:cxnSp>
        <p:nvCxnSpPr>
          <p:cNvPr id="373" name="Google Shape;373;p29"/>
          <p:cNvCxnSpPr/>
          <p:nvPr/>
        </p:nvCxnSpPr>
        <p:spPr>
          <a:xfrm flipH="1">
            <a:off x="4141950" y="1731050"/>
            <a:ext cx="16200" cy="2294100"/>
          </a:xfrm>
          <a:prstGeom prst="straightConnector1">
            <a:avLst/>
          </a:prstGeom>
          <a:noFill/>
          <a:ln cap="flat" cmpd="sng" w="19050">
            <a:solidFill>
              <a:srgbClr val="666666"/>
            </a:solidFill>
            <a:prstDash val="solid"/>
            <a:round/>
            <a:headEnd len="med" w="med" type="none"/>
            <a:tailEnd len="med" w="med" type="none"/>
          </a:ln>
        </p:spPr>
      </p:cxnSp>
      <p:cxnSp>
        <p:nvCxnSpPr>
          <p:cNvPr id="374" name="Google Shape;374;p29"/>
          <p:cNvCxnSpPr/>
          <p:nvPr/>
        </p:nvCxnSpPr>
        <p:spPr>
          <a:xfrm>
            <a:off x="5531375" y="1731050"/>
            <a:ext cx="16200" cy="2310300"/>
          </a:xfrm>
          <a:prstGeom prst="straightConnector1">
            <a:avLst/>
          </a:prstGeom>
          <a:noFill/>
          <a:ln cap="flat" cmpd="sng" w="19050">
            <a:solidFill>
              <a:srgbClr val="666666"/>
            </a:solidFill>
            <a:prstDash val="solid"/>
            <a:round/>
            <a:headEnd len="med" w="med" type="none"/>
            <a:tailEnd len="med" w="med" type="none"/>
          </a:ln>
        </p:spPr>
      </p:cxnSp>
      <p:cxnSp>
        <p:nvCxnSpPr>
          <p:cNvPr id="375" name="Google Shape;375;p29"/>
          <p:cNvCxnSpPr/>
          <p:nvPr/>
        </p:nvCxnSpPr>
        <p:spPr>
          <a:xfrm>
            <a:off x="6823800" y="1731050"/>
            <a:ext cx="0" cy="2310300"/>
          </a:xfrm>
          <a:prstGeom prst="straightConnector1">
            <a:avLst/>
          </a:prstGeom>
          <a:noFill/>
          <a:ln cap="flat" cmpd="sng" w="19050">
            <a:solidFill>
              <a:srgbClr val="666666"/>
            </a:solidFill>
            <a:prstDash val="solid"/>
            <a:round/>
            <a:headEnd len="med" w="med" type="none"/>
            <a:tailEnd len="med" w="med" type="none"/>
          </a:ln>
        </p:spPr>
      </p:cxnSp>
      <p:cxnSp>
        <p:nvCxnSpPr>
          <p:cNvPr id="376" name="Google Shape;376;p29"/>
          <p:cNvCxnSpPr/>
          <p:nvPr/>
        </p:nvCxnSpPr>
        <p:spPr>
          <a:xfrm>
            <a:off x="1750975" y="1779525"/>
            <a:ext cx="1179300" cy="420000"/>
          </a:xfrm>
          <a:prstGeom prst="straightConnector1">
            <a:avLst/>
          </a:prstGeom>
          <a:noFill/>
          <a:ln cap="flat" cmpd="sng" w="19050">
            <a:solidFill>
              <a:schemeClr val="dk1"/>
            </a:solidFill>
            <a:prstDash val="solid"/>
            <a:round/>
            <a:headEnd len="med" w="med" type="none"/>
            <a:tailEnd len="med" w="med" type="triangle"/>
          </a:ln>
        </p:spPr>
      </p:cxnSp>
      <p:cxnSp>
        <p:nvCxnSpPr>
          <p:cNvPr id="377" name="Google Shape;377;p29"/>
          <p:cNvCxnSpPr/>
          <p:nvPr/>
        </p:nvCxnSpPr>
        <p:spPr>
          <a:xfrm>
            <a:off x="2930325" y="2199575"/>
            <a:ext cx="1211700" cy="436200"/>
          </a:xfrm>
          <a:prstGeom prst="straightConnector1">
            <a:avLst/>
          </a:prstGeom>
          <a:noFill/>
          <a:ln cap="flat" cmpd="sng" w="19050">
            <a:solidFill>
              <a:schemeClr val="dk1"/>
            </a:solidFill>
            <a:prstDash val="solid"/>
            <a:round/>
            <a:headEnd len="med" w="med" type="none"/>
            <a:tailEnd len="med" w="med" type="triangle"/>
          </a:ln>
        </p:spPr>
      </p:cxnSp>
      <p:cxnSp>
        <p:nvCxnSpPr>
          <p:cNvPr id="378" name="Google Shape;378;p29"/>
          <p:cNvCxnSpPr/>
          <p:nvPr/>
        </p:nvCxnSpPr>
        <p:spPr>
          <a:xfrm>
            <a:off x="4141950" y="2680175"/>
            <a:ext cx="1405500" cy="424200"/>
          </a:xfrm>
          <a:prstGeom prst="straightConnector1">
            <a:avLst/>
          </a:prstGeom>
          <a:noFill/>
          <a:ln cap="flat" cmpd="sng" w="19050">
            <a:solidFill>
              <a:schemeClr val="dk1"/>
            </a:solidFill>
            <a:prstDash val="solid"/>
            <a:round/>
            <a:headEnd len="med" w="med" type="none"/>
            <a:tailEnd len="med" w="med" type="triangle"/>
          </a:ln>
        </p:spPr>
      </p:cxnSp>
      <p:cxnSp>
        <p:nvCxnSpPr>
          <p:cNvPr id="379" name="Google Shape;379;p29"/>
          <p:cNvCxnSpPr/>
          <p:nvPr/>
        </p:nvCxnSpPr>
        <p:spPr>
          <a:xfrm>
            <a:off x="5563675" y="3120425"/>
            <a:ext cx="1244100" cy="872400"/>
          </a:xfrm>
          <a:prstGeom prst="straightConnector1">
            <a:avLst/>
          </a:prstGeom>
          <a:noFill/>
          <a:ln cap="flat" cmpd="sng" w="19050">
            <a:solidFill>
              <a:schemeClr val="dk1"/>
            </a:solidFill>
            <a:prstDash val="solid"/>
            <a:round/>
            <a:headEnd len="med" w="med" type="none"/>
            <a:tailEnd len="med" w="med" type="triangle"/>
          </a:ln>
        </p:spPr>
      </p:cxnSp>
      <p:cxnSp>
        <p:nvCxnSpPr>
          <p:cNvPr id="380" name="Google Shape;380;p29"/>
          <p:cNvCxnSpPr>
            <a:endCxn id="381" idx="6"/>
          </p:cNvCxnSpPr>
          <p:nvPr/>
        </p:nvCxnSpPr>
        <p:spPr>
          <a:xfrm>
            <a:off x="5579550" y="3120278"/>
            <a:ext cx="1292700" cy="455700"/>
          </a:xfrm>
          <a:prstGeom prst="straightConnector1">
            <a:avLst/>
          </a:prstGeom>
          <a:noFill/>
          <a:ln cap="flat" cmpd="sng" w="19050">
            <a:solidFill>
              <a:schemeClr val="dk1"/>
            </a:solidFill>
            <a:prstDash val="solid"/>
            <a:round/>
            <a:headEnd len="med" w="med" type="none"/>
            <a:tailEnd len="med" w="med" type="triangle"/>
          </a:ln>
        </p:spPr>
      </p:cxnSp>
      <p:cxnSp>
        <p:nvCxnSpPr>
          <p:cNvPr id="382" name="Google Shape;382;p29"/>
          <p:cNvCxnSpPr/>
          <p:nvPr/>
        </p:nvCxnSpPr>
        <p:spPr>
          <a:xfrm flipH="1" rot="10800000">
            <a:off x="5531375" y="2199575"/>
            <a:ext cx="1276200" cy="937800"/>
          </a:xfrm>
          <a:prstGeom prst="straightConnector1">
            <a:avLst/>
          </a:prstGeom>
          <a:noFill/>
          <a:ln cap="flat" cmpd="sng" w="19050">
            <a:solidFill>
              <a:schemeClr val="dk1"/>
            </a:solidFill>
            <a:prstDash val="solid"/>
            <a:round/>
            <a:headEnd len="med" w="med" type="none"/>
            <a:tailEnd len="med" w="med" type="triangle"/>
          </a:ln>
        </p:spPr>
      </p:cxnSp>
      <p:sp>
        <p:nvSpPr>
          <p:cNvPr id="383" name="Google Shape;383;p29"/>
          <p:cNvSpPr txBox="1"/>
          <p:nvPr/>
        </p:nvSpPr>
        <p:spPr>
          <a:xfrm>
            <a:off x="3845250" y="4016975"/>
            <a:ext cx="60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Vote</a:t>
            </a:r>
            <a:endParaRPr>
              <a:latin typeface="Proxima Nova"/>
              <a:ea typeface="Proxima Nova"/>
              <a:cs typeface="Proxima Nova"/>
              <a:sym typeface="Proxima Nova"/>
            </a:endParaRPr>
          </a:p>
        </p:txBody>
      </p:sp>
      <p:sp>
        <p:nvSpPr>
          <p:cNvPr id="384" name="Google Shape;384;p29"/>
          <p:cNvSpPr txBox="1"/>
          <p:nvPr/>
        </p:nvSpPr>
        <p:spPr>
          <a:xfrm>
            <a:off x="955175" y="1547075"/>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S1</a:t>
            </a:r>
            <a:endParaRPr>
              <a:latin typeface="Proxima Nova"/>
              <a:ea typeface="Proxima Nova"/>
              <a:cs typeface="Proxima Nova"/>
              <a:sym typeface="Proxima Nova"/>
            </a:endParaRPr>
          </a:p>
        </p:txBody>
      </p:sp>
      <p:sp>
        <p:nvSpPr>
          <p:cNvPr id="385" name="Google Shape;385;p29"/>
          <p:cNvSpPr txBox="1"/>
          <p:nvPr/>
        </p:nvSpPr>
        <p:spPr>
          <a:xfrm>
            <a:off x="955175" y="2918675"/>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S4</a:t>
            </a:r>
            <a:endParaRPr>
              <a:latin typeface="Proxima Nova"/>
              <a:ea typeface="Proxima Nova"/>
              <a:cs typeface="Proxima Nova"/>
              <a:sym typeface="Proxima Nova"/>
            </a:endParaRPr>
          </a:p>
        </p:txBody>
      </p:sp>
      <p:sp>
        <p:nvSpPr>
          <p:cNvPr id="386" name="Google Shape;386;p29"/>
          <p:cNvSpPr txBox="1"/>
          <p:nvPr/>
        </p:nvSpPr>
        <p:spPr>
          <a:xfrm>
            <a:off x="955175" y="2020025"/>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S2</a:t>
            </a:r>
            <a:endParaRPr>
              <a:latin typeface="Proxima Nova"/>
              <a:ea typeface="Proxima Nova"/>
              <a:cs typeface="Proxima Nova"/>
              <a:sym typeface="Proxima Nova"/>
            </a:endParaRPr>
          </a:p>
        </p:txBody>
      </p:sp>
      <p:sp>
        <p:nvSpPr>
          <p:cNvPr id="387" name="Google Shape;387;p29"/>
          <p:cNvSpPr txBox="1"/>
          <p:nvPr/>
        </p:nvSpPr>
        <p:spPr>
          <a:xfrm>
            <a:off x="955175" y="3375875"/>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S5</a:t>
            </a:r>
            <a:endParaRPr>
              <a:latin typeface="Proxima Nova"/>
              <a:ea typeface="Proxima Nova"/>
              <a:cs typeface="Proxima Nova"/>
              <a:sym typeface="Proxima Nova"/>
            </a:endParaRPr>
          </a:p>
        </p:txBody>
      </p:sp>
      <p:sp>
        <p:nvSpPr>
          <p:cNvPr id="388" name="Google Shape;388;p29"/>
          <p:cNvSpPr txBox="1"/>
          <p:nvPr/>
        </p:nvSpPr>
        <p:spPr>
          <a:xfrm>
            <a:off x="955175" y="2461475"/>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S3</a:t>
            </a:r>
            <a:endParaRPr>
              <a:latin typeface="Proxima Nova"/>
              <a:ea typeface="Proxima Nova"/>
              <a:cs typeface="Proxima Nova"/>
              <a:sym typeface="Proxima Nova"/>
            </a:endParaRPr>
          </a:p>
        </p:txBody>
      </p:sp>
      <p:sp>
        <p:nvSpPr>
          <p:cNvPr id="389" name="Google Shape;389;p29"/>
          <p:cNvSpPr txBox="1"/>
          <p:nvPr/>
        </p:nvSpPr>
        <p:spPr>
          <a:xfrm>
            <a:off x="955175" y="3833075"/>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S6</a:t>
            </a:r>
            <a:endParaRPr>
              <a:latin typeface="Proxima Nova"/>
              <a:ea typeface="Proxima Nova"/>
              <a:cs typeface="Proxima Nova"/>
              <a:sym typeface="Proxima Nova"/>
            </a:endParaRPr>
          </a:p>
        </p:txBody>
      </p:sp>
      <p:sp>
        <p:nvSpPr>
          <p:cNvPr id="390" name="Google Shape;390;p29"/>
          <p:cNvSpPr/>
          <p:nvPr/>
        </p:nvSpPr>
        <p:spPr>
          <a:xfrm>
            <a:off x="1686375" y="1692428"/>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2889938" y="2149628"/>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4121238" y="2606828"/>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5505250" y="3087053"/>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6775350" y="3906841"/>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9"/>
          <p:cNvSpPr/>
          <p:nvPr/>
        </p:nvSpPr>
        <p:spPr>
          <a:xfrm>
            <a:off x="6775350" y="3521228"/>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9"/>
          <p:cNvSpPr/>
          <p:nvPr/>
        </p:nvSpPr>
        <p:spPr>
          <a:xfrm>
            <a:off x="6775350" y="2149628"/>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txBox="1"/>
          <p:nvPr/>
        </p:nvSpPr>
        <p:spPr>
          <a:xfrm>
            <a:off x="1453725" y="4016975"/>
            <a:ext cx="56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Vote</a:t>
            </a:r>
            <a:endParaRPr>
              <a:latin typeface="Proxima Nova"/>
              <a:ea typeface="Proxima Nova"/>
              <a:cs typeface="Proxima Nova"/>
              <a:sym typeface="Proxima Nova"/>
            </a:endParaRPr>
          </a:p>
        </p:txBody>
      </p:sp>
      <p:sp>
        <p:nvSpPr>
          <p:cNvPr id="397" name="Google Shape;397;p29"/>
          <p:cNvSpPr txBox="1"/>
          <p:nvPr/>
        </p:nvSpPr>
        <p:spPr>
          <a:xfrm>
            <a:off x="2593225" y="4016975"/>
            <a:ext cx="60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Vote</a:t>
            </a:r>
            <a:endParaRPr>
              <a:latin typeface="Proxima Nova"/>
              <a:ea typeface="Proxima Nova"/>
              <a:cs typeface="Proxima Nova"/>
              <a:sym typeface="Proxima Nova"/>
            </a:endParaRPr>
          </a:p>
        </p:txBody>
      </p:sp>
      <p:sp>
        <p:nvSpPr>
          <p:cNvPr id="398" name="Google Shape;398;p29"/>
          <p:cNvSpPr txBox="1"/>
          <p:nvPr/>
        </p:nvSpPr>
        <p:spPr>
          <a:xfrm>
            <a:off x="3364200" y="1218925"/>
            <a:ext cx="161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Linear</a:t>
            </a:r>
            <a:r>
              <a:rPr lang="en">
                <a:latin typeface="Proxima Nova"/>
                <a:ea typeface="Proxima Nova"/>
                <a:cs typeface="Proxima Nova"/>
                <a:sym typeface="Proxima Nova"/>
              </a:rPr>
              <a:t> (</a:t>
            </a:r>
            <a:r>
              <a:rPr b="1" lang="en">
                <a:latin typeface="Proxima Nova"/>
                <a:ea typeface="Proxima Nova"/>
                <a:cs typeface="Proxima Nova"/>
                <a:sym typeface="Proxima Nova"/>
              </a:rPr>
              <a:t>Commit</a:t>
            </a:r>
            <a:r>
              <a:rPr lang="en">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399" name="Google Shape;399;p29"/>
          <p:cNvSpPr txBox="1"/>
          <p:nvPr/>
        </p:nvSpPr>
        <p:spPr>
          <a:xfrm>
            <a:off x="5236450" y="4014575"/>
            <a:ext cx="63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Vote</a:t>
            </a:r>
            <a:endParaRPr>
              <a:latin typeface="Proxima Nova"/>
              <a:ea typeface="Proxima Nova"/>
              <a:cs typeface="Proxima Nova"/>
              <a:sym typeface="Proxima Nova"/>
            </a:endParaRPr>
          </a:p>
        </p:txBody>
      </p:sp>
      <p:sp>
        <p:nvSpPr>
          <p:cNvPr id="400" name="Google Shape;400;p29"/>
          <p:cNvSpPr txBox="1"/>
          <p:nvPr/>
        </p:nvSpPr>
        <p:spPr>
          <a:xfrm>
            <a:off x="6413400" y="4008150"/>
            <a:ext cx="82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Commit</a:t>
            </a:r>
            <a:endParaRPr>
              <a:latin typeface="Proxima Nova"/>
              <a:ea typeface="Proxima Nova"/>
              <a:cs typeface="Proxima Nova"/>
              <a:sym typeface="Proxima Nova"/>
            </a:endParaRPr>
          </a:p>
        </p:txBody>
      </p:sp>
      <p:sp>
        <p:nvSpPr>
          <p:cNvPr id="401" name="Google Shape;401;p29"/>
          <p:cNvSpPr txBox="1"/>
          <p:nvPr/>
        </p:nvSpPr>
        <p:spPr>
          <a:xfrm>
            <a:off x="5547575" y="716400"/>
            <a:ext cx="3338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Consecutive consensus steps: n</a:t>
            </a:r>
            <a:r>
              <a:rPr baseline="-25000" lang="en">
                <a:latin typeface="Proxima Nova"/>
                <a:ea typeface="Proxima Nova"/>
                <a:cs typeface="Proxima Nova"/>
                <a:sym typeface="Proxima Nova"/>
              </a:rPr>
              <a:t>v </a:t>
            </a:r>
            <a:r>
              <a:rPr lang="en">
                <a:latin typeface="Proxima Nova"/>
                <a:ea typeface="Proxima Nova"/>
                <a:cs typeface="Proxima Nova"/>
                <a:sym typeface="Proxima Nova"/>
              </a:rPr>
              <a:t>+ 1</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Consensus steps = n</a:t>
            </a:r>
            <a:r>
              <a:rPr baseline="-25000" lang="en">
                <a:latin typeface="Proxima Nova"/>
                <a:ea typeface="Proxima Nova"/>
                <a:cs typeface="Proxima Nova"/>
                <a:sym typeface="Proxima Nova"/>
              </a:rPr>
              <a:t>v</a:t>
            </a:r>
            <a:r>
              <a:rPr lang="en">
                <a:latin typeface="Proxima Nova"/>
                <a:ea typeface="Proxima Nova"/>
                <a:cs typeface="Proxima Nova"/>
                <a:sym typeface="Proxima Nova"/>
              </a:rPr>
              <a:t> + n</a:t>
            </a:r>
            <a:r>
              <a:rPr baseline="-25000" lang="en">
                <a:latin typeface="Proxima Nova"/>
                <a:ea typeface="Proxima Nova"/>
                <a:cs typeface="Proxima Nova"/>
                <a:sym typeface="Proxima Nova"/>
              </a:rPr>
              <a:t>c</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Cluster-sending steps = n</a:t>
            </a:r>
            <a:r>
              <a:rPr baseline="-25000" lang="en">
                <a:latin typeface="Proxima Nova"/>
                <a:ea typeface="Proxima Nova"/>
                <a:cs typeface="Proxima Nova"/>
                <a:sym typeface="Proxima Nova"/>
              </a:rPr>
              <a:t>v</a:t>
            </a:r>
            <a:r>
              <a:rPr lang="en"/>
              <a:t> - 1 + n</a:t>
            </a:r>
            <a:r>
              <a:rPr baseline="-25000" lang="en"/>
              <a:t>c</a:t>
            </a:r>
            <a:endParaRPr/>
          </a:p>
        </p:txBody>
      </p:sp>
      <p:sp>
        <p:nvSpPr>
          <p:cNvPr id="402" name="Google Shape;402;p29"/>
          <p:cNvSpPr txBox="1"/>
          <p:nvPr/>
        </p:nvSpPr>
        <p:spPr>
          <a:xfrm>
            <a:off x="7425925" y="1735925"/>
            <a:ext cx="1460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Vote steps: S1, S2, S3, S4</a:t>
            </a:r>
            <a:br>
              <a:rPr lang="en">
                <a:latin typeface="Proxima Nova"/>
                <a:ea typeface="Proxima Nova"/>
                <a:cs typeface="Proxima Nova"/>
                <a:sym typeface="Proxima Nova"/>
              </a:rPr>
            </a:br>
            <a:br>
              <a:rPr lang="en">
                <a:latin typeface="Proxima Nova"/>
                <a:ea typeface="Proxima Nova"/>
                <a:cs typeface="Proxima Nova"/>
                <a:sym typeface="Proxima Nova"/>
              </a:rPr>
            </a:br>
            <a:r>
              <a:rPr lang="en">
                <a:latin typeface="Proxima Nova"/>
                <a:ea typeface="Proxima Nova"/>
                <a:cs typeface="Proxima Nova"/>
                <a:sym typeface="Proxima Nova"/>
              </a:rPr>
              <a:t>Commit steps: S2, S5, S6</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Abort Steps: S3</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par>
                                <p:cTn fill="hold" nodeType="with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1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800"/>
                                        <p:tgtEl>
                                          <p:spTgt spid="4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0"/>
          <p:cNvSpPr txBox="1"/>
          <p:nvPr>
            <p:ph type="ctrTitle"/>
          </p:nvPr>
        </p:nvSpPr>
        <p:spPr>
          <a:xfrm>
            <a:off x="518983" y="725994"/>
            <a:ext cx="8118600" cy="3810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rgbClr val="3F3F3F"/>
              </a:buClr>
              <a:buSzPts val="2300"/>
              <a:buFont typeface="Proxima Nova"/>
              <a:buNone/>
            </a:pPr>
            <a:r>
              <a:rPr b="1" lang="en" sz="2300">
                <a:solidFill>
                  <a:srgbClr val="3F3F3F"/>
                </a:solidFill>
              </a:rPr>
              <a:t>Types of Orchestration</a:t>
            </a:r>
            <a:endParaRPr/>
          </a:p>
        </p:txBody>
      </p:sp>
      <p:sp>
        <p:nvSpPr>
          <p:cNvPr id="409" name="Google Shape;409;p30"/>
          <p:cNvSpPr txBox="1"/>
          <p:nvPr>
            <p:ph idx="12" type="sldNum"/>
          </p:nvPr>
        </p:nvSpPr>
        <p:spPr>
          <a:xfrm>
            <a:off x="6457950" y="4785796"/>
            <a:ext cx="11661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cxnSp>
        <p:nvCxnSpPr>
          <p:cNvPr id="410" name="Google Shape;410;p30"/>
          <p:cNvCxnSpPr/>
          <p:nvPr/>
        </p:nvCxnSpPr>
        <p:spPr>
          <a:xfrm flipH="1" rot="10800000">
            <a:off x="1282475" y="1730975"/>
            <a:ext cx="5961300" cy="32400"/>
          </a:xfrm>
          <a:prstGeom prst="straightConnector1">
            <a:avLst/>
          </a:prstGeom>
          <a:noFill/>
          <a:ln cap="flat" cmpd="sng" w="19050">
            <a:solidFill>
              <a:srgbClr val="0000FF"/>
            </a:solidFill>
            <a:prstDash val="solid"/>
            <a:round/>
            <a:headEnd len="med" w="med" type="none"/>
            <a:tailEnd len="med" w="med" type="none"/>
          </a:ln>
        </p:spPr>
      </p:cxnSp>
      <p:cxnSp>
        <p:nvCxnSpPr>
          <p:cNvPr id="411" name="Google Shape;411;p30"/>
          <p:cNvCxnSpPr/>
          <p:nvPr/>
        </p:nvCxnSpPr>
        <p:spPr>
          <a:xfrm flipH="1" rot="10800000">
            <a:off x="1282475" y="2188175"/>
            <a:ext cx="5961300" cy="32400"/>
          </a:xfrm>
          <a:prstGeom prst="straightConnector1">
            <a:avLst/>
          </a:prstGeom>
          <a:noFill/>
          <a:ln cap="flat" cmpd="sng" w="19050">
            <a:solidFill>
              <a:srgbClr val="00FF00"/>
            </a:solidFill>
            <a:prstDash val="solid"/>
            <a:round/>
            <a:headEnd len="med" w="med" type="none"/>
            <a:tailEnd len="med" w="med" type="none"/>
          </a:ln>
        </p:spPr>
      </p:cxnSp>
      <p:cxnSp>
        <p:nvCxnSpPr>
          <p:cNvPr id="412" name="Google Shape;412;p30"/>
          <p:cNvCxnSpPr/>
          <p:nvPr/>
        </p:nvCxnSpPr>
        <p:spPr>
          <a:xfrm flipH="1" rot="10800000">
            <a:off x="1282475" y="2645375"/>
            <a:ext cx="5961300" cy="32400"/>
          </a:xfrm>
          <a:prstGeom prst="straightConnector1">
            <a:avLst/>
          </a:prstGeom>
          <a:noFill/>
          <a:ln cap="flat" cmpd="sng" w="19050">
            <a:solidFill>
              <a:srgbClr val="00FF00"/>
            </a:solidFill>
            <a:prstDash val="solid"/>
            <a:round/>
            <a:headEnd len="med" w="med" type="none"/>
            <a:tailEnd len="med" w="med" type="none"/>
          </a:ln>
        </p:spPr>
      </p:cxnSp>
      <p:cxnSp>
        <p:nvCxnSpPr>
          <p:cNvPr id="413" name="Google Shape;413;p30"/>
          <p:cNvCxnSpPr/>
          <p:nvPr/>
        </p:nvCxnSpPr>
        <p:spPr>
          <a:xfrm flipH="1" rot="10800000">
            <a:off x="1282475" y="3102575"/>
            <a:ext cx="5961300" cy="32400"/>
          </a:xfrm>
          <a:prstGeom prst="straightConnector1">
            <a:avLst/>
          </a:prstGeom>
          <a:noFill/>
          <a:ln cap="flat" cmpd="sng" w="19050">
            <a:solidFill>
              <a:srgbClr val="00FF00"/>
            </a:solidFill>
            <a:prstDash val="solid"/>
            <a:round/>
            <a:headEnd len="med" w="med" type="none"/>
            <a:tailEnd len="med" w="med" type="none"/>
          </a:ln>
        </p:spPr>
      </p:cxnSp>
      <p:cxnSp>
        <p:nvCxnSpPr>
          <p:cNvPr id="414" name="Google Shape;414;p30"/>
          <p:cNvCxnSpPr/>
          <p:nvPr/>
        </p:nvCxnSpPr>
        <p:spPr>
          <a:xfrm flipH="1" rot="10800000">
            <a:off x="1282475" y="3559775"/>
            <a:ext cx="5961300" cy="32400"/>
          </a:xfrm>
          <a:prstGeom prst="straightConnector1">
            <a:avLst/>
          </a:prstGeom>
          <a:noFill/>
          <a:ln cap="flat" cmpd="sng" w="19050">
            <a:solidFill>
              <a:srgbClr val="FF0000"/>
            </a:solidFill>
            <a:prstDash val="solid"/>
            <a:round/>
            <a:headEnd len="med" w="med" type="none"/>
            <a:tailEnd len="med" w="med" type="none"/>
          </a:ln>
        </p:spPr>
      </p:cxnSp>
      <p:cxnSp>
        <p:nvCxnSpPr>
          <p:cNvPr id="415" name="Google Shape;415;p30"/>
          <p:cNvCxnSpPr/>
          <p:nvPr/>
        </p:nvCxnSpPr>
        <p:spPr>
          <a:xfrm flipH="1" rot="10800000">
            <a:off x="1282475" y="4016975"/>
            <a:ext cx="5961300" cy="32400"/>
          </a:xfrm>
          <a:prstGeom prst="straightConnector1">
            <a:avLst/>
          </a:prstGeom>
          <a:noFill/>
          <a:ln cap="flat" cmpd="sng" w="19050">
            <a:solidFill>
              <a:srgbClr val="FF0000"/>
            </a:solidFill>
            <a:prstDash val="solid"/>
            <a:round/>
            <a:headEnd len="med" w="med" type="none"/>
            <a:tailEnd len="med" w="med" type="none"/>
          </a:ln>
        </p:spPr>
      </p:cxnSp>
      <p:cxnSp>
        <p:nvCxnSpPr>
          <p:cNvPr id="416" name="Google Shape;416;p30"/>
          <p:cNvCxnSpPr/>
          <p:nvPr/>
        </p:nvCxnSpPr>
        <p:spPr>
          <a:xfrm>
            <a:off x="1734825" y="1763375"/>
            <a:ext cx="0" cy="2294100"/>
          </a:xfrm>
          <a:prstGeom prst="straightConnector1">
            <a:avLst/>
          </a:prstGeom>
          <a:noFill/>
          <a:ln cap="flat" cmpd="sng" w="19050">
            <a:solidFill>
              <a:srgbClr val="666666"/>
            </a:solidFill>
            <a:prstDash val="solid"/>
            <a:round/>
            <a:headEnd len="med" w="med" type="none"/>
            <a:tailEnd len="med" w="med" type="none"/>
          </a:ln>
        </p:spPr>
      </p:cxnSp>
      <p:cxnSp>
        <p:nvCxnSpPr>
          <p:cNvPr id="417" name="Google Shape;417;p30"/>
          <p:cNvCxnSpPr/>
          <p:nvPr/>
        </p:nvCxnSpPr>
        <p:spPr>
          <a:xfrm>
            <a:off x="2898025" y="1763375"/>
            <a:ext cx="0" cy="2277900"/>
          </a:xfrm>
          <a:prstGeom prst="straightConnector1">
            <a:avLst/>
          </a:prstGeom>
          <a:noFill/>
          <a:ln cap="flat" cmpd="sng" w="19050">
            <a:solidFill>
              <a:srgbClr val="666666"/>
            </a:solidFill>
            <a:prstDash val="solid"/>
            <a:round/>
            <a:headEnd len="med" w="med" type="none"/>
            <a:tailEnd len="med" w="med" type="none"/>
          </a:ln>
        </p:spPr>
      </p:cxnSp>
      <p:cxnSp>
        <p:nvCxnSpPr>
          <p:cNvPr id="418" name="Google Shape;418;p30"/>
          <p:cNvCxnSpPr/>
          <p:nvPr/>
        </p:nvCxnSpPr>
        <p:spPr>
          <a:xfrm flipH="1">
            <a:off x="4141950" y="1731050"/>
            <a:ext cx="16200" cy="2294100"/>
          </a:xfrm>
          <a:prstGeom prst="straightConnector1">
            <a:avLst/>
          </a:prstGeom>
          <a:noFill/>
          <a:ln cap="flat" cmpd="sng" w="19050">
            <a:solidFill>
              <a:srgbClr val="666666"/>
            </a:solidFill>
            <a:prstDash val="solid"/>
            <a:round/>
            <a:headEnd len="med" w="med" type="none"/>
            <a:tailEnd len="med" w="med" type="none"/>
          </a:ln>
        </p:spPr>
      </p:cxnSp>
      <p:cxnSp>
        <p:nvCxnSpPr>
          <p:cNvPr id="419" name="Google Shape;419;p30"/>
          <p:cNvCxnSpPr/>
          <p:nvPr/>
        </p:nvCxnSpPr>
        <p:spPr>
          <a:xfrm>
            <a:off x="5531375" y="1731050"/>
            <a:ext cx="16200" cy="2310300"/>
          </a:xfrm>
          <a:prstGeom prst="straightConnector1">
            <a:avLst/>
          </a:prstGeom>
          <a:noFill/>
          <a:ln cap="flat" cmpd="sng" w="19050">
            <a:solidFill>
              <a:srgbClr val="666666"/>
            </a:solidFill>
            <a:prstDash val="solid"/>
            <a:round/>
            <a:headEnd len="med" w="med" type="none"/>
            <a:tailEnd len="med" w="med" type="none"/>
          </a:ln>
        </p:spPr>
      </p:cxnSp>
      <p:cxnSp>
        <p:nvCxnSpPr>
          <p:cNvPr id="420" name="Google Shape;420;p30"/>
          <p:cNvCxnSpPr/>
          <p:nvPr/>
        </p:nvCxnSpPr>
        <p:spPr>
          <a:xfrm>
            <a:off x="6823800" y="1731050"/>
            <a:ext cx="0" cy="2310300"/>
          </a:xfrm>
          <a:prstGeom prst="straightConnector1">
            <a:avLst/>
          </a:prstGeom>
          <a:noFill/>
          <a:ln cap="flat" cmpd="sng" w="19050">
            <a:solidFill>
              <a:srgbClr val="666666"/>
            </a:solidFill>
            <a:prstDash val="solid"/>
            <a:round/>
            <a:headEnd len="med" w="med" type="none"/>
            <a:tailEnd len="med" w="med" type="none"/>
          </a:ln>
        </p:spPr>
      </p:cxnSp>
      <p:cxnSp>
        <p:nvCxnSpPr>
          <p:cNvPr id="421" name="Google Shape;421;p30"/>
          <p:cNvCxnSpPr/>
          <p:nvPr/>
        </p:nvCxnSpPr>
        <p:spPr>
          <a:xfrm>
            <a:off x="1750975" y="1779525"/>
            <a:ext cx="1179300" cy="420000"/>
          </a:xfrm>
          <a:prstGeom prst="straightConnector1">
            <a:avLst/>
          </a:prstGeom>
          <a:noFill/>
          <a:ln cap="flat" cmpd="sng" w="19050">
            <a:solidFill>
              <a:schemeClr val="dk1"/>
            </a:solidFill>
            <a:prstDash val="solid"/>
            <a:round/>
            <a:headEnd len="med" w="med" type="none"/>
            <a:tailEnd len="med" w="med" type="triangle"/>
          </a:ln>
        </p:spPr>
      </p:cxnSp>
      <p:cxnSp>
        <p:nvCxnSpPr>
          <p:cNvPr id="422" name="Google Shape;422;p30"/>
          <p:cNvCxnSpPr/>
          <p:nvPr/>
        </p:nvCxnSpPr>
        <p:spPr>
          <a:xfrm>
            <a:off x="2930325" y="2199575"/>
            <a:ext cx="1211700" cy="436200"/>
          </a:xfrm>
          <a:prstGeom prst="straightConnector1">
            <a:avLst/>
          </a:prstGeom>
          <a:noFill/>
          <a:ln cap="flat" cmpd="sng" w="19050">
            <a:solidFill>
              <a:schemeClr val="dk1"/>
            </a:solidFill>
            <a:prstDash val="solid"/>
            <a:round/>
            <a:headEnd len="med" w="med" type="none"/>
            <a:tailEnd len="med" w="med" type="triangle"/>
          </a:ln>
        </p:spPr>
      </p:cxnSp>
      <p:cxnSp>
        <p:nvCxnSpPr>
          <p:cNvPr id="423" name="Google Shape;423;p30"/>
          <p:cNvCxnSpPr/>
          <p:nvPr/>
        </p:nvCxnSpPr>
        <p:spPr>
          <a:xfrm>
            <a:off x="4141950" y="2680175"/>
            <a:ext cx="1405500" cy="424200"/>
          </a:xfrm>
          <a:prstGeom prst="straightConnector1">
            <a:avLst/>
          </a:prstGeom>
          <a:noFill/>
          <a:ln cap="flat" cmpd="sng" w="19050">
            <a:solidFill>
              <a:schemeClr val="dk1"/>
            </a:solidFill>
            <a:prstDash val="solid"/>
            <a:round/>
            <a:headEnd len="med" w="med" type="none"/>
            <a:tailEnd len="med" w="med" type="triangle"/>
          </a:ln>
        </p:spPr>
      </p:cxnSp>
      <p:cxnSp>
        <p:nvCxnSpPr>
          <p:cNvPr id="424" name="Google Shape;424;p30"/>
          <p:cNvCxnSpPr>
            <a:endCxn id="425" idx="2"/>
          </p:cNvCxnSpPr>
          <p:nvPr/>
        </p:nvCxnSpPr>
        <p:spPr>
          <a:xfrm flipH="1" rot="10800000">
            <a:off x="5531550" y="2661578"/>
            <a:ext cx="1243800" cy="475800"/>
          </a:xfrm>
          <a:prstGeom prst="straightConnector1">
            <a:avLst/>
          </a:prstGeom>
          <a:noFill/>
          <a:ln cap="flat" cmpd="sng" w="19050">
            <a:solidFill>
              <a:srgbClr val="DF000F"/>
            </a:solidFill>
            <a:prstDash val="solid"/>
            <a:round/>
            <a:headEnd len="med" w="med" type="none"/>
            <a:tailEnd len="med" w="med" type="triangle"/>
          </a:ln>
        </p:spPr>
      </p:cxnSp>
      <p:sp>
        <p:nvSpPr>
          <p:cNvPr id="426" name="Google Shape;426;p30"/>
          <p:cNvSpPr txBox="1"/>
          <p:nvPr/>
        </p:nvSpPr>
        <p:spPr>
          <a:xfrm>
            <a:off x="3845250" y="4016975"/>
            <a:ext cx="60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Vote</a:t>
            </a:r>
            <a:endParaRPr>
              <a:latin typeface="Proxima Nova"/>
              <a:ea typeface="Proxima Nova"/>
              <a:cs typeface="Proxima Nova"/>
              <a:sym typeface="Proxima Nova"/>
            </a:endParaRPr>
          </a:p>
        </p:txBody>
      </p:sp>
      <p:sp>
        <p:nvSpPr>
          <p:cNvPr id="427" name="Google Shape;427;p30"/>
          <p:cNvSpPr txBox="1"/>
          <p:nvPr/>
        </p:nvSpPr>
        <p:spPr>
          <a:xfrm>
            <a:off x="955175" y="1547075"/>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S1</a:t>
            </a:r>
            <a:endParaRPr>
              <a:latin typeface="Proxima Nova"/>
              <a:ea typeface="Proxima Nova"/>
              <a:cs typeface="Proxima Nova"/>
              <a:sym typeface="Proxima Nova"/>
            </a:endParaRPr>
          </a:p>
        </p:txBody>
      </p:sp>
      <p:sp>
        <p:nvSpPr>
          <p:cNvPr id="428" name="Google Shape;428;p30"/>
          <p:cNvSpPr txBox="1"/>
          <p:nvPr/>
        </p:nvSpPr>
        <p:spPr>
          <a:xfrm>
            <a:off x="955175" y="2918675"/>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S4</a:t>
            </a:r>
            <a:endParaRPr>
              <a:latin typeface="Proxima Nova"/>
              <a:ea typeface="Proxima Nova"/>
              <a:cs typeface="Proxima Nova"/>
              <a:sym typeface="Proxima Nova"/>
            </a:endParaRPr>
          </a:p>
        </p:txBody>
      </p:sp>
      <p:sp>
        <p:nvSpPr>
          <p:cNvPr id="429" name="Google Shape;429;p30"/>
          <p:cNvSpPr txBox="1"/>
          <p:nvPr/>
        </p:nvSpPr>
        <p:spPr>
          <a:xfrm>
            <a:off x="955175" y="2020025"/>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S2</a:t>
            </a:r>
            <a:endParaRPr>
              <a:latin typeface="Proxima Nova"/>
              <a:ea typeface="Proxima Nova"/>
              <a:cs typeface="Proxima Nova"/>
              <a:sym typeface="Proxima Nova"/>
            </a:endParaRPr>
          </a:p>
        </p:txBody>
      </p:sp>
      <p:sp>
        <p:nvSpPr>
          <p:cNvPr id="430" name="Google Shape;430;p30"/>
          <p:cNvSpPr txBox="1"/>
          <p:nvPr/>
        </p:nvSpPr>
        <p:spPr>
          <a:xfrm>
            <a:off x="955175" y="3375875"/>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S5</a:t>
            </a:r>
            <a:endParaRPr>
              <a:latin typeface="Proxima Nova"/>
              <a:ea typeface="Proxima Nova"/>
              <a:cs typeface="Proxima Nova"/>
              <a:sym typeface="Proxima Nova"/>
            </a:endParaRPr>
          </a:p>
        </p:txBody>
      </p:sp>
      <p:sp>
        <p:nvSpPr>
          <p:cNvPr id="431" name="Google Shape;431;p30"/>
          <p:cNvSpPr txBox="1"/>
          <p:nvPr/>
        </p:nvSpPr>
        <p:spPr>
          <a:xfrm>
            <a:off x="955175" y="2461475"/>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S3</a:t>
            </a:r>
            <a:endParaRPr>
              <a:latin typeface="Proxima Nova"/>
              <a:ea typeface="Proxima Nova"/>
              <a:cs typeface="Proxima Nova"/>
              <a:sym typeface="Proxima Nova"/>
            </a:endParaRPr>
          </a:p>
        </p:txBody>
      </p:sp>
      <p:sp>
        <p:nvSpPr>
          <p:cNvPr id="432" name="Google Shape;432;p30"/>
          <p:cNvSpPr txBox="1"/>
          <p:nvPr/>
        </p:nvSpPr>
        <p:spPr>
          <a:xfrm>
            <a:off x="955175" y="3833075"/>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S6</a:t>
            </a:r>
            <a:endParaRPr>
              <a:latin typeface="Proxima Nova"/>
              <a:ea typeface="Proxima Nova"/>
              <a:cs typeface="Proxima Nova"/>
              <a:sym typeface="Proxima Nova"/>
            </a:endParaRPr>
          </a:p>
        </p:txBody>
      </p:sp>
      <p:sp>
        <p:nvSpPr>
          <p:cNvPr id="433" name="Google Shape;433;p30"/>
          <p:cNvSpPr/>
          <p:nvPr/>
        </p:nvSpPr>
        <p:spPr>
          <a:xfrm>
            <a:off x="1686375" y="1692428"/>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0"/>
          <p:cNvSpPr/>
          <p:nvPr/>
        </p:nvSpPr>
        <p:spPr>
          <a:xfrm>
            <a:off x="2889938" y="2149628"/>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0"/>
          <p:cNvSpPr/>
          <p:nvPr/>
        </p:nvSpPr>
        <p:spPr>
          <a:xfrm>
            <a:off x="4121238" y="2606828"/>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0"/>
          <p:cNvSpPr/>
          <p:nvPr/>
        </p:nvSpPr>
        <p:spPr>
          <a:xfrm>
            <a:off x="5505250" y="3087053"/>
            <a:ext cx="96900" cy="109500"/>
          </a:xfrm>
          <a:prstGeom prst="ellipse">
            <a:avLst/>
          </a:prstGeom>
          <a:solidFill>
            <a:srgbClr val="DF000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0"/>
          <p:cNvSpPr/>
          <p:nvPr/>
        </p:nvSpPr>
        <p:spPr>
          <a:xfrm>
            <a:off x="6775350" y="2606828"/>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0"/>
          <p:cNvSpPr txBox="1"/>
          <p:nvPr/>
        </p:nvSpPr>
        <p:spPr>
          <a:xfrm>
            <a:off x="1453725" y="4016975"/>
            <a:ext cx="56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Vote</a:t>
            </a:r>
            <a:endParaRPr>
              <a:latin typeface="Proxima Nova"/>
              <a:ea typeface="Proxima Nova"/>
              <a:cs typeface="Proxima Nova"/>
              <a:sym typeface="Proxima Nova"/>
            </a:endParaRPr>
          </a:p>
        </p:txBody>
      </p:sp>
      <p:sp>
        <p:nvSpPr>
          <p:cNvPr id="438" name="Google Shape;438;p30"/>
          <p:cNvSpPr txBox="1"/>
          <p:nvPr/>
        </p:nvSpPr>
        <p:spPr>
          <a:xfrm>
            <a:off x="2593225" y="4016975"/>
            <a:ext cx="60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Vote</a:t>
            </a:r>
            <a:endParaRPr>
              <a:latin typeface="Proxima Nova"/>
              <a:ea typeface="Proxima Nova"/>
              <a:cs typeface="Proxima Nova"/>
              <a:sym typeface="Proxima Nova"/>
            </a:endParaRPr>
          </a:p>
        </p:txBody>
      </p:sp>
      <p:sp>
        <p:nvSpPr>
          <p:cNvPr id="439" name="Google Shape;439;p30"/>
          <p:cNvSpPr txBox="1"/>
          <p:nvPr/>
        </p:nvSpPr>
        <p:spPr>
          <a:xfrm>
            <a:off x="3523349" y="1218925"/>
            <a:ext cx="129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Linear</a:t>
            </a:r>
            <a:r>
              <a:rPr lang="en">
                <a:latin typeface="Proxima Nova"/>
                <a:ea typeface="Proxima Nova"/>
                <a:cs typeface="Proxima Nova"/>
                <a:sym typeface="Proxima Nova"/>
              </a:rPr>
              <a:t> (</a:t>
            </a:r>
            <a:r>
              <a:rPr b="1" lang="en">
                <a:latin typeface="Proxima Nova"/>
                <a:ea typeface="Proxima Nova"/>
                <a:cs typeface="Proxima Nova"/>
                <a:sym typeface="Proxima Nova"/>
              </a:rPr>
              <a:t>Abort</a:t>
            </a:r>
            <a:r>
              <a:rPr lang="en">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440" name="Google Shape;440;p30"/>
          <p:cNvSpPr txBox="1"/>
          <p:nvPr/>
        </p:nvSpPr>
        <p:spPr>
          <a:xfrm>
            <a:off x="5236450" y="4014575"/>
            <a:ext cx="63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Vote</a:t>
            </a:r>
            <a:endParaRPr>
              <a:latin typeface="Proxima Nova"/>
              <a:ea typeface="Proxima Nova"/>
              <a:cs typeface="Proxima Nova"/>
              <a:sym typeface="Proxima Nova"/>
            </a:endParaRPr>
          </a:p>
        </p:txBody>
      </p:sp>
      <p:sp>
        <p:nvSpPr>
          <p:cNvPr id="441" name="Google Shape;441;p30"/>
          <p:cNvSpPr txBox="1"/>
          <p:nvPr/>
        </p:nvSpPr>
        <p:spPr>
          <a:xfrm>
            <a:off x="6473250" y="4014563"/>
            <a:ext cx="70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Abort</a:t>
            </a:r>
            <a:endParaRPr>
              <a:latin typeface="Proxima Nova"/>
              <a:ea typeface="Proxima Nova"/>
              <a:cs typeface="Proxima Nova"/>
              <a:sym typeface="Proxima Nova"/>
            </a:endParaRPr>
          </a:p>
        </p:txBody>
      </p:sp>
      <p:sp>
        <p:nvSpPr>
          <p:cNvPr id="442" name="Google Shape;442;p30"/>
          <p:cNvSpPr txBox="1"/>
          <p:nvPr/>
        </p:nvSpPr>
        <p:spPr>
          <a:xfrm>
            <a:off x="5282800" y="716400"/>
            <a:ext cx="367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Consecutive consensus steps: At most n</a:t>
            </a:r>
            <a:r>
              <a:rPr baseline="-25000" lang="en">
                <a:latin typeface="Proxima Nova"/>
                <a:ea typeface="Proxima Nova"/>
                <a:cs typeface="Proxima Nova"/>
                <a:sym typeface="Proxima Nova"/>
              </a:rPr>
              <a:t>v </a:t>
            </a:r>
            <a:r>
              <a:rPr lang="en">
                <a:latin typeface="Proxima Nova"/>
                <a:ea typeface="Proxima Nova"/>
                <a:cs typeface="Proxima Nova"/>
                <a:sym typeface="Proxima Nova"/>
              </a:rPr>
              <a:t>+ 1</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Consensus steps = At most n</a:t>
            </a:r>
            <a:r>
              <a:rPr baseline="-25000" lang="en">
                <a:latin typeface="Proxima Nova"/>
                <a:ea typeface="Proxima Nova"/>
                <a:cs typeface="Proxima Nova"/>
                <a:sym typeface="Proxima Nova"/>
              </a:rPr>
              <a:t>v</a:t>
            </a:r>
            <a:r>
              <a:rPr lang="en">
                <a:latin typeface="Proxima Nova"/>
                <a:ea typeface="Proxima Nova"/>
                <a:cs typeface="Proxima Nova"/>
                <a:sym typeface="Proxima Nova"/>
              </a:rPr>
              <a:t> + n</a:t>
            </a:r>
            <a:r>
              <a:rPr baseline="-25000" lang="en">
                <a:latin typeface="Proxima Nova"/>
                <a:ea typeface="Proxima Nova"/>
                <a:cs typeface="Proxima Nova"/>
                <a:sym typeface="Proxima Nova"/>
              </a:rPr>
              <a:t>a</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Cluster-sending steps = At most n</a:t>
            </a:r>
            <a:r>
              <a:rPr baseline="-25000" lang="en">
                <a:latin typeface="Proxima Nova"/>
                <a:ea typeface="Proxima Nova"/>
                <a:cs typeface="Proxima Nova"/>
                <a:sym typeface="Proxima Nova"/>
              </a:rPr>
              <a:t>v</a:t>
            </a:r>
            <a:r>
              <a:rPr lang="en"/>
              <a:t> - 1 + n</a:t>
            </a:r>
            <a:r>
              <a:rPr baseline="-25000" lang="en"/>
              <a:t>a</a:t>
            </a:r>
            <a:endParaRPr/>
          </a:p>
        </p:txBody>
      </p:sp>
      <p:sp>
        <p:nvSpPr>
          <p:cNvPr id="443" name="Google Shape;443;p30"/>
          <p:cNvSpPr txBox="1"/>
          <p:nvPr/>
        </p:nvSpPr>
        <p:spPr>
          <a:xfrm>
            <a:off x="7425925" y="1735925"/>
            <a:ext cx="1460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Vote steps: S1, S2, S3, S4</a:t>
            </a:r>
            <a:br>
              <a:rPr lang="en">
                <a:latin typeface="Proxima Nova"/>
                <a:ea typeface="Proxima Nova"/>
                <a:cs typeface="Proxima Nova"/>
                <a:sym typeface="Proxima Nova"/>
              </a:rPr>
            </a:br>
            <a:br>
              <a:rPr lang="en">
                <a:latin typeface="Proxima Nova"/>
                <a:ea typeface="Proxima Nova"/>
                <a:cs typeface="Proxima Nova"/>
                <a:sym typeface="Proxima Nova"/>
              </a:rPr>
            </a:br>
            <a:r>
              <a:rPr lang="en">
                <a:latin typeface="Proxima Nova"/>
                <a:ea typeface="Proxima Nova"/>
                <a:cs typeface="Proxima Nova"/>
                <a:sym typeface="Proxima Nova"/>
              </a:rPr>
              <a:t>Commit steps: S2, S5, S6</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Abort Steps: S3</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par>
                                <p:cTn fill="hold" nodeType="with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cxnSp>
        <p:nvCxnSpPr>
          <p:cNvPr id="448" name="Google Shape;448;p31"/>
          <p:cNvCxnSpPr/>
          <p:nvPr/>
        </p:nvCxnSpPr>
        <p:spPr>
          <a:xfrm flipH="1" rot="10800000">
            <a:off x="1282475" y="1730975"/>
            <a:ext cx="5961300" cy="32400"/>
          </a:xfrm>
          <a:prstGeom prst="straightConnector1">
            <a:avLst/>
          </a:prstGeom>
          <a:noFill/>
          <a:ln cap="flat" cmpd="sng" w="19050">
            <a:solidFill>
              <a:srgbClr val="0000FF"/>
            </a:solidFill>
            <a:prstDash val="solid"/>
            <a:round/>
            <a:headEnd len="med" w="med" type="none"/>
            <a:tailEnd len="med" w="med" type="none"/>
          </a:ln>
        </p:spPr>
      </p:cxnSp>
      <p:cxnSp>
        <p:nvCxnSpPr>
          <p:cNvPr id="449" name="Google Shape;449;p31"/>
          <p:cNvCxnSpPr/>
          <p:nvPr/>
        </p:nvCxnSpPr>
        <p:spPr>
          <a:xfrm flipH="1" rot="10800000">
            <a:off x="1282475" y="2188175"/>
            <a:ext cx="5961300" cy="32400"/>
          </a:xfrm>
          <a:prstGeom prst="straightConnector1">
            <a:avLst/>
          </a:prstGeom>
          <a:noFill/>
          <a:ln cap="flat" cmpd="sng" w="19050">
            <a:solidFill>
              <a:srgbClr val="00FF00"/>
            </a:solidFill>
            <a:prstDash val="solid"/>
            <a:round/>
            <a:headEnd len="med" w="med" type="none"/>
            <a:tailEnd len="med" w="med" type="none"/>
          </a:ln>
        </p:spPr>
      </p:cxnSp>
      <p:cxnSp>
        <p:nvCxnSpPr>
          <p:cNvPr id="450" name="Google Shape;450;p31"/>
          <p:cNvCxnSpPr/>
          <p:nvPr/>
        </p:nvCxnSpPr>
        <p:spPr>
          <a:xfrm flipH="1" rot="10800000">
            <a:off x="1282475" y="2645375"/>
            <a:ext cx="5961300" cy="32400"/>
          </a:xfrm>
          <a:prstGeom prst="straightConnector1">
            <a:avLst/>
          </a:prstGeom>
          <a:noFill/>
          <a:ln cap="flat" cmpd="sng" w="19050">
            <a:solidFill>
              <a:srgbClr val="00FF00"/>
            </a:solidFill>
            <a:prstDash val="solid"/>
            <a:round/>
            <a:headEnd len="med" w="med" type="none"/>
            <a:tailEnd len="med" w="med" type="none"/>
          </a:ln>
        </p:spPr>
      </p:cxnSp>
      <p:cxnSp>
        <p:nvCxnSpPr>
          <p:cNvPr id="451" name="Google Shape;451;p31"/>
          <p:cNvCxnSpPr/>
          <p:nvPr/>
        </p:nvCxnSpPr>
        <p:spPr>
          <a:xfrm flipH="1" rot="10800000">
            <a:off x="1282475" y="3102575"/>
            <a:ext cx="5961300" cy="32400"/>
          </a:xfrm>
          <a:prstGeom prst="straightConnector1">
            <a:avLst/>
          </a:prstGeom>
          <a:noFill/>
          <a:ln cap="flat" cmpd="sng" w="19050">
            <a:solidFill>
              <a:srgbClr val="DF000F"/>
            </a:solidFill>
            <a:prstDash val="solid"/>
            <a:round/>
            <a:headEnd len="med" w="med" type="none"/>
            <a:tailEnd len="med" w="med" type="none"/>
          </a:ln>
        </p:spPr>
      </p:cxnSp>
      <p:cxnSp>
        <p:nvCxnSpPr>
          <p:cNvPr id="452" name="Google Shape;452;p31"/>
          <p:cNvCxnSpPr/>
          <p:nvPr/>
        </p:nvCxnSpPr>
        <p:spPr>
          <a:xfrm>
            <a:off x="1734825" y="1763375"/>
            <a:ext cx="3300" cy="1371300"/>
          </a:xfrm>
          <a:prstGeom prst="straightConnector1">
            <a:avLst/>
          </a:prstGeom>
          <a:noFill/>
          <a:ln cap="flat" cmpd="sng" w="19050">
            <a:solidFill>
              <a:srgbClr val="666666"/>
            </a:solidFill>
            <a:prstDash val="solid"/>
            <a:round/>
            <a:headEnd len="med" w="med" type="none"/>
            <a:tailEnd len="med" w="med" type="none"/>
          </a:ln>
        </p:spPr>
      </p:cxnSp>
      <p:sp>
        <p:nvSpPr>
          <p:cNvPr id="453" name="Google Shape;453;p31"/>
          <p:cNvSpPr txBox="1"/>
          <p:nvPr/>
        </p:nvSpPr>
        <p:spPr>
          <a:xfrm>
            <a:off x="955175" y="1547075"/>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454" name="Google Shape;454;p31"/>
          <p:cNvSpPr txBox="1"/>
          <p:nvPr/>
        </p:nvSpPr>
        <p:spPr>
          <a:xfrm>
            <a:off x="955175" y="2918675"/>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R3</a:t>
            </a:r>
            <a:endParaRPr>
              <a:latin typeface="Proxima Nova"/>
              <a:ea typeface="Proxima Nova"/>
              <a:cs typeface="Proxima Nova"/>
              <a:sym typeface="Proxima Nova"/>
            </a:endParaRPr>
          </a:p>
        </p:txBody>
      </p:sp>
      <p:sp>
        <p:nvSpPr>
          <p:cNvPr id="455" name="Google Shape;455;p31"/>
          <p:cNvSpPr txBox="1"/>
          <p:nvPr/>
        </p:nvSpPr>
        <p:spPr>
          <a:xfrm>
            <a:off x="955175" y="2020025"/>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R1</a:t>
            </a:r>
            <a:endParaRPr>
              <a:latin typeface="Proxima Nova"/>
              <a:ea typeface="Proxima Nova"/>
              <a:cs typeface="Proxima Nova"/>
              <a:sym typeface="Proxima Nova"/>
            </a:endParaRPr>
          </a:p>
        </p:txBody>
      </p:sp>
      <p:sp>
        <p:nvSpPr>
          <p:cNvPr id="456" name="Google Shape;456;p31"/>
          <p:cNvSpPr txBox="1"/>
          <p:nvPr/>
        </p:nvSpPr>
        <p:spPr>
          <a:xfrm>
            <a:off x="955175" y="2461475"/>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R2</a:t>
            </a:r>
            <a:endParaRPr>
              <a:latin typeface="Proxima Nova"/>
              <a:ea typeface="Proxima Nova"/>
              <a:cs typeface="Proxima Nova"/>
              <a:sym typeface="Proxima Nova"/>
            </a:endParaRPr>
          </a:p>
        </p:txBody>
      </p:sp>
      <p:sp>
        <p:nvSpPr>
          <p:cNvPr id="457" name="Google Shape;457;p31"/>
          <p:cNvSpPr txBox="1"/>
          <p:nvPr/>
        </p:nvSpPr>
        <p:spPr>
          <a:xfrm>
            <a:off x="3751188" y="3691475"/>
            <a:ext cx="82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PBFT</a:t>
            </a:r>
            <a:endParaRPr>
              <a:latin typeface="Proxima Nova"/>
              <a:ea typeface="Proxima Nova"/>
              <a:cs typeface="Proxima Nova"/>
              <a:sym typeface="Proxima Nova"/>
            </a:endParaRPr>
          </a:p>
        </p:txBody>
      </p:sp>
      <p:sp>
        <p:nvSpPr>
          <p:cNvPr id="458" name="Google Shape;458;p31"/>
          <p:cNvSpPr txBox="1"/>
          <p:nvPr>
            <p:ph idx="4294967295" type="ctrTitle"/>
          </p:nvPr>
        </p:nvSpPr>
        <p:spPr>
          <a:xfrm>
            <a:off x="518983" y="725994"/>
            <a:ext cx="8118600" cy="3810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rgbClr val="3F3F3F"/>
              </a:buClr>
              <a:buSzPts val="2300"/>
              <a:buFont typeface="Proxima Nova"/>
              <a:buNone/>
            </a:pPr>
            <a:r>
              <a:rPr b="1" lang="en" sz="2300">
                <a:solidFill>
                  <a:srgbClr val="3F3F3F"/>
                </a:solidFill>
              </a:rPr>
              <a:t>Digression: Why consensus takes time</a:t>
            </a:r>
            <a:endParaRPr/>
          </a:p>
        </p:txBody>
      </p:sp>
      <p:cxnSp>
        <p:nvCxnSpPr>
          <p:cNvPr id="459" name="Google Shape;459;p31"/>
          <p:cNvCxnSpPr/>
          <p:nvPr/>
        </p:nvCxnSpPr>
        <p:spPr>
          <a:xfrm>
            <a:off x="2992075" y="1738250"/>
            <a:ext cx="14100" cy="1382100"/>
          </a:xfrm>
          <a:prstGeom prst="straightConnector1">
            <a:avLst/>
          </a:prstGeom>
          <a:noFill/>
          <a:ln cap="flat" cmpd="sng" w="19050">
            <a:solidFill>
              <a:schemeClr val="dk2"/>
            </a:solidFill>
            <a:prstDash val="solid"/>
            <a:round/>
            <a:headEnd len="med" w="med" type="none"/>
            <a:tailEnd len="med" w="med" type="none"/>
          </a:ln>
        </p:spPr>
      </p:cxnSp>
      <p:cxnSp>
        <p:nvCxnSpPr>
          <p:cNvPr id="460" name="Google Shape;460;p31"/>
          <p:cNvCxnSpPr/>
          <p:nvPr/>
        </p:nvCxnSpPr>
        <p:spPr>
          <a:xfrm>
            <a:off x="1738250" y="1781000"/>
            <a:ext cx="1268100" cy="413100"/>
          </a:xfrm>
          <a:prstGeom prst="straightConnector1">
            <a:avLst/>
          </a:prstGeom>
          <a:noFill/>
          <a:ln cap="flat" cmpd="sng" w="9525">
            <a:solidFill>
              <a:schemeClr val="dk2"/>
            </a:solidFill>
            <a:prstDash val="solid"/>
            <a:round/>
            <a:headEnd len="med" w="med" type="none"/>
            <a:tailEnd len="med" w="med" type="triangle"/>
          </a:ln>
        </p:spPr>
      </p:cxnSp>
      <p:cxnSp>
        <p:nvCxnSpPr>
          <p:cNvPr id="461" name="Google Shape;461;p31"/>
          <p:cNvCxnSpPr/>
          <p:nvPr/>
        </p:nvCxnSpPr>
        <p:spPr>
          <a:xfrm>
            <a:off x="1766750" y="1781000"/>
            <a:ext cx="1225200" cy="897600"/>
          </a:xfrm>
          <a:prstGeom prst="straightConnector1">
            <a:avLst/>
          </a:prstGeom>
          <a:noFill/>
          <a:ln cap="flat" cmpd="sng" w="9525">
            <a:solidFill>
              <a:schemeClr val="dk2"/>
            </a:solidFill>
            <a:prstDash val="solid"/>
            <a:round/>
            <a:headEnd len="med" w="med" type="none"/>
            <a:tailEnd len="med" w="med" type="triangle"/>
          </a:ln>
        </p:spPr>
      </p:cxnSp>
      <p:cxnSp>
        <p:nvCxnSpPr>
          <p:cNvPr id="462" name="Google Shape;462;p31"/>
          <p:cNvCxnSpPr/>
          <p:nvPr/>
        </p:nvCxnSpPr>
        <p:spPr>
          <a:xfrm>
            <a:off x="1738250" y="1781000"/>
            <a:ext cx="1282200" cy="1353600"/>
          </a:xfrm>
          <a:prstGeom prst="straightConnector1">
            <a:avLst/>
          </a:prstGeom>
          <a:noFill/>
          <a:ln cap="flat" cmpd="sng" w="9525">
            <a:solidFill>
              <a:schemeClr val="dk2"/>
            </a:solidFill>
            <a:prstDash val="solid"/>
            <a:round/>
            <a:headEnd len="med" w="med" type="none"/>
            <a:tailEnd len="med" w="med" type="triangle"/>
          </a:ln>
        </p:spPr>
      </p:cxnSp>
      <p:sp>
        <p:nvSpPr>
          <p:cNvPr id="463" name="Google Shape;463;p31"/>
          <p:cNvSpPr txBox="1"/>
          <p:nvPr/>
        </p:nvSpPr>
        <p:spPr>
          <a:xfrm>
            <a:off x="1738250" y="3291275"/>
            <a:ext cx="122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PrePrepare</a:t>
            </a:r>
            <a:endParaRPr>
              <a:latin typeface="Proxima Nova"/>
              <a:ea typeface="Proxima Nova"/>
              <a:cs typeface="Proxima Nova"/>
              <a:sym typeface="Proxima Nova"/>
            </a:endParaRPr>
          </a:p>
        </p:txBody>
      </p:sp>
      <p:sp>
        <p:nvSpPr>
          <p:cNvPr id="464" name="Google Shape;464;p31"/>
          <p:cNvSpPr txBox="1"/>
          <p:nvPr/>
        </p:nvSpPr>
        <p:spPr>
          <a:xfrm>
            <a:off x="1766750" y="1243900"/>
            <a:ext cx="122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δ</a:t>
            </a:r>
            <a:r>
              <a:rPr lang="en">
                <a:latin typeface="Proxima Nova"/>
                <a:ea typeface="Proxima Nova"/>
                <a:cs typeface="Proxima Nova"/>
                <a:sym typeface="Proxima Nova"/>
              </a:rPr>
              <a:t> = 10 ms</a:t>
            </a:r>
            <a:endParaRPr>
              <a:latin typeface="Proxima Nova"/>
              <a:ea typeface="Proxima Nova"/>
              <a:cs typeface="Proxima Nova"/>
              <a:sym typeface="Proxima Nova"/>
            </a:endParaRPr>
          </a:p>
        </p:txBody>
      </p:sp>
      <p:sp>
        <p:nvSpPr>
          <p:cNvPr id="465" name="Google Shape;465;p31"/>
          <p:cNvSpPr txBox="1"/>
          <p:nvPr/>
        </p:nvSpPr>
        <p:spPr>
          <a:xfrm>
            <a:off x="3133075" y="3301738"/>
            <a:ext cx="122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Prepare</a:t>
            </a:r>
            <a:endParaRPr>
              <a:latin typeface="Proxima Nova"/>
              <a:ea typeface="Proxima Nova"/>
              <a:cs typeface="Proxima Nova"/>
              <a:sym typeface="Proxima Nova"/>
            </a:endParaRPr>
          </a:p>
        </p:txBody>
      </p:sp>
      <p:cxnSp>
        <p:nvCxnSpPr>
          <p:cNvPr id="466" name="Google Shape;466;p31"/>
          <p:cNvCxnSpPr/>
          <p:nvPr/>
        </p:nvCxnSpPr>
        <p:spPr>
          <a:xfrm>
            <a:off x="4359875" y="1752500"/>
            <a:ext cx="12600" cy="1337700"/>
          </a:xfrm>
          <a:prstGeom prst="straightConnector1">
            <a:avLst/>
          </a:prstGeom>
          <a:noFill/>
          <a:ln cap="flat" cmpd="sng" w="19050">
            <a:solidFill>
              <a:schemeClr val="dk2"/>
            </a:solidFill>
            <a:prstDash val="solid"/>
            <a:round/>
            <a:headEnd len="med" w="med" type="none"/>
            <a:tailEnd len="med" w="med" type="none"/>
          </a:ln>
        </p:spPr>
      </p:cxnSp>
      <p:cxnSp>
        <p:nvCxnSpPr>
          <p:cNvPr id="467" name="Google Shape;467;p31"/>
          <p:cNvCxnSpPr/>
          <p:nvPr/>
        </p:nvCxnSpPr>
        <p:spPr>
          <a:xfrm flipH="1" rot="10800000">
            <a:off x="3006300" y="1766825"/>
            <a:ext cx="1367700" cy="441600"/>
          </a:xfrm>
          <a:prstGeom prst="straightConnector1">
            <a:avLst/>
          </a:prstGeom>
          <a:noFill/>
          <a:ln cap="flat" cmpd="sng" w="9525">
            <a:solidFill>
              <a:schemeClr val="dk2"/>
            </a:solidFill>
            <a:prstDash val="solid"/>
            <a:round/>
            <a:headEnd len="med" w="med" type="none"/>
            <a:tailEnd len="med" w="med" type="triangle"/>
          </a:ln>
        </p:spPr>
      </p:cxnSp>
      <p:cxnSp>
        <p:nvCxnSpPr>
          <p:cNvPr id="468" name="Google Shape;468;p31"/>
          <p:cNvCxnSpPr/>
          <p:nvPr/>
        </p:nvCxnSpPr>
        <p:spPr>
          <a:xfrm>
            <a:off x="3006300" y="2208425"/>
            <a:ext cx="1367700" cy="14400"/>
          </a:xfrm>
          <a:prstGeom prst="straightConnector1">
            <a:avLst/>
          </a:prstGeom>
          <a:noFill/>
          <a:ln cap="flat" cmpd="sng" w="9525">
            <a:solidFill>
              <a:schemeClr val="dk2"/>
            </a:solidFill>
            <a:prstDash val="solid"/>
            <a:round/>
            <a:headEnd len="med" w="med" type="none"/>
            <a:tailEnd len="med" w="med" type="triangle"/>
          </a:ln>
        </p:spPr>
      </p:cxnSp>
      <p:cxnSp>
        <p:nvCxnSpPr>
          <p:cNvPr id="469" name="Google Shape;469;p31"/>
          <p:cNvCxnSpPr/>
          <p:nvPr/>
        </p:nvCxnSpPr>
        <p:spPr>
          <a:xfrm>
            <a:off x="2992075" y="2222675"/>
            <a:ext cx="1382100" cy="441600"/>
          </a:xfrm>
          <a:prstGeom prst="straightConnector1">
            <a:avLst/>
          </a:prstGeom>
          <a:noFill/>
          <a:ln cap="flat" cmpd="sng" w="9525">
            <a:solidFill>
              <a:schemeClr val="dk2"/>
            </a:solidFill>
            <a:prstDash val="solid"/>
            <a:round/>
            <a:headEnd len="med" w="med" type="none"/>
            <a:tailEnd len="med" w="med" type="triangle"/>
          </a:ln>
        </p:spPr>
      </p:cxnSp>
      <p:cxnSp>
        <p:nvCxnSpPr>
          <p:cNvPr id="470" name="Google Shape;470;p31"/>
          <p:cNvCxnSpPr/>
          <p:nvPr/>
        </p:nvCxnSpPr>
        <p:spPr>
          <a:xfrm>
            <a:off x="3006300" y="2222675"/>
            <a:ext cx="1382100" cy="912000"/>
          </a:xfrm>
          <a:prstGeom prst="straightConnector1">
            <a:avLst/>
          </a:prstGeom>
          <a:noFill/>
          <a:ln cap="flat" cmpd="sng" w="9525">
            <a:solidFill>
              <a:schemeClr val="dk2"/>
            </a:solidFill>
            <a:prstDash val="solid"/>
            <a:round/>
            <a:headEnd len="med" w="med" type="none"/>
            <a:tailEnd len="med" w="med" type="triangle"/>
          </a:ln>
        </p:spPr>
      </p:cxnSp>
      <p:cxnSp>
        <p:nvCxnSpPr>
          <p:cNvPr id="471" name="Google Shape;471;p31"/>
          <p:cNvCxnSpPr/>
          <p:nvPr/>
        </p:nvCxnSpPr>
        <p:spPr>
          <a:xfrm flipH="1" rot="10800000">
            <a:off x="3020550" y="1766900"/>
            <a:ext cx="1353600" cy="911700"/>
          </a:xfrm>
          <a:prstGeom prst="straightConnector1">
            <a:avLst/>
          </a:prstGeom>
          <a:noFill/>
          <a:ln cap="flat" cmpd="sng" w="9525">
            <a:solidFill>
              <a:schemeClr val="dk2"/>
            </a:solidFill>
            <a:prstDash val="solid"/>
            <a:round/>
            <a:headEnd len="med" w="med" type="none"/>
            <a:tailEnd len="med" w="med" type="triangle"/>
          </a:ln>
        </p:spPr>
      </p:cxnSp>
      <p:cxnSp>
        <p:nvCxnSpPr>
          <p:cNvPr id="472" name="Google Shape;472;p31"/>
          <p:cNvCxnSpPr/>
          <p:nvPr/>
        </p:nvCxnSpPr>
        <p:spPr>
          <a:xfrm flipH="1" rot="10800000">
            <a:off x="3006300" y="2222750"/>
            <a:ext cx="1367700" cy="441600"/>
          </a:xfrm>
          <a:prstGeom prst="straightConnector1">
            <a:avLst/>
          </a:prstGeom>
          <a:noFill/>
          <a:ln cap="flat" cmpd="sng" w="9525">
            <a:solidFill>
              <a:schemeClr val="dk2"/>
            </a:solidFill>
            <a:prstDash val="solid"/>
            <a:round/>
            <a:headEnd len="med" w="med" type="none"/>
            <a:tailEnd len="med" w="med" type="triangle"/>
          </a:ln>
        </p:spPr>
      </p:cxnSp>
      <p:cxnSp>
        <p:nvCxnSpPr>
          <p:cNvPr id="473" name="Google Shape;473;p31"/>
          <p:cNvCxnSpPr/>
          <p:nvPr/>
        </p:nvCxnSpPr>
        <p:spPr>
          <a:xfrm flipH="1" rot="10800000">
            <a:off x="3006300" y="2664500"/>
            <a:ext cx="1367700" cy="14100"/>
          </a:xfrm>
          <a:prstGeom prst="straightConnector1">
            <a:avLst/>
          </a:prstGeom>
          <a:noFill/>
          <a:ln cap="flat" cmpd="sng" w="9525">
            <a:solidFill>
              <a:schemeClr val="dk2"/>
            </a:solidFill>
            <a:prstDash val="solid"/>
            <a:round/>
            <a:headEnd len="med" w="med" type="none"/>
            <a:tailEnd len="med" w="med" type="triangle"/>
          </a:ln>
        </p:spPr>
      </p:cxnSp>
      <p:cxnSp>
        <p:nvCxnSpPr>
          <p:cNvPr id="474" name="Google Shape;474;p31"/>
          <p:cNvCxnSpPr/>
          <p:nvPr/>
        </p:nvCxnSpPr>
        <p:spPr>
          <a:xfrm>
            <a:off x="3020550" y="2692850"/>
            <a:ext cx="1367700" cy="427500"/>
          </a:xfrm>
          <a:prstGeom prst="straightConnector1">
            <a:avLst/>
          </a:prstGeom>
          <a:noFill/>
          <a:ln cap="flat" cmpd="sng" w="9525">
            <a:solidFill>
              <a:schemeClr val="dk2"/>
            </a:solidFill>
            <a:prstDash val="solid"/>
            <a:round/>
            <a:headEnd len="med" w="med" type="none"/>
            <a:tailEnd len="med" w="med" type="triangle"/>
          </a:ln>
        </p:spPr>
      </p:cxnSp>
      <p:sp>
        <p:nvSpPr>
          <p:cNvPr id="475" name="Google Shape;475;p31"/>
          <p:cNvSpPr txBox="1"/>
          <p:nvPr/>
        </p:nvSpPr>
        <p:spPr>
          <a:xfrm>
            <a:off x="3070525" y="1236850"/>
            <a:ext cx="122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δ = 10 ms</a:t>
            </a:r>
            <a:endParaRPr>
              <a:latin typeface="Proxima Nova"/>
              <a:ea typeface="Proxima Nova"/>
              <a:cs typeface="Proxima Nova"/>
              <a:sym typeface="Proxima Nova"/>
            </a:endParaRPr>
          </a:p>
        </p:txBody>
      </p:sp>
      <p:cxnSp>
        <p:nvCxnSpPr>
          <p:cNvPr id="476" name="Google Shape;476;p31"/>
          <p:cNvCxnSpPr/>
          <p:nvPr/>
        </p:nvCxnSpPr>
        <p:spPr>
          <a:xfrm>
            <a:off x="5740400" y="1752500"/>
            <a:ext cx="12600" cy="1337700"/>
          </a:xfrm>
          <a:prstGeom prst="straightConnector1">
            <a:avLst/>
          </a:prstGeom>
          <a:noFill/>
          <a:ln cap="flat" cmpd="sng" w="19050">
            <a:solidFill>
              <a:schemeClr val="dk2"/>
            </a:solidFill>
            <a:prstDash val="solid"/>
            <a:round/>
            <a:headEnd len="med" w="med" type="none"/>
            <a:tailEnd len="med" w="med" type="none"/>
          </a:ln>
        </p:spPr>
      </p:cxnSp>
      <p:sp>
        <p:nvSpPr>
          <p:cNvPr id="477" name="Google Shape;477;p31"/>
          <p:cNvSpPr txBox="1"/>
          <p:nvPr/>
        </p:nvSpPr>
        <p:spPr>
          <a:xfrm>
            <a:off x="4374288" y="1235800"/>
            <a:ext cx="122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δ = 10 ms</a:t>
            </a:r>
            <a:endParaRPr>
              <a:latin typeface="Proxima Nova"/>
              <a:ea typeface="Proxima Nova"/>
              <a:cs typeface="Proxima Nova"/>
              <a:sym typeface="Proxima Nova"/>
            </a:endParaRPr>
          </a:p>
        </p:txBody>
      </p:sp>
      <p:cxnSp>
        <p:nvCxnSpPr>
          <p:cNvPr id="478" name="Google Shape;478;p31"/>
          <p:cNvCxnSpPr/>
          <p:nvPr/>
        </p:nvCxnSpPr>
        <p:spPr>
          <a:xfrm flipH="1" rot="10800000">
            <a:off x="4377450" y="1751075"/>
            <a:ext cx="1368000" cy="465000"/>
          </a:xfrm>
          <a:prstGeom prst="straightConnector1">
            <a:avLst/>
          </a:prstGeom>
          <a:noFill/>
          <a:ln cap="flat" cmpd="sng" w="9525">
            <a:solidFill>
              <a:schemeClr val="dk2"/>
            </a:solidFill>
            <a:prstDash val="solid"/>
            <a:round/>
            <a:headEnd len="med" w="med" type="none"/>
            <a:tailEnd len="med" w="med" type="triangle"/>
          </a:ln>
        </p:spPr>
      </p:cxnSp>
      <p:cxnSp>
        <p:nvCxnSpPr>
          <p:cNvPr id="479" name="Google Shape;479;p31"/>
          <p:cNvCxnSpPr/>
          <p:nvPr/>
        </p:nvCxnSpPr>
        <p:spPr>
          <a:xfrm flipH="1" rot="10800000">
            <a:off x="4363775" y="2215950"/>
            <a:ext cx="1381500" cy="13800"/>
          </a:xfrm>
          <a:prstGeom prst="straightConnector1">
            <a:avLst/>
          </a:prstGeom>
          <a:noFill/>
          <a:ln cap="flat" cmpd="sng" w="9525">
            <a:solidFill>
              <a:schemeClr val="dk2"/>
            </a:solidFill>
            <a:prstDash val="solid"/>
            <a:round/>
            <a:headEnd len="med" w="med" type="none"/>
            <a:tailEnd len="med" w="med" type="triangle"/>
          </a:ln>
        </p:spPr>
      </p:cxnSp>
      <p:cxnSp>
        <p:nvCxnSpPr>
          <p:cNvPr id="480" name="Google Shape;480;p31"/>
          <p:cNvCxnSpPr/>
          <p:nvPr/>
        </p:nvCxnSpPr>
        <p:spPr>
          <a:xfrm>
            <a:off x="4377450" y="2229750"/>
            <a:ext cx="1381500" cy="424200"/>
          </a:xfrm>
          <a:prstGeom prst="straightConnector1">
            <a:avLst/>
          </a:prstGeom>
          <a:noFill/>
          <a:ln cap="flat" cmpd="sng" w="9525">
            <a:solidFill>
              <a:schemeClr val="dk2"/>
            </a:solidFill>
            <a:prstDash val="solid"/>
            <a:round/>
            <a:headEnd len="med" w="med" type="none"/>
            <a:tailEnd len="med" w="med" type="triangle"/>
          </a:ln>
        </p:spPr>
      </p:cxnSp>
      <p:cxnSp>
        <p:nvCxnSpPr>
          <p:cNvPr id="481" name="Google Shape;481;p31"/>
          <p:cNvCxnSpPr/>
          <p:nvPr/>
        </p:nvCxnSpPr>
        <p:spPr>
          <a:xfrm>
            <a:off x="4377450" y="2229750"/>
            <a:ext cx="1381500" cy="875400"/>
          </a:xfrm>
          <a:prstGeom prst="straightConnector1">
            <a:avLst/>
          </a:prstGeom>
          <a:noFill/>
          <a:ln cap="flat" cmpd="sng" w="9525">
            <a:solidFill>
              <a:schemeClr val="dk2"/>
            </a:solidFill>
            <a:prstDash val="solid"/>
            <a:round/>
            <a:headEnd len="med" w="med" type="none"/>
            <a:tailEnd len="med" w="med" type="triangle"/>
          </a:ln>
        </p:spPr>
      </p:cxnSp>
      <p:cxnSp>
        <p:nvCxnSpPr>
          <p:cNvPr id="482" name="Google Shape;482;p31"/>
          <p:cNvCxnSpPr/>
          <p:nvPr/>
        </p:nvCxnSpPr>
        <p:spPr>
          <a:xfrm flipH="1" rot="10800000">
            <a:off x="4377450" y="1764800"/>
            <a:ext cx="1368000" cy="902700"/>
          </a:xfrm>
          <a:prstGeom prst="straightConnector1">
            <a:avLst/>
          </a:prstGeom>
          <a:noFill/>
          <a:ln cap="flat" cmpd="sng" w="9525">
            <a:solidFill>
              <a:schemeClr val="dk2"/>
            </a:solidFill>
            <a:prstDash val="solid"/>
            <a:round/>
            <a:headEnd len="med" w="med" type="none"/>
            <a:tailEnd len="med" w="med" type="triangle"/>
          </a:ln>
        </p:spPr>
      </p:cxnSp>
      <p:cxnSp>
        <p:nvCxnSpPr>
          <p:cNvPr id="483" name="Google Shape;483;p31"/>
          <p:cNvCxnSpPr/>
          <p:nvPr/>
        </p:nvCxnSpPr>
        <p:spPr>
          <a:xfrm flipH="1" rot="10800000">
            <a:off x="4377450" y="2216000"/>
            <a:ext cx="1368000" cy="451500"/>
          </a:xfrm>
          <a:prstGeom prst="straightConnector1">
            <a:avLst/>
          </a:prstGeom>
          <a:noFill/>
          <a:ln cap="flat" cmpd="sng" w="9525">
            <a:solidFill>
              <a:schemeClr val="dk2"/>
            </a:solidFill>
            <a:prstDash val="solid"/>
            <a:round/>
            <a:headEnd len="med" w="med" type="none"/>
            <a:tailEnd len="med" w="med" type="triangle"/>
          </a:ln>
        </p:spPr>
      </p:cxnSp>
      <p:cxnSp>
        <p:nvCxnSpPr>
          <p:cNvPr id="484" name="Google Shape;484;p31"/>
          <p:cNvCxnSpPr/>
          <p:nvPr/>
        </p:nvCxnSpPr>
        <p:spPr>
          <a:xfrm>
            <a:off x="4363775" y="2667500"/>
            <a:ext cx="1409100" cy="451500"/>
          </a:xfrm>
          <a:prstGeom prst="straightConnector1">
            <a:avLst/>
          </a:prstGeom>
          <a:noFill/>
          <a:ln cap="flat" cmpd="sng" w="9525">
            <a:solidFill>
              <a:schemeClr val="dk2"/>
            </a:solidFill>
            <a:prstDash val="solid"/>
            <a:round/>
            <a:headEnd len="med" w="med" type="none"/>
            <a:tailEnd len="med" w="med" type="triangle"/>
          </a:ln>
        </p:spPr>
      </p:cxnSp>
      <p:cxnSp>
        <p:nvCxnSpPr>
          <p:cNvPr id="485" name="Google Shape;485;p31"/>
          <p:cNvCxnSpPr/>
          <p:nvPr/>
        </p:nvCxnSpPr>
        <p:spPr>
          <a:xfrm>
            <a:off x="4377450" y="2667500"/>
            <a:ext cx="1354200" cy="13800"/>
          </a:xfrm>
          <a:prstGeom prst="straightConnector1">
            <a:avLst/>
          </a:prstGeom>
          <a:noFill/>
          <a:ln cap="flat" cmpd="sng" w="9525">
            <a:solidFill>
              <a:schemeClr val="dk2"/>
            </a:solidFill>
            <a:prstDash val="solid"/>
            <a:round/>
            <a:headEnd len="med" w="med" type="none"/>
            <a:tailEnd len="med" w="med" type="triangle"/>
          </a:ln>
        </p:spPr>
      </p:cxnSp>
      <p:sp>
        <p:nvSpPr>
          <p:cNvPr id="486" name="Google Shape;486;p31"/>
          <p:cNvSpPr txBox="1"/>
          <p:nvPr/>
        </p:nvSpPr>
        <p:spPr>
          <a:xfrm>
            <a:off x="4455725" y="3325288"/>
            <a:ext cx="122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Commit</a:t>
            </a:r>
            <a:endParaRPr>
              <a:latin typeface="Proxima Nova"/>
              <a:ea typeface="Proxima Nova"/>
              <a:cs typeface="Proxima Nova"/>
              <a:sym typeface="Proxima Nova"/>
            </a:endParaRPr>
          </a:p>
        </p:txBody>
      </p:sp>
      <p:sp>
        <p:nvSpPr>
          <p:cNvPr id="487" name="Google Shape;487;p31"/>
          <p:cNvSpPr txBox="1"/>
          <p:nvPr/>
        </p:nvSpPr>
        <p:spPr>
          <a:xfrm>
            <a:off x="5907675" y="3325288"/>
            <a:ext cx="122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Accept τ</a:t>
            </a:r>
            <a:endParaRPr>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32"/>
          <p:cNvSpPr txBox="1"/>
          <p:nvPr>
            <p:ph type="ctrTitle"/>
          </p:nvPr>
        </p:nvSpPr>
        <p:spPr>
          <a:xfrm>
            <a:off x="518983" y="725994"/>
            <a:ext cx="8118600" cy="3810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rgbClr val="3F3F3F"/>
              </a:buClr>
              <a:buSzPts val="2300"/>
              <a:buFont typeface="Proxima Nova"/>
              <a:buNone/>
            </a:pPr>
            <a:r>
              <a:rPr b="1" lang="en" sz="2300">
                <a:solidFill>
                  <a:srgbClr val="3F3F3F"/>
                </a:solidFill>
              </a:rPr>
              <a:t>Types of Orchestration</a:t>
            </a:r>
            <a:endParaRPr/>
          </a:p>
        </p:txBody>
      </p:sp>
      <p:sp>
        <p:nvSpPr>
          <p:cNvPr id="494" name="Google Shape;494;p32"/>
          <p:cNvSpPr txBox="1"/>
          <p:nvPr>
            <p:ph idx="12" type="sldNum"/>
          </p:nvPr>
        </p:nvSpPr>
        <p:spPr>
          <a:xfrm>
            <a:off x="6457950" y="4785796"/>
            <a:ext cx="11661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cxnSp>
        <p:nvCxnSpPr>
          <p:cNvPr id="495" name="Google Shape;495;p32"/>
          <p:cNvCxnSpPr/>
          <p:nvPr/>
        </p:nvCxnSpPr>
        <p:spPr>
          <a:xfrm flipH="1" rot="10800000">
            <a:off x="1909563" y="1730050"/>
            <a:ext cx="4717500" cy="16200"/>
          </a:xfrm>
          <a:prstGeom prst="straightConnector1">
            <a:avLst/>
          </a:prstGeom>
          <a:noFill/>
          <a:ln cap="flat" cmpd="sng" w="19050">
            <a:solidFill>
              <a:srgbClr val="0000FF"/>
            </a:solidFill>
            <a:prstDash val="solid"/>
            <a:round/>
            <a:headEnd len="med" w="med" type="none"/>
            <a:tailEnd len="med" w="med" type="none"/>
          </a:ln>
        </p:spPr>
      </p:cxnSp>
      <p:cxnSp>
        <p:nvCxnSpPr>
          <p:cNvPr id="496" name="Google Shape;496;p32"/>
          <p:cNvCxnSpPr/>
          <p:nvPr/>
        </p:nvCxnSpPr>
        <p:spPr>
          <a:xfrm flipH="1" rot="10800000">
            <a:off x="1909563" y="2182450"/>
            <a:ext cx="4717500" cy="21000"/>
          </a:xfrm>
          <a:prstGeom prst="straightConnector1">
            <a:avLst/>
          </a:prstGeom>
          <a:noFill/>
          <a:ln cap="flat" cmpd="sng" w="19050">
            <a:solidFill>
              <a:srgbClr val="00FF00"/>
            </a:solidFill>
            <a:prstDash val="solid"/>
            <a:round/>
            <a:headEnd len="med" w="med" type="none"/>
            <a:tailEnd len="med" w="med" type="none"/>
          </a:ln>
        </p:spPr>
      </p:cxnSp>
      <p:cxnSp>
        <p:nvCxnSpPr>
          <p:cNvPr id="497" name="Google Shape;497;p32"/>
          <p:cNvCxnSpPr/>
          <p:nvPr/>
        </p:nvCxnSpPr>
        <p:spPr>
          <a:xfrm flipH="1" rot="10800000">
            <a:off x="1909563" y="2618650"/>
            <a:ext cx="4717500" cy="42000"/>
          </a:xfrm>
          <a:prstGeom prst="straightConnector1">
            <a:avLst/>
          </a:prstGeom>
          <a:noFill/>
          <a:ln cap="flat" cmpd="sng" w="19050">
            <a:solidFill>
              <a:srgbClr val="00FF00"/>
            </a:solidFill>
            <a:prstDash val="solid"/>
            <a:round/>
            <a:headEnd len="med" w="med" type="none"/>
            <a:tailEnd len="med" w="med" type="none"/>
          </a:ln>
        </p:spPr>
      </p:cxnSp>
      <p:cxnSp>
        <p:nvCxnSpPr>
          <p:cNvPr id="498" name="Google Shape;498;p32"/>
          <p:cNvCxnSpPr/>
          <p:nvPr/>
        </p:nvCxnSpPr>
        <p:spPr>
          <a:xfrm flipH="1" rot="10800000">
            <a:off x="1909563" y="3087250"/>
            <a:ext cx="4733700" cy="30600"/>
          </a:xfrm>
          <a:prstGeom prst="straightConnector1">
            <a:avLst/>
          </a:prstGeom>
          <a:noFill/>
          <a:ln cap="flat" cmpd="sng" w="19050">
            <a:solidFill>
              <a:srgbClr val="00FF00"/>
            </a:solidFill>
            <a:prstDash val="solid"/>
            <a:round/>
            <a:headEnd len="med" w="med" type="none"/>
            <a:tailEnd len="med" w="med" type="none"/>
          </a:ln>
        </p:spPr>
      </p:cxnSp>
      <p:cxnSp>
        <p:nvCxnSpPr>
          <p:cNvPr id="499" name="Google Shape;499;p32"/>
          <p:cNvCxnSpPr/>
          <p:nvPr/>
        </p:nvCxnSpPr>
        <p:spPr>
          <a:xfrm flipH="1" rot="10800000">
            <a:off x="1909563" y="3571750"/>
            <a:ext cx="4733700" cy="3300"/>
          </a:xfrm>
          <a:prstGeom prst="straightConnector1">
            <a:avLst/>
          </a:prstGeom>
          <a:noFill/>
          <a:ln cap="flat" cmpd="sng" w="19050">
            <a:solidFill>
              <a:srgbClr val="FF0000"/>
            </a:solidFill>
            <a:prstDash val="solid"/>
            <a:round/>
            <a:headEnd len="med" w="med" type="none"/>
            <a:tailEnd len="med" w="med" type="none"/>
          </a:ln>
        </p:spPr>
      </p:cxnSp>
      <p:cxnSp>
        <p:nvCxnSpPr>
          <p:cNvPr id="500" name="Google Shape;500;p32"/>
          <p:cNvCxnSpPr/>
          <p:nvPr/>
        </p:nvCxnSpPr>
        <p:spPr>
          <a:xfrm flipH="1" rot="10800000">
            <a:off x="1909563" y="4007950"/>
            <a:ext cx="4765800" cy="24300"/>
          </a:xfrm>
          <a:prstGeom prst="straightConnector1">
            <a:avLst/>
          </a:prstGeom>
          <a:noFill/>
          <a:ln cap="flat" cmpd="sng" w="19050">
            <a:solidFill>
              <a:srgbClr val="FF0000"/>
            </a:solidFill>
            <a:prstDash val="solid"/>
            <a:round/>
            <a:headEnd len="med" w="med" type="none"/>
            <a:tailEnd len="med" w="med" type="none"/>
          </a:ln>
        </p:spPr>
      </p:cxnSp>
      <p:cxnSp>
        <p:nvCxnSpPr>
          <p:cNvPr id="501" name="Google Shape;501;p32"/>
          <p:cNvCxnSpPr/>
          <p:nvPr/>
        </p:nvCxnSpPr>
        <p:spPr>
          <a:xfrm>
            <a:off x="2361913" y="1746250"/>
            <a:ext cx="0" cy="2294100"/>
          </a:xfrm>
          <a:prstGeom prst="straightConnector1">
            <a:avLst/>
          </a:prstGeom>
          <a:noFill/>
          <a:ln cap="flat" cmpd="sng" w="19050">
            <a:solidFill>
              <a:srgbClr val="666666"/>
            </a:solidFill>
            <a:prstDash val="solid"/>
            <a:round/>
            <a:headEnd len="med" w="med" type="none"/>
            <a:tailEnd len="med" w="med" type="none"/>
          </a:ln>
        </p:spPr>
      </p:cxnSp>
      <p:cxnSp>
        <p:nvCxnSpPr>
          <p:cNvPr id="502" name="Google Shape;502;p32"/>
          <p:cNvCxnSpPr/>
          <p:nvPr/>
        </p:nvCxnSpPr>
        <p:spPr>
          <a:xfrm>
            <a:off x="3525113" y="1746250"/>
            <a:ext cx="0" cy="2277900"/>
          </a:xfrm>
          <a:prstGeom prst="straightConnector1">
            <a:avLst/>
          </a:prstGeom>
          <a:noFill/>
          <a:ln cap="flat" cmpd="sng" w="19050">
            <a:solidFill>
              <a:srgbClr val="666666"/>
            </a:solidFill>
            <a:prstDash val="solid"/>
            <a:round/>
            <a:headEnd len="med" w="med" type="none"/>
            <a:tailEnd len="med" w="med" type="none"/>
          </a:ln>
        </p:spPr>
      </p:cxnSp>
      <p:cxnSp>
        <p:nvCxnSpPr>
          <p:cNvPr id="503" name="Google Shape;503;p32"/>
          <p:cNvCxnSpPr/>
          <p:nvPr/>
        </p:nvCxnSpPr>
        <p:spPr>
          <a:xfrm flipH="1">
            <a:off x="4769038" y="1713925"/>
            <a:ext cx="16200" cy="2294100"/>
          </a:xfrm>
          <a:prstGeom prst="straightConnector1">
            <a:avLst/>
          </a:prstGeom>
          <a:noFill/>
          <a:ln cap="flat" cmpd="sng" w="19050">
            <a:solidFill>
              <a:srgbClr val="666666"/>
            </a:solidFill>
            <a:prstDash val="solid"/>
            <a:round/>
            <a:headEnd len="med" w="med" type="none"/>
            <a:tailEnd len="med" w="med" type="none"/>
          </a:ln>
        </p:spPr>
      </p:cxnSp>
      <p:cxnSp>
        <p:nvCxnSpPr>
          <p:cNvPr id="504" name="Google Shape;504;p32"/>
          <p:cNvCxnSpPr/>
          <p:nvPr/>
        </p:nvCxnSpPr>
        <p:spPr>
          <a:xfrm>
            <a:off x="6158463" y="1713925"/>
            <a:ext cx="16200" cy="2310300"/>
          </a:xfrm>
          <a:prstGeom prst="straightConnector1">
            <a:avLst/>
          </a:prstGeom>
          <a:noFill/>
          <a:ln cap="flat" cmpd="sng" w="19050">
            <a:solidFill>
              <a:srgbClr val="666666"/>
            </a:solidFill>
            <a:prstDash val="solid"/>
            <a:round/>
            <a:headEnd len="med" w="med" type="none"/>
            <a:tailEnd len="med" w="med" type="none"/>
          </a:ln>
        </p:spPr>
      </p:cxnSp>
      <p:cxnSp>
        <p:nvCxnSpPr>
          <p:cNvPr id="505" name="Google Shape;505;p32"/>
          <p:cNvCxnSpPr>
            <a:endCxn id="506" idx="2"/>
          </p:cNvCxnSpPr>
          <p:nvPr/>
        </p:nvCxnSpPr>
        <p:spPr>
          <a:xfrm>
            <a:off x="2378063" y="1762266"/>
            <a:ext cx="1098600" cy="415800"/>
          </a:xfrm>
          <a:prstGeom prst="straightConnector1">
            <a:avLst/>
          </a:prstGeom>
          <a:noFill/>
          <a:ln cap="flat" cmpd="sng" w="19050">
            <a:solidFill>
              <a:schemeClr val="dk1"/>
            </a:solidFill>
            <a:prstDash val="solid"/>
            <a:round/>
            <a:headEnd len="med" w="med" type="none"/>
            <a:tailEnd len="med" w="med" type="triangle"/>
          </a:ln>
        </p:spPr>
      </p:cxnSp>
      <p:cxnSp>
        <p:nvCxnSpPr>
          <p:cNvPr id="507" name="Google Shape;507;p32"/>
          <p:cNvCxnSpPr>
            <a:stCxn id="508" idx="5"/>
            <a:endCxn id="509" idx="2"/>
          </p:cNvCxnSpPr>
          <p:nvPr/>
        </p:nvCxnSpPr>
        <p:spPr>
          <a:xfrm>
            <a:off x="2396172" y="1768767"/>
            <a:ext cx="1080600" cy="895800"/>
          </a:xfrm>
          <a:prstGeom prst="straightConnector1">
            <a:avLst/>
          </a:prstGeom>
          <a:noFill/>
          <a:ln cap="flat" cmpd="sng" w="19050">
            <a:solidFill>
              <a:schemeClr val="dk1"/>
            </a:solidFill>
            <a:prstDash val="solid"/>
            <a:round/>
            <a:headEnd len="med" w="med" type="none"/>
            <a:tailEnd len="med" w="med" type="triangle"/>
          </a:ln>
        </p:spPr>
      </p:cxnSp>
      <p:cxnSp>
        <p:nvCxnSpPr>
          <p:cNvPr id="510" name="Google Shape;510;p32"/>
          <p:cNvCxnSpPr>
            <a:endCxn id="511" idx="1"/>
          </p:cNvCxnSpPr>
          <p:nvPr/>
        </p:nvCxnSpPr>
        <p:spPr>
          <a:xfrm>
            <a:off x="2364953" y="1763402"/>
            <a:ext cx="1125900" cy="1290900"/>
          </a:xfrm>
          <a:prstGeom prst="straightConnector1">
            <a:avLst/>
          </a:prstGeom>
          <a:noFill/>
          <a:ln cap="flat" cmpd="sng" w="19050">
            <a:solidFill>
              <a:schemeClr val="dk1"/>
            </a:solidFill>
            <a:prstDash val="solid"/>
            <a:round/>
            <a:headEnd len="med" w="med" type="none"/>
            <a:tailEnd len="med" w="med" type="triangle"/>
          </a:ln>
        </p:spPr>
      </p:cxnSp>
      <p:cxnSp>
        <p:nvCxnSpPr>
          <p:cNvPr id="512" name="Google Shape;512;p32"/>
          <p:cNvCxnSpPr>
            <a:stCxn id="511" idx="6"/>
            <a:endCxn id="513" idx="4"/>
          </p:cNvCxnSpPr>
          <p:nvPr/>
        </p:nvCxnSpPr>
        <p:spPr>
          <a:xfrm flipH="1" rot="10800000">
            <a:off x="3573563" y="1792816"/>
            <a:ext cx="1244100" cy="1300200"/>
          </a:xfrm>
          <a:prstGeom prst="straightConnector1">
            <a:avLst/>
          </a:prstGeom>
          <a:noFill/>
          <a:ln cap="flat" cmpd="sng" w="19050">
            <a:solidFill>
              <a:schemeClr val="dk1"/>
            </a:solidFill>
            <a:prstDash val="solid"/>
            <a:round/>
            <a:headEnd len="med" w="med" type="none"/>
            <a:tailEnd len="med" w="med" type="triangle"/>
          </a:ln>
        </p:spPr>
      </p:cxnSp>
      <p:cxnSp>
        <p:nvCxnSpPr>
          <p:cNvPr id="514" name="Google Shape;514;p32"/>
          <p:cNvCxnSpPr>
            <a:stCxn id="509" idx="6"/>
            <a:endCxn id="513" idx="3"/>
          </p:cNvCxnSpPr>
          <p:nvPr/>
        </p:nvCxnSpPr>
        <p:spPr>
          <a:xfrm flipH="1" rot="10800000">
            <a:off x="3573563" y="1776928"/>
            <a:ext cx="1209600" cy="887700"/>
          </a:xfrm>
          <a:prstGeom prst="straightConnector1">
            <a:avLst/>
          </a:prstGeom>
          <a:noFill/>
          <a:ln cap="flat" cmpd="sng" w="19050">
            <a:solidFill>
              <a:schemeClr val="dk1"/>
            </a:solidFill>
            <a:prstDash val="solid"/>
            <a:round/>
            <a:headEnd len="med" w="med" type="none"/>
            <a:tailEnd len="med" w="med" type="triangle"/>
          </a:ln>
        </p:spPr>
      </p:cxnSp>
      <p:cxnSp>
        <p:nvCxnSpPr>
          <p:cNvPr id="515" name="Google Shape;515;p32"/>
          <p:cNvCxnSpPr>
            <a:stCxn id="506" idx="6"/>
            <a:endCxn id="513" idx="7"/>
          </p:cNvCxnSpPr>
          <p:nvPr/>
        </p:nvCxnSpPr>
        <p:spPr>
          <a:xfrm flipH="1" rot="10800000">
            <a:off x="3573563" y="1699566"/>
            <a:ext cx="1278300" cy="478500"/>
          </a:xfrm>
          <a:prstGeom prst="straightConnector1">
            <a:avLst/>
          </a:prstGeom>
          <a:noFill/>
          <a:ln cap="flat" cmpd="sng" w="19050">
            <a:solidFill>
              <a:schemeClr val="dk1"/>
            </a:solidFill>
            <a:prstDash val="solid"/>
            <a:round/>
            <a:headEnd len="med" w="med" type="none"/>
            <a:tailEnd len="med" w="med" type="triangle"/>
          </a:ln>
        </p:spPr>
      </p:cxnSp>
      <p:sp>
        <p:nvSpPr>
          <p:cNvPr id="516" name="Google Shape;516;p32"/>
          <p:cNvSpPr txBox="1"/>
          <p:nvPr/>
        </p:nvSpPr>
        <p:spPr>
          <a:xfrm>
            <a:off x="3644275" y="1142113"/>
            <a:ext cx="116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Centralized (Commit)</a:t>
            </a:r>
            <a:endParaRPr b="1">
              <a:latin typeface="Proxima Nova"/>
              <a:ea typeface="Proxima Nova"/>
              <a:cs typeface="Proxima Nova"/>
              <a:sym typeface="Proxima Nova"/>
            </a:endParaRPr>
          </a:p>
        </p:txBody>
      </p:sp>
      <p:sp>
        <p:nvSpPr>
          <p:cNvPr id="517" name="Google Shape;517;p32"/>
          <p:cNvSpPr txBox="1"/>
          <p:nvPr/>
        </p:nvSpPr>
        <p:spPr>
          <a:xfrm>
            <a:off x="1146063" y="1529950"/>
            <a:ext cx="84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(root) </a:t>
            </a:r>
            <a:r>
              <a:rPr lang="en">
                <a:latin typeface="Proxima Nova"/>
                <a:ea typeface="Proxima Nova"/>
                <a:cs typeface="Proxima Nova"/>
                <a:sym typeface="Proxima Nova"/>
              </a:rPr>
              <a:t>S1</a:t>
            </a:r>
            <a:endParaRPr>
              <a:latin typeface="Proxima Nova"/>
              <a:ea typeface="Proxima Nova"/>
              <a:cs typeface="Proxima Nova"/>
              <a:sym typeface="Proxima Nova"/>
            </a:endParaRPr>
          </a:p>
        </p:txBody>
      </p:sp>
      <p:sp>
        <p:nvSpPr>
          <p:cNvPr id="518" name="Google Shape;518;p32"/>
          <p:cNvSpPr txBox="1"/>
          <p:nvPr/>
        </p:nvSpPr>
        <p:spPr>
          <a:xfrm>
            <a:off x="1582263" y="2901550"/>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S4</a:t>
            </a:r>
            <a:endParaRPr>
              <a:latin typeface="Proxima Nova"/>
              <a:ea typeface="Proxima Nova"/>
              <a:cs typeface="Proxima Nova"/>
              <a:sym typeface="Proxima Nova"/>
            </a:endParaRPr>
          </a:p>
        </p:txBody>
      </p:sp>
      <p:sp>
        <p:nvSpPr>
          <p:cNvPr id="519" name="Google Shape;519;p32"/>
          <p:cNvSpPr txBox="1"/>
          <p:nvPr/>
        </p:nvSpPr>
        <p:spPr>
          <a:xfrm>
            <a:off x="1582263" y="2002900"/>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S2</a:t>
            </a:r>
            <a:endParaRPr>
              <a:latin typeface="Proxima Nova"/>
              <a:ea typeface="Proxima Nova"/>
              <a:cs typeface="Proxima Nova"/>
              <a:sym typeface="Proxima Nova"/>
            </a:endParaRPr>
          </a:p>
        </p:txBody>
      </p:sp>
      <p:sp>
        <p:nvSpPr>
          <p:cNvPr id="520" name="Google Shape;520;p32"/>
          <p:cNvSpPr txBox="1"/>
          <p:nvPr/>
        </p:nvSpPr>
        <p:spPr>
          <a:xfrm>
            <a:off x="1582263" y="3358750"/>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S5</a:t>
            </a:r>
            <a:endParaRPr>
              <a:latin typeface="Proxima Nova"/>
              <a:ea typeface="Proxima Nova"/>
              <a:cs typeface="Proxima Nova"/>
              <a:sym typeface="Proxima Nova"/>
            </a:endParaRPr>
          </a:p>
        </p:txBody>
      </p:sp>
      <p:sp>
        <p:nvSpPr>
          <p:cNvPr id="521" name="Google Shape;521;p32"/>
          <p:cNvSpPr txBox="1"/>
          <p:nvPr/>
        </p:nvSpPr>
        <p:spPr>
          <a:xfrm>
            <a:off x="1582263" y="2444350"/>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S3</a:t>
            </a:r>
            <a:endParaRPr>
              <a:latin typeface="Proxima Nova"/>
              <a:ea typeface="Proxima Nova"/>
              <a:cs typeface="Proxima Nova"/>
              <a:sym typeface="Proxima Nova"/>
            </a:endParaRPr>
          </a:p>
        </p:txBody>
      </p:sp>
      <p:sp>
        <p:nvSpPr>
          <p:cNvPr id="522" name="Google Shape;522;p32"/>
          <p:cNvSpPr txBox="1"/>
          <p:nvPr/>
        </p:nvSpPr>
        <p:spPr>
          <a:xfrm>
            <a:off x="1582263" y="3815950"/>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S6</a:t>
            </a:r>
            <a:endParaRPr>
              <a:latin typeface="Proxima Nova"/>
              <a:ea typeface="Proxima Nova"/>
              <a:cs typeface="Proxima Nova"/>
              <a:sym typeface="Proxima Nova"/>
            </a:endParaRPr>
          </a:p>
        </p:txBody>
      </p:sp>
      <p:sp>
        <p:nvSpPr>
          <p:cNvPr id="508" name="Google Shape;508;p32"/>
          <p:cNvSpPr/>
          <p:nvPr/>
        </p:nvSpPr>
        <p:spPr>
          <a:xfrm>
            <a:off x="2313463" y="1675303"/>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2"/>
          <p:cNvSpPr/>
          <p:nvPr/>
        </p:nvSpPr>
        <p:spPr>
          <a:xfrm>
            <a:off x="3476663" y="2123316"/>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2"/>
          <p:cNvSpPr/>
          <p:nvPr/>
        </p:nvSpPr>
        <p:spPr>
          <a:xfrm>
            <a:off x="3476663" y="2609878"/>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2"/>
          <p:cNvSpPr/>
          <p:nvPr/>
        </p:nvSpPr>
        <p:spPr>
          <a:xfrm>
            <a:off x="3476663" y="3038266"/>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2"/>
          <p:cNvSpPr/>
          <p:nvPr/>
        </p:nvSpPr>
        <p:spPr>
          <a:xfrm>
            <a:off x="6118113" y="3967891"/>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2"/>
          <p:cNvSpPr/>
          <p:nvPr/>
        </p:nvSpPr>
        <p:spPr>
          <a:xfrm>
            <a:off x="6118113" y="3508153"/>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2"/>
          <p:cNvSpPr/>
          <p:nvPr/>
        </p:nvSpPr>
        <p:spPr>
          <a:xfrm>
            <a:off x="4769113" y="1683403"/>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2"/>
          <p:cNvSpPr/>
          <p:nvPr/>
        </p:nvSpPr>
        <p:spPr>
          <a:xfrm>
            <a:off x="6118113" y="2127703"/>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6" name="Google Shape;526;p32"/>
          <p:cNvCxnSpPr>
            <a:stCxn id="513" idx="5"/>
            <a:endCxn id="525" idx="2"/>
          </p:cNvCxnSpPr>
          <p:nvPr/>
        </p:nvCxnSpPr>
        <p:spPr>
          <a:xfrm>
            <a:off x="4851822" y="1776867"/>
            <a:ext cx="1266300" cy="405600"/>
          </a:xfrm>
          <a:prstGeom prst="straightConnector1">
            <a:avLst/>
          </a:prstGeom>
          <a:noFill/>
          <a:ln cap="flat" cmpd="sng" w="19050">
            <a:solidFill>
              <a:schemeClr val="dk1"/>
            </a:solidFill>
            <a:prstDash val="solid"/>
            <a:round/>
            <a:headEnd len="med" w="med" type="none"/>
            <a:tailEnd len="med" w="med" type="triangle"/>
          </a:ln>
        </p:spPr>
      </p:cxnSp>
      <p:cxnSp>
        <p:nvCxnSpPr>
          <p:cNvPr id="527" name="Google Shape;527;p32"/>
          <p:cNvCxnSpPr>
            <a:endCxn id="524" idx="0"/>
          </p:cNvCxnSpPr>
          <p:nvPr/>
        </p:nvCxnSpPr>
        <p:spPr>
          <a:xfrm>
            <a:off x="4869063" y="1779553"/>
            <a:ext cx="1297500" cy="1728600"/>
          </a:xfrm>
          <a:prstGeom prst="straightConnector1">
            <a:avLst/>
          </a:prstGeom>
          <a:noFill/>
          <a:ln cap="flat" cmpd="sng" w="19050">
            <a:solidFill>
              <a:schemeClr val="dk1"/>
            </a:solidFill>
            <a:prstDash val="solid"/>
            <a:round/>
            <a:headEnd len="med" w="med" type="none"/>
            <a:tailEnd len="med" w="med" type="triangle"/>
          </a:ln>
        </p:spPr>
      </p:cxnSp>
      <p:cxnSp>
        <p:nvCxnSpPr>
          <p:cNvPr id="528" name="Google Shape;528;p32"/>
          <p:cNvCxnSpPr>
            <a:stCxn id="513" idx="5"/>
            <a:endCxn id="523" idx="1"/>
          </p:cNvCxnSpPr>
          <p:nvPr/>
        </p:nvCxnSpPr>
        <p:spPr>
          <a:xfrm>
            <a:off x="4851822" y="1776867"/>
            <a:ext cx="1280400" cy="2207100"/>
          </a:xfrm>
          <a:prstGeom prst="straightConnector1">
            <a:avLst/>
          </a:prstGeom>
          <a:noFill/>
          <a:ln cap="flat" cmpd="sng" w="19050">
            <a:solidFill>
              <a:schemeClr val="dk1"/>
            </a:solidFill>
            <a:prstDash val="solid"/>
            <a:round/>
            <a:headEnd len="med" w="med" type="none"/>
            <a:tailEnd len="med" w="med" type="triangle"/>
          </a:ln>
        </p:spPr>
      </p:cxnSp>
      <p:sp>
        <p:nvSpPr>
          <p:cNvPr id="529" name="Google Shape;529;p32"/>
          <p:cNvSpPr txBox="1"/>
          <p:nvPr/>
        </p:nvSpPr>
        <p:spPr>
          <a:xfrm>
            <a:off x="1821625" y="3999850"/>
            <a:ext cx="108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Root </a:t>
            </a:r>
            <a:r>
              <a:rPr lang="en">
                <a:latin typeface="Proxima Nova"/>
                <a:ea typeface="Proxima Nova"/>
                <a:cs typeface="Proxima Nova"/>
                <a:sym typeface="Proxima Nova"/>
              </a:rPr>
              <a:t>Vote</a:t>
            </a:r>
            <a:endParaRPr>
              <a:latin typeface="Proxima Nova"/>
              <a:ea typeface="Proxima Nova"/>
              <a:cs typeface="Proxima Nova"/>
              <a:sym typeface="Proxima Nova"/>
            </a:endParaRPr>
          </a:p>
        </p:txBody>
      </p:sp>
      <p:sp>
        <p:nvSpPr>
          <p:cNvPr id="530" name="Google Shape;530;p32"/>
          <p:cNvSpPr txBox="1"/>
          <p:nvPr/>
        </p:nvSpPr>
        <p:spPr>
          <a:xfrm>
            <a:off x="3244025" y="3999025"/>
            <a:ext cx="56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Vote</a:t>
            </a:r>
            <a:endParaRPr>
              <a:latin typeface="Proxima Nova"/>
              <a:ea typeface="Proxima Nova"/>
              <a:cs typeface="Proxima Nova"/>
              <a:sym typeface="Proxima Nova"/>
            </a:endParaRPr>
          </a:p>
        </p:txBody>
      </p:sp>
      <p:sp>
        <p:nvSpPr>
          <p:cNvPr id="531" name="Google Shape;531;p32"/>
          <p:cNvSpPr txBox="1"/>
          <p:nvPr/>
        </p:nvSpPr>
        <p:spPr>
          <a:xfrm>
            <a:off x="4377100" y="4014600"/>
            <a:ext cx="80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Decide</a:t>
            </a:r>
            <a:endParaRPr>
              <a:latin typeface="Proxima Nova"/>
              <a:ea typeface="Proxima Nova"/>
              <a:cs typeface="Proxima Nova"/>
              <a:sym typeface="Proxima Nova"/>
            </a:endParaRPr>
          </a:p>
        </p:txBody>
      </p:sp>
      <p:sp>
        <p:nvSpPr>
          <p:cNvPr id="532" name="Google Shape;532;p32"/>
          <p:cNvSpPr txBox="1"/>
          <p:nvPr/>
        </p:nvSpPr>
        <p:spPr>
          <a:xfrm>
            <a:off x="5748075" y="4001625"/>
            <a:ext cx="84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Commit</a:t>
            </a:r>
            <a:endParaRPr>
              <a:latin typeface="Proxima Nova"/>
              <a:ea typeface="Proxima Nova"/>
              <a:cs typeface="Proxima Nova"/>
              <a:sym typeface="Proxima Nova"/>
            </a:endParaRPr>
          </a:p>
        </p:txBody>
      </p:sp>
      <p:sp>
        <p:nvSpPr>
          <p:cNvPr id="533" name="Google Shape;533;p32"/>
          <p:cNvSpPr txBox="1"/>
          <p:nvPr/>
        </p:nvSpPr>
        <p:spPr>
          <a:xfrm>
            <a:off x="4929525" y="548600"/>
            <a:ext cx="4005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Consecutive consensus steps: 4</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Consensus steps = 1 + (n</a:t>
            </a:r>
            <a:r>
              <a:rPr baseline="-25000" lang="en">
                <a:latin typeface="Proxima Nova"/>
                <a:ea typeface="Proxima Nova"/>
                <a:cs typeface="Proxima Nova"/>
                <a:sym typeface="Proxima Nova"/>
              </a:rPr>
              <a:t>v </a:t>
            </a:r>
            <a:r>
              <a:rPr lang="en">
                <a:latin typeface="Proxima Nova"/>
                <a:ea typeface="Proxima Nova"/>
                <a:cs typeface="Proxima Nova"/>
                <a:sym typeface="Proxima Nova"/>
              </a:rPr>
              <a:t>- 1) + 1 + n</a:t>
            </a:r>
            <a:r>
              <a:rPr baseline="-25000" lang="en">
                <a:latin typeface="Proxima Nova"/>
                <a:ea typeface="Proxima Nova"/>
                <a:cs typeface="Proxima Nova"/>
                <a:sym typeface="Proxima Nova"/>
              </a:rPr>
              <a:t>c</a:t>
            </a:r>
            <a:r>
              <a:rPr lang="en"/>
              <a:t>= n</a:t>
            </a:r>
            <a:r>
              <a:rPr baseline="-25000" lang="en"/>
              <a:t>v </a:t>
            </a:r>
            <a:r>
              <a:rPr lang="en"/>
              <a:t>+ n</a:t>
            </a:r>
            <a:r>
              <a:rPr baseline="-25000" lang="en"/>
              <a:t>c</a:t>
            </a:r>
            <a:r>
              <a:rPr lang="en"/>
              <a:t> + 1</a:t>
            </a:r>
            <a:endParaRPr/>
          </a:p>
          <a:p>
            <a:pPr indent="0" lvl="0" marL="0" rtl="0" algn="l">
              <a:spcBef>
                <a:spcPts val="0"/>
              </a:spcBef>
              <a:spcAft>
                <a:spcPts val="0"/>
              </a:spcAft>
              <a:buNone/>
            </a:pPr>
            <a:r>
              <a:rPr lang="en">
                <a:latin typeface="Proxima Nova"/>
                <a:ea typeface="Proxima Nova"/>
                <a:cs typeface="Proxima Nova"/>
                <a:sym typeface="Proxima Nova"/>
              </a:rPr>
              <a:t>Cluster-sending steps = </a:t>
            </a:r>
            <a:r>
              <a:rPr lang="en">
                <a:latin typeface="Proxima Nova"/>
                <a:ea typeface="Proxima Nova"/>
                <a:cs typeface="Proxima Nova"/>
                <a:sym typeface="Proxima Nova"/>
              </a:rPr>
              <a:t>(n</a:t>
            </a:r>
            <a:r>
              <a:rPr baseline="-25000" lang="en">
                <a:latin typeface="Proxima Nova"/>
                <a:ea typeface="Proxima Nova"/>
                <a:cs typeface="Proxima Nova"/>
                <a:sym typeface="Proxima Nova"/>
              </a:rPr>
              <a:t>v</a:t>
            </a:r>
            <a:r>
              <a:rPr lang="en">
                <a:latin typeface="Proxima Nova"/>
                <a:ea typeface="Proxima Nova"/>
                <a:cs typeface="Proxima Nova"/>
                <a:sym typeface="Proxima Nova"/>
              </a:rPr>
              <a:t> - 1) + (n</a:t>
            </a:r>
            <a:r>
              <a:rPr baseline="-25000" lang="en">
                <a:latin typeface="Proxima Nova"/>
                <a:ea typeface="Proxima Nova"/>
                <a:cs typeface="Proxima Nova"/>
                <a:sym typeface="Proxima Nova"/>
              </a:rPr>
              <a:t>v</a:t>
            </a:r>
            <a:r>
              <a:rPr lang="en"/>
              <a:t> - 1) + n</a:t>
            </a:r>
            <a:r>
              <a:rPr baseline="-25000" lang="en"/>
              <a:t>c</a:t>
            </a:r>
            <a:r>
              <a:rPr lang="en"/>
              <a:t> = 2(n</a:t>
            </a:r>
            <a:r>
              <a:rPr baseline="-25000" lang="en"/>
              <a:t>v</a:t>
            </a:r>
            <a:r>
              <a:rPr lang="en"/>
              <a:t> - 1) + n</a:t>
            </a:r>
            <a:r>
              <a:rPr baseline="-25000" lang="en"/>
              <a:t>c</a:t>
            </a:r>
            <a:endParaRPr/>
          </a:p>
        </p:txBody>
      </p:sp>
      <p:sp>
        <p:nvSpPr>
          <p:cNvPr id="534" name="Google Shape;534;p32"/>
          <p:cNvSpPr txBox="1"/>
          <p:nvPr/>
        </p:nvSpPr>
        <p:spPr>
          <a:xfrm>
            <a:off x="7425925" y="1735925"/>
            <a:ext cx="1460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Vote steps: S1, S2, S3, S4</a:t>
            </a:r>
            <a:br>
              <a:rPr lang="en">
                <a:latin typeface="Proxima Nova"/>
                <a:ea typeface="Proxima Nova"/>
                <a:cs typeface="Proxima Nova"/>
                <a:sym typeface="Proxima Nova"/>
              </a:rPr>
            </a:br>
            <a:br>
              <a:rPr lang="en">
                <a:latin typeface="Proxima Nova"/>
                <a:ea typeface="Proxima Nova"/>
                <a:cs typeface="Proxima Nova"/>
                <a:sym typeface="Proxima Nova"/>
              </a:rPr>
            </a:br>
            <a:r>
              <a:rPr lang="en">
                <a:latin typeface="Proxima Nova"/>
                <a:ea typeface="Proxima Nova"/>
                <a:cs typeface="Proxima Nova"/>
                <a:sym typeface="Proxima Nova"/>
              </a:rPr>
              <a:t>Commit steps: S2, S5, S6</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Abort Steps: S3</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1000"/>
                                        <p:tgtEl>
                                          <p:spTgt spid="508"/>
                                        </p:tgtEl>
                                      </p:cBhvr>
                                    </p:animEffect>
                                  </p:childTnLst>
                                </p:cTn>
                              </p:par>
                              <p:par>
                                <p:cTn fill="hold" nodeType="with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1000"/>
                                        <p:tgtEl>
                                          <p:spTgt spid="505"/>
                                        </p:tgtEl>
                                      </p:cBhvr>
                                    </p:animEffect>
                                  </p:childTnLst>
                                </p:cTn>
                              </p:par>
                              <p:par>
                                <p:cTn fill="hold" nodeType="with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par>
                                <p:cTn fill="hold" nodeType="with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par>
                                <p:cTn fill="hold" nodeType="with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par>
                                <p:cTn fill="hold" nodeType="with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1000"/>
                                        <p:tgtEl>
                                          <p:spTgt spid="5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1000"/>
                                        <p:tgtEl>
                                          <p:spTgt spid="506"/>
                                        </p:tgtEl>
                                      </p:cBhvr>
                                    </p:animEffect>
                                  </p:childTnLst>
                                </p:cTn>
                              </p:par>
                              <p:par>
                                <p:cTn fill="hold" nodeType="with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1000"/>
                                        <p:tgtEl>
                                          <p:spTgt spid="530"/>
                                        </p:tgtEl>
                                      </p:cBhvr>
                                    </p:animEffect>
                                  </p:childTnLst>
                                </p:cTn>
                              </p:par>
                              <p:par>
                                <p:cTn fill="hold" nodeType="with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par>
                                <p:cTn fill="hold" nodeType="with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000"/>
                                        <p:tgtEl>
                                          <p:spTgt spid="5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000"/>
                                        <p:tgtEl>
                                          <p:spTgt spid="503"/>
                                        </p:tgtEl>
                                      </p:cBhvr>
                                    </p:animEffect>
                                  </p:childTnLst>
                                </p:cTn>
                              </p:par>
                              <p:par>
                                <p:cTn fill="hold" nodeType="with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000"/>
                                        <p:tgtEl>
                                          <p:spTgt spid="512"/>
                                        </p:tgtEl>
                                      </p:cBhvr>
                                    </p:animEffect>
                                  </p:childTnLst>
                                </p:cTn>
                              </p:par>
                              <p:par>
                                <p:cTn fill="hold" nodeType="with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000"/>
                                        <p:tgtEl>
                                          <p:spTgt spid="514"/>
                                        </p:tgtEl>
                                      </p:cBhvr>
                                    </p:animEffect>
                                  </p:childTnLst>
                                </p:cTn>
                              </p:par>
                              <p:par>
                                <p:cTn fill="hold" nodeType="with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000"/>
                                        <p:tgtEl>
                                          <p:spTgt spid="515"/>
                                        </p:tgtEl>
                                      </p:cBhvr>
                                    </p:animEffect>
                                  </p:childTnLst>
                                </p:cTn>
                              </p:par>
                              <p:par>
                                <p:cTn fill="hold" nodeType="with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1000"/>
                                        <p:tgtEl>
                                          <p:spTgt spid="5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000"/>
                                        <p:tgtEl>
                                          <p:spTgt spid="5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1000"/>
                                        <p:tgtEl>
                                          <p:spTgt spid="526"/>
                                        </p:tgtEl>
                                      </p:cBhvr>
                                    </p:animEffect>
                                  </p:childTnLst>
                                </p:cTn>
                              </p:par>
                              <p:par>
                                <p:cTn fill="hold" nodeType="with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1000"/>
                                        <p:tgtEl>
                                          <p:spTgt spid="527"/>
                                        </p:tgtEl>
                                      </p:cBhvr>
                                    </p:animEffect>
                                  </p:childTnLst>
                                </p:cTn>
                              </p:par>
                              <p:par>
                                <p:cTn fill="hold" nodeType="with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1000"/>
                                        <p:tgtEl>
                                          <p:spTgt spid="528"/>
                                        </p:tgtEl>
                                      </p:cBhvr>
                                    </p:animEffect>
                                  </p:childTnLst>
                                </p:cTn>
                              </p:par>
                              <p:par>
                                <p:cTn fill="hold" nodeType="withEffect" presetClass="entr" presetID="10" presetSubtype="0">
                                  <p:stCondLst>
                                    <p:cond delay="0"/>
                                  </p:stCondLst>
                                  <p:childTnLst>
                                    <p:set>
                                      <p:cBhvr>
                                        <p:cTn dur="1" fill="hold">
                                          <p:stCondLst>
                                            <p:cond delay="0"/>
                                          </p:stCondLst>
                                        </p:cTn>
                                        <p:tgtEl>
                                          <p:spTgt spid="531"/>
                                        </p:tgtEl>
                                        <p:attrNameLst>
                                          <p:attrName>style.visibility</p:attrName>
                                        </p:attrNameLst>
                                      </p:cBhvr>
                                      <p:to>
                                        <p:strVal val="visible"/>
                                      </p:to>
                                    </p:set>
                                    <p:animEffect filter="fade" transition="in">
                                      <p:cBhvr>
                                        <p:cTn dur="1000"/>
                                        <p:tgtEl>
                                          <p:spTgt spid="5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par>
                                <p:cTn fill="hold" nodeType="with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000"/>
                                        <p:tgtEl>
                                          <p:spTgt spid="524"/>
                                        </p:tgtEl>
                                      </p:cBhvr>
                                    </p:animEffect>
                                  </p:childTnLst>
                                </p:cTn>
                              </p:par>
                              <p:par>
                                <p:cTn fill="hold" nodeType="with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1000"/>
                                        <p:tgtEl>
                                          <p:spTgt spid="525"/>
                                        </p:tgtEl>
                                      </p:cBhvr>
                                    </p:animEffect>
                                  </p:childTnLst>
                                </p:cTn>
                              </p:par>
                              <p:par>
                                <p:cTn fill="hold" nodeType="withEffect" presetClass="entr" presetID="10" presetSubtype="0">
                                  <p:stCondLst>
                                    <p:cond delay="0"/>
                                  </p:stCondLst>
                                  <p:childTnLst>
                                    <p:set>
                                      <p:cBhvr>
                                        <p:cTn dur="1" fill="hold">
                                          <p:stCondLst>
                                            <p:cond delay="0"/>
                                          </p:stCondLst>
                                        </p:cTn>
                                        <p:tgtEl>
                                          <p:spTgt spid="532"/>
                                        </p:tgtEl>
                                        <p:attrNameLst>
                                          <p:attrName>style.visibility</p:attrName>
                                        </p:attrNameLst>
                                      </p:cBhvr>
                                      <p:to>
                                        <p:strVal val="visible"/>
                                      </p:to>
                                    </p:set>
                                    <p:animEffect filter="fade" transition="in">
                                      <p:cBhvr>
                                        <p:cTn dur="1000"/>
                                        <p:tgtEl>
                                          <p:spTgt spid="5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33"/>
          <p:cNvSpPr txBox="1"/>
          <p:nvPr>
            <p:ph type="ctrTitle"/>
          </p:nvPr>
        </p:nvSpPr>
        <p:spPr>
          <a:xfrm>
            <a:off x="518983" y="725994"/>
            <a:ext cx="8118600" cy="3810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rgbClr val="3F3F3F"/>
              </a:buClr>
              <a:buSzPts val="2300"/>
              <a:buFont typeface="Proxima Nova"/>
              <a:buNone/>
            </a:pPr>
            <a:r>
              <a:rPr b="1" lang="en" sz="2300">
                <a:solidFill>
                  <a:srgbClr val="3F3F3F"/>
                </a:solidFill>
              </a:rPr>
              <a:t>Types of Orchestration</a:t>
            </a:r>
            <a:endParaRPr/>
          </a:p>
        </p:txBody>
      </p:sp>
      <p:sp>
        <p:nvSpPr>
          <p:cNvPr id="541" name="Google Shape;541;p33"/>
          <p:cNvSpPr txBox="1"/>
          <p:nvPr>
            <p:ph idx="12" type="sldNum"/>
          </p:nvPr>
        </p:nvSpPr>
        <p:spPr>
          <a:xfrm>
            <a:off x="6457950" y="4785796"/>
            <a:ext cx="11661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cxnSp>
        <p:nvCxnSpPr>
          <p:cNvPr id="542" name="Google Shape;542;p33"/>
          <p:cNvCxnSpPr/>
          <p:nvPr/>
        </p:nvCxnSpPr>
        <p:spPr>
          <a:xfrm flipH="1" rot="10800000">
            <a:off x="1909563" y="1730050"/>
            <a:ext cx="4717500" cy="16200"/>
          </a:xfrm>
          <a:prstGeom prst="straightConnector1">
            <a:avLst/>
          </a:prstGeom>
          <a:noFill/>
          <a:ln cap="flat" cmpd="sng" w="19050">
            <a:solidFill>
              <a:srgbClr val="0000FF"/>
            </a:solidFill>
            <a:prstDash val="solid"/>
            <a:round/>
            <a:headEnd len="med" w="med" type="none"/>
            <a:tailEnd len="med" w="med" type="none"/>
          </a:ln>
        </p:spPr>
      </p:cxnSp>
      <p:cxnSp>
        <p:nvCxnSpPr>
          <p:cNvPr id="543" name="Google Shape;543;p33"/>
          <p:cNvCxnSpPr/>
          <p:nvPr/>
        </p:nvCxnSpPr>
        <p:spPr>
          <a:xfrm flipH="1" rot="10800000">
            <a:off x="1909563" y="2182450"/>
            <a:ext cx="4717500" cy="21000"/>
          </a:xfrm>
          <a:prstGeom prst="straightConnector1">
            <a:avLst/>
          </a:prstGeom>
          <a:noFill/>
          <a:ln cap="flat" cmpd="sng" w="19050">
            <a:solidFill>
              <a:srgbClr val="00FF00"/>
            </a:solidFill>
            <a:prstDash val="solid"/>
            <a:round/>
            <a:headEnd len="med" w="med" type="none"/>
            <a:tailEnd len="med" w="med" type="none"/>
          </a:ln>
        </p:spPr>
      </p:cxnSp>
      <p:cxnSp>
        <p:nvCxnSpPr>
          <p:cNvPr id="544" name="Google Shape;544;p33"/>
          <p:cNvCxnSpPr/>
          <p:nvPr/>
        </p:nvCxnSpPr>
        <p:spPr>
          <a:xfrm flipH="1" rot="10800000">
            <a:off x="1909563" y="2618650"/>
            <a:ext cx="4717500" cy="42000"/>
          </a:xfrm>
          <a:prstGeom prst="straightConnector1">
            <a:avLst/>
          </a:prstGeom>
          <a:noFill/>
          <a:ln cap="flat" cmpd="sng" w="19050">
            <a:solidFill>
              <a:srgbClr val="00FF00"/>
            </a:solidFill>
            <a:prstDash val="solid"/>
            <a:round/>
            <a:headEnd len="med" w="med" type="none"/>
            <a:tailEnd len="med" w="med" type="none"/>
          </a:ln>
        </p:spPr>
      </p:cxnSp>
      <p:cxnSp>
        <p:nvCxnSpPr>
          <p:cNvPr id="545" name="Google Shape;545;p33"/>
          <p:cNvCxnSpPr/>
          <p:nvPr/>
        </p:nvCxnSpPr>
        <p:spPr>
          <a:xfrm flipH="1" rot="10800000">
            <a:off x="1909563" y="3087250"/>
            <a:ext cx="4733700" cy="30600"/>
          </a:xfrm>
          <a:prstGeom prst="straightConnector1">
            <a:avLst/>
          </a:prstGeom>
          <a:noFill/>
          <a:ln cap="flat" cmpd="sng" w="19050">
            <a:solidFill>
              <a:srgbClr val="00FF00"/>
            </a:solidFill>
            <a:prstDash val="solid"/>
            <a:round/>
            <a:headEnd len="med" w="med" type="none"/>
            <a:tailEnd len="med" w="med" type="none"/>
          </a:ln>
        </p:spPr>
      </p:cxnSp>
      <p:cxnSp>
        <p:nvCxnSpPr>
          <p:cNvPr id="546" name="Google Shape;546;p33"/>
          <p:cNvCxnSpPr/>
          <p:nvPr/>
        </p:nvCxnSpPr>
        <p:spPr>
          <a:xfrm flipH="1" rot="10800000">
            <a:off x="1909563" y="3571750"/>
            <a:ext cx="4733700" cy="3300"/>
          </a:xfrm>
          <a:prstGeom prst="straightConnector1">
            <a:avLst/>
          </a:prstGeom>
          <a:noFill/>
          <a:ln cap="flat" cmpd="sng" w="19050">
            <a:solidFill>
              <a:srgbClr val="FF0000"/>
            </a:solidFill>
            <a:prstDash val="solid"/>
            <a:round/>
            <a:headEnd len="med" w="med" type="none"/>
            <a:tailEnd len="med" w="med" type="none"/>
          </a:ln>
        </p:spPr>
      </p:cxnSp>
      <p:cxnSp>
        <p:nvCxnSpPr>
          <p:cNvPr id="547" name="Google Shape;547;p33"/>
          <p:cNvCxnSpPr/>
          <p:nvPr/>
        </p:nvCxnSpPr>
        <p:spPr>
          <a:xfrm flipH="1" rot="10800000">
            <a:off x="1909563" y="4007950"/>
            <a:ext cx="4765800" cy="24300"/>
          </a:xfrm>
          <a:prstGeom prst="straightConnector1">
            <a:avLst/>
          </a:prstGeom>
          <a:noFill/>
          <a:ln cap="flat" cmpd="sng" w="19050">
            <a:solidFill>
              <a:srgbClr val="FF0000"/>
            </a:solidFill>
            <a:prstDash val="solid"/>
            <a:round/>
            <a:headEnd len="med" w="med" type="none"/>
            <a:tailEnd len="med" w="med" type="none"/>
          </a:ln>
        </p:spPr>
      </p:cxnSp>
      <p:cxnSp>
        <p:nvCxnSpPr>
          <p:cNvPr id="548" name="Google Shape;548;p33"/>
          <p:cNvCxnSpPr/>
          <p:nvPr/>
        </p:nvCxnSpPr>
        <p:spPr>
          <a:xfrm>
            <a:off x="2361913" y="1746250"/>
            <a:ext cx="0" cy="2294100"/>
          </a:xfrm>
          <a:prstGeom prst="straightConnector1">
            <a:avLst/>
          </a:prstGeom>
          <a:noFill/>
          <a:ln cap="flat" cmpd="sng" w="19050">
            <a:solidFill>
              <a:srgbClr val="666666"/>
            </a:solidFill>
            <a:prstDash val="solid"/>
            <a:round/>
            <a:headEnd len="med" w="med" type="none"/>
            <a:tailEnd len="med" w="med" type="none"/>
          </a:ln>
        </p:spPr>
      </p:cxnSp>
      <p:cxnSp>
        <p:nvCxnSpPr>
          <p:cNvPr id="549" name="Google Shape;549;p33"/>
          <p:cNvCxnSpPr/>
          <p:nvPr/>
        </p:nvCxnSpPr>
        <p:spPr>
          <a:xfrm>
            <a:off x="3525113" y="1746250"/>
            <a:ext cx="0" cy="2277900"/>
          </a:xfrm>
          <a:prstGeom prst="straightConnector1">
            <a:avLst/>
          </a:prstGeom>
          <a:noFill/>
          <a:ln cap="flat" cmpd="sng" w="19050">
            <a:solidFill>
              <a:srgbClr val="666666"/>
            </a:solidFill>
            <a:prstDash val="solid"/>
            <a:round/>
            <a:headEnd len="med" w="med" type="none"/>
            <a:tailEnd len="med" w="med" type="none"/>
          </a:ln>
        </p:spPr>
      </p:cxnSp>
      <p:cxnSp>
        <p:nvCxnSpPr>
          <p:cNvPr id="550" name="Google Shape;550;p33"/>
          <p:cNvCxnSpPr/>
          <p:nvPr/>
        </p:nvCxnSpPr>
        <p:spPr>
          <a:xfrm flipH="1">
            <a:off x="4769038" y="1713925"/>
            <a:ext cx="16200" cy="2294100"/>
          </a:xfrm>
          <a:prstGeom prst="straightConnector1">
            <a:avLst/>
          </a:prstGeom>
          <a:noFill/>
          <a:ln cap="flat" cmpd="sng" w="19050">
            <a:solidFill>
              <a:srgbClr val="666666"/>
            </a:solidFill>
            <a:prstDash val="solid"/>
            <a:round/>
            <a:headEnd len="med" w="med" type="none"/>
            <a:tailEnd len="med" w="med" type="none"/>
          </a:ln>
        </p:spPr>
      </p:cxnSp>
      <p:cxnSp>
        <p:nvCxnSpPr>
          <p:cNvPr id="551" name="Google Shape;551;p33"/>
          <p:cNvCxnSpPr/>
          <p:nvPr/>
        </p:nvCxnSpPr>
        <p:spPr>
          <a:xfrm>
            <a:off x="6158463" y="1713925"/>
            <a:ext cx="16200" cy="2310300"/>
          </a:xfrm>
          <a:prstGeom prst="straightConnector1">
            <a:avLst/>
          </a:prstGeom>
          <a:noFill/>
          <a:ln cap="flat" cmpd="sng" w="19050">
            <a:solidFill>
              <a:srgbClr val="666666"/>
            </a:solidFill>
            <a:prstDash val="solid"/>
            <a:round/>
            <a:headEnd len="med" w="med" type="none"/>
            <a:tailEnd len="med" w="med" type="none"/>
          </a:ln>
        </p:spPr>
      </p:cxnSp>
      <p:cxnSp>
        <p:nvCxnSpPr>
          <p:cNvPr id="552" name="Google Shape;552;p33"/>
          <p:cNvCxnSpPr>
            <a:endCxn id="553" idx="2"/>
          </p:cNvCxnSpPr>
          <p:nvPr/>
        </p:nvCxnSpPr>
        <p:spPr>
          <a:xfrm>
            <a:off x="2378063" y="1762266"/>
            <a:ext cx="1098600" cy="415800"/>
          </a:xfrm>
          <a:prstGeom prst="straightConnector1">
            <a:avLst/>
          </a:prstGeom>
          <a:noFill/>
          <a:ln cap="flat" cmpd="sng" w="19050">
            <a:solidFill>
              <a:schemeClr val="dk1"/>
            </a:solidFill>
            <a:prstDash val="solid"/>
            <a:round/>
            <a:headEnd len="med" w="med" type="none"/>
            <a:tailEnd len="med" w="med" type="triangle"/>
          </a:ln>
        </p:spPr>
      </p:cxnSp>
      <p:cxnSp>
        <p:nvCxnSpPr>
          <p:cNvPr id="554" name="Google Shape;554;p33"/>
          <p:cNvCxnSpPr>
            <a:stCxn id="555" idx="5"/>
            <a:endCxn id="556" idx="2"/>
          </p:cNvCxnSpPr>
          <p:nvPr/>
        </p:nvCxnSpPr>
        <p:spPr>
          <a:xfrm>
            <a:off x="2396172" y="1768767"/>
            <a:ext cx="1080600" cy="895800"/>
          </a:xfrm>
          <a:prstGeom prst="straightConnector1">
            <a:avLst/>
          </a:prstGeom>
          <a:noFill/>
          <a:ln cap="flat" cmpd="sng" w="19050">
            <a:solidFill>
              <a:schemeClr val="dk1"/>
            </a:solidFill>
            <a:prstDash val="solid"/>
            <a:round/>
            <a:headEnd len="med" w="med" type="none"/>
            <a:tailEnd len="med" w="med" type="triangle"/>
          </a:ln>
        </p:spPr>
      </p:cxnSp>
      <p:cxnSp>
        <p:nvCxnSpPr>
          <p:cNvPr id="557" name="Google Shape;557;p33"/>
          <p:cNvCxnSpPr>
            <a:endCxn id="558" idx="1"/>
          </p:cNvCxnSpPr>
          <p:nvPr/>
        </p:nvCxnSpPr>
        <p:spPr>
          <a:xfrm>
            <a:off x="2364953" y="1763402"/>
            <a:ext cx="1125900" cy="1290900"/>
          </a:xfrm>
          <a:prstGeom prst="straightConnector1">
            <a:avLst/>
          </a:prstGeom>
          <a:noFill/>
          <a:ln cap="flat" cmpd="sng" w="19050">
            <a:solidFill>
              <a:schemeClr val="dk1"/>
            </a:solidFill>
            <a:prstDash val="solid"/>
            <a:round/>
            <a:headEnd len="med" w="med" type="none"/>
            <a:tailEnd len="med" w="med" type="triangle"/>
          </a:ln>
        </p:spPr>
      </p:cxnSp>
      <p:cxnSp>
        <p:nvCxnSpPr>
          <p:cNvPr id="559" name="Google Shape;559;p33"/>
          <p:cNvCxnSpPr>
            <a:stCxn id="558" idx="6"/>
            <a:endCxn id="560" idx="4"/>
          </p:cNvCxnSpPr>
          <p:nvPr/>
        </p:nvCxnSpPr>
        <p:spPr>
          <a:xfrm flipH="1" rot="10800000">
            <a:off x="3573563" y="1792816"/>
            <a:ext cx="1244100" cy="1300200"/>
          </a:xfrm>
          <a:prstGeom prst="straightConnector1">
            <a:avLst/>
          </a:prstGeom>
          <a:noFill/>
          <a:ln cap="flat" cmpd="sng" w="19050">
            <a:solidFill>
              <a:srgbClr val="DF000F"/>
            </a:solidFill>
            <a:prstDash val="solid"/>
            <a:round/>
            <a:headEnd len="med" w="med" type="none"/>
            <a:tailEnd len="med" w="med" type="triangle"/>
          </a:ln>
        </p:spPr>
      </p:cxnSp>
      <p:cxnSp>
        <p:nvCxnSpPr>
          <p:cNvPr id="561" name="Google Shape;561;p33"/>
          <p:cNvCxnSpPr>
            <a:stCxn id="556" idx="6"/>
            <a:endCxn id="560" idx="3"/>
          </p:cNvCxnSpPr>
          <p:nvPr/>
        </p:nvCxnSpPr>
        <p:spPr>
          <a:xfrm flipH="1" rot="10800000">
            <a:off x="3573563" y="1776928"/>
            <a:ext cx="1209600" cy="887700"/>
          </a:xfrm>
          <a:prstGeom prst="straightConnector1">
            <a:avLst/>
          </a:prstGeom>
          <a:noFill/>
          <a:ln cap="flat" cmpd="sng" w="19050">
            <a:solidFill>
              <a:schemeClr val="dk1"/>
            </a:solidFill>
            <a:prstDash val="solid"/>
            <a:round/>
            <a:headEnd len="med" w="med" type="none"/>
            <a:tailEnd len="med" w="med" type="triangle"/>
          </a:ln>
        </p:spPr>
      </p:cxnSp>
      <p:cxnSp>
        <p:nvCxnSpPr>
          <p:cNvPr id="562" name="Google Shape;562;p33"/>
          <p:cNvCxnSpPr>
            <a:stCxn id="553" idx="6"/>
            <a:endCxn id="560" idx="7"/>
          </p:cNvCxnSpPr>
          <p:nvPr/>
        </p:nvCxnSpPr>
        <p:spPr>
          <a:xfrm flipH="1" rot="10800000">
            <a:off x="3573563" y="1699566"/>
            <a:ext cx="1278300" cy="478500"/>
          </a:xfrm>
          <a:prstGeom prst="straightConnector1">
            <a:avLst/>
          </a:prstGeom>
          <a:noFill/>
          <a:ln cap="flat" cmpd="sng" w="19050">
            <a:solidFill>
              <a:schemeClr val="dk1"/>
            </a:solidFill>
            <a:prstDash val="solid"/>
            <a:round/>
            <a:headEnd len="med" w="med" type="none"/>
            <a:tailEnd len="med" w="med" type="triangle"/>
          </a:ln>
        </p:spPr>
      </p:cxnSp>
      <p:sp>
        <p:nvSpPr>
          <p:cNvPr id="563" name="Google Shape;563;p33"/>
          <p:cNvSpPr txBox="1"/>
          <p:nvPr/>
        </p:nvSpPr>
        <p:spPr>
          <a:xfrm>
            <a:off x="3644275" y="1142113"/>
            <a:ext cx="116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Centralized (Abort)</a:t>
            </a:r>
            <a:endParaRPr b="1">
              <a:latin typeface="Proxima Nova"/>
              <a:ea typeface="Proxima Nova"/>
              <a:cs typeface="Proxima Nova"/>
              <a:sym typeface="Proxima Nova"/>
            </a:endParaRPr>
          </a:p>
        </p:txBody>
      </p:sp>
      <p:sp>
        <p:nvSpPr>
          <p:cNvPr id="564" name="Google Shape;564;p33"/>
          <p:cNvSpPr txBox="1"/>
          <p:nvPr/>
        </p:nvSpPr>
        <p:spPr>
          <a:xfrm>
            <a:off x="1146063" y="1529950"/>
            <a:ext cx="84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(root) S1</a:t>
            </a:r>
            <a:endParaRPr>
              <a:latin typeface="Proxima Nova"/>
              <a:ea typeface="Proxima Nova"/>
              <a:cs typeface="Proxima Nova"/>
              <a:sym typeface="Proxima Nova"/>
            </a:endParaRPr>
          </a:p>
        </p:txBody>
      </p:sp>
      <p:sp>
        <p:nvSpPr>
          <p:cNvPr id="565" name="Google Shape;565;p33"/>
          <p:cNvSpPr txBox="1"/>
          <p:nvPr/>
        </p:nvSpPr>
        <p:spPr>
          <a:xfrm>
            <a:off x="1582263" y="2901550"/>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S4</a:t>
            </a:r>
            <a:endParaRPr>
              <a:latin typeface="Proxima Nova"/>
              <a:ea typeface="Proxima Nova"/>
              <a:cs typeface="Proxima Nova"/>
              <a:sym typeface="Proxima Nova"/>
            </a:endParaRPr>
          </a:p>
        </p:txBody>
      </p:sp>
      <p:sp>
        <p:nvSpPr>
          <p:cNvPr id="566" name="Google Shape;566;p33"/>
          <p:cNvSpPr txBox="1"/>
          <p:nvPr/>
        </p:nvSpPr>
        <p:spPr>
          <a:xfrm>
            <a:off x="1582263" y="2002900"/>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S2</a:t>
            </a:r>
            <a:endParaRPr>
              <a:latin typeface="Proxima Nova"/>
              <a:ea typeface="Proxima Nova"/>
              <a:cs typeface="Proxima Nova"/>
              <a:sym typeface="Proxima Nova"/>
            </a:endParaRPr>
          </a:p>
        </p:txBody>
      </p:sp>
      <p:sp>
        <p:nvSpPr>
          <p:cNvPr id="567" name="Google Shape;567;p33"/>
          <p:cNvSpPr txBox="1"/>
          <p:nvPr/>
        </p:nvSpPr>
        <p:spPr>
          <a:xfrm>
            <a:off x="1582263" y="3358750"/>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S5</a:t>
            </a:r>
            <a:endParaRPr>
              <a:latin typeface="Proxima Nova"/>
              <a:ea typeface="Proxima Nova"/>
              <a:cs typeface="Proxima Nova"/>
              <a:sym typeface="Proxima Nova"/>
            </a:endParaRPr>
          </a:p>
        </p:txBody>
      </p:sp>
      <p:sp>
        <p:nvSpPr>
          <p:cNvPr id="568" name="Google Shape;568;p33"/>
          <p:cNvSpPr txBox="1"/>
          <p:nvPr/>
        </p:nvSpPr>
        <p:spPr>
          <a:xfrm>
            <a:off x="1582263" y="2444350"/>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S3</a:t>
            </a:r>
            <a:endParaRPr>
              <a:latin typeface="Proxima Nova"/>
              <a:ea typeface="Proxima Nova"/>
              <a:cs typeface="Proxima Nova"/>
              <a:sym typeface="Proxima Nova"/>
            </a:endParaRPr>
          </a:p>
        </p:txBody>
      </p:sp>
      <p:sp>
        <p:nvSpPr>
          <p:cNvPr id="569" name="Google Shape;569;p33"/>
          <p:cNvSpPr txBox="1"/>
          <p:nvPr/>
        </p:nvSpPr>
        <p:spPr>
          <a:xfrm>
            <a:off x="1582263" y="3815950"/>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S6</a:t>
            </a:r>
            <a:endParaRPr>
              <a:latin typeface="Proxima Nova"/>
              <a:ea typeface="Proxima Nova"/>
              <a:cs typeface="Proxima Nova"/>
              <a:sym typeface="Proxima Nova"/>
            </a:endParaRPr>
          </a:p>
        </p:txBody>
      </p:sp>
      <p:sp>
        <p:nvSpPr>
          <p:cNvPr id="555" name="Google Shape;555;p33"/>
          <p:cNvSpPr/>
          <p:nvPr/>
        </p:nvSpPr>
        <p:spPr>
          <a:xfrm>
            <a:off x="2313463" y="1675303"/>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3"/>
          <p:cNvSpPr/>
          <p:nvPr/>
        </p:nvSpPr>
        <p:spPr>
          <a:xfrm>
            <a:off x="3476663" y="2123316"/>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3"/>
          <p:cNvSpPr/>
          <p:nvPr/>
        </p:nvSpPr>
        <p:spPr>
          <a:xfrm>
            <a:off x="3476663" y="2609878"/>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3"/>
          <p:cNvSpPr/>
          <p:nvPr/>
        </p:nvSpPr>
        <p:spPr>
          <a:xfrm>
            <a:off x="3476663" y="3038266"/>
            <a:ext cx="96900" cy="109500"/>
          </a:xfrm>
          <a:prstGeom prst="ellipse">
            <a:avLst/>
          </a:prstGeom>
          <a:solidFill>
            <a:srgbClr val="DF000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3"/>
          <p:cNvSpPr/>
          <p:nvPr/>
        </p:nvSpPr>
        <p:spPr>
          <a:xfrm>
            <a:off x="4769113" y="1683403"/>
            <a:ext cx="96900" cy="109500"/>
          </a:xfrm>
          <a:prstGeom prst="ellipse">
            <a:avLst/>
          </a:prstGeom>
          <a:solidFill>
            <a:srgbClr val="DF000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3"/>
          <p:cNvSpPr/>
          <p:nvPr/>
        </p:nvSpPr>
        <p:spPr>
          <a:xfrm>
            <a:off x="6121713" y="2590603"/>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1" name="Google Shape;571;p33"/>
          <p:cNvCxnSpPr>
            <a:stCxn id="560" idx="5"/>
            <a:endCxn id="570" idx="2"/>
          </p:cNvCxnSpPr>
          <p:nvPr/>
        </p:nvCxnSpPr>
        <p:spPr>
          <a:xfrm>
            <a:off x="4851822" y="1776867"/>
            <a:ext cx="1269900" cy="868500"/>
          </a:xfrm>
          <a:prstGeom prst="straightConnector1">
            <a:avLst/>
          </a:prstGeom>
          <a:noFill/>
          <a:ln cap="flat" cmpd="sng" w="19050">
            <a:solidFill>
              <a:srgbClr val="DF000F"/>
            </a:solidFill>
            <a:prstDash val="solid"/>
            <a:round/>
            <a:headEnd len="med" w="med" type="none"/>
            <a:tailEnd len="med" w="med" type="triangle"/>
          </a:ln>
        </p:spPr>
      </p:cxnSp>
      <p:sp>
        <p:nvSpPr>
          <p:cNvPr id="572" name="Google Shape;572;p33"/>
          <p:cNvSpPr txBox="1"/>
          <p:nvPr/>
        </p:nvSpPr>
        <p:spPr>
          <a:xfrm>
            <a:off x="1821625" y="3999850"/>
            <a:ext cx="108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Root Vote</a:t>
            </a:r>
            <a:endParaRPr>
              <a:latin typeface="Proxima Nova"/>
              <a:ea typeface="Proxima Nova"/>
              <a:cs typeface="Proxima Nova"/>
              <a:sym typeface="Proxima Nova"/>
            </a:endParaRPr>
          </a:p>
        </p:txBody>
      </p:sp>
      <p:sp>
        <p:nvSpPr>
          <p:cNvPr id="573" name="Google Shape;573;p33"/>
          <p:cNvSpPr txBox="1"/>
          <p:nvPr/>
        </p:nvSpPr>
        <p:spPr>
          <a:xfrm>
            <a:off x="3244025" y="3999025"/>
            <a:ext cx="56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Vote</a:t>
            </a:r>
            <a:endParaRPr>
              <a:latin typeface="Proxima Nova"/>
              <a:ea typeface="Proxima Nova"/>
              <a:cs typeface="Proxima Nova"/>
              <a:sym typeface="Proxima Nova"/>
            </a:endParaRPr>
          </a:p>
        </p:txBody>
      </p:sp>
      <p:sp>
        <p:nvSpPr>
          <p:cNvPr id="574" name="Google Shape;574;p33"/>
          <p:cNvSpPr txBox="1"/>
          <p:nvPr/>
        </p:nvSpPr>
        <p:spPr>
          <a:xfrm>
            <a:off x="4377100" y="4014600"/>
            <a:ext cx="80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Decide</a:t>
            </a:r>
            <a:endParaRPr>
              <a:latin typeface="Proxima Nova"/>
              <a:ea typeface="Proxima Nova"/>
              <a:cs typeface="Proxima Nova"/>
              <a:sym typeface="Proxima Nova"/>
            </a:endParaRPr>
          </a:p>
        </p:txBody>
      </p:sp>
      <p:sp>
        <p:nvSpPr>
          <p:cNvPr id="575" name="Google Shape;575;p33"/>
          <p:cNvSpPr txBox="1"/>
          <p:nvPr/>
        </p:nvSpPr>
        <p:spPr>
          <a:xfrm>
            <a:off x="5811675" y="3980325"/>
            <a:ext cx="70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Abort</a:t>
            </a:r>
            <a:endParaRPr>
              <a:latin typeface="Proxima Nova"/>
              <a:ea typeface="Proxima Nova"/>
              <a:cs typeface="Proxima Nova"/>
              <a:sym typeface="Proxima Nova"/>
            </a:endParaRPr>
          </a:p>
        </p:txBody>
      </p:sp>
      <p:sp>
        <p:nvSpPr>
          <p:cNvPr id="576" name="Google Shape;576;p33"/>
          <p:cNvSpPr txBox="1"/>
          <p:nvPr/>
        </p:nvSpPr>
        <p:spPr>
          <a:xfrm>
            <a:off x="4929525" y="548600"/>
            <a:ext cx="3956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Consecutive consensus steps: 4</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Consensus steps = 1 + (n</a:t>
            </a:r>
            <a:r>
              <a:rPr baseline="-25000" lang="en">
                <a:latin typeface="Proxima Nova"/>
                <a:ea typeface="Proxima Nova"/>
                <a:cs typeface="Proxima Nova"/>
                <a:sym typeface="Proxima Nova"/>
              </a:rPr>
              <a:t>v </a:t>
            </a:r>
            <a:r>
              <a:rPr lang="en">
                <a:latin typeface="Proxima Nova"/>
                <a:ea typeface="Proxima Nova"/>
                <a:cs typeface="Proxima Nova"/>
                <a:sym typeface="Proxima Nova"/>
              </a:rPr>
              <a:t>- 1) + 1 + n</a:t>
            </a:r>
            <a:r>
              <a:rPr baseline="-25000" lang="en">
                <a:latin typeface="Proxima Nova"/>
                <a:ea typeface="Proxima Nova"/>
                <a:cs typeface="Proxima Nova"/>
                <a:sym typeface="Proxima Nova"/>
              </a:rPr>
              <a:t>a</a:t>
            </a:r>
            <a:r>
              <a:rPr lang="en"/>
              <a:t>= n</a:t>
            </a:r>
            <a:r>
              <a:rPr baseline="-25000" lang="en"/>
              <a:t>v </a:t>
            </a:r>
            <a:r>
              <a:rPr lang="en"/>
              <a:t>+ n</a:t>
            </a:r>
            <a:r>
              <a:rPr baseline="-25000" lang="en"/>
              <a:t>a</a:t>
            </a:r>
            <a:r>
              <a:rPr lang="en"/>
              <a:t> + 1</a:t>
            </a:r>
            <a:endParaRPr/>
          </a:p>
          <a:p>
            <a:pPr indent="0" lvl="0" marL="0" rtl="0" algn="l">
              <a:spcBef>
                <a:spcPts val="0"/>
              </a:spcBef>
              <a:spcAft>
                <a:spcPts val="0"/>
              </a:spcAft>
              <a:buNone/>
            </a:pPr>
            <a:r>
              <a:rPr lang="en">
                <a:latin typeface="Proxima Nova"/>
                <a:ea typeface="Proxima Nova"/>
                <a:cs typeface="Proxima Nova"/>
                <a:sym typeface="Proxima Nova"/>
              </a:rPr>
              <a:t>Cluster-sending steps = (n</a:t>
            </a:r>
            <a:r>
              <a:rPr baseline="-25000" lang="en">
                <a:latin typeface="Proxima Nova"/>
                <a:ea typeface="Proxima Nova"/>
                <a:cs typeface="Proxima Nova"/>
                <a:sym typeface="Proxima Nova"/>
              </a:rPr>
              <a:t>v</a:t>
            </a:r>
            <a:r>
              <a:rPr lang="en">
                <a:latin typeface="Proxima Nova"/>
                <a:ea typeface="Proxima Nova"/>
                <a:cs typeface="Proxima Nova"/>
                <a:sym typeface="Proxima Nova"/>
              </a:rPr>
              <a:t> - 1) + (n</a:t>
            </a:r>
            <a:r>
              <a:rPr baseline="-25000" lang="en">
                <a:latin typeface="Proxima Nova"/>
                <a:ea typeface="Proxima Nova"/>
                <a:cs typeface="Proxima Nova"/>
                <a:sym typeface="Proxima Nova"/>
              </a:rPr>
              <a:t>v</a:t>
            </a:r>
            <a:r>
              <a:rPr lang="en"/>
              <a:t> - 1) + n</a:t>
            </a:r>
            <a:r>
              <a:rPr baseline="-25000" lang="en"/>
              <a:t>a</a:t>
            </a:r>
            <a:r>
              <a:rPr lang="en"/>
              <a:t> = 2(n</a:t>
            </a:r>
            <a:r>
              <a:rPr baseline="-25000" lang="en"/>
              <a:t>v</a:t>
            </a:r>
            <a:r>
              <a:rPr lang="en"/>
              <a:t> - 1) + n</a:t>
            </a:r>
            <a:r>
              <a:rPr baseline="-25000" lang="en"/>
              <a:t>a</a:t>
            </a:r>
            <a:endParaRPr/>
          </a:p>
        </p:txBody>
      </p:sp>
      <p:sp>
        <p:nvSpPr>
          <p:cNvPr id="577" name="Google Shape;577;p33"/>
          <p:cNvSpPr txBox="1"/>
          <p:nvPr/>
        </p:nvSpPr>
        <p:spPr>
          <a:xfrm>
            <a:off x="7425925" y="1735925"/>
            <a:ext cx="1460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Vote steps: S1, S2, S3, S4</a:t>
            </a:r>
            <a:br>
              <a:rPr lang="en">
                <a:latin typeface="Proxima Nova"/>
                <a:ea typeface="Proxima Nova"/>
                <a:cs typeface="Proxima Nova"/>
                <a:sym typeface="Proxima Nova"/>
              </a:rPr>
            </a:br>
            <a:br>
              <a:rPr lang="en">
                <a:latin typeface="Proxima Nova"/>
                <a:ea typeface="Proxima Nova"/>
                <a:cs typeface="Proxima Nova"/>
                <a:sym typeface="Proxima Nova"/>
              </a:rPr>
            </a:br>
            <a:r>
              <a:rPr lang="en">
                <a:latin typeface="Proxima Nova"/>
                <a:ea typeface="Proxima Nova"/>
                <a:cs typeface="Proxima Nova"/>
                <a:sym typeface="Proxima Nova"/>
              </a:rPr>
              <a:t>Commit steps: S2, S5, S6</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Abort Steps: S3</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000"/>
                                        <p:tgtEl>
                                          <p:spTgt spid="5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1000"/>
                                        <p:tgtEl>
                                          <p:spTgt spid="559"/>
                                        </p:tgtEl>
                                      </p:cBhvr>
                                    </p:animEffect>
                                  </p:childTnLst>
                                </p:cTn>
                              </p:par>
                              <p:par>
                                <p:cTn fill="hold" nodeType="with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000"/>
                                        <p:tgtEl>
                                          <p:spTgt spid="561"/>
                                        </p:tgtEl>
                                      </p:cBhvr>
                                    </p:animEffect>
                                  </p:childTnLst>
                                </p:cTn>
                              </p:par>
                              <p:par>
                                <p:cTn fill="hold" nodeType="with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000"/>
                                        <p:tgtEl>
                                          <p:spTgt spid="550"/>
                                        </p:tgtEl>
                                      </p:cBhvr>
                                    </p:animEffect>
                                  </p:childTnLst>
                                </p:cTn>
                              </p:par>
                              <p:par>
                                <p:cTn fill="hold" nodeType="with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000"/>
                                        <p:tgtEl>
                                          <p:spTgt spid="562"/>
                                        </p:tgtEl>
                                      </p:cBhvr>
                                    </p:animEffect>
                                  </p:childTnLst>
                                </p:cTn>
                              </p:par>
                              <p:par>
                                <p:cTn fill="hold" nodeType="with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1000"/>
                                        <p:tgtEl>
                                          <p:spTgt spid="573"/>
                                        </p:tgtEl>
                                      </p:cBhvr>
                                    </p:animEffect>
                                  </p:childTnLst>
                                </p:cTn>
                              </p:par>
                              <p:par>
                                <p:cTn fill="hold" nodeType="with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000"/>
                                        <p:tgtEl>
                                          <p:spTgt spid="5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000"/>
                                        <p:tgtEl>
                                          <p:spTgt spid="571"/>
                                        </p:tgtEl>
                                      </p:cBhvr>
                                    </p:animEffect>
                                  </p:childTnLst>
                                </p:cTn>
                              </p:par>
                              <p:par>
                                <p:cTn fill="hold" nodeType="with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1000"/>
                                        <p:tgtEl>
                                          <p:spTgt spid="574"/>
                                        </p:tgtEl>
                                      </p:cBhvr>
                                    </p:animEffect>
                                  </p:childTnLst>
                                </p:cTn>
                              </p:par>
                              <p:par>
                                <p:cTn fill="hold" nodeType="with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1000"/>
                                        <p:tgtEl>
                                          <p:spTgt spid="570"/>
                                        </p:tgtEl>
                                      </p:cBhvr>
                                    </p:animEffect>
                                  </p:childTnLst>
                                </p:cTn>
                              </p:par>
                              <p:par>
                                <p:cTn fill="hold" nodeType="with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1000"/>
                                        <p:tgtEl>
                                          <p:spTgt spid="5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p:nvPr/>
        </p:nvSpPr>
        <p:spPr>
          <a:xfrm>
            <a:off x="2022000" y="659250"/>
            <a:ext cx="5100000" cy="3825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5537239" y="3269852"/>
            <a:ext cx="701400" cy="67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D</a:t>
            </a:r>
            <a:endParaRPr b="1" sz="2000"/>
          </a:p>
        </p:txBody>
      </p:sp>
      <p:sp>
        <p:nvSpPr>
          <p:cNvPr id="99" name="Google Shape;99;p16"/>
          <p:cNvSpPr/>
          <p:nvPr/>
        </p:nvSpPr>
        <p:spPr>
          <a:xfrm>
            <a:off x="2805864" y="3269852"/>
            <a:ext cx="701400" cy="67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D</a:t>
            </a:r>
            <a:endParaRPr b="1" sz="2000"/>
          </a:p>
        </p:txBody>
      </p:sp>
      <p:sp>
        <p:nvSpPr>
          <p:cNvPr id="100" name="Google Shape;100;p16"/>
          <p:cNvSpPr/>
          <p:nvPr/>
        </p:nvSpPr>
        <p:spPr>
          <a:xfrm>
            <a:off x="2805864" y="1198502"/>
            <a:ext cx="701400" cy="67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D</a:t>
            </a:r>
            <a:endParaRPr b="1" sz="2000"/>
          </a:p>
        </p:txBody>
      </p:sp>
      <p:sp>
        <p:nvSpPr>
          <p:cNvPr id="101" name="Google Shape;101;p16"/>
          <p:cNvSpPr/>
          <p:nvPr/>
        </p:nvSpPr>
        <p:spPr>
          <a:xfrm>
            <a:off x="5537239" y="1198502"/>
            <a:ext cx="701400" cy="67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D</a:t>
            </a:r>
            <a:endParaRPr b="1" sz="2000"/>
          </a:p>
        </p:txBody>
      </p:sp>
      <p:sp>
        <p:nvSpPr>
          <p:cNvPr id="102" name="Google Shape;102;p16"/>
          <p:cNvSpPr/>
          <p:nvPr/>
        </p:nvSpPr>
        <p:spPr>
          <a:xfrm>
            <a:off x="4242639" y="2234177"/>
            <a:ext cx="701400" cy="67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D</a:t>
            </a:r>
            <a:endParaRPr b="1" sz="2000"/>
          </a:p>
        </p:txBody>
      </p:sp>
      <p:sp>
        <p:nvSpPr>
          <p:cNvPr id="103" name="Google Shape;103;p16"/>
          <p:cNvSpPr/>
          <p:nvPr/>
        </p:nvSpPr>
        <p:spPr>
          <a:xfrm>
            <a:off x="2805864" y="2234177"/>
            <a:ext cx="701400" cy="67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D</a:t>
            </a:r>
            <a:endParaRPr b="1" sz="2000"/>
          </a:p>
        </p:txBody>
      </p:sp>
      <p:sp>
        <p:nvSpPr>
          <p:cNvPr id="104" name="Google Shape;104;p16"/>
          <p:cNvSpPr/>
          <p:nvPr/>
        </p:nvSpPr>
        <p:spPr>
          <a:xfrm>
            <a:off x="4247739" y="1198502"/>
            <a:ext cx="701400" cy="67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D</a:t>
            </a:r>
            <a:endParaRPr b="1" sz="2000"/>
          </a:p>
        </p:txBody>
      </p:sp>
      <p:sp>
        <p:nvSpPr>
          <p:cNvPr id="105" name="Google Shape;105;p16"/>
          <p:cNvSpPr/>
          <p:nvPr/>
        </p:nvSpPr>
        <p:spPr>
          <a:xfrm>
            <a:off x="5537239" y="2234177"/>
            <a:ext cx="701400" cy="67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D</a:t>
            </a:r>
            <a:endParaRPr b="1" sz="2000"/>
          </a:p>
        </p:txBody>
      </p:sp>
      <p:sp>
        <p:nvSpPr>
          <p:cNvPr id="106" name="Google Shape;106;p16"/>
          <p:cNvSpPr/>
          <p:nvPr/>
        </p:nvSpPr>
        <p:spPr>
          <a:xfrm>
            <a:off x="4247739" y="3269852"/>
            <a:ext cx="701400" cy="67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D</a:t>
            </a:r>
            <a:endParaRPr b="1" sz="2000"/>
          </a:p>
        </p:txBody>
      </p:sp>
      <p:sp>
        <p:nvSpPr>
          <p:cNvPr id="107" name="Google Shape;107;p16"/>
          <p:cNvSpPr txBox="1"/>
          <p:nvPr/>
        </p:nvSpPr>
        <p:spPr>
          <a:xfrm>
            <a:off x="257175" y="659250"/>
            <a:ext cx="1517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Proxima Nova"/>
                <a:ea typeface="Proxima Nova"/>
                <a:cs typeface="Proxima Nova"/>
                <a:sym typeface="Proxima Nova"/>
              </a:rPr>
              <a:t>Current Data Distribution</a:t>
            </a:r>
            <a:endParaRPr b="1" sz="1800">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34"/>
          <p:cNvSpPr txBox="1"/>
          <p:nvPr>
            <p:ph type="ctrTitle"/>
          </p:nvPr>
        </p:nvSpPr>
        <p:spPr>
          <a:xfrm>
            <a:off x="518983" y="725994"/>
            <a:ext cx="8118600" cy="3810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rgbClr val="3F3F3F"/>
              </a:buClr>
              <a:buSzPts val="2300"/>
              <a:buFont typeface="Proxima Nova"/>
              <a:buNone/>
            </a:pPr>
            <a:r>
              <a:rPr b="1" lang="en" sz="2300">
                <a:solidFill>
                  <a:srgbClr val="3F3F3F"/>
                </a:solidFill>
              </a:rPr>
              <a:t>Types of Orchestration</a:t>
            </a:r>
            <a:endParaRPr/>
          </a:p>
        </p:txBody>
      </p:sp>
      <p:sp>
        <p:nvSpPr>
          <p:cNvPr id="584" name="Google Shape;584;p34"/>
          <p:cNvSpPr txBox="1"/>
          <p:nvPr>
            <p:ph idx="12" type="sldNum"/>
          </p:nvPr>
        </p:nvSpPr>
        <p:spPr>
          <a:xfrm>
            <a:off x="6457950" y="4785796"/>
            <a:ext cx="11661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cxnSp>
        <p:nvCxnSpPr>
          <p:cNvPr id="585" name="Google Shape;585;p34"/>
          <p:cNvCxnSpPr/>
          <p:nvPr/>
        </p:nvCxnSpPr>
        <p:spPr>
          <a:xfrm flipH="1" rot="10800000">
            <a:off x="1909563" y="1730050"/>
            <a:ext cx="4717500" cy="16200"/>
          </a:xfrm>
          <a:prstGeom prst="straightConnector1">
            <a:avLst/>
          </a:prstGeom>
          <a:noFill/>
          <a:ln cap="flat" cmpd="sng" w="19050">
            <a:solidFill>
              <a:srgbClr val="0000FF"/>
            </a:solidFill>
            <a:prstDash val="solid"/>
            <a:round/>
            <a:headEnd len="med" w="med" type="none"/>
            <a:tailEnd len="med" w="med" type="none"/>
          </a:ln>
        </p:spPr>
      </p:cxnSp>
      <p:cxnSp>
        <p:nvCxnSpPr>
          <p:cNvPr id="586" name="Google Shape;586;p34"/>
          <p:cNvCxnSpPr/>
          <p:nvPr/>
        </p:nvCxnSpPr>
        <p:spPr>
          <a:xfrm flipH="1" rot="10800000">
            <a:off x="1909563" y="2182450"/>
            <a:ext cx="4717500" cy="21000"/>
          </a:xfrm>
          <a:prstGeom prst="straightConnector1">
            <a:avLst/>
          </a:prstGeom>
          <a:noFill/>
          <a:ln cap="flat" cmpd="sng" w="19050">
            <a:solidFill>
              <a:srgbClr val="00FF00"/>
            </a:solidFill>
            <a:prstDash val="solid"/>
            <a:round/>
            <a:headEnd len="med" w="med" type="none"/>
            <a:tailEnd len="med" w="med" type="none"/>
          </a:ln>
        </p:spPr>
      </p:cxnSp>
      <p:cxnSp>
        <p:nvCxnSpPr>
          <p:cNvPr id="587" name="Google Shape;587;p34"/>
          <p:cNvCxnSpPr/>
          <p:nvPr/>
        </p:nvCxnSpPr>
        <p:spPr>
          <a:xfrm flipH="1" rot="10800000">
            <a:off x="1909563" y="2618650"/>
            <a:ext cx="4717500" cy="42000"/>
          </a:xfrm>
          <a:prstGeom prst="straightConnector1">
            <a:avLst/>
          </a:prstGeom>
          <a:noFill/>
          <a:ln cap="flat" cmpd="sng" w="19050">
            <a:solidFill>
              <a:srgbClr val="00FF00"/>
            </a:solidFill>
            <a:prstDash val="solid"/>
            <a:round/>
            <a:headEnd len="med" w="med" type="none"/>
            <a:tailEnd len="med" w="med" type="none"/>
          </a:ln>
        </p:spPr>
      </p:cxnSp>
      <p:cxnSp>
        <p:nvCxnSpPr>
          <p:cNvPr id="588" name="Google Shape;588;p34"/>
          <p:cNvCxnSpPr/>
          <p:nvPr/>
        </p:nvCxnSpPr>
        <p:spPr>
          <a:xfrm flipH="1" rot="10800000">
            <a:off x="1909563" y="3087250"/>
            <a:ext cx="4733700" cy="30600"/>
          </a:xfrm>
          <a:prstGeom prst="straightConnector1">
            <a:avLst/>
          </a:prstGeom>
          <a:noFill/>
          <a:ln cap="flat" cmpd="sng" w="19050">
            <a:solidFill>
              <a:srgbClr val="00FF00"/>
            </a:solidFill>
            <a:prstDash val="solid"/>
            <a:round/>
            <a:headEnd len="med" w="med" type="none"/>
            <a:tailEnd len="med" w="med" type="none"/>
          </a:ln>
        </p:spPr>
      </p:cxnSp>
      <p:cxnSp>
        <p:nvCxnSpPr>
          <p:cNvPr id="589" name="Google Shape;589;p34"/>
          <p:cNvCxnSpPr/>
          <p:nvPr/>
        </p:nvCxnSpPr>
        <p:spPr>
          <a:xfrm flipH="1" rot="10800000">
            <a:off x="1909563" y="3571750"/>
            <a:ext cx="4733700" cy="3300"/>
          </a:xfrm>
          <a:prstGeom prst="straightConnector1">
            <a:avLst/>
          </a:prstGeom>
          <a:noFill/>
          <a:ln cap="flat" cmpd="sng" w="19050">
            <a:solidFill>
              <a:srgbClr val="FF0000"/>
            </a:solidFill>
            <a:prstDash val="solid"/>
            <a:round/>
            <a:headEnd len="med" w="med" type="none"/>
            <a:tailEnd len="med" w="med" type="none"/>
          </a:ln>
        </p:spPr>
      </p:cxnSp>
      <p:cxnSp>
        <p:nvCxnSpPr>
          <p:cNvPr id="590" name="Google Shape;590;p34"/>
          <p:cNvCxnSpPr/>
          <p:nvPr/>
        </p:nvCxnSpPr>
        <p:spPr>
          <a:xfrm flipH="1" rot="10800000">
            <a:off x="1909563" y="4007950"/>
            <a:ext cx="4765800" cy="24300"/>
          </a:xfrm>
          <a:prstGeom prst="straightConnector1">
            <a:avLst/>
          </a:prstGeom>
          <a:noFill/>
          <a:ln cap="flat" cmpd="sng" w="19050">
            <a:solidFill>
              <a:srgbClr val="FF0000"/>
            </a:solidFill>
            <a:prstDash val="solid"/>
            <a:round/>
            <a:headEnd len="med" w="med" type="none"/>
            <a:tailEnd len="med" w="med" type="none"/>
          </a:ln>
        </p:spPr>
      </p:cxnSp>
      <p:cxnSp>
        <p:nvCxnSpPr>
          <p:cNvPr id="591" name="Google Shape;591;p34"/>
          <p:cNvCxnSpPr/>
          <p:nvPr/>
        </p:nvCxnSpPr>
        <p:spPr>
          <a:xfrm>
            <a:off x="2361913" y="1746250"/>
            <a:ext cx="0" cy="2294100"/>
          </a:xfrm>
          <a:prstGeom prst="straightConnector1">
            <a:avLst/>
          </a:prstGeom>
          <a:noFill/>
          <a:ln cap="flat" cmpd="sng" w="19050">
            <a:solidFill>
              <a:srgbClr val="666666"/>
            </a:solidFill>
            <a:prstDash val="solid"/>
            <a:round/>
            <a:headEnd len="med" w="med" type="none"/>
            <a:tailEnd len="med" w="med" type="none"/>
          </a:ln>
        </p:spPr>
      </p:cxnSp>
      <p:cxnSp>
        <p:nvCxnSpPr>
          <p:cNvPr id="592" name="Google Shape;592;p34"/>
          <p:cNvCxnSpPr/>
          <p:nvPr/>
        </p:nvCxnSpPr>
        <p:spPr>
          <a:xfrm>
            <a:off x="4462113" y="1730050"/>
            <a:ext cx="0" cy="2277900"/>
          </a:xfrm>
          <a:prstGeom prst="straightConnector1">
            <a:avLst/>
          </a:prstGeom>
          <a:noFill/>
          <a:ln cap="flat" cmpd="sng" w="19050">
            <a:solidFill>
              <a:srgbClr val="666666"/>
            </a:solidFill>
            <a:prstDash val="solid"/>
            <a:round/>
            <a:headEnd len="med" w="med" type="none"/>
            <a:tailEnd len="med" w="med" type="none"/>
          </a:ln>
        </p:spPr>
      </p:cxnSp>
      <p:cxnSp>
        <p:nvCxnSpPr>
          <p:cNvPr id="593" name="Google Shape;593;p34"/>
          <p:cNvCxnSpPr/>
          <p:nvPr/>
        </p:nvCxnSpPr>
        <p:spPr>
          <a:xfrm flipH="1">
            <a:off x="6200713" y="1721950"/>
            <a:ext cx="16200" cy="2294100"/>
          </a:xfrm>
          <a:prstGeom prst="straightConnector1">
            <a:avLst/>
          </a:prstGeom>
          <a:noFill/>
          <a:ln cap="flat" cmpd="sng" w="19050">
            <a:solidFill>
              <a:srgbClr val="666666"/>
            </a:solidFill>
            <a:prstDash val="solid"/>
            <a:round/>
            <a:headEnd len="med" w="med" type="none"/>
            <a:tailEnd len="med" w="med" type="none"/>
          </a:ln>
        </p:spPr>
      </p:cxnSp>
      <p:cxnSp>
        <p:nvCxnSpPr>
          <p:cNvPr id="594" name="Google Shape;594;p34"/>
          <p:cNvCxnSpPr>
            <a:stCxn id="595" idx="5"/>
            <a:endCxn id="596" idx="2"/>
          </p:cNvCxnSpPr>
          <p:nvPr/>
        </p:nvCxnSpPr>
        <p:spPr>
          <a:xfrm>
            <a:off x="2396172" y="1768767"/>
            <a:ext cx="2017500" cy="413700"/>
          </a:xfrm>
          <a:prstGeom prst="straightConnector1">
            <a:avLst/>
          </a:prstGeom>
          <a:noFill/>
          <a:ln cap="flat" cmpd="sng" w="19050">
            <a:solidFill>
              <a:schemeClr val="dk1"/>
            </a:solidFill>
            <a:prstDash val="solid"/>
            <a:round/>
            <a:headEnd len="med" w="med" type="none"/>
            <a:tailEnd len="med" w="med" type="triangle"/>
          </a:ln>
        </p:spPr>
      </p:cxnSp>
      <p:cxnSp>
        <p:nvCxnSpPr>
          <p:cNvPr id="597" name="Google Shape;597;p34"/>
          <p:cNvCxnSpPr>
            <a:stCxn id="595" idx="5"/>
            <a:endCxn id="598" idx="2"/>
          </p:cNvCxnSpPr>
          <p:nvPr/>
        </p:nvCxnSpPr>
        <p:spPr>
          <a:xfrm>
            <a:off x="2396172" y="1768767"/>
            <a:ext cx="2017500" cy="893400"/>
          </a:xfrm>
          <a:prstGeom prst="straightConnector1">
            <a:avLst/>
          </a:prstGeom>
          <a:noFill/>
          <a:ln cap="flat" cmpd="sng" w="19050">
            <a:solidFill>
              <a:schemeClr val="dk1"/>
            </a:solidFill>
            <a:prstDash val="solid"/>
            <a:round/>
            <a:headEnd len="med" w="med" type="none"/>
            <a:tailEnd len="med" w="med" type="triangle"/>
          </a:ln>
        </p:spPr>
      </p:cxnSp>
      <p:cxnSp>
        <p:nvCxnSpPr>
          <p:cNvPr id="599" name="Google Shape;599;p34"/>
          <p:cNvCxnSpPr>
            <a:stCxn id="595" idx="5"/>
            <a:endCxn id="600" idx="1"/>
          </p:cNvCxnSpPr>
          <p:nvPr/>
        </p:nvCxnSpPr>
        <p:spPr>
          <a:xfrm>
            <a:off x="2396172" y="1768767"/>
            <a:ext cx="2031600" cy="1308600"/>
          </a:xfrm>
          <a:prstGeom prst="straightConnector1">
            <a:avLst/>
          </a:prstGeom>
          <a:noFill/>
          <a:ln cap="flat" cmpd="sng" w="19050">
            <a:solidFill>
              <a:schemeClr val="dk1"/>
            </a:solidFill>
            <a:prstDash val="solid"/>
            <a:round/>
            <a:headEnd len="med" w="med" type="none"/>
            <a:tailEnd len="med" w="med" type="triangle"/>
          </a:ln>
        </p:spPr>
      </p:cxnSp>
      <p:cxnSp>
        <p:nvCxnSpPr>
          <p:cNvPr id="601" name="Google Shape;601;p34"/>
          <p:cNvCxnSpPr>
            <a:stCxn id="600" idx="6"/>
            <a:endCxn id="602" idx="6"/>
          </p:cNvCxnSpPr>
          <p:nvPr/>
        </p:nvCxnSpPr>
        <p:spPr>
          <a:xfrm>
            <a:off x="4510563" y="3116191"/>
            <a:ext cx="1704600" cy="446700"/>
          </a:xfrm>
          <a:prstGeom prst="straightConnector1">
            <a:avLst/>
          </a:prstGeom>
          <a:noFill/>
          <a:ln cap="flat" cmpd="sng" w="19050">
            <a:solidFill>
              <a:schemeClr val="dk1"/>
            </a:solidFill>
            <a:prstDash val="solid"/>
            <a:round/>
            <a:headEnd len="med" w="med" type="none"/>
            <a:tailEnd len="med" w="med" type="triangle"/>
          </a:ln>
        </p:spPr>
      </p:cxnSp>
      <p:cxnSp>
        <p:nvCxnSpPr>
          <p:cNvPr id="603" name="Google Shape;603;p34"/>
          <p:cNvCxnSpPr>
            <a:stCxn id="598" idx="5"/>
            <a:endCxn id="604" idx="1"/>
          </p:cNvCxnSpPr>
          <p:nvPr/>
        </p:nvCxnSpPr>
        <p:spPr>
          <a:xfrm>
            <a:off x="4496372" y="2700942"/>
            <a:ext cx="1678200" cy="1283100"/>
          </a:xfrm>
          <a:prstGeom prst="straightConnector1">
            <a:avLst/>
          </a:prstGeom>
          <a:noFill/>
          <a:ln cap="flat" cmpd="sng" w="19050">
            <a:solidFill>
              <a:schemeClr val="dk1"/>
            </a:solidFill>
            <a:prstDash val="solid"/>
            <a:round/>
            <a:headEnd len="med" w="med" type="none"/>
            <a:tailEnd len="med" w="med" type="triangle"/>
          </a:ln>
        </p:spPr>
      </p:cxnSp>
      <p:cxnSp>
        <p:nvCxnSpPr>
          <p:cNvPr id="605" name="Google Shape;605;p34"/>
          <p:cNvCxnSpPr>
            <a:stCxn id="596" idx="5"/>
            <a:endCxn id="604" idx="1"/>
          </p:cNvCxnSpPr>
          <p:nvPr/>
        </p:nvCxnSpPr>
        <p:spPr>
          <a:xfrm>
            <a:off x="4496372" y="2221155"/>
            <a:ext cx="1678200" cy="1762800"/>
          </a:xfrm>
          <a:prstGeom prst="straightConnector1">
            <a:avLst/>
          </a:prstGeom>
          <a:noFill/>
          <a:ln cap="flat" cmpd="sng" w="19050">
            <a:solidFill>
              <a:schemeClr val="dk1"/>
            </a:solidFill>
            <a:prstDash val="solid"/>
            <a:round/>
            <a:headEnd len="med" w="med" type="none"/>
            <a:tailEnd len="med" w="med" type="triangle"/>
          </a:ln>
        </p:spPr>
      </p:cxnSp>
      <p:sp>
        <p:nvSpPr>
          <p:cNvPr id="606" name="Google Shape;606;p34"/>
          <p:cNvSpPr txBox="1"/>
          <p:nvPr/>
        </p:nvSpPr>
        <p:spPr>
          <a:xfrm>
            <a:off x="3709425" y="1195100"/>
            <a:ext cx="116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Distributed</a:t>
            </a:r>
            <a:endParaRPr b="1">
              <a:latin typeface="Proxima Nova"/>
              <a:ea typeface="Proxima Nova"/>
              <a:cs typeface="Proxima Nova"/>
              <a:sym typeface="Proxima Nova"/>
            </a:endParaRPr>
          </a:p>
        </p:txBody>
      </p:sp>
      <p:sp>
        <p:nvSpPr>
          <p:cNvPr id="607" name="Google Shape;607;p34"/>
          <p:cNvSpPr txBox="1"/>
          <p:nvPr/>
        </p:nvSpPr>
        <p:spPr>
          <a:xfrm>
            <a:off x="1146063" y="1529950"/>
            <a:ext cx="84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(root) S1</a:t>
            </a:r>
            <a:endParaRPr>
              <a:latin typeface="Proxima Nova"/>
              <a:ea typeface="Proxima Nova"/>
              <a:cs typeface="Proxima Nova"/>
              <a:sym typeface="Proxima Nova"/>
            </a:endParaRPr>
          </a:p>
        </p:txBody>
      </p:sp>
      <p:sp>
        <p:nvSpPr>
          <p:cNvPr id="608" name="Google Shape;608;p34"/>
          <p:cNvSpPr txBox="1"/>
          <p:nvPr/>
        </p:nvSpPr>
        <p:spPr>
          <a:xfrm>
            <a:off x="1582263" y="2901550"/>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S4</a:t>
            </a:r>
            <a:endParaRPr>
              <a:latin typeface="Proxima Nova"/>
              <a:ea typeface="Proxima Nova"/>
              <a:cs typeface="Proxima Nova"/>
              <a:sym typeface="Proxima Nova"/>
            </a:endParaRPr>
          </a:p>
        </p:txBody>
      </p:sp>
      <p:sp>
        <p:nvSpPr>
          <p:cNvPr id="609" name="Google Shape;609;p34"/>
          <p:cNvSpPr txBox="1"/>
          <p:nvPr/>
        </p:nvSpPr>
        <p:spPr>
          <a:xfrm>
            <a:off x="1582263" y="2002900"/>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S2</a:t>
            </a:r>
            <a:endParaRPr>
              <a:latin typeface="Proxima Nova"/>
              <a:ea typeface="Proxima Nova"/>
              <a:cs typeface="Proxima Nova"/>
              <a:sym typeface="Proxima Nova"/>
            </a:endParaRPr>
          </a:p>
        </p:txBody>
      </p:sp>
      <p:sp>
        <p:nvSpPr>
          <p:cNvPr id="610" name="Google Shape;610;p34"/>
          <p:cNvSpPr txBox="1"/>
          <p:nvPr/>
        </p:nvSpPr>
        <p:spPr>
          <a:xfrm>
            <a:off x="1582263" y="3358750"/>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S5</a:t>
            </a:r>
            <a:endParaRPr>
              <a:latin typeface="Proxima Nova"/>
              <a:ea typeface="Proxima Nova"/>
              <a:cs typeface="Proxima Nova"/>
              <a:sym typeface="Proxima Nova"/>
            </a:endParaRPr>
          </a:p>
        </p:txBody>
      </p:sp>
      <p:sp>
        <p:nvSpPr>
          <p:cNvPr id="611" name="Google Shape;611;p34"/>
          <p:cNvSpPr txBox="1"/>
          <p:nvPr/>
        </p:nvSpPr>
        <p:spPr>
          <a:xfrm>
            <a:off x="1582263" y="2444350"/>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S3</a:t>
            </a:r>
            <a:endParaRPr>
              <a:latin typeface="Proxima Nova"/>
              <a:ea typeface="Proxima Nova"/>
              <a:cs typeface="Proxima Nova"/>
              <a:sym typeface="Proxima Nova"/>
            </a:endParaRPr>
          </a:p>
        </p:txBody>
      </p:sp>
      <p:sp>
        <p:nvSpPr>
          <p:cNvPr id="612" name="Google Shape;612;p34"/>
          <p:cNvSpPr txBox="1"/>
          <p:nvPr/>
        </p:nvSpPr>
        <p:spPr>
          <a:xfrm>
            <a:off x="1582263" y="3815950"/>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S6</a:t>
            </a:r>
            <a:endParaRPr>
              <a:latin typeface="Proxima Nova"/>
              <a:ea typeface="Proxima Nova"/>
              <a:cs typeface="Proxima Nova"/>
              <a:sym typeface="Proxima Nova"/>
            </a:endParaRPr>
          </a:p>
        </p:txBody>
      </p:sp>
      <p:sp>
        <p:nvSpPr>
          <p:cNvPr id="595" name="Google Shape;595;p34"/>
          <p:cNvSpPr/>
          <p:nvPr/>
        </p:nvSpPr>
        <p:spPr>
          <a:xfrm>
            <a:off x="2313463" y="1675303"/>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4"/>
          <p:cNvSpPr/>
          <p:nvPr/>
        </p:nvSpPr>
        <p:spPr>
          <a:xfrm>
            <a:off x="4413663" y="2127691"/>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4"/>
          <p:cNvSpPr/>
          <p:nvPr/>
        </p:nvSpPr>
        <p:spPr>
          <a:xfrm>
            <a:off x="4413663" y="2607478"/>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4"/>
          <p:cNvSpPr/>
          <p:nvPr/>
        </p:nvSpPr>
        <p:spPr>
          <a:xfrm>
            <a:off x="4413663" y="3061441"/>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4"/>
          <p:cNvSpPr/>
          <p:nvPr/>
        </p:nvSpPr>
        <p:spPr>
          <a:xfrm>
            <a:off x="6160363" y="3967891"/>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4"/>
          <p:cNvSpPr/>
          <p:nvPr/>
        </p:nvSpPr>
        <p:spPr>
          <a:xfrm>
            <a:off x="6118113" y="3508153"/>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4"/>
          <p:cNvSpPr/>
          <p:nvPr/>
        </p:nvSpPr>
        <p:spPr>
          <a:xfrm>
            <a:off x="6180813" y="2127703"/>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4" name="Google Shape;614;p34"/>
          <p:cNvCxnSpPr>
            <a:stCxn id="598" idx="6"/>
            <a:endCxn id="602" idx="6"/>
          </p:cNvCxnSpPr>
          <p:nvPr/>
        </p:nvCxnSpPr>
        <p:spPr>
          <a:xfrm>
            <a:off x="4510563" y="2662228"/>
            <a:ext cx="1704600" cy="900600"/>
          </a:xfrm>
          <a:prstGeom prst="straightConnector1">
            <a:avLst/>
          </a:prstGeom>
          <a:noFill/>
          <a:ln cap="flat" cmpd="sng" w="19050">
            <a:solidFill>
              <a:schemeClr val="dk1"/>
            </a:solidFill>
            <a:prstDash val="solid"/>
            <a:round/>
            <a:headEnd len="med" w="med" type="none"/>
            <a:tailEnd len="med" w="med" type="triangle"/>
          </a:ln>
        </p:spPr>
      </p:cxnSp>
      <p:cxnSp>
        <p:nvCxnSpPr>
          <p:cNvPr id="615" name="Google Shape;615;p34"/>
          <p:cNvCxnSpPr>
            <a:stCxn id="596" idx="5"/>
            <a:endCxn id="602" idx="0"/>
          </p:cNvCxnSpPr>
          <p:nvPr/>
        </p:nvCxnSpPr>
        <p:spPr>
          <a:xfrm>
            <a:off x="4496372" y="2221155"/>
            <a:ext cx="1670100" cy="1287000"/>
          </a:xfrm>
          <a:prstGeom prst="straightConnector1">
            <a:avLst/>
          </a:prstGeom>
          <a:noFill/>
          <a:ln cap="flat" cmpd="sng" w="19050">
            <a:solidFill>
              <a:schemeClr val="dk1"/>
            </a:solidFill>
            <a:prstDash val="solid"/>
            <a:round/>
            <a:headEnd len="med" w="med" type="none"/>
            <a:tailEnd len="med" w="med" type="triangle"/>
          </a:ln>
        </p:spPr>
      </p:cxnSp>
      <p:sp>
        <p:nvSpPr>
          <p:cNvPr id="616" name="Google Shape;616;p34"/>
          <p:cNvSpPr txBox="1"/>
          <p:nvPr/>
        </p:nvSpPr>
        <p:spPr>
          <a:xfrm>
            <a:off x="1821625" y="4047600"/>
            <a:ext cx="108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Root Vote</a:t>
            </a:r>
            <a:endParaRPr>
              <a:latin typeface="Proxima Nova"/>
              <a:ea typeface="Proxima Nova"/>
              <a:cs typeface="Proxima Nova"/>
              <a:sym typeface="Proxima Nova"/>
            </a:endParaRPr>
          </a:p>
        </p:txBody>
      </p:sp>
      <p:sp>
        <p:nvSpPr>
          <p:cNvPr id="617" name="Google Shape;617;p34"/>
          <p:cNvSpPr txBox="1"/>
          <p:nvPr/>
        </p:nvSpPr>
        <p:spPr>
          <a:xfrm>
            <a:off x="4181025" y="4056150"/>
            <a:ext cx="56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Vote</a:t>
            </a:r>
            <a:endParaRPr>
              <a:latin typeface="Proxima Nova"/>
              <a:ea typeface="Proxima Nova"/>
              <a:cs typeface="Proxima Nova"/>
              <a:sym typeface="Proxima Nova"/>
            </a:endParaRPr>
          </a:p>
        </p:txBody>
      </p:sp>
      <p:sp>
        <p:nvSpPr>
          <p:cNvPr id="618" name="Google Shape;618;p34"/>
          <p:cNvSpPr txBox="1"/>
          <p:nvPr/>
        </p:nvSpPr>
        <p:spPr>
          <a:xfrm>
            <a:off x="5807175" y="4056138"/>
            <a:ext cx="84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Commit</a:t>
            </a:r>
            <a:endParaRPr>
              <a:latin typeface="Proxima Nova"/>
              <a:ea typeface="Proxima Nova"/>
              <a:cs typeface="Proxima Nova"/>
              <a:sym typeface="Proxima Nova"/>
            </a:endParaRPr>
          </a:p>
        </p:txBody>
      </p:sp>
      <p:cxnSp>
        <p:nvCxnSpPr>
          <p:cNvPr id="619" name="Google Shape;619;p34"/>
          <p:cNvCxnSpPr>
            <a:stCxn id="600" idx="5"/>
            <a:endCxn id="604" idx="2"/>
          </p:cNvCxnSpPr>
          <p:nvPr/>
        </p:nvCxnSpPr>
        <p:spPr>
          <a:xfrm>
            <a:off x="4496372" y="3154905"/>
            <a:ext cx="1664100" cy="867600"/>
          </a:xfrm>
          <a:prstGeom prst="straightConnector1">
            <a:avLst/>
          </a:prstGeom>
          <a:noFill/>
          <a:ln cap="flat" cmpd="sng" w="19050">
            <a:solidFill>
              <a:schemeClr val="dk1"/>
            </a:solidFill>
            <a:prstDash val="solid"/>
            <a:round/>
            <a:headEnd len="med" w="med" type="none"/>
            <a:tailEnd len="med" w="med" type="triangle"/>
          </a:ln>
        </p:spPr>
      </p:cxnSp>
      <p:cxnSp>
        <p:nvCxnSpPr>
          <p:cNvPr id="620" name="Google Shape;620;p34"/>
          <p:cNvCxnSpPr>
            <a:stCxn id="598" idx="6"/>
            <a:endCxn id="613" idx="2"/>
          </p:cNvCxnSpPr>
          <p:nvPr/>
        </p:nvCxnSpPr>
        <p:spPr>
          <a:xfrm flipH="1" rot="10800000">
            <a:off x="4510563" y="2182528"/>
            <a:ext cx="1670400" cy="479700"/>
          </a:xfrm>
          <a:prstGeom prst="straightConnector1">
            <a:avLst/>
          </a:prstGeom>
          <a:noFill/>
          <a:ln cap="flat" cmpd="sng" w="19050">
            <a:solidFill>
              <a:schemeClr val="dk1"/>
            </a:solidFill>
            <a:prstDash val="solid"/>
            <a:round/>
            <a:headEnd len="med" w="med" type="none"/>
            <a:tailEnd len="med" w="med" type="triangle"/>
          </a:ln>
        </p:spPr>
      </p:cxnSp>
      <p:cxnSp>
        <p:nvCxnSpPr>
          <p:cNvPr id="621" name="Google Shape;621;p34"/>
          <p:cNvCxnSpPr>
            <a:stCxn id="600" idx="6"/>
            <a:endCxn id="613" idx="2"/>
          </p:cNvCxnSpPr>
          <p:nvPr/>
        </p:nvCxnSpPr>
        <p:spPr>
          <a:xfrm flipH="1" rot="10800000">
            <a:off x="4510563" y="2182591"/>
            <a:ext cx="1670400" cy="933600"/>
          </a:xfrm>
          <a:prstGeom prst="straightConnector1">
            <a:avLst/>
          </a:prstGeom>
          <a:noFill/>
          <a:ln cap="flat" cmpd="sng" w="19050">
            <a:solidFill>
              <a:schemeClr val="dk1"/>
            </a:solidFill>
            <a:prstDash val="solid"/>
            <a:round/>
            <a:headEnd len="med" w="med" type="none"/>
            <a:tailEnd len="med" w="med" type="triangle"/>
          </a:ln>
        </p:spPr>
      </p:cxnSp>
      <p:cxnSp>
        <p:nvCxnSpPr>
          <p:cNvPr id="622" name="Google Shape;622;p34"/>
          <p:cNvCxnSpPr>
            <a:stCxn id="598" idx="6"/>
          </p:cNvCxnSpPr>
          <p:nvPr/>
        </p:nvCxnSpPr>
        <p:spPr>
          <a:xfrm flipH="1" rot="10800000">
            <a:off x="4510563" y="2619628"/>
            <a:ext cx="1715400" cy="42600"/>
          </a:xfrm>
          <a:prstGeom prst="straightConnector1">
            <a:avLst/>
          </a:prstGeom>
          <a:noFill/>
          <a:ln cap="flat" cmpd="sng" w="19050">
            <a:solidFill>
              <a:schemeClr val="dk1"/>
            </a:solidFill>
            <a:prstDash val="solid"/>
            <a:round/>
            <a:headEnd len="med" w="med" type="none"/>
            <a:tailEnd len="med" w="med" type="triangle"/>
          </a:ln>
        </p:spPr>
      </p:cxnSp>
      <p:cxnSp>
        <p:nvCxnSpPr>
          <p:cNvPr id="623" name="Google Shape;623;p34"/>
          <p:cNvCxnSpPr>
            <a:stCxn id="600" idx="6"/>
          </p:cNvCxnSpPr>
          <p:nvPr/>
        </p:nvCxnSpPr>
        <p:spPr>
          <a:xfrm flipH="1" rot="10800000">
            <a:off x="4510563" y="2635891"/>
            <a:ext cx="1699200" cy="480300"/>
          </a:xfrm>
          <a:prstGeom prst="straightConnector1">
            <a:avLst/>
          </a:prstGeom>
          <a:noFill/>
          <a:ln cap="flat" cmpd="sng" w="19050">
            <a:solidFill>
              <a:schemeClr val="dk1"/>
            </a:solidFill>
            <a:prstDash val="solid"/>
            <a:round/>
            <a:headEnd len="med" w="med" type="none"/>
            <a:tailEnd len="med" w="med" type="triangle"/>
          </a:ln>
        </p:spPr>
      </p:cxnSp>
      <p:cxnSp>
        <p:nvCxnSpPr>
          <p:cNvPr id="624" name="Google Shape;624;p34"/>
          <p:cNvCxnSpPr>
            <a:stCxn id="595" idx="5"/>
          </p:cNvCxnSpPr>
          <p:nvPr/>
        </p:nvCxnSpPr>
        <p:spPr>
          <a:xfrm>
            <a:off x="2396172" y="1768767"/>
            <a:ext cx="2069100" cy="1803900"/>
          </a:xfrm>
          <a:prstGeom prst="straightConnector1">
            <a:avLst/>
          </a:prstGeom>
          <a:noFill/>
          <a:ln cap="flat" cmpd="sng" w="19050">
            <a:solidFill>
              <a:schemeClr val="dk1"/>
            </a:solidFill>
            <a:prstDash val="dash"/>
            <a:round/>
            <a:headEnd len="med" w="med" type="none"/>
            <a:tailEnd len="med" w="med" type="triangle"/>
          </a:ln>
        </p:spPr>
      </p:cxnSp>
      <p:cxnSp>
        <p:nvCxnSpPr>
          <p:cNvPr id="625" name="Google Shape;625;p34"/>
          <p:cNvCxnSpPr>
            <a:stCxn id="595" idx="5"/>
          </p:cNvCxnSpPr>
          <p:nvPr/>
        </p:nvCxnSpPr>
        <p:spPr>
          <a:xfrm>
            <a:off x="2396172" y="1768767"/>
            <a:ext cx="2085000" cy="2256300"/>
          </a:xfrm>
          <a:prstGeom prst="straightConnector1">
            <a:avLst/>
          </a:prstGeom>
          <a:noFill/>
          <a:ln cap="flat" cmpd="sng" w="19050">
            <a:solidFill>
              <a:schemeClr val="dk1"/>
            </a:solidFill>
            <a:prstDash val="dash"/>
            <a:round/>
            <a:headEnd len="med" w="med" type="none"/>
            <a:tailEnd len="med" w="med" type="triangle"/>
          </a:ln>
        </p:spPr>
      </p:cxnSp>
      <p:sp>
        <p:nvSpPr>
          <p:cNvPr id="626" name="Google Shape;626;p34"/>
          <p:cNvSpPr txBox="1"/>
          <p:nvPr/>
        </p:nvSpPr>
        <p:spPr>
          <a:xfrm>
            <a:off x="4929525" y="548600"/>
            <a:ext cx="3923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Consecutive consensus steps: 3</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Consensus steps = 1 + (n</a:t>
            </a:r>
            <a:r>
              <a:rPr baseline="-25000" lang="en">
                <a:latin typeface="Proxima Nova"/>
                <a:ea typeface="Proxima Nova"/>
                <a:cs typeface="Proxima Nova"/>
                <a:sym typeface="Proxima Nova"/>
              </a:rPr>
              <a:t>v</a:t>
            </a:r>
            <a:r>
              <a:rPr lang="en">
                <a:latin typeface="Proxima Nova"/>
                <a:ea typeface="Proxima Nova"/>
                <a:cs typeface="Proxima Nova"/>
                <a:sym typeface="Proxima Nova"/>
              </a:rPr>
              <a:t> </a:t>
            </a:r>
            <a:r>
              <a:rPr lang="en">
                <a:latin typeface="Proxima Nova"/>
                <a:ea typeface="Proxima Nova"/>
                <a:cs typeface="Proxima Nova"/>
                <a:sym typeface="Proxima Nova"/>
              </a:rPr>
              <a:t>- 1) + n</a:t>
            </a:r>
            <a:r>
              <a:rPr baseline="-25000" lang="en">
                <a:latin typeface="Proxima Nova"/>
                <a:ea typeface="Proxima Nova"/>
                <a:cs typeface="Proxima Nova"/>
                <a:sym typeface="Proxima Nova"/>
              </a:rPr>
              <a:t>c</a:t>
            </a:r>
            <a:r>
              <a:rPr lang="en">
                <a:latin typeface="Proxima Nova"/>
                <a:ea typeface="Proxima Nova"/>
                <a:cs typeface="Proxima Nova"/>
                <a:sym typeface="Proxima Nova"/>
              </a:rPr>
              <a:t> = n</a:t>
            </a:r>
            <a:r>
              <a:rPr baseline="-25000" lang="en">
                <a:latin typeface="Proxima Nova"/>
                <a:ea typeface="Proxima Nova"/>
                <a:cs typeface="Proxima Nova"/>
                <a:sym typeface="Proxima Nova"/>
              </a:rPr>
              <a:t>v</a:t>
            </a:r>
            <a:r>
              <a:rPr lang="en"/>
              <a:t> + n</a:t>
            </a:r>
            <a:r>
              <a:rPr baseline="-25000" lang="en"/>
              <a:t>c</a:t>
            </a:r>
            <a:endParaRPr baseline="-25000"/>
          </a:p>
          <a:p>
            <a:pPr indent="0" lvl="0" marL="0" rtl="0" algn="l">
              <a:spcBef>
                <a:spcPts val="0"/>
              </a:spcBef>
              <a:spcAft>
                <a:spcPts val="0"/>
              </a:spcAft>
              <a:buNone/>
            </a:pPr>
            <a:r>
              <a:rPr lang="en">
                <a:latin typeface="Proxima Nova"/>
                <a:ea typeface="Proxima Nova"/>
                <a:cs typeface="Proxima Nova"/>
                <a:sym typeface="Proxima Nova"/>
              </a:rPr>
              <a:t>Cluster-sending steps = (n</a:t>
            </a:r>
            <a:r>
              <a:rPr baseline="-25000" lang="en">
                <a:latin typeface="Proxima Nova"/>
                <a:ea typeface="Proxima Nova"/>
                <a:cs typeface="Proxima Nova"/>
                <a:sym typeface="Proxima Nova"/>
              </a:rPr>
              <a:t>v </a:t>
            </a:r>
            <a:r>
              <a:rPr lang="en">
                <a:latin typeface="Proxima Nova"/>
                <a:ea typeface="Proxima Nova"/>
                <a:cs typeface="Proxima Nova"/>
                <a:sym typeface="Proxima Nova"/>
              </a:rPr>
              <a:t>- 1) + (n</a:t>
            </a:r>
            <a:r>
              <a:rPr baseline="-25000" lang="en">
                <a:latin typeface="Proxima Nova"/>
                <a:ea typeface="Proxima Nova"/>
                <a:cs typeface="Proxima Nova"/>
                <a:sym typeface="Proxima Nova"/>
              </a:rPr>
              <a:t>a</a:t>
            </a:r>
            <a:r>
              <a:rPr lang="en">
                <a:latin typeface="Proxima Nova"/>
                <a:ea typeface="Proxima Nova"/>
                <a:cs typeface="Proxima Nova"/>
                <a:sym typeface="Proxima Nova"/>
              </a:rPr>
              <a:t> + n</a:t>
            </a:r>
            <a:r>
              <a:rPr baseline="-25000" lang="en">
                <a:latin typeface="Proxima Nova"/>
                <a:ea typeface="Proxima Nova"/>
                <a:cs typeface="Proxima Nova"/>
                <a:sym typeface="Proxima Nova"/>
              </a:rPr>
              <a:t>c</a:t>
            </a:r>
            <a:r>
              <a:rPr lang="en">
                <a:latin typeface="Proxima Nova"/>
                <a:ea typeface="Proxima Nova"/>
                <a:cs typeface="Proxima Nova"/>
                <a:sym typeface="Proxima Nova"/>
              </a:rPr>
              <a:t>) + (n</a:t>
            </a:r>
            <a:r>
              <a:rPr baseline="-25000" lang="en">
                <a:latin typeface="Proxima Nova"/>
                <a:ea typeface="Proxima Nova"/>
                <a:cs typeface="Proxima Nova"/>
                <a:sym typeface="Proxima Nova"/>
              </a:rPr>
              <a:t>v</a:t>
            </a:r>
            <a:r>
              <a:rPr lang="en">
                <a:latin typeface="Proxima Nova"/>
                <a:ea typeface="Proxima Nova"/>
                <a:cs typeface="Proxima Nova"/>
                <a:sym typeface="Proxima Nova"/>
              </a:rPr>
              <a:t> - 1) * (n</a:t>
            </a:r>
            <a:r>
              <a:rPr baseline="-25000" lang="en">
                <a:latin typeface="Proxima Nova"/>
                <a:ea typeface="Proxima Nova"/>
                <a:cs typeface="Proxima Nova"/>
                <a:sym typeface="Proxima Nova"/>
              </a:rPr>
              <a:t>a</a:t>
            </a:r>
            <a:r>
              <a:rPr lang="en">
                <a:latin typeface="Proxima Nova"/>
                <a:ea typeface="Proxima Nova"/>
                <a:cs typeface="Proxima Nova"/>
                <a:sym typeface="Proxima Nova"/>
              </a:rPr>
              <a:t> + n</a:t>
            </a:r>
            <a:r>
              <a:rPr baseline="-25000" lang="en">
                <a:latin typeface="Proxima Nova"/>
                <a:ea typeface="Proxima Nova"/>
                <a:cs typeface="Proxima Nova"/>
                <a:sym typeface="Proxima Nova"/>
              </a:rPr>
              <a:t>c</a:t>
            </a:r>
            <a:r>
              <a:rPr lang="en">
                <a:latin typeface="Proxima Nova"/>
                <a:ea typeface="Proxima Nova"/>
                <a:cs typeface="Proxima Nova"/>
                <a:sym typeface="Proxima Nova"/>
              </a:rPr>
              <a:t>) = (n</a:t>
            </a:r>
            <a:r>
              <a:rPr baseline="-25000" lang="en">
                <a:latin typeface="Proxima Nova"/>
                <a:ea typeface="Proxima Nova"/>
                <a:cs typeface="Proxima Nova"/>
                <a:sym typeface="Proxima Nova"/>
              </a:rPr>
              <a:t>v</a:t>
            </a:r>
            <a:r>
              <a:rPr lang="en"/>
              <a:t>- 1) + (n</a:t>
            </a:r>
            <a:r>
              <a:rPr baseline="-25000" lang="en"/>
              <a:t>a</a:t>
            </a:r>
            <a:r>
              <a:rPr lang="en"/>
              <a:t>+ n</a:t>
            </a:r>
            <a:r>
              <a:rPr baseline="-25000" lang="en"/>
              <a:t>c</a:t>
            </a:r>
            <a:r>
              <a:rPr lang="en"/>
              <a:t>)n</a:t>
            </a:r>
            <a:r>
              <a:rPr baseline="-25000" lang="en"/>
              <a:t>v</a:t>
            </a:r>
            <a:endParaRPr/>
          </a:p>
        </p:txBody>
      </p:sp>
      <p:sp>
        <p:nvSpPr>
          <p:cNvPr id="627" name="Google Shape;627;p34"/>
          <p:cNvSpPr txBox="1"/>
          <p:nvPr/>
        </p:nvSpPr>
        <p:spPr>
          <a:xfrm>
            <a:off x="7425925" y="1735925"/>
            <a:ext cx="1460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Vote steps: S1, S2, S3, S4</a:t>
            </a:r>
            <a:br>
              <a:rPr lang="en">
                <a:latin typeface="Proxima Nova"/>
                <a:ea typeface="Proxima Nova"/>
                <a:cs typeface="Proxima Nova"/>
                <a:sym typeface="Proxima Nova"/>
              </a:rPr>
            </a:br>
            <a:br>
              <a:rPr lang="en">
                <a:latin typeface="Proxima Nova"/>
                <a:ea typeface="Proxima Nova"/>
                <a:cs typeface="Proxima Nova"/>
                <a:sym typeface="Proxima Nova"/>
              </a:rPr>
            </a:br>
            <a:r>
              <a:rPr lang="en">
                <a:latin typeface="Proxima Nova"/>
                <a:ea typeface="Proxima Nova"/>
                <a:cs typeface="Proxima Nova"/>
                <a:sym typeface="Proxima Nova"/>
              </a:rPr>
              <a:t>Commit steps: S2, S5, S6</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Abort Steps: S3</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1000"/>
                                        <p:tgtEl>
                                          <p:spTgt spid="595"/>
                                        </p:tgtEl>
                                      </p:cBhvr>
                                    </p:animEffect>
                                  </p:childTnLst>
                                </p:cTn>
                              </p:par>
                              <p:par>
                                <p:cTn fill="hold" nodeType="withEffect" presetClass="entr" presetID="10" presetSubtype="0">
                                  <p:stCondLst>
                                    <p:cond delay="0"/>
                                  </p:stCondLst>
                                  <p:childTnLst>
                                    <p:set>
                                      <p:cBhvr>
                                        <p:cTn dur="1" fill="hold">
                                          <p:stCondLst>
                                            <p:cond delay="0"/>
                                          </p:stCondLst>
                                        </p:cTn>
                                        <p:tgtEl>
                                          <p:spTgt spid="616"/>
                                        </p:tgtEl>
                                        <p:attrNameLst>
                                          <p:attrName>style.visibility</p:attrName>
                                        </p:attrNameLst>
                                      </p:cBhvr>
                                      <p:to>
                                        <p:strVal val="visible"/>
                                      </p:to>
                                    </p:set>
                                    <p:animEffect filter="fade" transition="in">
                                      <p:cBhvr>
                                        <p:cTn dur="1000"/>
                                        <p:tgtEl>
                                          <p:spTgt spid="6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1000"/>
                                        <p:tgtEl>
                                          <p:spTgt spid="594"/>
                                        </p:tgtEl>
                                      </p:cBhvr>
                                    </p:animEffect>
                                  </p:childTnLst>
                                </p:cTn>
                              </p:par>
                              <p:par>
                                <p:cTn fill="hold" nodeType="with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1000"/>
                                        <p:tgtEl>
                                          <p:spTgt spid="597"/>
                                        </p:tgtEl>
                                      </p:cBhvr>
                                    </p:animEffect>
                                  </p:childTnLst>
                                </p:cTn>
                              </p:par>
                              <p:par>
                                <p:cTn fill="hold" nodeType="with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1000"/>
                                        <p:tgtEl>
                                          <p:spTgt spid="599"/>
                                        </p:tgtEl>
                                      </p:cBhvr>
                                    </p:animEffect>
                                  </p:childTnLst>
                                </p:cTn>
                              </p:par>
                              <p:par>
                                <p:cTn fill="hold" nodeType="with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1000"/>
                                        <p:tgtEl>
                                          <p:spTgt spid="5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1000"/>
                                        <p:tgtEl>
                                          <p:spTgt spid="624"/>
                                        </p:tgtEl>
                                      </p:cBhvr>
                                    </p:animEffect>
                                  </p:childTnLst>
                                </p:cTn>
                              </p:par>
                              <p:par>
                                <p:cTn fill="hold" nodeType="withEffect" presetClass="entr" presetID="10" presetSubtype="0">
                                  <p:stCondLst>
                                    <p:cond delay="0"/>
                                  </p:stCondLst>
                                  <p:childTnLst>
                                    <p:set>
                                      <p:cBhvr>
                                        <p:cTn dur="1" fill="hold">
                                          <p:stCondLst>
                                            <p:cond delay="0"/>
                                          </p:stCondLst>
                                        </p:cTn>
                                        <p:tgtEl>
                                          <p:spTgt spid="625"/>
                                        </p:tgtEl>
                                        <p:attrNameLst>
                                          <p:attrName>style.visibility</p:attrName>
                                        </p:attrNameLst>
                                      </p:cBhvr>
                                      <p:to>
                                        <p:strVal val="visible"/>
                                      </p:to>
                                    </p:set>
                                    <p:animEffect filter="fade" transition="in">
                                      <p:cBhvr>
                                        <p:cTn dur="1000"/>
                                        <p:tgtEl>
                                          <p:spTgt spid="6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
                                        </p:tgtEl>
                                        <p:attrNameLst>
                                          <p:attrName>style.visibility</p:attrName>
                                        </p:attrNameLst>
                                      </p:cBhvr>
                                      <p:to>
                                        <p:strVal val="visible"/>
                                      </p:to>
                                    </p:set>
                                    <p:animEffect filter="fade" transition="in">
                                      <p:cBhvr>
                                        <p:cTn dur="1000"/>
                                        <p:tgtEl>
                                          <p:spTgt spid="596"/>
                                        </p:tgtEl>
                                      </p:cBhvr>
                                    </p:animEffect>
                                  </p:childTnLst>
                                </p:cTn>
                              </p:par>
                              <p:par>
                                <p:cTn fill="hold" nodeType="withEffect" presetClass="entr" presetID="10" presetSubtype="0">
                                  <p:stCondLst>
                                    <p:cond delay="0"/>
                                  </p:stCondLst>
                                  <p:childTnLst>
                                    <p:set>
                                      <p:cBhvr>
                                        <p:cTn dur="1" fill="hold">
                                          <p:stCondLst>
                                            <p:cond delay="0"/>
                                          </p:stCondLst>
                                        </p:cTn>
                                        <p:tgtEl>
                                          <p:spTgt spid="598"/>
                                        </p:tgtEl>
                                        <p:attrNameLst>
                                          <p:attrName>style.visibility</p:attrName>
                                        </p:attrNameLst>
                                      </p:cBhvr>
                                      <p:to>
                                        <p:strVal val="visible"/>
                                      </p:to>
                                    </p:set>
                                    <p:animEffect filter="fade" transition="in">
                                      <p:cBhvr>
                                        <p:cTn dur="1000"/>
                                        <p:tgtEl>
                                          <p:spTgt spid="598"/>
                                        </p:tgtEl>
                                      </p:cBhvr>
                                    </p:animEffect>
                                  </p:childTnLst>
                                </p:cTn>
                              </p:par>
                              <p:par>
                                <p:cTn fill="hold" nodeType="withEffect" presetClass="entr" presetID="10" presetSubtype="0">
                                  <p:stCondLst>
                                    <p:cond delay="0"/>
                                  </p:stCondLst>
                                  <p:childTnLst>
                                    <p:set>
                                      <p:cBhvr>
                                        <p:cTn dur="1" fill="hold">
                                          <p:stCondLst>
                                            <p:cond delay="0"/>
                                          </p:stCondLst>
                                        </p:cTn>
                                        <p:tgtEl>
                                          <p:spTgt spid="617"/>
                                        </p:tgtEl>
                                        <p:attrNameLst>
                                          <p:attrName>style.visibility</p:attrName>
                                        </p:attrNameLst>
                                      </p:cBhvr>
                                      <p:to>
                                        <p:strVal val="visible"/>
                                      </p:to>
                                    </p:set>
                                    <p:animEffect filter="fade" transition="in">
                                      <p:cBhvr>
                                        <p:cTn dur="1000"/>
                                        <p:tgtEl>
                                          <p:spTgt spid="617"/>
                                        </p:tgtEl>
                                      </p:cBhvr>
                                    </p:animEffect>
                                  </p:childTnLst>
                                </p:cTn>
                              </p:par>
                              <p:par>
                                <p:cTn fill="hold" nodeType="with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1000"/>
                                        <p:tgtEl>
                                          <p:spTgt spid="6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3"/>
                                        </p:tgtEl>
                                        <p:attrNameLst>
                                          <p:attrName>style.visibility</p:attrName>
                                        </p:attrNameLst>
                                      </p:cBhvr>
                                      <p:to>
                                        <p:strVal val="visible"/>
                                      </p:to>
                                    </p:set>
                                    <p:animEffect filter="fade" transition="in">
                                      <p:cBhvr>
                                        <p:cTn dur="1000"/>
                                        <p:tgtEl>
                                          <p:spTgt spid="593"/>
                                        </p:tgtEl>
                                      </p:cBhvr>
                                    </p:animEffect>
                                  </p:childTnLst>
                                </p:cTn>
                              </p:par>
                              <p:par>
                                <p:cTn fill="hold" nodeType="with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1000"/>
                                        <p:tgtEl>
                                          <p:spTgt spid="601"/>
                                        </p:tgtEl>
                                      </p:cBhvr>
                                    </p:animEffect>
                                  </p:childTnLst>
                                </p:cTn>
                              </p:par>
                              <p:par>
                                <p:cTn fill="hold" nodeType="with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1000"/>
                                        <p:tgtEl>
                                          <p:spTgt spid="603"/>
                                        </p:tgtEl>
                                      </p:cBhvr>
                                    </p:animEffect>
                                  </p:childTnLst>
                                </p:cTn>
                              </p:par>
                              <p:par>
                                <p:cTn fill="hold" nodeType="with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1000"/>
                                        <p:tgtEl>
                                          <p:spTgt spid="605"/>
                                        </p:tgtEl>
                                      </p:cBhvr>
                                    </p:animEffect>
                                  </p:childTnLst>
                                </p:cTn>
                              </p:par>
                              <p:par>
                                <p:cTn fill="hold" nodeType="with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1000"/>
                                        <p:tgtEl>
                                          <p:spTgt spid="620"/>
                                        </p:tgtEl>
                                      </p:cBhvr>
                                    </p:animEffect>
                                  </p:childTnLst>
                                </p:cTn>
                              </p:par>
                              <p:par>
                                <p:cTn fill="hold" nodeType="withEffect" presetClass="entr" presetID="10" presetSubtype="0">
                                  <p:stCondLst>
                                    <p:cond delay="0"/>
                                  </p:stCondLst>
                                  <p:childTnLst>
                                    <p:set>
                                      <p:cBhvr>
                                        <p:cTn dur="1" fill="hold">
                                          <p:stCondLst>
                                            <p:cond delay="0"/>
                                          </p:stCondLst>
                                        </p:cTn>
                                        <p:tgtEl>
                                          <p:spTgt spid="622"/>
                                        </p:tgtEl>
                                        <p:attrNameLst>
                                          <p:attrName>style.visibility</p:attrName>
                                        </p:attrNameLst>
                                      </p:cBhvr>
                                      <p:to>
                                        <p:strVal val="visible"/>
                                      </p:to>
                                    </p:set>
                                    <p:animEffect filter="fade" transition="in">
                                      <p:cBhvr>
                                        <p:cTn dur="1000"/>
                                        <p:tgtEl>
                                          <p:spTgt spid="622"/>
                                        </p:tgtEl>
                                      </p:cBhvr>
                                    </p:animEffect>
                                  </p:childTnLst>
                                </p:cTn>
                              </p:par>
                              <p:par>
                                <p:cTn fill="hold" nodeType="withEffect" presetClass="entr" presetID="10" presetSubtype="0">
                                  <p:stCondLst>
                                    <p:cond delay="0"/>
                                  </p:stCondLst>
                                  <p:childTnLst>
                                    <p:set>
                                      <p:cBhvr>
                                        <p:cTn dur="1" fill="hold">
                                          <p:stCondLst>
                                            <p:cond delay="0"/>
                                          </p:stCondLst>
                                        </p:cTn>
                                        <p:tgtEl>
                                          <p:spTgt spid="623"/>
                                        </p:tgtEl>
                                        <p:attrNameLst>
                                          <p:attrName>style.visibility</p:attrName>
                                        </p:attrNameLst>
                                      </p:cBhvr>
                                      <p:to>
                                        <p:strVal val="visible"/>
                                      </p:to>
                                    </p:set>
                                    <p:animEffect filter="fade" transition="in">
                                      <p:cBhvr>
                                        <p:cTn dur="1000"/>
                                        <p:tgtEl>
                                          <p:spTgt spid="623"/>
                                        </p:tgtEl>
                                      </p:cBhvr>
                                    </p:animEffect>
                                  </p:childTnLst>
                                </p:cTn>
                              </p:par>
                              <p:par>
                                <p:cTn fill="hold" nodeType="withEffect" presetClass="entr" presetID="10" presetSubtype="0">
                                  <p:stCondLst>
                                    <p:cond delay="0"/>
                                  </p:stCondLst>
                                  <p:childTnLst>
                                    <p:set>
                                      <p:cBhvr>
                                        <p:cTn dur="1" fill="hold">
                                          <p:stCondLst>
                                            <p:cond delay="0"/>
                                          </p:stCondLst>
                                        </p:cTn>
                                        <p:tgtEl>
                                          <p:spTgt spid="621"/>
                                        </p:tgtEl>
                                        <p:attrNameLst>
                                          <p:attrName>style.visibility</p:attrName>
                                        </p:attrNameLst>
                                      </p:cBhvr>
                                      <p:to>
                                        <p:strVal val="visible"/>
                                      </p:to>
                                    </p:set>
                                    <p:animEffect filter="fade" transition="in">
                                      <p:cBhvr>
                                        <p:cTn dur="1000"/>
                                        <p:tgtEl>
                                          <p:spTgt spid="621"/>
                                        </p:tgtEl>
                                      </p:cBhvr>
                                    </p:animEffect>
                                  </p:childTnLst>
                                </p:cTn>
                              </p:par>
                              <p:par>
                                <p:cTn fill="hold" nodeType="withEffect" presetClass="entr" presetID="10" presetSubtype="0">
                                  <p:stCondLst>
                                    <p:cond delay="0"/>
                                  </p:stCondLst>
                                  <p:childTnLst>
                                    <p:set>
                                      <p:cBhvr>
                                        <p:cTn dur="1" fill="hold">
                                          <p:stCondLst>
                                            <p:cond delay="0"/>
                                          </p:stCondLst>
                                        </p:cTn>
                                        <p:tgtEl>
                                          <p:spTgt spid="619"/>
                                        </p:tgtEl>
                                        <p:attrNameLst>
                                          <p:attrName>style.visibility</p:attrName>
                                        </p:attrNameLst>
                                      </p:cBhvr>
                                      <p:to>
                                        <p:strVal val="visible"/>
                                      </p:to>
                                    </p:set>
                                    <p:animEffect filter="fade" transition="in">
                                      <p:cBhvr>
                                        <p:cTn dur="1000"/>
                                        <p:tgtEl>
                                          <p:spTgt spid="619"/>
                                        </p:tgtEl>
                                      </p:cBhvr>
                                    </p:animEffect>
                                  </p:childTnLst>
                                </p:cTn>
                              </p:par>
                              <p:par>
                                <p:cTn fill="hold" nodeType="with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1000"/>
                                        <p:tgtEl>
                                          <p:spTgt spid="614"/>
                                        </p:tgtEl>
                                      </p:cBhvr>
                                    </p:animEffect>
                                  </p:childTnLst>
                                </p:cTn>
                              </p:par>
                              <p:par>
                                <p:cTn fill="hold" nodeType="with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1000"/>
                                        <p:tgtEl>
                                          <p:spTgt spid="6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000"/>
                                        <p:tgtEl>
                                          <p:spTgt spid="604"/>
                                        </p:tgtEl>
                                      </p:cBhvr>
                                    </p:animEffect>
                                  </p:childTnLst>
                                </p:cTn>
                              </p:par>
                              <p:par>
                                <p:cTn fill="hold" nodeType="with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1000"/>
                                        <p:tgtEl>
                                          <p:spTgt spid="602"/>
                                        </p:tgtEl>
                                      </p:cBhvr>
                                    </p:animEffect>
                                  </p:childTnLst>
                                </p:cTn>
                              </p:par>
                              <p:par>
                                <p:cTn fill="hold" nodeType="with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1000"/>
                                        <p:tgtEl>
                                          <p:spTgt spid="613"/>
                                        </p:tgtEl>
                                      </p:cBhvr>
                                    </p:animEffect>
                                  </p:childTnLst>
                                </p:cTn>
                              </p:par>
                              <p:par>
                                <p:cTn fill="hold" nodeType="withEffect" presetClass="entr" presetID="10" presetSubtype="0">
                                  <p:stCondLst>
                                    <p:cond delay="0"/>
                                  </p:stCondLst>
                                  <p:childTnLst>
                                    <p:set>
                                      <p:cBhvr>
                                        <p:cTn dur="1" fill="hold">
                                          <p:stCondLst>
                                            <p:cond delay="0"/>
                                          </p:stCondLst>
                                        </p:cTn>
                                        <p:tgtEl>
                                          <p:spTgt spid="618"/>
                                        </p:tgtEl>
                                        <p:attrNameLst>
                                          <p:attrName>style.visibility</p:attrName>
                                        </p:attrNameLst>
                                      </p:cBhvr>
                                      <p:to>
                                        <p:strVal val="visible"/>
                                      </p:to>
                                    </p:set>
                                    <p:animEffect filter="fade" transition="in">
                                      <p:cBhvr>
                                        <p:cTn dur="1000"/>
                                        <p:tgtEl>
                                          <p:spTgt spid="6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35"/>
          <p:cNvSpPr txBox="1"/>
          <p:nvPr>
            <p:ph type="ctrTitle"/>
          </p:nvPr>
        </p:nvSpPr>
        <p:spPr>
          <a:xfrm>
            <a:off x="518983" y="725994"/>
            <a:ext cx="8118600" cy="3810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rgbClr val="3F3F3F"/>
              </a:buClr>
              <a:buSzPts val="2300"/>
              <a:buFont typeface="Proxima Nova"/>
              <a:buNone/>
            </a:pPr>
            <a:r>
              <a:rPr b="1" lang="en" sz="2300">
                <a:solidFill>
                  <a:srgbClr val="3F3F3F"/>
                </a:solidFill>
              </a:rPr>
              <a:t>Types of Orchestration</a:t>
            </a:r>
            <a:endParaRPr/>
          </a:p>
        </p:txBody>
      </p:sp>
      <p:sp>
        <p:nvSpPr>
          <p:cNvPr id="634" name="Google Shape;634;p35"/>
          <p:cNvSpPr txBox="1"/>
          <p:nvPr>
            <p:ph idx="12" type="sldNum"/>
          </p:nvPr>
        </p:nvSpPr>
        <p:spPr>
          <a:xfrm>
            <a:off x="6457950" y="4785796"/>
            <a:ext cx="11661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cxnSp>
        <p:nvCxnSpPr>
          <p:cNvPr id="635" name="Google Shape;635;p35"/>
          <p:cNvCxnSpPr/>
          <p:nvPr/>
        </p:nvCxnSpPr>
        <p:spPr>
          <a:xfrm flipH="1" rot="10800000">
            <a:off x="1909563" y="1730050"/>
            <a:ext cx="4717500" cy="16200"/>
          </a:xfrm>
          <a:prstGeom prst="straightConnector1">
            <a:avLst/>
          </a:prstGeom>
          <a:noFill/>
          <a:ln cap="flat" cmpd="sng" w="19050">
            <a:solidFill>
              <a:srgbClr val="0000FF"/>
            </a:solidFill>
            <a:prstDash val="solid"/>
            <a:round/>
            <a:headEnd len="med" w="med" type="none"/>
            <a:tailEnd len="med" w="med" type="none"/>
          </a:ln>
        </p:spPr>
      </p:cxnSp>
      <p:cxnSp>
        <p:nvCxnSpPr>
          <p:cNvPr id="636" name="Google Shape;636;p35"/>
          <p:cNvCxnSpPr/>
          <p:nvPr/>
        </p:nvCxnSpPr>
        <p:spPr>
          <a:xfrm flipH="1" rot="10800000">
            <a:off x="1909563" y="2182450"/>
            <a:ext cx="4717500" cy="21000"/>
          </a:xfrm>
          <a:prstGeom prst="straightConnector1">
            <a:avLst/>
          </a:prstGeom>
          <a:noFill/>
          <a:ln cap="flat" cmpd="sng" w="19050">
            <a:solidFill>
              <a:srgbClr val="00FF00"/>
            </a:solidFill>
            <a:prstDash val="solid"/>
            <a:round/>
            <a:headEnd len="med" w="med" type="none"/>
            <a:tailEnd len="med" w="med" type="none"/>
          </a:ln>
        </p:spPr>
      </p:cxnSp>
      <p:cxnSp>
        <p:nvCxnSpPr>
          <p:cNvPr id="637" name="Google Shape;637;p35"/>
          <p:cNvCxnSpPr/>
          <p:nvPr/>
        </p:nvCxnSpPr>
        <p:spPr>
          <a:xfrm flipH="1" rot="10800000">
            <a:off x="1909563" y="2618650"/>
            <a:ext cx="4717500" cy="42000"/>
          </a:xfrm>
          <a:prstGeom prst="straightConnector1">
            <a:avLst/>
          </a:prstGeom>
          <a:noFill/>
          <a:ln cap="flat" cmpd="sng" w="19050">
            <a:solidFill>
              <a:srgbClr val="00FF00"/>
            </a:solidFill>
            <a:prstDash val="solid"/>
            <a:round/>
            <a:headEnd len="med" w="med" type="none"/>
            <a:tailEnd len="med" w="med" type="none"/>
          </a:ln>
        </p:spPr>
      </p:cxnSp>
      <p:cxnSp>
        <p:nvCxnSpPr>
          <p:cNvPr id="638" name="Google Shape;638;p35"/>
          <p:cNvCxnSpPr/>
          <p:nvPr/>
        </p:nvCxnSpPr>
        <p:spPr>
          <a:xfrm flipH="1" rot="10800000">
            <a:off x="1909563" y="3087250"/>
            <a:ext cx="4733700" cy="30600"/>
          </a:xfrm>
          <a:prstGeom prst="straightConnector1">
            <a:avLst/>
          </a:prstGeom>
          <a:noFill/>
          <a:ln cap="flat" cmpd="sng" w="19050">
            <a:solidFill>
              <a:srgbClr val="00FF00"/>
            </a:solidFill>
            <a:prstDash val="solid"/>
            <a:round/>
            <a:headEnd len="med" w="med" type="none"/>
            <a:tailEnd len="med" w="med" type="none"/>
          </a:ln>
        </p:spPr>
      </p:cxnSp>
      <p:cxnSp>
        <p:nvCxnSpPr>
          <p:cNvPr id="639" name="Google Shape;639;p35"/>
          <p:cNvCxnSpPr/>
          <p:nvPr/>
        </p:nvCxnSpPr>
        <p:spPr>
          <a:xfrm flipH="1" rot="10800000">
            <a:off x="1909563" y="3571750"/>
            <a:ext cx="4733700" cy="3300"/>
          </a:xfrm>
          <a:prstGeom prst="straightConnector1">
            <a:avLst/>
          </a:prstGeom>
          <a:noFill/>
          <a:ln cap="flat" cmpd="sng" w="19050">
            <a:solidFill>
              <a:srgbClr val="FF0000"/>
            </a:solidFill>
            <a:prstDash val="solid"/>
            <a:round/>
            <a:headEnd len="med" w="med" type="none"/>
            <a:tailEnd len="med" w="med" type="none"/>
          </a:ln>
        </p:spPr>
      </p:cxnSp>
      <p:cxnSp>
        <p:nvCxnSpPr>
          <p:cNvPr id="640" name="Google Shape;640;p35"/>
          <p:cNvCxnSpPr/>
          <p:nvPr/>
        </p:nvCxnSpPr>
        <p:spPr>
          <a:xfrm flipH="1" rot="10800000">
            <a:off x="1909563" y="4007950"/>
            <a:ext cx="4765800" cy="24300"/>
          </a:xfrm>
          <a:prstGeom prst="straightConnector1">
            <a:avLst/>
          </a:prstGeom>
          <a:noFill/>
          <a:ln cap="flat" cmpd="sng" w="19050">
            <a:solidFill>
              <a:srgbClr val="FF0000"/>
            </a:solidFill>
            <a:prstDash val="solid"/>
            <a:round/>
            <a:headEnd len="med" w="med" type="none"/>
            <a:tailEnd len="med" w="med" type="none"/>
          </a:ln>
        </p:spPr>
      </p:cxnSp>
      <p:cxnSp>
        <p:nvCxnSpPr>
          <p:cNvPr id="641" name="Google Shape;641;p35"/>
          <p:cNvCxnSpPr/>
          <p:nvPr/>
        </p:nvCxnSpPr>
        <p:spPr>
          <a:xfrm>
            <a:off x="2361913" y="1746250"/>
            <a:ext cx="0" cy="2294100"/>
          </a:xfrm>
          <a:prstGeom prst="straightConnector1">
            <a:avLst/>
          </a:prstGeom>
          <a:noFill/>
          <a:ln cap="flat" cmpd="sng" w="19050">
            <a:solidFill>
              <a:srgbClr val="666666"/>
            </a:solidFill>
            <a:prstDash val="solid"/>
            <a:round/>
            <a:headEnd len="med" w="med" type="none"/>
            <a:tailEnd len="med" w="med" type="none"/>
          </a:ln>
        </p:spPr>
      </p:cxnSp>
      <p:cxnSp>
        <p:nvCxnSpPr>
          <p:cNvPr id="642" name="Google Shape;642;p35"/>
          <p:cNvCxnSpPr/>
          <p:nvPr/>
        </p:nvCxnSpPr>
        <p:spPr>
          <a:xfrm>
            <a:off x="4462113" y="1730050"/>
            <a:ext cx="0" cy="2277900"/>
          </a:xfrm>
          <a:prstGeom prst="straightConnector1">
            <a:avLst/>
          </a:prstGeom>
          <a:noFill/>
          <a:ln cap="flat" cmpd="sng" w="19050">
            <a:solidFill>
              <a:srgbClr val="666666"/>
            </a:solidFill>
            <a:prstDash val="solid"/>
            <a:round/>
            <a:headEnd len="med" w="med" type="none"/>
            <a:tailEnd len="med" w="med" type="none"/>
          </a:ln>
        </p:spPr>
      </p:cxnSp>
      <p:cxnSp>
        <p:nvCxnSpPr>
          <p:cNvPr id="643" name="Google Shape;643;p35"/>
          <p:cNvCxnSpPr/>
          <p:nvPr/>
        </p:nvCxnSpPr>
        <p:spPr>
          <a:xfrm flipH="1">
            <a:off x="6200713" y="1721950"/>
            <a:ext cx="16200" cy="2294100"/>
          </a:xfrm>
          <a:prstGeom prst="straightConnector1">
            <a:avLst/>
          </a:prstGeom>
          <a:noFill/>
          <a:ln cap="flat" cmpd="sng" w="19050">
            <a:solidFill>
              <a:srgbClr val="666666"/>
            </a:solidFill>
            <a:prstDash val="solid"/>
            <a:round/>
            <a:headEnd len="med" w="med" type="none"/>
            <a:tailEnd len="med" w="med" type="none"/>
          </a:ln>
        </p:spPr>
      </p:cxnSp>
      <p:cxnSp>
        <p:nvCxnSpPr>
          <p:cNvPr id="644" name="Google Shape;644;p35"/>
          <p:cNvCxnSpPr>
            <a:stCxn id="645" idx="5"/>
            <a:endCxn id="646" idx="2"/>
          </p:cNvCxnSpPr>
          <p:nvPr/>
        </p:nvCxnSpPr>
        <p:spPr>
          <a:xfrm>
            <a:off x="2396172" y="1768767"/>
            <a:ext cx="2017500" cy="413700"/>
          </a:xfrm>
          <a:prstGeom prst="straightConnector1">
            <a:avLst/>
          </a:prstGeom>
          <a:noFill/>
          <a:ln cap="flat" cmpd="sng" w="19050">
            <a:solidFill>
              <a:schemeClr val="dk1"/>
            </a:solidFill>
            <a:prstDash val="solid"/>
            <a:round/>
            <a:headEnd len="med" w="med" type="none"/>
            <a:tailEnd len="med" w="med" type="triangle"/>
          </a:ln>
        </p:spPr>
      </p:cxnSp>
      <p:cxnSp>
        <p:nvCxnSpPr>
          <p:cNvPr id="647" name="Google Shape;647;p35"/>
          <p:cNvCxnSpPr>
            <a:stCxn id="645" idx="5"/>
            <a:endCxn id="648" idx="2"/>
          </p:cNvCxnSpPr>
          <p:nvPr/>
        </p:nvCxnSpPr>
        <p:spPr>
          <a:xfrm>
            <a:off x="2396172" y="1768767"/>
            <a:ext cx="2017500" cy="893400"/>
          </a:xfrm>
          <a:prstGeom prst="straightConnector1">
            <a:avLst/>
          </a:prstGeom>
          <a:noFill/>
          <a:ln cap="flat" cmpd="sng" w="19050">
            <a:solidFill>
              <a:schemeClr val="dk1"/>
            </a:solidFill>
            <a:prstDash val="solid"/>
            <a:round/>
            <a:headEnd len="med" w="med" type="none"/>
            <a:tailEnd len="med" w="med" type="triangle"/>
          </a:ln>
        </p:spPr>
      </p:cxnSp>
      <p:cxnSp>
        <p:nvCxnSpPr>
          <p:cNvPr id="649" name="Google Shape;649;p35"/>
          <p:cNvCxnSpPr>
            <a:stCxn id="645" idx="5"/>
            <a:endCxn id="650" idx="1"/>
          </p:cNvCxnSpPr>
          <p:nvPr/>
        </p:nvCxnSpPr>
        <p:spPr>
          <a:xfrm>
            <a:off x="2396172" y="1768767"/>
            <a:ext cx="2031600" cy="1308600"/>
          </a:xfrm>
          <a:prstGeom prst="straightConnector1">
            <a:avLst/>
          </a:prstGeom>
          <a:noFill/>
          <a:ln cap="flat" cmpd="sng" w="19050">
            <a:solidFill>
              <a:schemeClr val="dk1"/>
            </a:solidFill>
            <a:prstDash val="solid"/>
            <a:round/>
            <a:headEnd len="med" w="med" type="none"/>
            <a:tailEnd len="med" w="med" type="triangle"/>
          </a:ln>
        </p:spPr>
      </p:cxnSp>
      <p:cxnSp>
        <p:nvCxnSpPr>
          <p:cNvPr id="651" name="Google Shape;651;p35"/>
          <p:cNvCxnSpPr>
            <a:stCxn id="650" idx="6"/>
            <a:endCxn id="652" idx="6"/>
          </p:cNvCxnSpPr>
          <p:nvPr/>
        </p:nvCxnSpPr>
        <p:spPr>
          <a:xfrm>
            <a:off x="4510563" y="3116191"/>
            <a:ext cx="1704600" cy="446700"/>
          </a:xfrm>
          <a:prstGeom prst="straightConnector1">
            <a:avLst/>
          </a:prstGeom>
          <a:noFill/>
          <a:ln cap="flat" cmpd="sng" w="19050">
            <a:solidFill>
              <a:srgbClr val="DF000F"/>
            </a:solidFill>
            <a:prstDash val="solid"/>
            <a:round/>
            <a:headEnd len="med" w="med" type="none"/>
            <a:tailEnd len="med" w="med" type="triangle"/>
          </a:ln>
        </p:spPr>
      </p:cxnSp>
      <p:cxnSp>
        <p:nvCxnSpPr>
          <p:cNvPr id="653" name="Google Shape;653;p35"/>
          <p:cNvCxnSpPr>
            <a:stCxn id="648" idx="5"/>
            <a:endCxn id="654" idx="1"/>
          </p:cNvCxnSpPr>
          <p:nvPr/>
        </p:nvCxnSpPr>
        <p:spPr>
          <a:xfrm>
            <a:off x="4496372" y="2700942"/>
            <a:ext cx="1678200" cy="1283100"/>
          </a:xfrm>
          <a:prstGeom prst="straightConnector1">
            <a:avLst/>
          </a:prstGeom>
          <a:noFill/>
          <a:ln cap="flat" cmpd="sng" w="19050">
            <a:solidFill>
              <a:schemeClr val="dk1"/>
            </a:solidFill>
            <a:prstDash val="solid"/>
            <a:round/>
            <a:headEnd len="med" w="med" type="none"/>
            <a:tailEnd len="med" w="med" type="triangle"/>
          </a:ln>
        </p:spPr>
      </p:cxnSp>
      <p:cxnSp>
        <p:nvCxnSpPr>
          <p:cNvPr id="655" name="Google Shape;655;p35"/>
          <p:cNvCxnSpPr>
            <a:stCxn id="646" idx="5"/>
            <a:endCxn id="654" idx="1"/>
          </p:cNvCxnSpPr>
          <p:nvPr/>
        </p:nvCxnSpPr>
        <p:spPr>
          <a:xfrm>
            <a:off x="4496372" y="2221155"/>
            <a:ext cx="1678200" cy="1762800"/>
          </a:xfrm>
          <a:prstGeom prst="straightConnector1">
            <a:avLst/>
          </a:prstGeom>
          <a:noFill/>
          <a:ln cap="flat" cmpd="sng" w="19050">
            <a:solidFill>
              <a:schemeClr val="dk1"/>
            </a:solidFill>
            <a:prstDash val="solid"/>
            <a:round/>
            <a:headEnd len="med" w="med" type="none"/>
            <a:tailEnd len="med" w="med" type="triangle"/>
          </a:ln>
        </p:spPr>
      </p:cxnSp>
      <p:sp>
        <p:nvSpPr>
          <p:cNvPr id="656" name="Google Shape;656;p35"/>
          <p:cNvSpPr txBox="1"/>
          <p:nvPr/>
        </p:nvSpPr>
        <p:spPr>
          <a:xfrm>
            <a:off x="3709425" y="1195100"/>
            <a:ext cx="116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Distributed</a:t>
            </a:r>
            <a:endParaRPr b="1">
              <a:latin typeface="Proxima Nova"/>
              <a:ea typeface="Proxima Nova"/>
              <a:cs typeface="Proxima Nova"/>
              <a:sym typeface="Proxima Nova"/>
            </a:endParaRPr>
          </a:p>
        </p:txBody>
      </p:sp>
      <p:sp>
        <p:nvSpPr>
          <p:cNvPr id="657" name="Google Shape;657;p35"/>
          <p:cNvSpPr txBox="1"/>
          <p:nvPr/>
        </p:nvSpPr>
        <p:spPr>
          <a:xfrm>
            <a:off x="1146063" y="1529950"/>
            <a:ext cx="84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(root) S1</a:t>
            </a:r>
            <a:endParaRPr>
              <a:latin typeface="Proxima Nova"/>
              <a:ea typeface="Proxima Nova"/>
              <a:cs typeface="Proxima Nova"/>
              <a:sym typeface="Proxima Nova"/>
            </a:endParaRPr>
          </a:p>
        </p:txBody>
      </p:sp>
      <p:sp>
        <p:nvSpPr>
          <p:cNvPr id="658" name="Google Shape;658;p35"/>
          <p:cNvSpPr txBox="1"/>
          <p:nvPr/>
        </p:nvSpPr>
        <p:spPr>
          <a:xfrm>
            <a:off x="1582263" y="2901550"/>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S4</a:t>
            </a:r>
            <a:endParaRPr>
              <a:latin typeface="Proxima Nova"/>
              <a:ea typeface="Proxima Nova"/>
              <a:cs typeface="Proxima Nova"/>
              <a:sym typeface="Proxima Nova"/>
            </a:endParaRPr>
          </a:p>
        </p:txBody>
      </p:sp>
      <p:sp>
        <p:nvSpPr>
          <p:cNvPr id="659" name="Google Shape;659;p35"/>
          <p:cNvSpPr txBox="1"/>
          <p:nvPr/>
        </p:nvSpPr>
        <p:spPr>
          <a:xfrm>
            <a:off x="1582263" y="2002900"/>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S2</a:t>
            </a:r>
            <a:endParaRPr>
              <a:latin typeface="Proxima Nova"/>
              <a:ea typeface="Proxima Nova"/>
              <a:cs typeface="Proxima Nova"/>
              <a:sym typeface="Proxima Nova"/>
            </a:endParaRPr>
          </a:p>
        </p:txBody>
      </p:sp>
      <p:sp>
        <p:nvSpPr>
          <p:cNvPr id="660" name="Google Shape;660;p35"/>
          <p:cNvSpPr txBox="1"/>
          <p:nvPr/>
        </p:nvSpPr>
        <p:spPr>
          <a:xfrm>
            <a:off x="1582263" y="3358750"/>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S5</a:t>
            </a:r>
            <a:endParaRPr>
              <a:latin typeface="Proxima Nova"/>
              <a:ea typeface="Proxima Nova"/>
              <a:cs typeface="Proxima Nova"/>
              <a:sym typeface="Proxima Nova"/>
            </a:endParaRPr>
          </a:p>
        </p:txBody>
      </p:sp>
      <p:sp>
        <p:nvSpPr>
          <p:cNvPr id="661" name="Google Shape;661;p35"/>
          <p:cNvSpPr txBox="1"/>
          <p:nvPr/>
        </p:nvSpPr>
        <p:spPr>
          <a:xfrm>
            <a:off x="1582263" y="2444350"/>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S3</a:t>
            </a:r>
            <a:endParaRPr>
              <a:latin typeface="Proxima Nova"/>
              <a:ea typeface="Proxima Nova"/>
              <a:cs typeface="Proxima Nova"/>
              <a:sym typeface="Proxima Nova"/>
            </a:endParaRPr>
          </a:p>
        </p:txBody>
      </p:sp>
      <p:sp>
        <p:nvSpPr>
          <p:cNvPr id="662" name="Google Shape;662;p35"/>
          <p:cNvSpPr txBox="1"/>
          <p:nvPr/>
        </p:nvSpPr>
        <p:spPr>
          <a:xfrm>
            <a:off x="1582263" y="3815950"/>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S6</a:t>
            </a:r>
            <a:endParaRPr>
              <a:latin typeface="Proxima Nova"/>
              <a:ea typeface="Proxima Nova"/>
              <a:cs typeface="Proxima Nova"/>
              <a:sym typeface="Proxima Nova"/>
            </a:endParaRPr>
          </a:p>
        </p:txBody>
      </p:sp>
      <p:sp>
        <p:nvSpPr>
          <p:cNvPr id="645" name="Google Shape;645;p35"/>
          <p:cNvSpPr/>
          <p:nvPr/>
        </p:nvSpPr>
        <p:spPr>
          <a:xfrm>
            <a:off x="2313463" y="1675303"/>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5"/>
          <p:cNvSpPr/>
          <p:nvPr/>
        </p:nvSpPr>
        <p:spPr>
          <a:xfrm>
            <a:off x="4413663" y="2127691"/>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5"/>
          <p:cNvSpPr/>
          <p:nvPr/>
        </p:nvSpPr>
        <p:spPr>
          <a:xfrm>
            <a:off x="4413663" y="2607478"/>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5"/>
          <p:cNvSpPr/>
          <p:nvPr/>
        </p:nvSpPr>
        <p:spPr>
          <a:xfrm>
            <a:off x="4413663" y="3061441"/>
            <a:ext cx="96900" cy="109500"/>
          </a:xfrm>
          <a:prstGeom prst="ellipse">
            <a:avLst/>
          </a:prstGeom>
          <a:solidFill>
            <a:srgbClr val="DF000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5"/>
          <p:cNvSpPr/>
          <p:nvPr/>
        </p:nvSpPr>
        <p:spPr>
          <a:xfrm>
            <a:off x="6181663" y="2590603"/>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4" name="Google Shape;664;p35"/>
          <p:cNvCxnSpPr>
            <a:stCxn id="648" idx="6"/>
            <a:endCxn id="652" idx="6"/>
          </p:cNvCxnSpPr>
          <p:nvPr/>
        </p:nvCxnSpPr>
        <p:spPr>
          <a:xfrm>
            <a:off x="4510563" y="2662228"/>
            <a:ext cx="1704600" cy="900600"/>
          </a:xfrm>
          <a:prstGeom prst="straightConnector1">
            <a:avLst/>
          </a:prstGeom>
          <a:noFill/>
          <a:ln cap="flat" cmpd="sng" w="19050">
            <a:solidFill>
              <a:schemeClr val="dk1"/>
            </a:solidFill>
            <a:prstDash val="solid"/>
            <a:round/>
            <a:headEnd len="med" w="med" type="none"/>
            <a:tailEnd len="med" w="med" type="triangle"/>
          </a:ln>
        </p:spPr>
      </p:cxnSp>
      <p:cxnSp>
        <p:nvCxnSpPr>
          <p:cNvPr id="665" name="Google Shape;665;p35"/>
          <p:cNvCxnSpPr>
            <a:stCxn id="646" idx="5"/>
            <a:endCxn id="652" idx="0"/>
          </p:cNvCxnSpPr>
          <p:nvPr/>
        </p:nvCxnSpPr>
        <p:spPr>
          <a:xfrm>
            <a:off x="4496372" y="2221155"/>
            <a:ext cx="1670100" cy="1287000"/>
          </a:xfrm>
          <a:prstGeom prst="straightConnector1">
            <a:avLst/>
          </a:prstGeom>
          <a:noFill/>
          <a:ln cap="flat" cmpd="sng" w="19050">
            <a:solidFill>
              <a:schemeClr val="dk1"/>
            </a:solidFill>
            <a:prstDash val="solid"/>
            <a:round/>
            <a:headEnd len="med" w="med" type="none"/>
            <a:tailEnd len="med" w="med" type="triangle"/>
          </a:ln>
        </p:spPr>
      </p:cxnSp>
      <p:sp>
        <p:nvSpPr>
          <p:cNvPr id="666" name="Google Shape;666;p35"/>
          <p:cNvSpPr txBox="1"/>
          <p:nvPr/>
        </p:nvSpPr>
        <p:spPr>
          <a:xfrm>
            <a:off x="1821625" y="4047600"/>
            <a:ext cx="108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Root Vote</a:t>
            </a:r>
            <a:endParaRPr>
              <a:latin typeface="Proxima Nova"/>
              <a:ea typeface="Proxima Nova"/>
              <a:cs typeface="Proxima Nova"/>
              <a:sym typeface="Proxima Nova"/>
            </a:endParaRPr>
          </a:p>
        </p:txBody>
      </p:sp>
      <p:sp>
        <p:nvSpPr>
          <p:cNvPr id="667" name="Google Shape;667;p35"/>
          <p:cNvSpPr txBox="1"/>
          <p:nvPr/>
        </p:nvSpPr>
        <p:spPr>
          <a:xfrm>
            <a:off x="4181025" y="4056150"/>
            <a:ext cx="56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Vote</a:t>
            </a:r>
            <a:endParaRPr>
              <a:latin typeface="Proxima Nova"/>
              <a:ea typeface="Proxima Nova"/>
              <a:cs typeface="Proxima Nova"/>
              <a:sym typeface="Proxima Nova"/>
            </a:endParaRPr>
          </a:p>
        </p:txBody>
      </p:sp>
      <p:sp>
        <p:nvSpPr>
          <p:cNvPr id="668" name="Google Shape;668;p35"/>
          <p:cNvSpPr txBox="1"/>
          <p:nvPr/>
        </p:nvSpPr>
        <p:spPr>
          <a:xfrm>
            <a:off x="5883475" y="4077825"/>
            <a:ext cx="65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Abort</a:t>
            </a:r>
            <a:endParaRPr>
              <a:latin typeface="Proxima Nova"/>
              <a:ea typeface="Proxima Nova"/>
              <a:cs typeface="Proxima Nova"/>
              <a:sym typeface="Proxima Nova"/>
            </a:endParaRPr>
          </a:p>
        </p:txBody>
      </p:sp>
      <p:cxnSp>
        <p:nvCxnSpPr>
          <p:cNvPr id="669" name="Google Shape;669;p35"/>
          <p:cNvCxnSpPr>
            <a:stCxn id="650" idx="5"/>
            <a:endCxn id="654" idx="2"/>
          </p:cNvCxnSpPr>
          <p:nvPr/>
        </p:nvCxnSpPr>
        <p:spPr>
          <a:xfrm>
            <a:off x="4496372" y="3154905"/>
            <a:ext cx="1664100" cy="867600"/>
          </a:xfrm>
          <a:prstGeom prst="straightConnector1">
            <a:avLst/>
          </a:prstGeom>
          <a:noFill/>
          <a:ln cap="flat" cmpd="sng" w="19050">
            <a:solidFill>
              <a:srgbClr val="DF000F"/>
            </a:solidFill>
            <a:prstDash val="solid"/>
            <a:round/>
            <a:headEnd len="med" w="med" type="none"/>
            <a:tailEnd len="med" w="med" type="triangle"/>
          </a:ln>
        </p:spPr>
      </p:cxnSp>
      <p:cxnSp>
        <p:nvCxnSpPr>
          <p:cNvPr id="670" name="Google Shape;670;p35"/>
          <p:cNvCxnSpPr>
            <a:stCxn id="648" idx="6"/>
          </p:cNvCxnSpPr>
          <p:nvPr/>
        </p:nvCxnSpPr>
        <p:spPr>
          <a:xfrm flipH="1" rot="10800000">
            <a:off x="4510563" y="2199628"/>
            <a:ext cx="1699200" cy="462600"/>
          </a:xfrm>
          <a:prstGeom prst="straightConnector1">
            <a:avLst/>
          </a:prstGeom>
          <a:noFill/>
          <a:ln cap="flat" cmpd="sng" w="19050">
            <a:solidFill>
              <a:schemeClr val="dk1"/>
            </a:solidFill>
            <a:prstDash val="solid"/>
            <a:round/>
            <a:headEnd len="med" w="med" type="none"/>
            <a:tailEnd len="med" w="med" type="triangle"/>
          </a:ln>
        </p:spPr>
      </p:cxnSp>
      <p:cxnSp>
        <p:nvCxnSpPr>
          <p:cNvPr id="671" name="Google Shape;671;p35"/>
          <p:cNvCxnSpPr>
            <a:stCxn id="650" idx="6"/>
          </p:cNvCxnSpPr>
          <p:nvPr/>
        </p:nvCxnSpPr>
        <p:spPr>
          <a:xfrm flipH="1" rot="10800000">
            <a:off x="4510563" y="2199691"/>
            <a:ext cx="1715400" cy="916500"/>
          </a:xfrm>
          <a:prstGeom prst="straightConnector1">
            <a:avLst/>
          </a:prstGeom>
          <a:noFill/>
          <a:ln cap="flat" cmpd="sng" w="19050">
            <a:solidFill>
              <a:srgbClr val="DF000F"/>
            </a:solidFill>
            <a:prstDash val="solid"/>
            <a:round/>
            <a:headEnd len="med" w="med" type="none"/>
            <a:tailEnd len="med" w="med" type="triangle"/>
          </a:ln>
        </p:spPr>
      </p:cxnSp>
      <p:cxnSp>
        <p:nvCxnSpPr>
          <p:cNvPr id="672" name="Google Shape;672;p35"/>
          <p:cNvCxnSpPr>
            <a:stCxn id="648" idx="6"/>
          </p:cNvCxnSpPr>
          <p:nvPr/>
        </p:nvCxnSpPr>
        <p:spPr>
          <a:xfrm flipH="1" rot="10800000">
            <a:off x="4510563" y="2619628"/>
            <a:ext cx="1715400" cy="42600"/>
          </a:xfrm>
          <a:prstGeom prst="straightConnector1">
            <a:avLst/>
          </a:prstGeom>
          <a:noFill/>
          <a:ln cap="flat" cmpd="sng" w="19050">
            <a:solidFill>
              <a:schemeClr val="dk1"/>
            </a:solidFill>
            <a:prstDash val="solid"/>
            <a:round/>
            <a:headEnd len="med" w="med" type="none"/>
            <a:tailEnd len="med" w="med" type="triangle"/>
          </a:ln>
        </p:spPr>
      </p:cxnSp>
      <p:cxnSp>
        <p:nvCxnSpPr>
          <p:cNvPr id="673" name="Google Shape;673;p35"/>
          <p:cNvCxnSpPr>
            <a:stCxn id="650" idx="6"/>
          </p:cNvCxnSpPr>
          <p:nvPr/>
        </p:nvCxnSpPr>
        <p:spPr>
          <a:xfrm flipH="1" rot="10800000">
            <a:off x="4510563" y="2635891"/>
            <a:ext cx="1699200" cy="480300"/>
          </a:xfrm>
          <a:prstGeom prst="straightConnector1">
            <a:avLst/>
          </a:prstGeom>
          <a:noFill/>
          <a:ln cap="flat" cmpd="sng" w="19050">
            <a:solidFill>
              <a:srgbClr val="DF000F"/>
            </a:solidFill>
            <a:prstDash val="solid"/>
            <a:round/>
            <a:headEnd len="med" w="med" type="none"/>
            <a:tailEnd len="med" w="med" type="triangle"/>
          </a:ln>
        </p:spPr>
      </p:cxnSp>
      <p:cxnSp>
        <p:nvCxnSpPr>
          <p:cNvPr id="674" name="Google Shape;674;p35"/>
          <p:cNvCxnSpPr>
            <a:stCxn id="645" idx="5"/>
          </p:cNvCxnSpPr>
          <p:nvPr/>
        </p:nvCxnSpPr>
        <p:spPr>
          <a:xfrm>
            <a:off x="2396172" y="1768767"/>
            <a:ext cx="2069100" cy="1803900"/>
          </a:xfrm>
          <a:prstGeom prst="straightConnector1">
            <a:avLst/>
          </a:prstGeom>
          <a:noFill/>
          <a:ln cap="flat" cmpd="sng" w="19050">
            <a:solidFill>
              <a:schemeClr val="dk1"/>
            </a:solidFill>
            <a:prstDash val="dash"/>
            <a:round/>
            <a:headEnd len="med" w="med" type="none"/>
            <a:tailEnd len="med" w="med" type="triangle"/>
          </a:ln>
        </p:spPr>
      </p:cxnSp>
      <p:cxnSp>
        <p:nvCxnSpPr>
          <p:cNvPr id="675" name="Google Shape;675;p35"/>
          <p:cNvCxnSpPr>
            <a:stCxn id="645" idx="5"/>
          </p:cNvCxnSpPr>
          <p:nvPr/>
        </p:nvCxnSpPr>
        <p:spPr>
          <a:xfrm>
            <a:off x="2396172" y="1768767"/>
            <a:ext cx="2085000" cy="2256300"/>
          </a:xfrm>
          <a:prstGeom prst="straightConnector1">
            <a:avLst/>
          </a:prstGeom>
          <a:noFill/>
          <a:ln cap="flat" cmpd="sng" w="19050">
            <a:solidFill>
              <a:schemeClr val="dk1"/>
            </a:solidFill>
            <a:prstDash val="dash"/>
            <a:round/>
            <a:headEnd len="med" w="med" type="none"/>
            <a:tailEnd len="med" w="med" type="triangle"/>
          </a:ln>
        </p:spPr>
      </p:cxnSp>
      <p:sp>
        <p:nvSpPr>
          <p:cNvPr id="676" name="Google Shape;676;p35"/>
          <p:cNvSpPr txBox="1"/>
          <p:nvPr/>
        </p:nvSpPr>
        <p:spPr>
          <a:xfrm>
            <a:off x="4929525" y="548600"/>
            <a:ext cx="3923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Consecutive consensus steps: 3</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Consensus steps = 1 + (n</a:t>
            </a:r>
            <a:r>
              <a:rPr baseline="-25000" lang="en">
                <a:latin typeface="Proxima Nova"/>
                <a:ea typeface="Proxima Nova"/>
                <a:cs typeface="Proxima Nova"/>
                <a:sym typeface="Proxima Nova"/>
              </a:rPr>
              <a:t>v</a:t>
            </a:r>
            <a:r>
              <a:rPr lang="en">
                <a:latin typeface="Proxima Nova"/>
                <a:ea typeface="Proxima Nova"/>
                <a:cs typeface="Proxima Nova"/>
                <a:sym typeface="Proxima Nova"/>
              </a:rPr>
              <a:t> - 1) + n</a:t>
            </a:r>
            <a:r>
              <a:rPr baseline="-25000" lang="en">
                <a:latin typeface="Proxima Nova"/>
                <a:ea typeface="Proxima Nova"/>
                <a:cs typeface="Proxima Nova"/>
                <a:sym typeface="Proxima Nova"/>
              </a:rPr>
              <a:t>a</a:t>
            </a:r>
            <a:r>
              <a:rPr lang="en">
                <a:latin typeface="Proxima Nova"/>
                <a:ea typeface="Proxima Nova"/>
                <a:cs typeface="Proxima Nova"/>
                <a:sym typeface="Proxima Nova"/>
              </a:rPr>
              <a:t> = n</a:t>
            </a:r>
            <a:r>
              <a:rPr baseline="-25000" lang="en">
                <a:latin typeface="Proxima Nova"/>
                <a:ea typeface="Proxima Nova"/>
                <a:cs typeface="Proxima Nova"/>
                <a:sym typeface="Proxima Nova"/>
              </a:rPr>
              <a:t>v</a:t>
            </a:r>
            <a:r>
              <a:rPr lang="en"/>
              <a:t> + n</a:t>
            </a:r>
            <a:r>
              <a:rPr baseline="-25000" lang="en"/>
              <a:t>a</a:t>
            </a:r>
            <a:endParaRPr baseline="-25000"/>
          </a:p>
          <a:p>
            <a:pPr indent="0" lvl="0" marL="0" rtl="0" algn="l">
              <a:spcBef>
                <a:spcPts val="0"/>
              </a:spcBef>
              <a:spcAft>
                <a:spcPts val="0"/>
              </a:spcAft>
              <a:buNone/>
            </a:pPr>
            <a:r>
              <a:rPr lang="en">
                <a:latin typeface="Proxima Nova"/>
                <a:ea typeface="Proxima Nova"/>
                <a:cs typeface="Proxima Nova"/>
                <a:sym typeface="Proxima Nova"/>
              </a:rPr>
              <a:t>Cluster-sending steps = (n</a:t>
            </a:r>
            <a:r>
              <a:rPr baseline="-25000" lang="en">
                <a:latin typeface="Proxima Nova"/>
                <a:ea typeface="Proxima Nova"/>
                <a:cs typeface="Proxima Nova"/>
                <a:sym typeface="Proxima Nova"/>
              </a:rPr>
              <a:t>v </a:t>
            </a:r>
            <a:r>
              <a:rPr lang="en">
                <a:latin typeface="Proxima Nova"/>
                <a:ea typeface="Proxima Nova"/>
                <a:cs typeface="Proxima Nova"/>
                <a:sym typeface="Proxima Nova"/>
              </a:rPr>
              <a:t>- 1) + (n</a:t>
            </a:r>
            <a:r>
              <a:rPr baseline="-25000" lang="en">
                <a:latin typeface="Proxima Nova"/>
                <a:ea typeface="Proxima Nova"/>
                <a:cs typeface="Proxima Nova"/>
                <a:sym typeface="Proxima Nova"/>
              </a:rPr>
              <a:t>a</a:t>
            </a:r>
            <a:r>
              <a:rPr lang="en">
                <a:latin typeface="Proxima Nova"/>
                <a:ea typeface="Proxima Nova"/>
                <a:cs typeface="Proxima Nova"/>
                <a:sym typeface="Proxima Nova"/>
              </a:rPr>
              <a:t> + n</a:t>
            </a:r>
            <a:r>
              <a:rPr baseline="-25000" lang="en">
                <a:latin typeface="Proxima Nova"/>
                <a:ea typeface="Proxima Nova"/>
                <a:cs typeface="Proxima Nova"/>
                <a:sym typeface="Proxima Nova"/>
              </a:rPr>
              <a:t>c</a:t>
            </a:r>
            <a:r>
              <a:rPr lang="en">
                <a:latin typeface="Proxima Nova"/>
                <a:ea typeface="Proxima Nova"/>
                <a:cs typeface="Proxima Nova"/>
                <a:sym typeface="Proxima Nova"/>
              </a:rPr>
              <a:t>) + (n</a:t>
            </a:r>
            <a:r>
              <a:rPr baseline="-25000" lang="en">
                <a:latin typeface="Proxima Nova"/>
                <a:ea typeface="Proxima Nova"/>
                <a:cs typeface="Proxima Nova"/>
                <a:sym typeface="Proxima Nova"/>
              </a:rPr>
              <a:t>v</a:t>
            </a:r>
            <a:r>
              <a:rPr lang="en">
                <a:latin typeface="Proxima Nova"/>
                <a:ea typeface="Proxima Nova"/>
                <a:cs typeface="Proxima Nova"/>
                <a:sym typeface="Proxima Nova"/>
              </a:rPr>
              <a:t> - 1) * (n</a:t>
            </a:r>
            <a:r>
              <a:rPr baseline="-25000" lang="en">
                <a:latin typeface="Proxima Nova"/>
                <a:ea typeface="Proxima Nova"/>
                <a:cs typeface="Proxima Nova"/>
                <a:sym typeface="Proxima Nova"/>
              </a:rPr>
              <a:t>a</a:t>
            </a:r>
            <a:r>
              <a:rPr lang="en">
                <a:latin typeface="Proxima Nova"/>
                <a:ea typeface="Proxima Nova"/>
                <a:cs typeface="Proxima Nova"/>
                <a:sym typeface="Proxima Nova"/>
              </a:rPr>
              <a:t> + n</a:t>
            </a:r>
            <a:r>
              <a:rPr baseline="-25000" lang="en">
                <a:latin typeface="Proxima Nova"/>
                <a:ea typeface="Proxima Nova"/>
                <a:cs typeface="Proxima Nova"/>
                <a:sym typeface="Proxima Nova"/>
              </a:rPr>
              <a:t>c</a:t>
            </a:r>
            <a:r>
              <a:rPr lang="en">
                <a:latin typeface="Proxima Nova"/>
                <a:ea typeface="Proxima Nova"/>
                <a:cs typeface="Proxima Nova"/>
                <a:sym typeface="Proxima Nova"/>
              </a:rPr>
              <a:t>) = (n</a:t>
            </a:r>
            <a:r>
              <a:rPr baseline="-25000" lang="en">
                <a:latin typeface="Proxima Nova"/>
                <a:ea typeface="Proxima Nova"/>
                <a:cs typeface="Proxima Nova"/>
                <a:sym typeface="Proxima Nova"/>
              </a:rPr>
              <a:t>v</a:t>
            </a:r>
            <a:r>
              <a:rPr lang="en"/>
              <a:t>- 1) + (n</a:t>
            </a:r>
            <a:r>
              <a:rPr baseline="-25000" lang="en"/>
              <a:t>a</a:t>
            </a:r>
            <a:r>
              <a:rPr lang="en"/>
              <a:t>+ n</a:t>
            </a:r>
            <a:r>
              <a:rPr baseline="-25000" lang="en"/>
              <a:t>c</a:t>
            </a:r>
            <a:r>
              <a:rPr lang="en"/>
              <a:t>)n</a:t>
            </a:r>
            <a:r>
              <a:rPr baseline="-25000" lang="en"/>
              <a:t>v</a:t>
            </a:r>
            <a:endParaRPr baseline="-25000"/>
          </a:p>
        </p:txBody>
      </p:sp>
      <p:sp>
        <p:nvSpPr>
          <p:cNvPr id="677" name="Google Shape;677;p35"/>
          <p:cNvSpPr txBox="1"/>
          <p:nvPr/>
        </p:nvSpPr>
        <p:spPr>
          <a:xfrm>
            <a:off x="7425925" y="1735925"/>
            <a:ext cx="1460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Vote steps: S1, S2, S3, S4</a:t>
            </a:r>
            <a:br>
              <a:rPr lang="en">
                <a:latin typeface="Proxima Nova"/>
                <a:ea typeface="Proxima Nova"/>
                <a:cs typeface="Proxima Nova"/>
                <a:sym typeface="Proxima Nova"/>
              </a:rPr>
            </a:br>
            <a:br>
              <a:rPr lang="en">
                <a:latin typeface="Proxima Nova"/>
                <a:ea typeface="Proxima Nova"/>
                <a:cs typeface="Proxima Nova"/>
                <a:sym typeface="Proxima Nova"/>
              </a:rPr>
            </a:br>
            <a:r>
              <a:rPr lang="en">
                <a:latin typeface="Proxima Nova"/>
                <a:ea typeface="Proxima Nova"/>
                <a:cs typeface="Proxima Nova"/>
                <a:sym typeface="Proxima Nova"/>
              </a:rPr>
              <a:t>Commit steps: S2, S5, S6</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Abort Steps: S3</a:t>
            </a:r>
            <a:endParaRPr>
              <a:latin typeface="Proxima Nova"/>
              <a:ea typeface="Proxima Nova"/>
              <a:cs typeface="Proxima Nova"/>
              <a:sym typeface="Proxima Nova"/>
            </a:endParaRPr>
          </a:p>
        </p:txBody>
      </p:sp>
      <p:cxnSp>
        <p:nvCxnSpPr>
          <p:cNvPr id="678" name="Google Shape;678;p35"/>
          <p:cNvCxnSpPr>
            <a:stCxn id="646" idx="6"/>
            <a:endCxn id="663" idx="1"/>
          </p:cNvCxnSpPr>
          <p:nvPr/>
        </p:nvCxnSpPr>
        <p:spPr>
          <a:xfrm>
            <a:off x="4510563" y="2182441"/>
            <a:ext cx="1685400" cy="42420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0"/>
                                        </p:tgtEl>
                                        <p:attrNameLst>
                                          <p:attrName>style.visibility</p:attrName>
                                        </p:attrNameLst>
                                      </p:cBhvr>
                                      <p:to>
                                        <p:strVal val="visible"/>
                                      </p:to>
                                    </p:set>
                                    <p:animEffect filter="fade" transition="in">
                                      <p:cBhvr>
                                        <p:cTn dur="1000"/>
                                        <p:tgtEl>
                                          <p:spTgt spid="6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1000"/>
                                        <p:tgtEl>
                                          <p:spTgt spid="651"/>
                                        </p:tgtEl>
                                      </p:cBhvr>
                                    </p:animEffect>
                                  </p:childTnLst>
                                </p:cTn>
                              </p:par>
                              <p:par>
                                <p:cTn fill="hold" nodeType="with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1000"/>
                                        <p:tgtEl>
                                          <p:spTgt spid="653"/>
                                        </p:tgtEl>
                                      </p:cBhvr>
                                    </p:animEffect>
                                  </p:childTnLst>
                                </p:cTn>
                              </p:par>
                              <p:par>
                                <p:cTn fill="hold" nodeType="with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000"/>
                                        <p:tgtEl>
                                          <p:spTgt spid="643"/>
                                        </p:tgtEl>
                                      </p:cBhvr>
                                    </p:animEffect>
                                  </p:childTnLst>
                                </p:cTn>
                              </p:par>
                              <p:par>
                                <p:cTn fill="hold" nodeType="withEffect" presetClass="entr" presetID="10" presetSubtype="0">
                                  <p:stCondLst>
                                    <p:cond delay="0"/>
                                  </p:stCondLst>
                                  <p:childTnLst>
                                    <p:set>
                                      <p:cBhvr>
                                        <p:cTn dur="1" fill="hold">
                                          <p:stCondLst>
                                            <p:cond delay="0"/>
                                          </p:stCondLst>
                                        </p:cTn>
                                        <p:tgtEl>
                                          <p:spTgt spid="655"/>
                                        </p:tgtEl>
                                        <p:attrNameLst>
                                          <p:attrName>style.visibility</p:attrName>
                                        </p:attrNameLst>
                                      </p:cBhvr>
                                      <p:to>
                                        <p:strVal val="visible"/>
                                      </p:to>
                                    </p:set>
                                    <p:animEffect filter="fade" transition="in">
                                      <p:cBhvr>
                                        <p:cTn dur="1000"/>
                                        <p:tgtEl>
                                          <p:spTgt spid="655"/>
                                        </p:tgtEl>
                                      </p:cBhvr>
                                    </p:animEffect>
                                  </p:childTnLst>
                                </p:cTn>
                              </p:par>
                              <p:par>
                                <p:cTn fill="hold" nodeType="with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1000"/>
                                        <p:tgtEl>
                                          <p:spTgt spid="667"/>
                                        </p:tgtEl>
                                      </p:cBhvr>
                                    </p:animEffect>
                                  </p:childTnLst>
                                </p:cTn>
                              </p:par>
                              <p:par>
                                <p:cTn fill="hold" nodeType="with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1000"/>
                                        <p:tgtEl>
                                          <p:spTgt spid="670"/>
                                        </p:tgtEl>
                                      </p:cBhvr>
                                    </p:animEffect>
                                  </p:childTnLst>
                                </p:cTn>
                              </p:par>
                              <p:par>
                                <p:cTn fill="hold" nodeType="with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1000"/>
                                        <p:tgtEl>
                                          <p:spTgt spid="672"/>
                                        </p:tgtEl>
                                      </p:cBhvr>
                                    </p:animEffect>
                                  </p:childTnLst>
                                </p:cTn>
                              </p:par>
                              <p:par>
                                <p:cTn fill="hold" nodeType="withEffect" presetClass="entr" presetID="10" presetSubtype="0">
                                  <p:stCondLst>
                                    <p:cond delay="0"/>
                                  </p:stCondLst>
                                  <p:childTnLst>
                                    <p:set>
                                      <p:cBhvr>
                                        <p:cTn dur="1" fill="hold">
                                          <p:stCondLst>
                                            <p:cond delay="0"/>
                                          </p:stCondLst>
                                        </p:cTn>
                                        <p:tgtEl>
                                          <p:spTgt spid="673"/>
                                        </p:tgtEl>
                                        <p:attrNameLst>
                                          <p:attrName>style.visibility</p:attrName>
                                        </p:attrNameLst>
                                      </p:cBhvr>
                                      <p:to>
                                        <p:strVal val="visible"/>
                                      </p:to>
                                    </p:set>
                                    <p:animEffect filter="fade" transition="in">
                                      <p:cBhvr>
                                        <p:cTn dur="1000"/>
                                        <p:tgtEl>
                                          <p:spTgt spid="673"/>
                                        </p:tgtEl>
                                      </p:cBhvr>
                                    </p:animEffect>
                                  </p:childTnLst>
                                </p:cTn>
                              </p:par>
                              <p:par>
                                <p:cTn fill="hold" nodeType="with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1000"/>
                                        <p:tgtEl>
                                          <p:spTgt spid="671"/>
                                        </p:tgtEl>
                                      </p:cBhvr>
                                    </p:animEffect>
                                  </p:childTnLst>
                                </p:cTn>
                              </p:par>
                              <p:par>
                                <p:cTn fill="hold" nodeType="withEffect" presetClass="entr" presetID="10" presetSubtype="0">
                                  <p:stCondLst>
                                    <p:cond delay="0"/>
                                  </p:stCondLst>
                                  <p:childTnLst>
                                    <p:set>
                                      <p:cBhvr>
                                        <p:cTn dur="1" fill="hold">
                                          <p:stCondLst>
                                            <p:cond delay="0"/>
                                          </p:stCondLst>
                                        </p:cTn>
                                        <p:tgtEl>
                                          <p:spTgt spid="669"/>
                                        </p:tgtEl>
                                        <p:attrNameLst>
                                          <p:attrName>style.visibility</p:attrName>
                                        </p:attrNameLst>
                                      </p:cBhvr>
                                      <p:to>
                                        <p:strVal val="visible"/>
                                      </p:to>
                                    </p:set>
                                    <p:animEffect filter="fade" transition="in">
                                      <p:cBhvr>
                                        <p:cTn dur="1000"/>
                                        <p:tgtEl>
                                          <p:spTgt spid="669"/>
                                        </p:tgtEl>
                                      </p:cBhvr>
                                    </p:animEffect>
                                  </p:childTnLst>
                                </p:cTn>
                              </p:par>
                              <p:par>
                                <p:cTn fill="hold" nodeType="with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1000"/>
                                        <p:tgtEl>
                                          <p:spTgt spid="664"/>
                                        </p:tgtEl>
                                      </p:cBhvr>
                                    </p:animEffect>
                                  </p:childTnLst>
                                </p:cTn>
                              </p:par>
                              <p:par>
                                <p:cTn fill="hold" nodeType="withEffect" presetClass="entr" presetID="10" presetSubtype="0">
                                  <p:stCondLst>
                                    <p:cond delay="0"/>
                                  </p:stCondLst>
                                  <p:childTnLst>
                                    <p:set>
                                      <p:cBhvr>
                                        <p:cTn dur="1" fill="hold">
                                          <p:stCondLst>
                                            <p:cond delay="0"/>
                                          </p:stCondLst>
                                        </p:cTn>
                                        <p:tgtEl>
                                          <p:spTgt spid="678"/>
                                        </p:tgtEl>
                                        <p:attrNameLst>
                                          <p:attrName>style.visibility</p:attrName>
                                        </p:attrNameLst>
                                      </p:cBhvr>
                                      <p:to>
                                        <p:strVal val="visible"/>
                                      </p:to>
                                    </p:set>
                                    <p:animEffect filter="fade" transition="in">
                                      <p:cBhvr>
                                        <p:cTn dur="1000"/>
                                        <p:tgtEl>
                                          <p:spTgt spid="678"/>
                                        </p:tgtEl>
                                      </p:cBhvr>
                                    </p:animEffect>
                                  </p:childTnLst>
                                </p:cTn>
                              </p:par>
                              <p:par>
                                <p:cTn fill="hold" nodeType="with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1000"/>
                                        <p:tgtEl>
                                          <p:spTgt spid="6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1000"/>
                                        <p:tgtEl>
                                          <p:spTgt spid="663"/>
                                        </p:tgtEl>
                                      </p:cBhvr>
                                    </p:animEffect>
                                  </p:childTnLst>
                                </p:cTn>
                              </p:par>
                              <p:par>
                                <p:cTn fill="hold" nodeType="withEffect" presetClass="entr" presetID="10" presetSubtype="0">
                                  <p:stCondLst>
                                    <p:cond delay="0"/>
                                  </p:stCondLst>
                                  <p:childTnLst>
                                    <p:set>
                                      <p:cBhvr>
                                        <p:cTn dur="1" fill="hold">
                                          <p:stCondLst>
                                            <p:cond delay="0"/>
                                          </p:stCondLst>
                                        </p:cTn>
                                        <p:tgtEl>
                                          <p:spTgt spid="668"/>
                                        </p:tgtEl>
                                        <p:attrNameLst>
                                          <p:attrName>style.visibility</p:attrName>
                                        </p:attrNameLst>
                                      </p:cBhvr>
                                      <p:to>
                                        <p:strVal val="visible"/>
                                      </p:to>
                                    </p:set>
                                    <p:animEffect filter="fade" transition="in">
                                      <p:cBhvr>
                                        <p:cTn dur="1000"/>
                                        <p:tgtEl>
                                          <p:spTgt spid="6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3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Account Transfer Data &amp; Transaction Model</a:t>
            </a:r>
            <a:endParaRPr/>
          </a:p>
        </p:txBody>
      </p:sp>
      <p:sp>
        <p:nvSpPr>
          <p:cNvPr id="684" name="Google Shape;684;p36"/>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Con(X,y) = “the balance of X is at least y”</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Mod(X,y) = “add value of y to the balance of X”</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3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Account Transfer Data &amp; Transaction Model</a:t>
            </a:r>
            <a:endParaRPr/>
          </a:p>
        </p:txBody>
      </p:sp>
      <p:sp>
        <p:nvSpPr>
          <p:cNvPr id="690" name="Google Shape;690;p37"/>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Con(X,y) = “the balance of X is at least y”</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Mod(X,y) = “add value of y to the balance of X”</a:t>
            </a:r>
            <a:endParaRPr/>
          </a:p>
          <a:p>
            <a:pPr indent="0" lvl="0" marL="0" rtl="0" algn="l">
              <a:spcBef>
                <a:spcPts val="800"/>
              </a:spcBef>
              <a:spcAft>
                <a:spcPts val="0"/>
              </a:spcAft>
              <a:buNone/>
            </a:pPr>
            <a:r>
              <a:t/>
            </a:r>
            <a:endParaRPr/>
          </a:p>
          <a:p>
            <a:pPr indent="0" lvl="0" marL="0" rtl="0" algn="l">
              <a:spcBef>
                <a:spcPts val="800"/>
              </a:spcBef>
              <a:spcAft>
                <a:spcPts val="0"/>
              </a:spcAft>
              <a:buNone/>
            </a:pPr>
            <a:r>
              <a:rPr i="1" lang="en"/>
              <a:t>A system commits to 𝜏 only if constraints C hold, in which case modifications M are applied.</a:t>
            </a:r>
            <a:endParaRPr i="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3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Degrees of Isolation</a:t>
            </a:r>
            <a:endParaRPr/>
          </a:p>
        </p:txBody>
      </p:sp>
      <p:sp>
        <p:nvSpPr>
          <p:cNvPr id="696" name="Google Shape;696;p38"/>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17500" lvl="0" marL="457200" rtl="0" algn="l">
              <a:spcBef>
                <a:spcPts val="800"/>
              </a:spcBef>
              <a:spcAft>
                <a:spcPts val="0"/>
              </a:spcAft>
              <a:buSzPts val="1400"/>
              <a:buAutoNum type="arabicPeriod"/>
            </a:pPr>
            <a:r>
              <a:rPr b="1" lang="en"/>
              <a:t>Isolation free </a:t>
            </a:r>
            <a:r>
              <a:rPr lang="en"/>
              <a:t>(degree 0 isolation)</a:t>
            </a:r>
            <a:br>
              <a:rPr lang="en"/>
            </a:br>
            <a:endParaRPr/>
          </a:p>
          <a:p>
            <a:pPr indent="-317500" lvl="0" marL="457200" rtl="0" algn="l">
              <a:spcBef>
                <a:spcPts val="0"/>
              </a:spcBef>
              <a:spcAft>
                <a:spcPts val="0"/>
              </a:spcAft>
              <a:buSzPts val="1400"/>
              <a:buAutoNum type="arabicPeriod"/>
            </a:pPr>
            <a:r>
              <a:rPr b="1" lang="en"/>
              <a:t>Read uncommitted execution</a:t>
            </a:r>
            <a:r>
              <a:rPr lang="en"/>
              <a:t> (degree 1 isolation)</a:t>
            </a:r>
            <a:br>
              <a:rPr b="1" lang="en"/>
            </a:br>
            <a:endParaRPr b="1"/>
          </a:p>
          <a:p>
            <a:pPr indent="-317500" lvl="0" marL="457200" rtl="0" algn="l">
              <a:spcBef>
                <a:spcPts val="0"/>
              </a:spcBef>
              <a:spcAft>
                <a:spcPts val="0"/>
              </a:spcAft>
              <a:buSzPts val="1400"/>
              <a:buAutoNum type="arabicPeriod"/>
            </a:pPr>
            <a:r>
              <a:rPr b="1" lang="en"/>
              <a:t>Read committed execution </a:t>
            </a:r>
            <a:r>
              <a:rPr lang="en"/>
              <a:t>(degree 2 isolation)</a:t>
            </a:r>
            <a:br>
              <a:rPr lang="en"/>
            </a:br>
            <a:endParaRPr/>
          </a:p>
          <a:p>
            <a:pPr indent="-317500" lvl="0" marL="457200" rtl="0" algn="l">
              <a:spcBef>
                <a:spcPts val="0"/>
              </a:spcBef>
              <a:spcAft>
                <a:spcPts val="0"/>
              </a:spcAft>
              <a:buSzPts val="1400"/>
              <a:buAutoNum type="arabicPeriod"/>
            </a:pPr>
            <a:r>
              <a:rPr b="1" lang="en"/>
              <a:t>Serializability </a:t>
            </a:r>
            <a:r>
              <a:rPr lang="en"/>
              <a:t>(degree 3 isolation)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3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Isolation Free Direct Execution</a:t>
            </a:r>
            <a:endParaRPr/>
          </a:p>
        </p:txBody>
      </p:sp>
      <p:sp>
        <p:nvSpPr>
          <p:cNvPr id="702" name="Google Shape;702;p39"/>
          <p:cNvSpPr txBox="1"/>
          <p:nvPr>
            <p:ph idx="1" type="body"/>
          </p:nvPr>
        </p:nvSpPr>
        <p:spPr>
          <a:xfrm>
            <a:off x="628650" y="1390644"/>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τ = (C, M) </a:t>
            </a:r>
            <a:endParaRPr/>
          </a:p>
          <a:p>
            <a:pPr indent="0" lvl="0" marL="0" rtl="0" algn="l">
              <a:spcBef>
                <a:spcPts val="800"/>
              </a:spcBef>
              <a:spcAft>
                <a:spcPts val="0"/>
              </a:spcAft>
              <a:buNone/>
            </a:pPr>
            <a:r>
              <a:rPr lang="en"/>
              <a:t>S = shards(τ)</a:t>
            </a:r>
            <a:endParaRPr/>
          </a:p>
        </p:txBody>
      </p:sp>
      <p:sp>
        <p:nvSpPr>
          <p:cNvPr id="703" name="Google Shape;703;p39"/>
          <p:cNvSpPr/>
          <p:nvPr/>
        </p:nvSpPr>
        <p:spPr>
          <a:xfrm>
            <a:off x="2903075" y="2593150"/>
            <a:ext cx="2037750" cy="99420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Constraints </a:t>
            </a:r>
            <a:endParaRPr sz="1200"/>
          </a:p>
          <a:p>
            <a:pPr indent="0" lvl="0" marL="0" rtl="0" algn="ctr">
              <a:spcBef>
                <a:spcPts val="0"/>
              </a:spcBef>
              <a:spcAft>
                <a:spcPts val="0"/>
              </a:spcAft>
              <a:buNone/>
            </a:pPr>
            <a:r>
              <a:rPr lang="en" sz="1200"/>
              <a:t>valid?</a:t>
            </a:r>
            <a:endParaRPr sz="900"/>
          </a:p>
        </p:txBody>
      </p:sp>
      <p:sp>
        <p:nvSpPr>
          <p:cNvPr id="704" name="Google Shape;704;p39"/>
          <p:cNvSpPr/>
          <p:nvPr/>
        </p:nvSpPr>
        <p:spPr>
          <a:xfrm>
            <a:off x="3857600" y="1118050"/>
            <a:ext cx="128700" cy="150000"/>
          </a:xfrm>
          <a:prstGeom prst="flowChartConnector">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9"/>
          <p:cNvSpPr/>
          <p:nvPr/>
        </p:nvSpPr>
        <p:spPr>
          <a:xfrm>
            <a:off x="3407613" y="1594863"/>
            <a:ext cx="1028675" cy="67147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Vote step</a:t>
            </a:r>
            <a:endParaRPr/>
          </a:p>
        </p:txBody>
      </p:sp>
      <p:sp>
        <p:nvSpPr>
          <p:cNvPr id="706" name="Google Shape;706;p39"/>
          <p:cNvSpPr/>
          <p:nvPr/>
        </p:nvSpPr>
        <p:spPr>
          <a:xfrm>
            <a:off x="563625" y="2772675"/>
            <a:ext cx="1521600" cy="8024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Commit vote</a:t>
            </a:r>
            <a:endParaRPr/>
          </a:p>
        </p:txBody>
      </p:sp>
      <p:sp>
        <p:nvSpPr>
          <p:cNvPr id="707" name="Google Shape;707;p39"/>
          <p:cNvSpPr/>
          <p:nvPr/>
        </p:nvSpPr>
        <p:spPr>
          <a:xfrm>
            <a:off x="5765000" y="2370825"/>
            <a:ext cx="707250" cy="4018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Abort vote</a:t>
            </a:r>
            <a:endParaRPr/>
          </a:p>
        </p:txBody>
      </p:sp>
      <p:sp>
        <p:nvSpPr>
          <p:cNvPr id="708" name="Google Shape;708;p39"/>
          <p:cNvSpPr/>
          <p:nvPr/>
        </p:nvSpPr>
        <p:spPr>
          <a:xfrm>
            <a:off x="5647138" y="3123275"/>
            <a:ext cx="942975" cy="4018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Abort step</a:t>
            </a:r>
            <a:endParaRPr/>
          </a:p>
        </p:txBody>
      </p:sp>
      <p:sp>
        <p:nvSpPr>
          <p:cNvPr id="709" name="Google Shape;709;p39"/>
          <p:cNvSpPr/>
          <p:nvPr/>
        </p:nvSpPr>
        <p:spPr>
          <a:xfrm>
            <a:off x="5647138" y="3875725"/>
            <a:ext cx="942975" cy="4018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Rollback</a:t>
            </a:r>
            <a:endParaRPr/>
          </a:p>
        </p:txBody>
      </p:sp>
      <p:cxnSp>
        <p:nvCxnSpPr>
          <p:cNvPr id="710" name="Google Shape;710;p39"/>
          <p:cNvCxnSpPr>
            <a:stCxn id="704" idx="4"/>
            <a:endCxn id="705" idx="0"/>
          </p:cNvCxnSpPr>
          <p:nvPr/>
        </p:nvCxnSpPr>
        <p:spPr>
          <a:xfrm>
            <a:off x="3921950" y="1268050"/>
            <a:ext cx="0" cy="326700"/>
          </a:xfrm>
          <a:prstGeom prst="straightConnector1">
            <a:avLst/>
          </a:prstGeom>
          <a:noFill/>
          <a:ln cap="flat" cmpd="sng" w="28575">
            <a:solidFill>
              <a:schemeClr val="dk2"/>
            </a:solidFill>
            <a:prstDash val="solid"/>
            <a:round/>
            <a:headEnd len="med" w="med" type="none"/>
            <a:tailEnd len="med" w="med" type="triangle"/>
          </a:ln>
        </p:spPr>
      </p:cxnSp>
      <p:cxnSp>
        <p:nvCxnSpPr>
          <p:cNvPr id="711" name="Google Shape;711;p39"/>
          <p:cNvCxnSpPr>
            <a:stCxn id="705" idx="2"/>
            <a:endCxn id="703" idx="0"/>
          </p:cNvCxnSpPr>
          <p:nvPr/>
        </p:nvCxnSpPr>
        <p:spPr>
          <a:xfrm>
            <a:off x="3921950" y="2266338"/>
            <a:ext cx="0" cy="326700"/>
          </a:xfrm>
          <a:prstGeom prst="straightConnector1">
            <a:avLst/>
          </a:prstGeom>
          <a:noFill/>
          <a:ln cap="flat" cmpd="sng" w="28575">
            <a:solidFill>
              <a:schemeClr val="dk2"/>
            </a:solidFill>
            <a:prstDash val="solid"/>
            <a:round/>
            <a:headEnd len="med" w="med" type="none"/>
            <a:tailEnd len="med" w="med" type="triangle"/>
          </a:ln>
        </p:spPr>
      </p:cxnSp>
      <p:cxnSp>
        <p:nvCxnSpPr>
          <p:cNvPr id="712" name="Google Shape;712;p39"/>
          <p:cNvCxnSpPr>
            <a:stCxn id="703" idx="1"/>
            <a:endCxn id="706" idx="3"/>
          </p:cNvCxnSpPr>
          <p:nvPr/>
        </p:nvCxnSpPr>
        <p:spPr>
          <a:xfrm flipH="1">
            <a:off x="2085275" y="3090250"/>
            <a:ext cx="817800" cy="83700"/>
          </a:xfrm>
          <a:prstGeom prst="straightConnector1">
            <a:avLst/>
          </a:prstGeom>
          <a:noFill/>
          <a:ln cap="flat" cmpd="sng" w="28575">
            <a:solidFill>
              <a:schemeClr val="dk2"/>
            </a:solidFill>
            <a:prstDash val="solid"/>
            <a:round/>
            <a:headEnd len="med" w="med" type="none"/>
            <a:tailEnd len="med" w="med" type="triangle"/>
          </a:ln>
        </p:spPr>
      </p:cxnSp>
      <p:sp>
        <p:nvSpPr>
          <p:cNvPr id="713" name="Google Shape;713;p39"/>
          <p:cNvSpPr txBox="1"/>
          <p:nvPr/>
        </p:nvSpPr>
        <p:spPr>
          <a:xfrm>
            <a:off x="2435950" y="3300425"/>
            <a:ext cx="53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yes</a:t>
            </a:r>
            <a:endParaRPr>
              <a:latin typeface="Proxima Nova"/>
              <a:ea typeface="Proxima Nova"/>
              <a:cs typeface="Proxima Nova"/>
              <a:sym typeface="Proxima Nova"/>
            </a:endParaRPr>
          </a:p>
        </p:txBody>
      </p:sp>
      <p:cxnSp>
        <p:nvCxnSpPr>
          <p:cNvPr id="714" name="Google Shape;714;p39"/>
          <p:cNvCxnSpPr>
            <a:stCxn id="703" idx="3"/>
            <a:endCxn id="707" idx="1"/>
          </p:cNvCxnSpPr>
          <p:nvPr/>
        </p:nvCxnSpPr>
        <p:spPr>
          <a:xfrm flipH="1" rot="10800000">
            <a:off x="4940825" y="2571850"/>
            <a:ext cx="824100" cy="518400"/>
          </a:xfrm>
          <a:prstGeom prst="straightConnector1">
            <a:avLst/>
          </a:prstGeom>
          <a:noFill/>
          <a:ln cap="flat" cmpd="sng" w="28575">
            <a:solidFill>
              <a:schemeClr val="dk2"/>
            </a:solidFill>
            <a:prstDash val="solid"/>
            <a:round/>
            <a:headEnd len="med" w="med" type="none"/>
            <a:tailEnd len="med" w="med" type="triangle"/>
          </a:ln>
        </p:spPr>
      </p:cxnSp>
      <p:cxnSp>
        <p:nvCxnSpPr>
          <p:cNvPr id="715" name="Google Shape;715;p39"/>
          <p:cNvCxnSpPr>
            <a:stCxn id="707" idx="2"/>
            <a:endCxn id="708" idx="0"/>
          </p:cNvCxnSpPr>
          <p:nvPr/>
        </p:nvCxnSpPr>
        <p:spPr>
          <a:xfrm>
            <a:off x="6118625" y="2772675"/>
            <a:ext cx="0" cy="350700"/>
          </a:xfrm>
          <a:prstGeom prst="straightConnector1">
            <a:avLst/>
          </a:prstGeom>
          <a:noFill/>
          <a:ln cap="flat" cmpd="sng" w="28575">
            <a:solidFill>
              <a:schemeClr val="dk2"/>
            </a:solidFill>
            <a:prstDash val="solid"/>
            <a:round/>
            <a:headEnd len="med" w="med" type="none"/>
            <a:tailEnd len="med" w="med" type="triangle"/>
          </a:ln>
        </p:spPr>
      </p:cxnSp>
      <p:cxnSp>
        <p:nvCxnSpPr>
          <p:cNvPr id="716" name="Google Shape;716;p39"/>
          <p:cNvCxnSpPr>
            <a:stCxn id="708" idx="2"/>
            <a:endCxn id="709" idx="0"/>
          </p:cNvCxnSpPr>
          <p:nvPr/>
        </p:nvCxnSpPr>
        <p:spPr>
          <a:xfrm>
            <a:off x="6118625" y="3525125"/>
            <a:ext cx="0" cy="350700"/>
          </a:xfrm>
          <a:prstGeom prst="straightConnector1">
            <a:avLst/>
          </a:prstGeom>
          <a:noFill/>
          <a:ln cap="flat" cmpd="sng" w="28575">
            <a:solidFill>
              <a:schemeClr val="dk2"/>
            </a:solidFill>
            <a:prstDash val="solid"/>
            <a:round/>
            <a:headEnd len="med" w="med" type="none"/>
            <a:tailEnd len="med" w="med" type="triangle"/>
          </a:ln>
        </p:spPr>
      </p:cxnSp>
      <p:sp>
        <p:nvSpPr>
          <p:cNvPr id="717" name="Google Shape;717;p39"/>
          <p:cNvSpPr txBox="1"/>
          <p:nvPr/>
        </p:nvSpPr>
        <p:spPr>
          <a:xfrm>
            <a:off x="6332925" y="542475"/>
            <a:ext cx="2486100" cy="475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Clr>
                <a:schemeClr val="dk1"/>
              </a:buClr>
              <a:buSzPts val="1100"/>
              <a:buFont typeface="Arial"/>
              <a:buNone/>
            </a:pPr>
            <a:r>
              <a:rPr b="1" lang="en" sz="2100">
                <a:solidFill>
                  <a:schemeClr val="dk1"/>
                </a:solidFill>
                <a:latin typeface="Proxima Nova"/>
                <a:ea typeface="Proxima Nova"/>
                <a:cs typeface="Proxima Nova"/>
                <a:sym typeface="Proxima Nova"/>
              </a:rPr>
              <a:t>degree 0 isolation</a:t>
            </a:r>
            <a:endParaRPr>
              <a:latin typeface="Proxima Nova"/>
              <a:ea typeface="Proxima Nova"/>
              <a:cs typeface="Proxima Nova"/>
              <a:sym typeface="Proxima Nova"/>
            </a:endParaRPr>
          </a:p>
        </p:txBody>
      </p:sp>
      <p:sp>
        <p:nvSpPr>
          <p:cNvPr id="718" name="Google Shape;718;p39"/>
          <p:cNvSpPr txBox="1"/>
          <p:nvPr/>
        </p:nvSpPr>
        <p:spPr>
          <a:xfrm>
            <a:off x="5057775" y="2486025"/>
            <a:ext cx="41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no</a:t>
            </a:r>
            <a:endParaRPr>
              <a:latin typeface="Proxima Nova"/>
              <a:ea typeface="Proxima Nova"/>
              <a:cs typeface="Proxima Nova"/>
              <a:sym typeface="Proxima Nova"/>
            </a:endParaRPr>
          </a:p>
        </p:txBody>
      </p:sp>
      <p:sp>
        <p:nvSpPr>
          <p:cNvPr id="719" name="Google Shape;719;p39"/>
          <p:cNvSpPr/>
          <p:nvPr/>
        </p:nvSpPr>
        <p:spPr>
          <a:xfrm>
            <a:off x="7136600" y="1896675"/>
            <a:ext cx="1596625" cy="5250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Only mod. </a:t>
            </a:r>
            <a:r>
              <a:rPr lang="en"/>
              <a:t>a</a:t>
            </a:r>
            <a:r>
              <a:rPr lang="en"/>
              <a:t>nd no constraints?</a:t>
            </a:r>
            <a:endParaRPr/>
          </a:p>
        </p:txBody>
      </p:sp>
      <p:cxnSp>
        <p:nvCxnSpPr>
          <p:cNvPr id="720" name="Google Shape;720;p39"/>
          <p:cNvCxnSpPr>
            <a:stCxn id="719" idx="2"/>
            <a:endCxn id="721" idx="0"/>
          </p:cNvCxnSpPr>
          <p:nvPr/>
        </p:nvCxnSpPr>
        <p:spPr>
          <a:xfrm>
            <a:off x="7934913" y="2421725"/>
            <a:ext cx="0" cy="878700"/>
          </a:xfrm>
          <a:prstGeom prst="straightConnector1">
            <a:avLst/>
          </a:prstGeom>
          <a:noFill/>
          <a:ln cap="flat" cmpd="sng" w="28575">
            <a:solidFill>
              <a:schemeClr val="dk2"/>
            </a:solidFill>
            <a:prstDash val="solid"/>
            <a:round/>
            <a:headEnd len="med" w="med" type="none"/>
            <a:tailEnd len="med" w="med" type="triangle"/>
          </a:ln>
        </p:spPr>
      </p:cxnSp>
      <p:sp>
        <p:nvSpPr>
          <p:cNvPr id="721" name="Google Shape;721;p39"/>
          <p:cNvSpPr/>
          <p:nvPr/>
        </p:nvSpPr>
        <p:spPr>
          <a:xfrm>
            <a:off x="7136600" y="3300425"/>
            <a:ext cx="1596625" cy="5250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Commit step</a:t>
            </a:r>
            <a:endParaRPr/>
          </a:p>
        </p:txBody>
      </p:sp>
      <p:sp>
        <p:nvSpPr>
          <p:cNvPr id="722" name="Google Shape;722;p39"/>
          <p:cNvSpPr/>
          <p:nvPr/>
        </p:nvSpPr>
        <p:spPr>
          <a:xfrm>
            <a:off x="563625" y="4200750"/>
            <a:ext cx="1521600" cy="8024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Optimistic Execution</a:t>
            </a:r>
            <a:endParaRPr/>
          </a:p>
        </p:txBody>
      </p:sp>
      <p:cxnSp>
        <p:nvCxnSpPr>
          <p:cNvPr id="723" name="Google Shape;723;p39"/>
          <p:cNvCxnSpPr>
            <a:stCxn id="706" idx="2"/>
            <a:endCxn id="722" idx="0"/>
          </p:cNvCxnSpPr>
          <p:nvPr/>
        </p:nvCxnSpPr>
        <p:spPr>
          <a:xfrm>
            <a:off x="1324425" y="3575125"/>
            <a:ext cx="0" cy="6255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40"/>
          <p:cNvSpPr/>
          <p:nvPr/>
        </p:nvSpPr>
        <p:spPr>
          <a:xfrm>
            <a:off x="313275" y="316525"/>
            <a:ext cx="2065500" cy="1184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0"/>
          <p:cNvSpPr txBox="1"/>
          <p:nvPr/>
        </p:nvSpPr>
        <p:spPr>
          <a:xfrm>
            <a:off x="424499" y="414675"/>
            <a:ext cx="74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cxnSp>
        <p:nvCxnSpPr>
          <p:cNvPr id="730" name="Google Shape;730;p40"/>
          <p:cNvCxnSpPr>
            <a:stCxn id="728" idx="0"/>
            <a:endCxn id="728" idx="2"/>
          </p:cNvCxnSpPr>
          <p:nvPr/>
        </p:nvCxnSpPr>
        <p:spPr>
          <a:xfrm>
            <a:off x="1346025" y="316525"/>
            <a:ext cx="0" cy="1184700"/>
          </a:xfrm>
          <a:prstGeom prst="straightConnector1">
            <a:avLst/>
          </a:prstGeom>
          <a:noFill/>
          <a:ln cap="flat" cmpd="sng" w="9525">
            <a:solidFill>
              <a:schemeClr val="dk2"/>
            </a:solidFill>
            <a:prstDash val="solid"/>
            <a:round/>
            <a:headEnd len="med" w="med" type="none"/>
            <a:tailEnd len="med" w="med" type="none"/>
          </a:ln>
        </p:spPr>
      </p:cxnSp>
      <p:sp>
        <p:nvSpPr>
          <p:cNvPr id="731" name="Google Shape;731;p40"/>
          <p:cNvSpPr txBox="1"/>
          <p:nvPr/>
        </p:nvSpPr>
        <p:spPr>
          <a:xfrm>
            <a:off x="424499" y="801961"/>
            <a:ext cx="74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732" name="Google Shape;732;p40"/>
          <p:cNvSpPr txBox="1"/>
          <p:nvPr/>
        </p:nvSpPr>
        <p:spPr>
          <a:xfrm>
            <a:off x="424499" y="1189248"/>
            <a:ext cx="74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733" name="Google Shape;733;p40"/>
          <p:cNvSpPr txBox="1"/>
          <p:nvPr/>
        </p:nvSpPr>
        <p:spPr>
          <a:xfrm>
            <a:off x="1520763" y="414675"/>
            <a:ext cx="74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$100</a:t>
            </a:r>
            <a:endParaRPr sz="1600">
              <a:latin typeface="Proxima Nova"/>
              <a:ea typeface="Proxima Nova"/>
              <a:cs typeface="Proxima Nova"/>
              <a:sym typeface="Proxima Nova"/>
            </a:endParaRPr>
          </a:p>
        </p:txBody>
      </p:sp>
      <p:sp>
        <p:nvSpPr>
          <p:cNvPr id="734" name="Google Shape;734;p40"/>
          <p:cNvSpPr txBox="1"/>
          <p:nvPr/>
        </p:nvSpPr>
        <p:spPr>
          <a:xfrm>
            <a:off x="1409687" y="801961"/>
            <a:ext cx="858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735" name="Google Shape;735;p40"/>
          <p:cNvSpPr txBox="1"/>
          <p:nvPr/>
        </p:nvSpPr>
        <p:spPr>
          <a:xfrm>
            <a:off x="1520763" y="1189248"/>
            <a:ext cx="74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p:txBody>
      </p:sp>
      <p:sp>
        <p:nvSpPr>
          <p:cNvPr id="736" name="Google Shape;736;p40"/>
          <p:cNvSpPr/>
          <p:nvPr/>
        </p:nvSpPr>
        <p:spPr>
          <a:xfrm>
            <a:off x="3483425" y="337100"/>
            <a:ext cx="1745700" cy="1184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0"/>
          <p:cNvSpPr txBox="1"/>
          <p:nvPr/>
        </p:nvSpPr>
        <p:spPr>
          <a:xfrm>
            <a:off x="3577425" y="435266"/>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cxnSp>
        <p:nvCxnSpPr>
          <p:cNvPr id="738" name="Google Shape;738;p40"/>
          <p:cNvCxnSpPr>
            <a:stCxn id="736" idx="0"/>
            <a:endCxn id="736" idx="2"/>
          </p:cNvCxnSpPr>
          <p:nvPr/>
        </p:nvCxnSpPr>
        <p:spPr>
          <a:xfrm>
            <a:off x="4356275" y="337100"/>
            <a:ext cx="0" cy="1184700"/>
          </a:xfrm>
          <a:prstGeom prst="straightConnector1">
            <a:avLst/>
          </a:prstGeom>
          <a:noFill/>
          <a:ln cap="flat" cmpd="sng" w="9525">
            <a:solidFill>
              <a:schemeClr val="dk2"/>
            </a:solidFill>
            <a:prstDash val="solid"/>
            <a:round/>
            <a:headEnd len="med" w="med" type="none"/>
            <a:tailEnd len="med" w="med" type="none"/>
          </a:ln>
        </p:spPr>
      </p:cxnSp>
      <p:sp>
        <p:nvSpPr>
          <p:cNvPr id="739" name="Google Shape;739;p40"/>
          <p:cNvSpPr txBox="1"/>
          <p:nvPr/>
        </p:nvSpPr>
        <p:spPr>
          <a:xfrm>
            <a:off x="3577425" y="822616"/>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740" name="Google Shape;740;p40"/>
          <p:cNvSpPr txBox="1"/>
          <p:nvPr/>
        </p:nvSpPr>
        <p:spPr>
          <a:xfrm>
            <a:off x="3577425" y="1209965"/>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741" name="Google Shape;741;p40"/>
          <p:cNvSpPr txBox="1"/>
          <p:nvPr/>
        </p:nvSpPr>
        <p:spPr>
          <a:xfrm>
            <a:off x="4410025" y="435266"/>
            <a:ext cx="72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$500</a:t>
            </a:r>
            <a:endParaRPr sz="1600">
              <a:latin typeface="Proxima Nova"/>
              <a:ea typeface="Proxima Nova"/>
              <a:cs typeface="Proxima Nova"/>
              <a:sym typeface="Proxima Nova"/>
            </a:endParaRPr>
          </a:p>
        </p:txBody>
      </p:sp>
      <p:sp>
        <p:nvSpPr>
          <p:cNvPr id="742" name="Google Shape;742;p40"/>
          <p:cNvSpPr txBox="1"/>
          <p:nvPr/>
        </p:nvSpPr>
        <p:spPr>
          <a:xfrm>
            <a:off x="4410050" y="822616"/>
            <a:ext cx="72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743" name="Google Shape;743;p40"/>
          <p:cNvSpPr txBox="1"/>
          <p:nvPr/>
        </p:nvSpPr>
        <p:spPr>
          <a:xfrm>
            <a:off x="4503925" y="1209965"/>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p:txBody>
      </p:sp>
      <p:cxnSp>
        <p:nvCxnSpPr>
          <p:cNvPr id="744" name="Google Shape;744;p40"/>
          <p:cNvCxnSpPr/>
          <p:nvPr/>
        </p:nvCxnSpPr>
        <p:spPr>
          <a:xfrm>
            <a:off x="2465338" y="877875"/>
            <a:ext cx="931500" cy="900"/>
          </a:xfrm>
          <a:prstGeom prst="straightConnector1">
            <a:avLst/>
          </a:prstGeom>
          <a:noFill/>
          <a:ln cap="flat" cmpd="sng" w="9525">
            <a:solidFill>
              <a:schemeClr val="dk2"/>
            </a:solidFill>
            <a:prstDash val="solid"/>
            <a:round/>
            <a:headEnd len="med" w="med" type="none"/>
            <a:tailEnd len="med" w="med" type="triangle"/>
          </a:ln>
        </p:spPr>
      </p:cxnSp>
      <p:sp>
        <p:nvSpPr>
          <p:cNvPr id="745" name="Google Shape;745;p40"/>
          <p:cNvSpPr txBox="1"/>
          <p:nvPr/>
        </p:nvSpPr>
        <p:spPr>
          <a:xfrm>
            <a:off x="2005175" y="531350"/>
            <a:ext cx="1745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300">
                <a:solidFill>
                  <a:schemeClr val="dk1"/>
                </a:solidFill>
                <a:highlight>
                  <a:srgbClr val="00FFFF"/>
                </a:highlight>
                <a:latin typeface="Proxima Nova"/>
                <a:ea typeface="Proxima Nova"/>
                <a:cs typeface="Proxima Nova"/>
                <a:sym typeface="Proxima Nova"/>
              </a:rPr>
              <a:t>𝜏1 , S𝑎</a:t>
            </a:r>
            <a:endParaRPr sz="700">
              <a:highlight>
                <a:srgbClr val="00FFFF"/>
              </a:highlight>
              <a:latin typeface="Proxima Nova"/>
              <a:ea typeface="Proxima Nova"/>
              <a:cs typeface="Proxima Nova"/>
              <a:sym typeface="Proxima Nova"/>
            </a:endParaRPr>
          </a:p>
        </p:txBody>
      </p:sp>
      <p:sp>
        <p:nvSpPr>
          <p:cNvPr id="746" name="Google Shape;746;p40"/>
          <p:cNvSpPr txBox="1"/>
          <p:nvPr/>
        </p:nvSpPr>
        <p:spPr>
          <a:xfrm>
            <a:off x="2052125" y="916250"/>
            <a:ext cx="1745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300">
                <a:highlight>
                  <a:srgbClr val="00FFFF"/>
                </a:highlight>
                <a:latin typeface="Proxima Nova"/>
                <a:ea typeface="Proxima Nova"/>
                <a:cs typeface="Proxima Nova"/>
                <a:sym typeface="Proxima Nova"/>
              </a:rPr>
              <a:t>Con(A,100)</a:t>
            </a:r>
            <a:endParaRPr sz="1300">
              <a:highlight>
                <a:srgbClr val="00FFFF"/>
              </a:highlight>
              <a:latin typeface="Proxima Nova"/>
              <a:ea typeface="Proxima Nova"/>
              <a:cs typeface="Proxima Nova"/>
              <a:sym typeface="Proxima Nova"/>
            </a:endParaRPr>
          </a:p>
          <a:p>
            <a:pPr indent="0" lvl="0" marL="0" rtl="0" algn="ctr">
              <a:spcBef>
                <a:spcPts val="0"/>
              </a:spcBef>
              <a:spcAft>
                <a:spcPts val="0"/>
              </a:spcAft>
              <a:buNone/>
            </a:pPr>
            <a:r>
              <a:rPr lang="en" sz="1300">
                <a:highlight>
                  <a:srgbClr val="00FFFF"/>
                </a:highlight>
                <a:latin typeface="Proxima Nova"/>
                <a:ea typeface="Proxima Nova"/>
                <a:cs typeface="Proxima Nova"/>
                <a:sym typeface="Proxima Nova"/>
              </a:rPr>
              <a:t>Mod(A,400)</a:t>
            </a:r>
            <a:endParaRPr sz="1300">
              <a:highlight>
                <a:srgbClr val="00FFFF"/>
              </a:highlight>
              <a:latin typeface="Proxima Nova"/>
              <a:ea typeface="Proxima Nova"/>
              <a:cs typeface="Proxima Nova"/>
              <a:sym typeface="Proxima Nova"/>
            </a:endParaRPr>
          </a:p>
        </p:txBody>
      </p:sp>
      <p:sp>
        <p:nvSpPr>
          <p:cNvPr id="747" name="Google Shape;747;p40"/>
          <p:cNvSpPr/>
          <p:nvPr/>
        </p:nvSpPr>
        <p:spPr>
          <a:xfrm>
            <a:off x="6540700" y="337100"/>
            <a:ext cx="1745700" cy="12771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0"/>
          <p:cNvSpPr txBox="1"/>
          <p:nvPr/>
        </p:nvSpPr>
        <p:spPr>
          <a:xfrm>
            <a:off x="6634700" y="433479"/>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cxnSp>
        <p:nvCxnSpPr>
          <p:cNvPr id="749" name="Google Shape;749;p40"/>
          <p:cNvCxnSpPr>
            <a:stCxn id="747" idx="0"/>
            <a:endCxn id="747" idx="2"/>
          </p:cNvCxnSpPr>
          <p:nvPr/>
        </p:nvCxnSpPr>
        <p:spPr>
          <a:xfrm>
            <a:off x="7413550" y="337100"/>
            <a:ext cx="0" cy="1277100"/>
          </a:xfrm>
          <a:prstGeom prst="straightConnector1">
            <a:avLst/>
          </a:prstGeom>
          <a:noFill/>
          <a:ln cap="flat" cmpd="sng" w="9525">
            <a:solidFill>
              <a:schemeClr val="dk2"/>
            </a:solidFill>
            <a:prstDash val="solid"/>
            <a:round/>
            <a:headEnd len="med" w="med" type="none"/>
            <a:tailEnd len="med" w="med" type="none"/>
          </a:ln>
        </p:spPr>
      </p:cxnSp>
      <p:sp>
        <p:nvSpPr>
          <p:cNvPr id="750" name="Google Shape;750;p40"/>
          <p:cNvSpPr txBox="1"/>
          <p:nvPr/>
        </p:nvSpPr>
        <p:spPr>
          <a:xfrm>
            <a:off x="6634700" y="813776"/>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751" name="Google Shape;751;p40"/>
          <p:cNvSpPr txBox="1"/>
          <p:nvPr/>
        </p:nvSpPr>
        <p:spPr>
          <a:xfrm>
            <a:off x="6634700" y="1194074"/>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752" name="Google Shape;752;p40"/>
          <p:cNvSpPr txBox="1"/>
          <p:nvPr/>
        </p:nvSpPr>
        <p:spPr>
          <a:xfrm>
            <a:off x="7467300" y="433479"/>
            <a:ext cx="72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$200</a:t>
            </a:r>
            <a:endParaRPr sz="1600">
              <a:latin typeface="Proxima Nova"/>
              <a:ea typeface="Proxima Nova"/>
              <a:cs typeface="Proxima Nova"/>
              <a:sym typeface="Proxima Nova"/>
            </a:endParaRPr>
          </a:p>
        </p:txBody>
      </p:sp>
      <p:sp>
        <p:nvSpPr>
          <p:cNvPr id="753" name="Google Shape;753;p40"/>
          <p:cNvSpPr txBox="1"/>
          <p:nvPr/>
        </p:nvSpPr>
        <p:spPr>
          <a:xfrm>
            <a:off x="7467325" y="813776"/>
            <a:ext cx="72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754" name="Google Shape;754;p40"/>
          <p:cNvSpPr txBox="1"/>
          <p:nvPr/>
        </p:nvSpPr>
        <p:spPr>
          <a:xfrm>
            <a:off x="7561200" y="1194074"/>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p:txBody>
      </p:sp>
      <p:cxnSp>
        <p:nvCxnSpPr>
          <p:cNvPr id="755" name="Google Shape;755;p40"/>
          <p:cNvCxnSpPr/>
          <p:nvPr/>
        </p:nvCxnSpPr>
        <p:spPr>
          <a:xfrm>
            <a:off x="5400700" y="921650"/>
            <a:ext cx="953700" cy="0"/>
          </a:xfrm>
          <a:prstGeom prst="straightConnector1">
            <a:avLst/>
          </a:prstGeom>
          <a:noFill/>
          <a:ln cap="flat" cmpd="sng" w="9525">
            <a:solidFill>
              <a:schemeClr val="dk2"/>
            </a:solidFill>
            <a:prstDash val="solid"/>
            <a:round/>
            <a:headEnd len="med" w="med" type="none"/>
            <a:tailEnd len="med" w="med" type="triangle"/>
          </a:ln>
        </p:spPr>
      </p:cxnSp>
      <p:sp>
        <p:nvSpPr>
          <p:cNvPr id="756" name="Google Shape;756;p40"/>
          <p:cNvSpPr txBox="1"/>
          <p:nvPr/>
        </p:nvSpPr>
        <p:spPr>
          <a:xfrm>
            <a:off x="4991513" y="536750"/>
            <a:ext cx="17868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Proxima Nova"/>
                <a:ea typeface="Proxima Nova"/>
                <a:cs typeface="Proxima Nova"/>
                <a:sym typeface="Proxima Nova"/>
              </a:rPr>
              <a:t>𝜏2 , S𝑎</a:t>
            </a:r>
            <a:endParaRPr sz="700">
              <a:latin typeface="Proxima Nova"/>
              <a:ea typeface="Proxima Nova"/>
              <a:cs typeface="Proxima Nova"/>
              <a:sym typeface="Proxima Nova"/>
            </a:endParaRPr>
          </a:p>
        </p:txBody>
      </p:sp>
      <p:sp>
        <p:nvSpPr>
          <p:cNvPr id="757" name="Google Shape;757;p40"/>
          <p:cNvSpPr txBox="1"/>
          <p:nvPr/>
        </p:nvSpPr>
        <p:spPr>
          <a:xfrm>
            <a:off x="5012063" y="1029200"/>
            <a:ext cx="1745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Proxima Nova"/>
                <a:ea typeface="Proxima Nova"/>
                <a:cs typeface="Proxima Nova"/>
                <a:sym typeface="Proxima Nova"/>
              </a:rPr>
              <a:t>Con(A,500)</a:t>
            </a:r>
            <a:endParaRPr sz="1300">
              <a:latin typeface="Proxima Nova"/>
              <a:ea typeface="Proxima Nova"/>
              <a:cs typeface="Proxima Nova"/>
              <a:sym typeface="Proxima Nova"/>
            </a:endParaRPr>
          </a:p>
          <a:p>
            <a:pPr indent="0" lvl="0" marL="0" rtl="0" algn="ctr">
              <a:spcBef>
                <a:spcPts val="0"/>
              </a:spcBef>
              <a:spcAft>
                <a:spcPts val="0"/>
              </a:spcAft>
              <a:buNone/>
            </a:pPr>
            <a:r>
              <a:rPr lang="en" sz="1300">
                <a:latin typeface="Proxima Nova"/>
                <a:ea typeface="Proxima Nova"/>
                <a:cs typeface="Proxima Nova"/>
                <a:sym typeface="Proxima Nova"/>
              </a:rPr>
              <a:t>Mod(A,-300)</a:t>
            </a:r>
            <a:endParaRPr sz="1300">
              <a:latin typeface="Proxima Nova"/>
              <a:ea typeface="Proxima Nova"/>
              <a:cs typeface="Proxima Nova"/>
              <a:sym typeface="Proxima Nova"/>
            </a:endParaRPr>
          </a:p>
        </p:txBody>
      </p:sp>
      <p:sp>
        <p:nvSpPr>
          <p:cNvPr id="758" name="Google Shape;758;p40"/>
          <p:cNvSpPr txBox="1"/>
          <p:nvPr/>
        </p:nvSpPr>
        <p:spPr>
          <a:xfrm>
            <a:off x="757175" y="4148575"/>
            <a:ext cx="7198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highlight>
                  <a:srgbClr val="00FFFF"/>
                </a:highlight>
                <a:latin typeface="Proxima Nova"/>
                <a:ea typeface="Proxima Nova"/>
                <a:cs typeface="Proxima Nova"/>
                <a:sym typeface="Proxima Nova"/>
              </a:rPr>
              <a:t>𝜏1</a:t>
            </a:r>
            <a:r>
              <a:rPr b="1" lang="en" sz="2000">
                <a:latin typeface="Proxima Nova"/>
                <a:ea typeface="Proxima Nova"/>
                <a:cs typeface="Proxima Nova"/>
                <a:sym typeface="Proxima Nova"/>
              </a:rPr>
              <a:t> = </a:t>
            </a:r>
            <a:r>
              <a:rPr b="1" lang="en" sz="2000">
                <a:highlight>
                  <a:srgbClr val="00FFFF"/>
                </a:highlight>
                <a:latin typeface="Proxima Nova"/>
                <a:ea typeface="Proxima Nova"/>
                <a:cs typeface="Proxima Nova"/>
                <a:sym typeface="Proxima Nova"/>
              </a:rPr>
              <a:t>Con(A, 100)</a:t>
            </a:r>
            <a:r>
              <a:rPr b="1" lang="en" sz="2000">
                <a:latin typeface="Proxima Nova"/>
                <a:ea typeface="Proxima Nova"/>
                <a:cs typeface="Proxima Nova"/>
                <a:sym typeface="Proxima Nova"/>
              </a:rPr>
              <a:t>, Con(B, 700), </a:t>
            </a:r>
            <a:r>
              <a:rPr b="1" lang="en" sz="2000">
                <a:highlight>
                  <a:srgbClr val="00FFFF"/>
                </a:highlight>
                <a:latin typeface="Proxima Nova"/>
                <a:ea typeface="Proxima Nova"/>
                <a:cs typeface="Proxima Nova"/>
                <a:sym typeface="Proxima Nova"/>
              </a:rPr>
              <a:t>Mod(A, 400)</a:t>
            </a:r>
            <a:r>
              <a:rPr b="1" lang="en" sz="2000">
                <a:latin typeface="Proxima Nova"/>
                <a:ea typeface="Proxima Nova"/>
                <a:cs typeface="Proxima Nova"/>
                <a:sym typeface="Proxima Nova"/>
              </a:rPr>
              <a:t>, Mod(B, -400);</a:t>
            </a:r>
            <a:endParaRPr b="1" sz="2000">
              <a:latin typeface="Proxima Nova"/>
              <a:ea typeface="Proxima Nova"/>
              <a:cs typeface="Proxima Nova"/>
              <a:sym typeface="Proxima Nova"/>
            </a:endParaRPr>
          </a:p>
          <a:p>
            <a:pPr indent="0" lvl="0" marL="0" rtl="0" algn="ctr">
              <a:spcBef>
                <a:spcPts val="0"/>
              </a:spcBef>
              <a:spcAft>
                <a:spcPts val="0"/>
              </a:spcAft>
              <a:buNone/>
            </a:pPr>
            <a:r>
              <a:rPr b="1" lang="en" sz="2000">
                <a:latin typeface="Proxima Nova"/>
                <a:ea typeface="Proxima Nova"/>
                <a:cs typeface="Proxima Nova"/>
                <a:sym typeface="Proxima Nova"/>
              </a:rPr>
              <a:t>𝜏2 = Con(A, 500), Mod(A, -300), Mod(E, 300)</a:t>
            </a:r>
            <a:endParaRPr b="1" sz="2000">
              <a:latin typeface="Proxima Nova"/>
              <a:ea typeface="Proxima Nova"/>
              <a:cs typeface="Proxima Nova"/>
              <a:sym typeface="Proxima Nova"/>
            </a:endParaRPr>
          </a:p>
        </p:txBody>
      </p:sp>
      <p:cxnSp>
        <p:nvCxnSpPr>
          <p:cNvPr id="759" name="Google Shape;759;p40"/>
          <p:cNvCxnSpPr/>
          <p:nvPr/>
        </p:nvCxnSpPr>
        <p:spPr>
          <a:xfrm flipH="1" rot="10800000">
            <a:off x="6354405" y="2303738"/>
            <a:ext cx="1082100" cy="3300"/>
          </a:xfrm>
          <a:prstGeom prst="straightConnector1">
            <a:avLst/>
          </a:prstGeom>
          <a:noFill/>
          <a:ln cap="flat" cmpd="sng" w="9525">
            <a:solidFill>
              <a:schemeClr val="dk2"/>
            </a:solidFill>
            <a:prstDash val="solid"/>
            <a:round/>
            <a:headEnd len="med" w="med" type="triangle"/>
            <a:tailEnd len="med" w="med" type="none"/>
          </a:ln>
        </p:spPr>
      </p:cxnSp>
      <p:sp>
        <p:nvSpPr>
          <p:cNvPr id="760" name="Google Shape;760;p40"/>
          <p:cNvSpPr txBox="1"/>
          <p:nvPr/>
        </p:nvSpPr>
        <p:spPr>
          <a:xfrm>
            <a:off x="6382063" y="1897588"/>
            <a:ext cx="1170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Proxima Nova"/>
                <a:ea typeface="Proxima Nova"/>
                <a:cs typeface="Proxima Nova"/>
                <a:sym typeface="Proxima Nova"/>
              </a:rPr>
              <a:t>𝜏1 , S</a:t>
            </a:r>
            <a:r>
              <a:rPr i="1" lang="en" sz="1300">
                <a:solidFill>
                  <a:schemeClr val="dk1"/>
                </a:solidFill>
                <a:latin typeface="Proxima Nova"/>
                <a:ea typeface="Proxima Nova"/>
                <a:cs typeface="Proxima Nova"/>
                <a:sym typeface="Proxima Nova"/>
              </a:rPr>
              <a:t>b</a:t>
            </a:r>
            <a:endParaRPr i="1" sz="1200">
              <a:latin typeface="Proxima Nova"/>
              <a:ea typeface="Proxima Nova"/>
              <a:cs typeface="Proxima Nova"/>
              <a:sym typeface="Proxima Nova"/>
            </a:endParaRPr>
          </a:p>
        </p:txBody>
      </p:sp>
      <p:sp>
        <p:nvSpPr>
          <p:cNvPr id="761" name="Google Shape;761;p40"/>
          <p:cNvSpPr txBox="1"/>
          <p:nvPr/>
        </p:nvSpPr>
        <p:spPr>
          <a:xfrm>
            <a:off x="6296123" y="2400700"/>
            <a:ext cx="13425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Proxima Nova"/>
                <a:ea typeface="Proxima Nova"/>
                <a:cs typeface="Proxima Nova"/>
                <a:sym typeface="Proxima Nova"/>
              </a:rPr>
              <a:t>Con(B,700)</a:t>
            </a:r>
            <a:endParaRPr sz="1300">
              <a:latin typeface="Proxima Nova"/>
              <a:ea typeface="Proxima Nova"/>
              <a:cs typeface="Proxima Nova"/>
              <a:sym typeface="Proxima Nova"/>
            </a:endParaRPr>
          </a:p>
          <a:p>
            <a:pPr indent="0" lvl="0" marL="0" rtl="0" algn="ctr">
              <a:spcBef>
                <a:spcPts val="0"/>
              </a:spcBef>
              <a:spcAft>
                <a:spcPts val="0"/>
              </a:spcAft>
              <a:buNone/>
            </a:pPr>
            <a:r>
              <a:rPr lang="en" sz="1300">
                <a:latin typeface="Proxima Nova"/>
                <a:ea typeface="Proxima Nova"/>
                <a:cs typeface="Proxima Nova"/>
                <a:sym typeface="Proxima Nova"/>
              </a:rPr>
              <a:t>decide ABORT</a:t>
            </a:r>
            <a:endParaRPr sz="1300">
              <a:latin typeface="Proxima Nova"/>
              <a:ea typeface="Proxima Nova"/>
              <a:cs typeface="Proxima Nova"/>
              <a:sym typeface="Proxima Nova"/>
            </a:endParaRPr>
          </a:p>
        </p:txBody>
      </p:sp>
      <p:sp>
        <p:nvSpPr>
          <p:cNvPr id="762" name="Google Shape;762;p40"/>
          <p:cNvSpPr/>
          <p:nvPr/>
        </p:nvSpPr>
        <p:spPr>
          <a:xfrm>
            <a:off x="4410050" y="1765274"/>
            <a:ext cx="1857600" cy="1074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0"/>
          <p:cNvSpPr txBox="1"/>
          <p:nvPr/>
        </p:nvSpPr>
        <p:spPr>
          <a:xfrm>
            <a:off x="4510080" y="1846385"/>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cxnSp>
        <p:nvCxnSpPr>
          <p:cNvPr id="764" name="Google Shape;764;p40"/>
          <p:cNvCxnSpPr>
            <a:stCxn id="762" idx="0"/>
            <a:endCxn id="762" idx="2"/>
          </p:cNvCxnSpPr>
          <p:nvPr/>
        </p:nvCxnSpPr>
        <p:spPr>
          <a:xfrm>
            <a:off x="5338850" y="1765274"/>
            <a:ext cx="0" cy="1074900"/>
          </a:xfrm>
          <a:prstGeom prst="straightConnector1">
            <a:avLst/>
          </a:prstGeom>
          <a:noFill/>
          <a:ln cap="flat" cmpd="sng" w="9525">
            <a:solidFill>
              <a:schemeClr val="dk2"/>
            </a:solidFill>
            <a:prstDash val="solid"/>
            <a:round/>
            <a:headEnd len="med" w="med" type="none"/>
            <a:tailEnd len="med" w="med" type="none"/>
          </a:ln>
        </p:spPr>
      </p:cxnSp>
      <p:sp>
        <p:nvSpPr>
          <p:cNvPr id="765" name="Google Shape;765;p40"/>
          <p:cNvSpPr txBox="1"/>
          <p:nvPr/>
        </p:nvSpPr>
        <p:spPr>
          <a:xfrm>
            <a:off x="4510080" y="2166440"/>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766" name="Google Shape;766;p40"/>
          <p:cNvSpPr txBox="1"/>
          <p:nvPr/>
        </p:nvSpPr>
        <p:spPr>
          <a:xfrm>
            <a:off x="4510080" y="2486494"/>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767" name="Google Shape;767;p40"/>
          <p:cNvSpPr txBox="1"/>
          <p:nvPr/>
        </p:nvSpPr>
        <p:spPr>
          <a:xfrm>
            <a:off x="5396089" y="1846385"/>
            <a:ext cx="771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$200</a:t>
            </a:r>
            <a:endParaRPr sz="1600">
              <a:latin typeface="Proxima Nova"/>
              <a:ea typeface="Proxima Nova"/>
              <a:cs typeface="Proxima Nova"/>
              <a:sym typeface="Proxima Nova"/>
            </a:endParaRPr>
          </a:p>
        </p:txBody>
      </p:sp>
      <p:sp>
        <p:nvSpPr>
          <p:cNvPr id="768" name="Google Shape;768;p40"/>
          <p:cNvSpPr txBox="1"/>
          <p:nvPr/>
        </p:nvSpPr>
        <p:spPr>
          <a:xfrm>
            <a:off x="5396116" y="2166440"/>
            <a:ext cx="771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769" name="Google Shape;769;p40"/>
          <p:cNvSpPr txBox="1"/>
          <p:nvPr/>
        </p:nvSpPr>
        <p:spPr>
          <a:xfrm>
            <a:off x="5496013" y="2486494"/>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p:txBody>
      </p:sp>
      <p:cxnSp>
        <p:nvCxnSpPr>
          <p:cNvPr id="770" name="Google Shape;770;p40"/>
          <p:cNvCxnSpPr/>
          <p:nvPr/>
        </p:nvCxnSpPr>
        <p:spPr>
          <a:xfrm>
            <a:off x="7413550" y="1647413"/>
            <a:ext cx="12300" cy="667200"/>
          </a:xfrm>
          <a:prstGeom prst="straightConnector1">
            <a:avLst/>
          </a:prstGeom>
          <a:noFill/>
          <a:ln cap="flat" cmpd="sng" w="9525">
            <a:solidFill>
              <a:schemeClr val="dk2"/>
            </a:solidFill>
            <a:prstDash val="solid"/>
            <a:round/>
            <a:headEnd len="med" w="med" type="none"/>
            <a:tailEnd len="med" w="med" type="none"/>
          </a:ln>
        </p:spPr>
      </p:cxnSp>
      <p:sp>
        <p:nvSpPr>
          <p:cNvPr id="771" name="Google Shape;771;p40"/>
          <p:cNvSpPr/>
          <p:nvPr/>
        </p:nvSpPr>
        <p:spPr>
          <a:xfrm>
            <a:off x="1525825" y="1743813"/>
            <a:ext cx="1857600" cy="1074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0"/>
          <p:cNvSpPr txBox="1"/>
          <p:nvPr/>
        </p:nvSpPr>
        <p:spPr>
          <a:xfrm>
            <a:off x="1625855" y="1824931"/>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cxnSp>
        <p:nvCxnSpPr>
          <p:cNvPr id="773" name="Google Shape;773;p40"/>
          <p:cNvCxnSpPr>
            <a:stCxn id="771" idx="0"/>
            <a:endCxn id="771" idx="2"/>
          </p:cNvCxnSpPr>
          <p:nvPr/>
        </p:nvCxnSpPr>
        <p:spPr>
          <a:xfrm>
            <a:off x="2454625" y="1743813"/>
            <a:ext cx="0" cy="1074900"/>
          </a:xfrm>
          <a:prstGeom prst="straightConnector1">
            <a:avLst/>
          </a:prstGeom>
          <a:noFill/>
          <a:ln cap="flat" cmpd="sng" w="9525">
            <a:solidFill>
              <a:schemeClr val="dk2"/>
            </a:solidFill>
            <a:prstDash val="solid"/>
            <a:round/>
            <a:headEnd len="med" w="med" type="none"/>
            <a:tailEnd len="med" w="med" type="none"/>
          </a:ln>
        </p:spPr>
      </p:cxnSp>
      <p:sp>
        <p:nvSpPr>
          <p:cNvPr id="774" name="Google Shape;774;p40"/>
          <p:cNvSpPr txBox="1"/>
          <p:nvPr/>
        </p:nvSpPr>
        <p:spPr>
          <a:xfrm>
            <a:off x="1625855" y="2145012"/>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775" name="Google Shape;775;p40"/>
          <p:cNvSpPr txBox="1"/>
          <p:nvPr/>
        </p:nvSpPr>
        <p:spPr>
          <a:xfrm>
            <a:off x="1625855" y="2465094"/>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776" name="Google Shape;776;p40"/>
          <p:cNvSpPr txBox="1"/>
          <p:nvPr/>
        </p:nvSpPr>
        <p:spPr>
          <a:xfrm>
            <a:off x="2511864" y="1824931"/>
            <a:ext cx="771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t>
            </a:r>
            <a:r>
              <a:rPr lang="en" sz="1600">
                <a:solidFill>
                  <a:srgbClr val="DF000F"/>
                </a:solidFill>
                <a:latin typeface="Proxima Nova"/>
                <a:ea typeface="Proxima Nova"/>
                <a:cs typeface="Proxima Nova"/>
                <a:sym typeface="Proxima Nova"/>
              </a:rPr>
              <a:t>-200</a:t>
            </a:r>
            <a:endParaRPr sz="1600">
              <a:solidFill>
                <a:srgbClr val="DF000F"/>
              </a:solidFill>
              <a:latin typeface="Proxima Nova"/>
              <a:ea typeface="Proxima Nova"/>
              <a:cs typeface="Proxima Nova"/>
              <a:sym typeface="Proxima Nova"/>
            </a:endParaRPr>
          </a:p>
        </p:txBody>
      </p:sp>
      <p:sp>
        <p:nvSpPr>
          <p:cNvPr id="777" name="Google Shape;777;p40"/>
          <p:cNvSpPr txBox="1"/>
          <p:nvPr/>
        </p:nvSpPr>
        <p:spPr>
          <a:xfrm>
            <a:off x="2511891" y="2145012"/>
            <a:ext cx="771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778" name="Google Shape;778;p40"/>
          <p:cNvSpPr txBox="1"/>
          <p:nvPr/>
        </p:nvSpPr>
        <p:spPr>
          <a:xfrm>
            <a:off x="2611788" y="2465094"/>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p:txBody>
      </p:sp>
      <p:sp>
        <p:nvSpPr>
          <p:cNvPr id="779" name="Google Shape;779;p40"/>
          <p:cNvSpPr txBox="1"/>
          <p:nvPr/>
        </p:nvSpPr>
        <p:spPr>
          <a:xfrm>
            <a:off x="3225485" y="2408650"/>
            <a:ext cx="13425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Proxima Nova"/>
                <a:ea typeface="Proxima Nova"/>
                <a:cs typeface="Proxima Nova"/>
                <a:sym typeface="Proxima Nova"/>
              </a:rPr>
              <a:t>Mod(A,-400)</a:t>
            </a:r>
            <a:endParaRPr sz="1300">
              <a:latin typeface="Proxima Nova"/>
              <a:ea typeface="Proxima Nova"/>
              <a:cs typeface="Proxima Nova"/>
              <a:sym typeface="Proxima Nova"/>
            </a:endParaRPr>
          </a:p>
          <a:p>
            <a:pPr indent="0" lvl="0" marL="0" rtl="0" algn="ctr">
              <a:spcBef>
                <a:spcPts val="0"/>
              </a:spcBef>
              <a:spcAft>
                <a:spcPts val="0"/>
              </a:spcAft>
              <a:buNone/>
            </a:pPr>
            <a:r>
              <a:rPr lang="en" sz="1300">
                <a:latin typeface="Proxima Nova"/>
                <a:ea typeface="Proxima Nova"/>
                <a:cs typeface="Proxima Nova"/>
                <a:sym typeface="Proxima Nova"/>
              </a:rPr>
              <a:t>ABORT</a:t>
            </a:r>
            <a:endParaRPr sz="1300">
              <a:latin typeface="Proxima Nova"/>
              <a:ea typeface="Proxima Nova"/>
              <a:cs typeface="Proxima Nova"/>
              <a:sym typeface="Proxima Nova"/>
            </a:endParaRPr>
          </a:p>
        </p:txBody>
      </p:sp>
      <p:cxnSp>
        <p:nvCxnSpPr>
          <p:cNvPr id="780" name="Google Shape;780;p40"/>
          <p:cNvCxnSpPr/>
          <p:nvPr/>
        </p:nvCxnSpPr>
        <p:spPr>
          <a:xfrm rot="10800000">
            <a:off x="3561388" y="2311850"/>
            <a:ext cx="770700" cy="3900"/>
          </a:xfrm>
          <a:prstGeom prst="straightConnector1">
            <a:avLst/>
          </a:prstGeom>
          <a:noFill/>
          <a:ln cap="flat" cmpd="sng" w="9525">
            <a:solidFill>
              <a:schemeClr val="dk2"/>
            </a:solidFill>
            <a:prstDash val="solid"/>
            <a:round/>
            <a:headEnd len="med" w="med" type="none"/>
            <a:tailEnd len="med" w="med" type="triangle"/>
          </a:ln>
        </p:spPr>
      </p:cxnSp>
      <p:sp>
        <p:nvSpPr>
          <p:cNvPr id="781" name="Google Shape;781;p40"/>
          <p:cNvSpPr txBox="1"/>
          <p:nvPr/>
        </p:nvSpPr>
        <p:spPr>
          <a:xfrm>
            <a:off x="3340063" y="1934788"/>
            <a:ext cx="117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Proxima Nova"/>
                <a:ea typeface="Proxima Nova"/>
                <a:cs typeface="Proxima Nova"/>
                <a:sym typeface="Proxima Nova"/>
              </a:rPr>
              <a:t>𝜏1 , S𝑎</a:t>
            </a:r>
            <a:endParaRPr sz="800">
              <a:latin typeface="Proxima Nova"/>
              <a:ea typeface="Proxima Nova"/>
              <a:cs typeface="Proxima Nova"/>
              <a:sym typeface="Proxima Nova"/>
            </a:endParaRPr>
          </a:p>
        </p:txBody>
      </p:sp>
      <p:cxnSp>
        <p:nvCxnSpPr>
          <p:cNvPr id="782" name="Google Shape;782;p40"/>
          <p:cNvCxnSpPr/>
          <p:nvPr/>
        </p:nvCxnSpPr>
        <p:spPr>
          <a:xfrm>
            <a:off x="2454617" y="3612000"/>
            <a:ext cx="1678800" cy="0"/>
          </a:xfrm>
          <a:prstGeom prst="straightConnector1">
            <a:avLst/>
          </a:prstGeom>
          <a:noFill/>
          <a:ln cap="flat" cmpd="sng" w="9525">
            <a:solidFill>
              <a:schemeClr val="dk2"/>
            </a:solidFill>
            <a:prstDash val="solid"/>
            <a:round/>
            <a:headEnd len="med" w="med" type="none"/>
            <a:tailEnd len="med" w="med" type="triangle"/>
          </a:ln>
        </p:spPr>
      </p:cxnSp>
      <p:cxnSp>
        <p:nvCxnSpPr>
          <p:cNvPr id="783" name="Google Shape;783;p40"/>
          <p:cNvCxnSpPr/>
          <p:nvPr/>
        </p:nvCxnSpPr>
        <p:spPr>
          <a:xfrm rot="10800000">
            <a:off x="2464600" y="2893275"/>
            <a:ext cx="0" cy="717900"/>
          </a:xfrm>
          <a:prstGeom prst="straightConnector1">
            <a:avLst/>
          </a:prstGeom>
          <a:noFill/>
          <a:ln cap="flat" cmpd="sng" w="9525">
            <a:solidFill>
              <a:schemeClr val="dk2"/>
            </a:solidFill>
            <a:prstDash val="solid"/>
            <a:round/>
            <a:headEnd len="med" w="med" type="none"/>
            <a:tailEnd len="med" w="med" type="none"/>
          </a:ln>
        </p:spPr>
      </p:cxnSp>
      <p:sp>
        <p:nvSpPr>
          <p:cNvPr id="784" name="Google Shape;784;p40"/>
          <p:cNvSpPr txBox="1"/>
          <p:nvPr/>
        </p:nvSpPr>
        <p:spPr>
          <a:xfrm>
            <a:off x="2708725" y="3242188"/>
            <a:ext cx="1170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Proxima Nova"/>
                <a:ea typeface="Proxima Nova"/>
                <a:cs typeface="Proxima Nova"/>
                <a:sym typeface="Proxima Nova"/>
              </a:rPr>
              <a:t>𝜏2 , S</a:t>
            </a:r>
            <a:r>
              <a:rPr i="1" lang="en" sz="1300">
                <a:solidFill>
                  <a:schemeClr val="dk1"/>
                </a:solidFill>
                <a:latin typeface="Proxima Nova"/>
                <a:ea typeface="Proxima Nova"/>
                <a:cs typeface="Proxima Nova"/>
                <a:sym typeface="Proxima Nova"/>
              </a:rPr>
              <a:t>e</a:t>
            </a:r>
            <a:endParaRPr sz="1300">
              <a:latin typeface="Proxima Nova"/>
              <a:ea typeface="Proxima Nova"/>
              <a:cs typeface="Proxima Nova"/>
              <a:sym typeface="Proxima Nova"/>
            </a:endParaRPr>
          </a:p>
        </p:txBody>
      </p:sp>
      <p:sp>
        <p:nvSpPr>
          <p:cNvPr id="785" name="Google Shape;785;p40"/>
          <p:cNvSpPr txBox="1"/>
          <p:nvPr/>
        </p:nvSpPr>
        <p:spPr>
          <a:xfrm>
            <a:off x="2622773" y="3646300"/>
            <a:ext cx="13425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Proxima Nova"/>
                <a:ea typeface="Proxima Nova"/>
                <a:cs typeface="Proxima Nova"/>
                <a:sym typeface="Proxima Nova"/>
              </a:rPr>
              <a:t>Mod(E,300)</a:t>
            </a:r>
            <a:endParaRPr sz="1300">
              <a:latin typeface="Proxima Nova"/>
              <a:ea typeface="Proxima Nova"/>
              <a:cs typeface="Proxima Nova"/>
              <a:sym typeface="Proxima Nova"/>
            </a:endParaRPr>
          </a:p>
        </p:txBody>
      </p:sp>
      <p:sp>
        <p:nvSpPr>
          <p:cNvPr id="786" name="Google Shape;786;p40"/>
          <p:cNvSpPr/>
          <p:nvPr/>
        </p:nvSpPr>
        <p:spPr>
          <a:xfrm>
            <a:off x="4201900" y="2999772"/>
            <a:ext cx="1857600" cy="1131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0"/>
          <p:cNvSpPr txBox="1"/>
          <p:nvPr/>
        </p:nvSpPr>
        <p:spPr>
          <a:xfrm>
            <a:off x="4301930" y="3085188"/>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sp>
        <p:nvSpPr>
          <p:cNvPr id="788" name="Google Shape;788;p40"/>
          <p:cNvSpPr txBox="1"/>
          <p:nvPr/>
        </p:nvSpPr>
        <p:spPr>
          <a:xfrm>
            <a:off x="4301930" y="3422229"/>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789" name="Google Shape;789;p40"/>
          <p:cNvSpPr txBox="1"/>
          <p:nvPr/>
        </p:nvSpPr>
        <p:spPr>
          <a:xfrm>
            <a:off x="4301930" y="3759270"/>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790" name="Google Shape;790;p40"/>
          <p:cNvSpPr txBox="1"/>
          <p:nvPr/>
        </p:nvSpPr>
        <p:spPr>
          <a:xfrm>
            <a:off x="5187939" y="3085188"/>
            <a:ext cx="771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t>
            </a:r>
            <a:r>
              <a:rPr lang="en" sz="1600">
                <a:solidFill>
                  <a:srgbClr val="FF0000"/>
                </a:solidFill>
                <a:latin typeface="Proxima Nova"/>
                <a:ea typeface="Proxima Nova"/>
                <a:cs typeface="Proxima Nova"/>
                <a:sym typeface="Proxima Nova"/>
              </a:rPr>
              <a:t>-200</a:t>
            </a:r>
            <a:endParaRPr sz="1600">
              <a:solidFill>
                <a:srgbClr val="FF0000"/>
              </a:solidFill>
              <a:latin typeface="Proxima Nova"/>
              <a:ea typeface="Proxima Nova"/>
              <a:cs typeface="Proxima Nova"/>
              <a:sym typeface="Proxima Nova"/>
            </a:endParaRPr>
          </a:p>
        </p:txBody>
      </p:sp>
      <p:sp>
        <p:nvSpPr>
          <p:cNvPr id="791" name="Google Shape;791;p40"/>
          <p:cNvSpPr txBox="1"/>
          <p:nvPr/>
        </p:nvSpPr>
        <p:spPr>
          <a:xfrm>
            <a:off x="5187966" y="3422229"/>
            <a:ext cx="771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792" name="Google Shape;792;p40"/>
          <p:cNvSpPr txBox="1"/>
          <p:nvPr/>
        </p:nvSpPr>
        <p:spPr>
          <a:xfrm>
            <a:off x="5287863" y="3759270"/>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cxnSp>
        <p:nvCxnSpPr>
          <p:cNvPr id="793" name="Google Shape;793;p40"/>
          <p:cNvCxnSpPr/>
          <p:nvPr/>
        </p:nvCxnSpPr>
        <p:spPr>
          <a:xfrm>
            <a:off x="5187975" y="2993650"/>
            <a:ext cx="0" cy="1131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41"/>
          <p:cNvSpPr/>
          <p:nvPr/>
        </p:nvSpPr>
        <p:spPr>
          <a:xfrm>
            <a:off x="313275" y="316525"/>
            <a:ext cx="2065500" cy="1184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1"/>
          <p:cNvSpPr txBox="1"/>
          <p:nvPr/>
        </p:nvSpPr>
        <p:spPr>
          <a:xfrm>
            <a:off x="424499" y="414675"/>
            <a:ext cx="74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cxnSp>
        <p:nvCxnSpPr>
          <p:cNvPr id="800" name="Google Shape;800;p41"/>
          <p:cNvCxnSpPr>
            <a:stCxn id="798" idx="0"/>
            <a:endCxn id="798" idx="2"/>
          </p:cNvCxnSpPr>
          <p:nvPr/>
        </p:nvCxnSpPr>
        <p:spPr>
          <a:xfrm>
            <a:off x="1346025" y="316525"/>
            <a:ext cx="0" cy="1184700"/>
          </a:xfrm>
          <a:prstGeom prst="straightConnector1">
            <a:avLst/>
          </a:prstGeom>
          <a:noFill/>
          <a:ln cap="flat" cmpd="sng" w="9525">
            <a:solidFill>
              <a:schemeClr val="dk2"/>
            </a:solidFill>
            <a:prstDash val="solid"/>
            <a:round/>
            <a:headEnd len="med" w="med" type="none"/>
            <a:tailEnd len="med" w="med" type="none"/>
          </a:ln>
        </p:spPr>
      </p:cxnSp>
      <p:sp>
        <p:nvSpPr>
          <p:cNvPr id="801" name="Google Shape;801;p41"/>
          <p:cNvSpPr txBox="1"/>
          <p:nvPr/>
        </p:nvSpPr>
        <p:spPr>
          <a:xfrm>
            <a:off x="424499" y="801961"/>
            <a:ext cx="74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802" name="Google Shape;802;p41"/>
          <p:cNvSpPr txBox="1"/>
          <p:nvPr/>
        </p:nvSpPr>
        <p:spPr>
          <a:xfrm>
            <a:off x="424499" y="1189248"/>
            <a:ext cx="74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803" name="Google Shape;803;p41"/>
          <p:cNvSpPr txBox="1"/>
          <p:nvPr/>
        </p:nvSpPr>
        <p:spPr>
          <a:xfrm>
            <a:off x="1520763" y="414675"/>
            <a:ext cx="74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$100</a:t>
            </a:r>
            <a:endParaRPr sz="1600">
              <a:latin typeface="Proxima Nova"/>
              <a:ea typeface="Proxima Nova"/>
              <a:cs typeface="Proxima Nova"/>
              <a:sym typeface="Proxima Nova"/>
            </a:endParaRPr>
          </a:p>
        </p:txBody>
      </p:sp>
      <p:sp>
        <p:nvSpPr>
          <p:cNvPr id="804" name="Google Shape;804;p41"/>
          <p:cNvSpPr txBox="1"/>
          <p:nvPr/>
        </p:nvSpPr>
        <p:spPr>
          <a:xfrm>
            <a:off x="1409687" y="801961"/>
            <a:ext cx="858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805" name="Google Shape;805;p41"/>
          <p:cNvSpPr txBox="1"/>
          <p:nvPr/>
        </p:nvSpPr>
        <p:spPr>
          <a:xfrm>
            <a:off x="1520763" y="1189248"/>
            <a:ext cx="74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p:txBody>
      </p:sp>
      <p:sp>
        <p:nvSpPr>
          <p:cNvPr id="806" name="Google Shape;806;p41"/>
          <p:cNvSpPr/>
          <p:nvPr/>
        </p:nvSpPr>
        <p:spPr>
          <a:xfrm>
            <a:off x="3483425" y="337100"/>
            <a:ext cx="1745700" cy="1184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1"/>
          <p:cNvSpPr txBox="1"/>
          <p:nvPr/>
        </p:nvSpPr>
        <p:spPr>
          <a:xfrm>
            <a:off x="3577425" y="435266"/>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cxnSp>
        <p:nvCxnSpPr>
          <p:cNvPr id="808" name="Google Shape;808;p41"/>
          <p:cNvCxnSpPr>
            <a:stCxn id="806" idx="0"/>
            <a:endCxn id="806" idx="2"/>
          </p:cNvCxnSpPr>
          <p:nvPr/>
        </p:nvCxnSpPr>
        <p:spPr>
          <a:xfrm>
            <a:off x="4356275" y="337100"/>
            <a:ext cx="0" cy="1184700"/>
          </a:xfrm>
          <a:prstGeom prst="straightConnector1">
            <a:avLst/>
          </a:prstGeom>
          <a:noFill/>
          <a:ln cap="flat" cmpd="sng" w="9525">
            <a:solidFill>
              <a:schemeClr val="dk2"/>
            </a:solidFill>
            <a:prstDash val="solid"/>
            <a:round/>
            <a:headEnd len="med" w="med" type="none"/>
            <a:tailEnd len="med" w="med" type="none"/>
          </a:ln>
        </p:spPr>
      </p:cxnSp>
      <p:sp>
        <p:nvSpPr>
          <p:cNvPr id="809" name="Google Shape;809;p41"/>
          <p:cNvSpPr txBox="1"/>
          <p:nvPr/>
        </p:nvSpPr>
        <p:spPr>
          <a:xfrm>
            <a:off x="3577425" y="822616"/>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810" name="Google Shape;810;p41"/>
          <p:cNvSpPr txBox="1"/>
          <p:nvPr/>
        </p:nvSpPr>
        <p:spPr>
          <a:xfrm>
            <a:off x="3577425" y="1209965"/>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811" name="Google Shape;811;p41"/>
          <p:cNvSpPr txBox="1"/>
          <p:nvPr/>
        </p:nvSpPr>
        <p:spPr>
          <a:xfrm>
            <a:off x="4410025" y="435266"/>
            <a:ext cx="72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$500</a:t>
            </a:r>
            <a:endParaRPr sz="1600">
              <a:latin typeface="Proxima Nova"/>
              <a:ea typeface="Proxima Nova"/>
              <a:cs typeface="Proxima Nova"/>
              <a:sym typeface="Proxima Nova"/>
            </a:endParaRPr>
          </a:p>
        </p:txBody>
      </p:sp>
      <p:sp>
        <p:nvSpPr>
          <p:cNvPr id="812" name="Google Shape;812;p41"/>
          <p:cNvSpPr txBox="1"/>
          <p:nvPr/>
        </p:nvSpPr>
        <p:spPr>
          <a:xfrm>
            <a:off x="4410050" y="822616"/>
            <a:ext cx="72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813" name="Google Shape;813;p41"/>
          <p:cNvSpPr txBox="1"/>
          <p:nvPr/>
        </p:nvSpPr>
        <p:spPr>
          <a:xfrm>
            <a:off x="4503925" y="1209965"/>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p:txBody>
      </p:sp>
      <p:cxnSp>
        <p:nvCxnSpPr>
          <p:cNvPr id="814" name="Google Shape;814;p41"/>
          <p:cNvCxnSpPr/>
          <p:nvPr/>
        </p:nvCxnSpPr>
        <p:spPr>
          <a:xfrm>
            <a:off x="2465338" y="877875"/>
            <a:ext cx="931500" cy="900"/>
          </a:xfrm>
          <a:prstGeom prst="straightConnector1">
            <a:avLst/>
          </a:prstGeom>
          <a:noFill/>
          <a:ln cap="flat" cmpd="sng" w="9525">
            <a:solidFill>
              <a:schemeClr val="dk2"/>
            </a:solidFill>
            <a:prstDash val="solid"/>
            <a:round/>
            <a:headEnd len="med" w="med" type="none"/>
            <a:tailEnd len="med" w="med" type="triangle"/>
          </a:ln>
        </p:spPr>
      </p:cxnSp>
      <p:sp>
        <p:nvSpPr>
          <p:cNvPr id="815" name="Google Shape;815;p41"/>
          <p:cNvSpPr txBox="1"/>
          <p:nvPr/>
        </p:nvSpPr>
        <p:spPr>
          <a:xfrm>
            <a:off x="2005175" y="531350"/>
            <a:ext cx="1745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300">
                <a:solidFill>
                  <a:schemeClr val="dk1"/>
                </a:solidFill>
                <a:latin typeface="Proxima Nova"/>
                <a:ea typeface="Proxima Nova"/>
                <a:cs typeface="Proxima Nova"/>
                <a:sym typeface="Proxima Nova"/>
              </a:rPr>
              <a:t>𝜏1 , S𝑎</a:t>
            </a:r>
            <a:endParaRPr sz="700">
              <a:latin typeface="Proxima Nova"/>
              <a:ea typeface="Proxima Nova"/>
              <a:cs typeface="Proxima Nova"/>
              <a:sym typeface="Proxima Nova"/>
            </a:endParaRPr>
          </a:p>
        </p:txBody>
      </p:sp>
      <p:sp>
        <p:nvSpPr>
          <p:cNvPr id="816" name="Google Shape;816;p41"/>
          <p:cNvSpPr txBox="1"/>
          <p:nvPr/>
        </p:nvSpPr>
        <p:spPr>
          <a:xfrm>
            <a:off x="2052125" y="916250"/>
            <a:ext cx="1745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300">
                <a:latin typeface="Proxima Nova"/>
                <a:ea typeface="Proxima Nova"/>
                <a:cs typeface="Proxima Nova"/>
                <a:sym typeface="Proxima Nova"/>
              </a:rPr>
              <a:t>Con(A,100)</a:t>
            </a:r>
            <a:endParaRPr sz="1300">
              <a:latin typeface="Proxima Nova"/>
              <a:ea typeface="Proxima Nova"/>
              <a:cs typeface="Proxima Nova"/>
              <a:sym typeface="Proxima Nova"/>
            </a:endParaRPr>
          </a:p>
          <a:p>
            <a:pPr indent="0" lvl="0" marL="0" rtl="0" algn="ctr">
              <a:spcBef>
                <a:spcPts val="0"/>
              </a:spcBef>
              <a:spcAft>
                <a:spcPts val="0"/>
              </a:spcAft>
              <a:buNone/>
            </a:pPr>
            <a:r>
              <a:rPr lang="en" sz="1300">
                <a:latin typeface="Proxima Nova"/>
                <a:ea typeface="Proxima Nova"/>
                <a:cs typeface="Proxima Nova"/>
                <a:sym typeface="Proxima Nova"/>
              </a:rPr>
              <a:t>Mod(A,400)</a:t>
            </a:r>
            <a:endParaRPr sz="1300">
              <a:latin typeface="Proxima Nova"/>
              <a:ea typeface="Proxima Nova"/>
              <a:cs typeface="Proxima Nova"/>
              <a:sym typeface="Proxima Nova"/>
            </a:endParaRPr>
          </a:p>
        </p:txBody>
      </p:sp>
      <p:sp>
        <p:nvSpPr>
          <p:cNvPr id="817" name="Google Shape;817;p41"/>
          <p:cNvSpPr/>
          <p:nvPr/>
        </p:nvSpPr>
        <p:spPr>
          <a:xfrm>
            <a:off x="6540700" y="337100"/>
            <a:ext cx="1745700" cy="12771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1"/>
          <p:cNvSpPr txBox="1"/>
          <p:nvPr/>
        </p:nvSpPr>
        <p:spPr>
          <a:xfrm>
            <a:off x="6634700" y="433479"/>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cxnSp>
        <p:nvCxnSpPr>
          <p:cNvPr id="819" name="Google Shape;819;p41"/>
          <p:cNvCxnSpPr>
            <a:stCxn id="817" idx="0"/>
            <a:endCxn id="817" idx="2"/>
          </p:cNvCxnSpPr>
          <p:nvPr/>
        </p:nvCxnSpPr>
        <p:spPr>
          <a:xfrm>
            <a:off x="7413550" y="337100"/>
            <a:ext cx="0" cy="1277100"/>
          </a:xfrm>
          <a:prstGeom prst="straightConnector1">
            <a:avLst/>
          </a:prstGeom>
          <a:noFill/>
          <a:ln cap="flat" cmpd="sng" w="9525">
            <a:solidFill>
              <a:schemeClr val="dk2"/>
            </a:solidFill>
            <a:prstDash val="solid"/>
            <a:round/>
            <a:headEnd len="med" w="med" type="none"/>
            <a:tailEnd len="med" w="med" type="none"/>
          </a:ln>
        </p:spPr>
      </p:cxnSp>
      <p:sp>
        <p:nvSpPr>
          <p:cNvPr id="820" name="Google Shape;820;p41"/>
          <p:cNvSpPr txBox="1"/>
          <p:nvPr/>
        </p:nvSpPr>
        <p:spPr>
          <a:xfrm>
            <a:off x="6634700" y="813776"/>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821" name="Google Shape;821;p41"/>
          <p:cNvSpPr txBox="1"/>
          <p:nvPr/>
        </p:nvSpPr>
        <p:spPr>
          <a:xfrm>
            <a:off x="6634700" y="1194074"/>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822" name="Google Shape;822;p41"/>
          <p:cNvSpPr txBox="1"/>
          <p:nvPr/>
        </p:nvSpPr>
        <p:spPr>
          <a:xfrm>
            <a:off x="7467300" y="433479"/>
            <a:ext cx="72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$200</a:t>
            </a:r>
            <a:endParaRPr sz="1600">
              <a:latin typeface="Proxima Nova"/>
              <a:ea typeface="Proxima Nova"/>
              <a:cs typeface="Proxima Nova"/>
              <a:sym typeface="Proxima Nova"/>
            </a:endParaRPr>
          </a:p>
        </p:txBody>
      </p:sp>
      <p:sp>
        <p:nvSpPr>
          <p:cNvPr id="823" name="Google Shape;823;p41"/>
          <p:cNvSpPr txBox="1"/>
          <p:nvPr/>
        </p:nvSpPr>
        <p:spPr>
          <a:xfrm>
            <a:off x="7467325" y="813776"/>
            <a:ext cx="72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824" name="Google Shape;824;p41"/>
          <p:cNvSpPr txBox="1"/>
          <p:nvPr/>
        </p:nvSpPr>
        <p:spPr>
          <a:xfrm>
            <a:off x="7561200" y="1194074"/>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p:txBody>
      </p:sp>
      <p:cxnSp>
        <p:nvCxnSpPr>
          <p:cNvPr id="825" name="Google Shape;825;p41"/>
          <p:cNvCxnSpPr/>
          <p:nvPr/>
        </p:nvCxnSpPr>
        <p:spPr>
          <a:xfrm>
            <a:off x="5400700" y="921650"/>
            <a:ext cx="953700" cy="0"/>
          </a:xfrm>
          <a:prstGeom prst="straightConnector1">
            <a:avLst/>
          </a:prstGeom>
          <a:noFill/>
          <a:ln cap="flat" cmpd="sng" w="9525">
            <a:solidFill>
              <a:schemeClr val="dk2"/>
            </a:solidFill>
            <a:prstDash val="solid"/>
            <a:round/>
            <a:headEnd len="med" w="med" type="none"/>
            <a:tailEnd len="med" w="med" type="triangle"/>
          </a:ln>
        </p:spPr>
      </p:cxnSp>
      <p:sp>
        <p:nvSpPr>
          <p:cNvPr id="826" name="Google Shape;826;p41"/>
          <p:cNvSpPr txBox="1"/>
          <p:nvPr/>
        </p:nvSpPr>
        <p:spPr>
          <a:xfrm>
            <a:off x="4991513" y="536750"/>
            <a:ext cx="17868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highlight>
                  <a:srgbClr val="00FFFF"/>
                </a:highlight>
                <a:latin typeface="Proxima Nova"/>
                <a:ea typeface="Proxima Nova"/>
                <a:cs typeface="Proxima Nova"/>
                <a:sym typeface="Proxima Nova"/>
              </a:rPr>
              <a:t>𝜏2 , S𝑎</a:t>
            </a:r>
            <a:endParaRPr sz="700">
              <a:highlight>
                <a:srgbClr val="00FFFF"/>
              </a:highlight>
              <a:latin typeface="Proxima Nova"/>
              <a:ea typeface="Proxima Nova"/>
              <a:cs typeface="Proxima Nova"/>
              <a:sym typeface="Proxima Nova"/>
            </a:endParaRPr>
          </a:p>
        </p:txBody>
      </p:sp>
      <p:sp>
        <p:nvSpPr>
          <p:cNvPr id="827" name="Google Shape;827;p41"/>
          <p:cNvSpPr txBox="1"/>
          <p:nvPr/>
        </p:nvSpPr>
        <p:spPr>
          <a:xfrm>
            <a:off x="5012063" y="1029200"/>
            <a:ext cx="1745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highlight>
                  <a:srgbClr val="00FFFF"/>
                </a:highlight>
                <a:latin typeface="Proxima Nova"/>
                <a:ea typeface="Proxima Nova"/>
                <a:cs typeface="Proxima Nova"/>
                <a:sym typeface="Proxima Nova"/>
              </a:rPr>
              <a:t>Con(A,500)</a:t>
            </a:r>
            <a:endParaRPr sz="1300">
              <a:highlight>
                <a:srgbClr val="00FFFF"/>
              </a:highlight>
              <a:latin typeface="Proxima Nova"/>
              <a:ea typeface="Proxima Nova"/>
              <a:cs typeface="Proxima Nova"/>
              <a:sym typeface="Proxima Nova"/>
            </a:endParaRPr>
          </a:p>
          <a:p>
            <a:pPr indent="0" lvl="0" marL="0" rtl="0" algn="ctr">
              <a:spcBef>
                <a:spcPts val="0"/>
              </a:spcBef>
              <a:spcAft>
                <a:spcPts val="0"/>
              </a:spcAft>
              <a:buNone/>
            </a:pPr>
            <a:r>
              <a:rPr lang="en" sz="1300">
                <a:highlight>
                  <a:srgbClr val="00FFFF"/>
                </a:highlight>
                <a:latin typeface="Proxima Nova"/>
                <a:ea typeface="Proxima Nova"/>
                <a:cs typeface="Proxima Nova"/>
                <a:sym typeface="Proxima Nova"/>
              </a:rPr>
              <a:t>Mod(A,-300)</a:t>
            </a:r>
            <a:endParaRPr sz="1300">
              <a:highlight>
                <a:srgbClr val="00FFFF"/>
              </a:highlight>
              <a:latin typeface="Proxima Nova"/>
              <a:ea typeface="Proxima Nova"/>
              <a:cs typeface="Proxima Nova"/>
              <a:sym typeface="Proxima Nova"/>
            </a:endParaRPr>
          </a:p>
        </p:txBody>
      </p:sp>
      <p:sp>
        <p:nvSpPr>
          <p:cNvPr id="828" name="Google Shape;828;p41"/>
          <p:cNvSpPr txBox="1"/>
          <p:nvPr/>
        </p:nvSpPr>
        <p:spPr>
          <a:xfrm>
            <a:off x="757175" y="4148575"/>
            <a:ext cx="7198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Proxima Nova"/>
                <a:ea typeface="Proxima Nova"/>
                <a:cs typeface="Proxima Nova"/>
                <a:sym typeface="Proxima Nova"/>
              </a:rPr>
              <a:t>𝜏1 = Con(A, 100), Con(B, 700), Mod(A, 400), Mod(B, -400);</a:t>
            </a:r>
            <a:endParaRPr b="1" sz="2000">
              <a:latin typeface="Proxima Nova"/>
              <a:ea typeface="Proxima Nova"/>
              <a:cs typeface="Proxima Nova"/>
              <a:sym typeface="Proxima Nova"/>
            </a:endParaRPr>
          </a:p>
          <a:p>
            <a:pPr indent="0" lvl="0" marL="0" rtl="0" algn="ctr">
              <a:spcBef>
                <a:spcPts val="0"/>
              </a:spcBef>
              <a:spcAft>
                <a:spcPts val="0"/>
              </a:spcAft>
              <a:buNone/>
            </a:pPr>
            <a:r>
              <a:rPr b="1" lang="en" sz="2000">
                <a:highlight>
                  <a:srgbClr val="00FFFF"/>
                </a:highlight>
                <a:latin typeface="Proxima Nova"/>
                <a:ea typeface="Proxima Nova"/>
                <a:cs typeface="Proxima Nova"/>
                <a:sym typeface="Proxima Nova"/>
              </a:rPr>
              <a:t>𝜏2</a:t>
            </a:r>
            <a:r>
              <a:rPr b="1" lang="en" sz="2000">
                <a:latin typeface="Proxima Nova"/>
                <a:ea typeface="Proxima Nova"/>
                <a:cs typeface="Proxima Nova"/>
                <a:sym typeface="Proxima Nova"/>
              </a:rPr>
              <a:t> = </a:t>
            </a:r>
            <a:r>
              <a:rPr b="1" lang="en" sz="2000">
                <a:highlight>
                  <a:srgbClr val="00FFFF"/>
                </a:highlight>
                <a:latin typeface="Proxima Nova"/>
                <a:ea typeface="Proxima Nova"/>
                <a:cs typeface="Proxima Nova"/>
                <a:sym typeface="Proxima Nova"/>
              </a:rPr>
              <a:t>Con(A, 500)</a:t>
            </a:r>
            <a:r>
              <a:rPr b="1" lang="en" sz="2000">
                <a:latin typeface="Proxima Nova"/>
                <a:ea typeface="Proxima Nova"/>
                <a:cs typeface="Proxima Nova"/>
                <a:sym typeface="Proxima Nova"/>
              </a:rPr>
              <a:t>, </a:t>
            </a:r>
            <a:r>
              <a:rPr b="1" lang="en" sz="2000">
                <a:highlight>
                  <a:srgbClr val="00FFFF"/>
                </a:highlight>
                <a:latin typeface="Proxima Nova"/>
                <a:ea typeface="Proxima Nova"/>
                <a:cs typeface="Proxima Nova"/>
                <a:sym typeface="Proxima Nova"/>
              </a:rPr>
              <a:t>Mod(A, -300)</a:t>
            </a:r>
            <a:r>
              <a:rPr b="1" lang="en" sz="2000">
                <a:latin typeface="Proxima Nova"/>
                <a:ea typeface="Proxima Nova"/>
                <a:cs typeface="Proxima Nova"/>
                <a:sym typeface="Proxima Nova"/>
              </a:rPr>
              <a:t>, Mod(E, 300)</a:t>
            </a:r>
            <a:endParaRPr b="1" sz="2000">
              <a:latin typeface="Proxima Nova"/>
              <a:ea typeface="Proxima Nova"/>
              <a:cs typeface="Proxima Nova"/>
              <a:sym typeface="Proxima Nova"/>
            </a:endParaRPr>
          </a:p>
        </p:txBody>
      </p:sp>
      <p:cxnSp>
        <p:nvCxnSpPr>
          <p:cNvPr id="829" name="Google Shape;829;p41"/>
          <p:cNvCxnSpPr/>
          <p:nvPr/>
        </p:nvCxnSpPr>
        <p:spPr>
          <a:xfrm flipH="1" rot="10800000">
            <a:off x="6354405" y="2303738"/>
            <a:ext cx="1082100" cy="3300"/>
          </a:xfrm>
          <a:prstGeom prst="straightConnector1">
            <a:avLst/>
          </a:prstGeom>
          <a:noFill/>
          <a:ln cap="flat" cmpd="sng" w="9525">
            <a:solidFill>
              <a:schemeClr val="dk2"/>
            </a:solidFill>
            <a:prstDash val="solid"/>
            <a:round/>
            <a:headEnd len="med" w="med" type="triangle"/>
            <a:tailEnd len="med" w="med" type="none"/>
          </a:ln>
        </p:spPr>
      </p:cxnSp>
      <p:sp>
        <p:nvSpPr>
          <p:cNvPr id="830" name="Google Shape;830;p41"/>
          <p:cNvSpPr txBox="1"/>
          <p:nvPr/>
        </p:nvSpPr>
        <p:spPr>
          <a:xfrm>
            <a:off x="6382063" y="1897588"/>
            <a:ext cx="1170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Proxima Nova"/>
                <a:ea typeface="Proxima Nova"/>
                <a:cs typeface="Proxima Nova"/>
                <a:sym typeface="Proxima Nova"/>
              </a:rPr>
              <a:t>𝜏1 , S</a:t>
            </a:r>
            <a:r>
              <a:rPr i="1" lang="en" sz="1300">
                <a:solidFill>
                  <a:schemeClr val="dk1"/>
                </a:solidFill>
                <a:latin typeface="Proxima Nova"/>
                <a:ea typeface="Proxima Nova"/>
                <a:cs typeface="Proxima Nova"/>
                <a:sym typeface="Proxima Nova"/>
              </a:rPr>
              <a:t>b</a:t>
            </a:r>
            <a:endParaRPr i="1" sz="1200">
              <a:latin typeface="Proxima Nova"/>
              <a:ea typeface="Proxima Nova"/>
              <a:cs typeface="Proxima Nova"/>
              <a:sym typeface="Proxima Nova"/>
            </a:endParaRPr>
          </a:p>
        </p:txBody>
      </p:sp>
      <p:sp>
        <p:nvSpPr>
          <p:cNvPr id="831" name="Google Shape;831;p41"/>
          <p:cNvSpPr txBox="1"/>
          <p:nvPr/>
        </p:nvSpPr>
        <p:spPr>
          <a:xfrm>
            <a:off x="6296123" y="2400700"/>
            <a:ext cx="13425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Proxima Nova"/>
                <a:ea typeface="Proxima Nova"/>
                <a:cs typeface="Proxima Nova"/>
                <a:sym typeface="Proxima Nova"/>
              </a:rPr>
              <a:t>Con(B,700)</a:t>
            </a:r>
            <a:endParaRPr sz="1300">
              <a:latin typeface="Proxima Nova"/>
              <a:ea typeface="Proxima Nova"/>
              <a:cs typeface="Proxima Nova"/>
              <a:sym typeface="Proxima Nova"/>
            </a:endParaRPr>
          </a:p>
          <a:p>
            <a:pPr indent="0" lvl="0" marL="0" rtl="0" algn="ctr">
              <a:spcBef>
                <a:spcPts val="0"/>
              </a:spcBef>
              <a:spcAft>
                <a:spcPts val="0"/>
              </a:spcAft>
              <a:buNone/>
            </a:pPr>
            <a:r>
              <a:rPr lang="en" sz="1300">
                <a:latin typeface="Proxima Nova"/>
                <a:ea typeface="Proxima Nova"/>
                <a:cs typeface="Proxima Nova"/>
                <a:sym typeface="Proxima Nova"/>
              </a:rPr>
              <a:t>decide ABORT</a:t>
            </a:r>
            <a:endParaRPr sz="1300">
              <a:latin typeface="Proxima Nova"/>
              <a:ea typeface="Proxima Nova"/>
              <a:cs typeface="Proxima Nova"/>
              <a:sym typeface="Proxima Nova"/>
            </a:endParaRPr>
          </a:p>
        </p:txBody>
      </p:sp>
      <p:sp>
        <p:nvSpPr>
          <p:cNvPr id="832" name="Google Shape;832;p41"/>
          <p:cNvSpPr/>
          <p:nvPr/>
        </p:nvSpPr>
        <p:spPr>
          <a:xfrm>
            <a:off x="4410050" y="1765274"/>
            <a:ext cx="1857600" cy="1074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1"/>
          <p:cNvSpPr txBox="1"/>
          <p:nvPr/>
        </p:nvSpPr>
        <p:spPr>
          <a:xfrm>
            <a:off x="4510080" y="1846385"/>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cxnSp>
        <p:nvCxnSpPr>
          <p:cNvPr id="834" name="Google Shape;834;p41"/>
          <p:cNvCxnSpPr>
            <a:stCxn id="832" idx="0"/>
            <a:endCxn id="832" idx="2"/>
          </p:cNvCxnSpPr>
          <p:nvPr/>
        </p:nvCxnSpPr>
        <p:spPr>
          <a:xfrm>
            <a:off x="5338850" y="1765274"/>
            <a:ext cx="0" cy="1074900"/>
          </a:xfrm>
          <a:prstGeom prst="straightConnector1">
            <a:avLst/>
          </a:prstGeom>
          <a:noFill/>
          <a:ln cap="flat" cmpd="sng" w="9525">
            <a:solidFill>
              <a:schemeClr val="dk2"/>
            </a:solidFill>
            <a:prstDash val="solid"/>
            <a:round/>
            <a:headEnd len="med" w="med" type="none"/>
            <a:tailEnd len="med" w="med" type="none"/>
          </a:ln>
        </p:spPr>
      </p:cxnSp>
      <p:sp>
        <p:nvSpPr>
          <p:cNvPr id="835" name="Google Shape;835;p41"/>
          <p:cNvSpPr txBox="1"/>
          <p:nvPr/>
        </p:nvSpPr>
        <p:spPr>
          <a:xfrm>
            <a:off x="4510080" y="2166440"/>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836" name="Google Shape;836;p41"/>
          <p:cNvSpPr txBox="1"/>
          <p:nvPr/>
        </p:nvSpPr>
        <p:spPr>
          <a:xfrm>
            <a:off x="4510080" y="2486494"/>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837" name="Google Shape;837;p41"/>
          <p:cNvSpPr txBox="1"/>
          <p:nvPr/>
        </p:nvSpPr>
        <p:spPr>
          <a:xfrm>
            <a:off x="5396089" y="1846385"/>
            <a:ext cx="771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$200</a:t>
            </a:r>
            <a:endParaRPr sz="1600">
              <a:latin typeface="Proxima Nova"/>
              <a:ea typeface="Proxima Nova"/>
              <a:cs typeface="Proxima Nova"/>
              <a:sym typeface="Proxima Nova"/>
            </a:endParaRPr>
          </a:p>
        </p:txBody>
      </p:sp>
      <p:sp>
        <p:nvSpPr>
          <p:cNvPr id="838" name="Google Shape;838;p41"/>
          <p:cNvSpPr txBox="1"/>
          <p:nvPr/>
        </p:nvSpPr>
        <p:spPr>
          <a:xfrm>
            <a:off x="5396116" y="2166440"/>
            <a:ext cx="771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839" name="Google Shape;839;p41"/>
          <p:cNvSpPr txBox="1"/>
          <p:nvPr/>
        </p:nvSpPr>
        <p:spPr>
          <a:xfrm>
            <a:off x="5496013" y="2486494"/>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p:txBody>
      </p:sp>
      <p:cxnSp>
        <p:nvCxnSpPr>
          <p:cNvPr id="840" name="Google Shape;840;p41"/>
          <p:cNvCxnSpPr/>
          <p:nvPr/>
        </p:nvCxnSpPr>
        <p:spPr>
          <a:xfrm>
            <a:off x="7413550" y="1647413"/>
            <a:ext cx="12300" cy="667200"/>
          </a:xfrm>
          <a:prstGeom prst="straightConnector1">
            <a:avLst/>
          </a:prstGeom>
          <a:noFill/>
          <a:ln cap="flat" cmpd="sng" w="9525">
            <a:solidFill>
              <a:schemeClr val="dk2"/>
            </a:solidFill>
            <a:prstDash val="solid"/>
            <a:round/>
            <a:headEnd len="med" w="med" type="none"/>
            <a:tailEnd len="med" w="med" type="none"/>
          </a:ln>
        </p:spPr>
      </p:cxnSp>
      <p:sp>
        <p:nvSpPr>
          <p:cNvPr id="841" name="Google Shape;841;p41"/>
          <p:cNvSpPr/>
          <p:nvPr/>
        </p:nvSpPr>
        <p:spPr>
          <a:xfrm>
            <a:off x="1525825" y="1743813"/>
            <a:ext cx="1857600" cy="1074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1"/>
          <p:cNvSpPr txBox="1"/>
          <p:nvPr/>
        </p:nvSpPr>
        <p:spPr>
          <a:xfrm>
            <a:off x="1625855" y="1824931"/>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cxnSp>
        <p:nvCxnSpPr>
          <p:cNvPr id="843" name="Google Shape;843;p41"/>
          <p:cNvCxnSpPr>
            <a:stCxn id="841" idx="0"/>
            <a:endCxn id="841" idx="2"/>
          </p:cNvCxnSpPr>
          <p:nvPr/>
        </p:nvCxnSpPr>
        <p:spPr>
          <a:xfrm>
            <a:off x="2454625" y="1743813"/>
            <a:ext cx="0" cy="1074900"/>
          </a:xfrm>
          <a:prstGeom prst="straightConnector1">
            <a:avLst/>
          </a:prstGeom>
          <a:noFill/>
          <a:ln cap="flat" cmpd="sng" w="9525">
            <a:solidFill>
              <a:schemeClr val="dk2"/>
            </a:solidFill>
            <a:prstDash val="solid"/>
            <a:round/>
            <a:headEnd len="med" w="med" type="none"/>
            <a:tailEnd len="med" w="med" type="none"/>
          </a:ln>
        </p:spPr>
      </p:cxnSp>
      <p:sp>
        <p:nvSpPr>
          <p:cNvPr id="844" name="Google Shape;844;p41"/>
          <p:cNvSpPr txBox="1"/>
          <p:nvPr/>
        </p:nvSpPr>
        <p:spPr>
          <a:xfrm>
            <a:off x="1625855" y="2145012"/>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845" name="Google Shape;845;p41"/>
          <p:cNvSpPr txBox="1"/>
          <p:nvPr/>
        </p:nvSpPr>
        <p:spPr>
          <a:xfrm>
            <a:off x="1625855" y="2465094"/>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846" name="Google Shape;846;p41"/>
          <p:cNvSpPr txBox="1"/>
          <p:nvPr/>
        </p:nvSpPr>
        <p:spPr>
          <a:xfrm>
            <a:off x="2511864" y="1824931"/>
            <a:ext cx="771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t>
            </a:r>
            <a:r>
              <a:rPr lang="en" sz="1600">
                <a:solidFill>
                  <a:srgbClr val="DF000F"/>
                </a:solidFill>
                <a:latin typeface="Proxima Nova"/>
                <a:ea typeface="Proxima Nova"/>
                <a:cs typeface="Proxima Nova"/>
                <a:sym typeface="Proxima Nova"/>
              </a:rPr>
              <a:t>-200</a:t>
            </a:r>
            <a:endParaRPr sz="1600">
              <a:solidFill>
                <a:srgbClr val="DF000F"/>
              </a:solidFill>
              <a:latin typeface="Proxima Nova"/>
              <a:ea typeface="Proxima Nova"/>
              <a:cs typeface="Proxima Nova"/>
              <a:sym typeface="Proxima Nova"/>
            </a:endParaRPr>
          </a:p>
        </p:txBody>
      </p:sp>
      <p:sp>
        <p:nvSpPr>
          <p:cNvPr id="847" name="Google Shape;847;p41"/>
          <p:cNvSpPr txBox="1"/>
          <p:nvPr/>
        </p:nvSpPr>
        <p:spPr>
          <a:xfrm>
            <a:off x="2511891" y="2145012"/>
            <a:ext cx="771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848" name="Google Shape;848;p41"/>
          <p:cNvSpPr txBox="1"/>
          <p:nvPr/>
        </p:nvSpPr>
        <p:spPr>
          <a:xfrm>
            <a:off x="2611788" y="2465094"/>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p:txBody>
      </p:sp>
      <p:sp>
        <p:nvSpPr>
          <p:cNvPr id="849" name="Google Shape;849;p41"/>
          <p:cNvSpPr txBox="1"/>
          <p:nvPr/>
        </p:nvSpPr>
        <p:spPr>
          <a:xfrm>
            <a:off x="3225485" y="2408650"/>
            <a:ext cx="13425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Proxima Nova"/>
                <a:ea typeface="Proxima Nova"/>
                <a:cs typeface="Proxima Nova"/>
                <a:sym typeface="Proxima Nova"/>
              </a:rPr>
              <a:t>Mod(A,-400)</a:t>
            </a:r>
            <a:endParaRPr sz="1300">
              <a:latin typeface="Proxima Nova"/>
              <a:ea typeface="Proxima Nova"/>
              <a:cs typeface="Proxima Nova"/>
              <a:sym typeface="Proxima Nova"/>
            </a:endParaRPr>
          </a:p>
          <a:p>
            <a:pPr indent="0" lvl="0" marL="0" rtl="0" algn="ctr">
              <a:spcBef>
                <a:spcPts val="0"/>
              </a:spcBef>
              <a:spcAft>
                <a:spcPts val="0"/>
              </a:spcAft>
              <a:buNone/>
            </a:pPr>
            <a:r>
              <a:rPr lang="en" sz="1300">
                <a:latin typeface="Proxima Nova"/>
                <a:ea typeface="Proxima Nova"/>
                <a:cs typeface="Proxima Nova"/>
                <a:sym typeface="Proxima Nova"/>
              </a:rPr>
              <a:t>ABORT</a:t>
            </a:r>
            <a:endParaRPr sz="1300">
              <a:latin typeface="Proxima Nova"/>
              <a:ea typeface="Proxima Nova"/>
              <a:cs typeface="Proxima Nova"/>
              <a:sym typeface="Proxima Nova"/>
            </a:endParaRPr>
          </a:p>
        </p:txBody>
      </p:sp>
      <p:cxnSp>
        <p:nvCxnSpPr>
          <p:cNvPr id="850" name="Google Shape;850;p41"/>
          <p:cNvCxnSpPr/>
          <p:nvPr/>
        </p:nvCxnSpPr>
        <p:spPr>
          <a:xfrm rot="10800000">
            <a:off x="3561388" y="2311850"/>
            <a:ext cx="770700" cy="3900"/>
          </a:xfrm>
          <a:prstGeom prst="straightConnector1">
            <a:avLst/>
          </a:prstGeom>
          <a:noFill/>
          <a:ln cap="flat" cmpd="sng" w="9525">
            <a:solidFill>
              <a:schemeClr val="dk2"/>
            </a:solidFill>
            <a:prstDash val="solid"/>
            <a:round/>
            <a:headEnd len="med" w="med" type="none"/>
            <a:tailEnd len="med" w="med" type="triangle"/>
          </a:ln>
        </p:spPr>
      </p:cxnSp>
      <p:sp>
        <p:nvSpPr>
          <p:cNvPr id="851" name="Google Shape;851;p41"/>
          <p:cNvSpPr txBox="1"/>
          <p:nvPr/>
        </p:nvSpPr>
        <p:spPr>
          <a:xfrm>
            <a:off x="3340063" y="1934788"/>
            <a:ext cx="117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Proxima Nova"/>
                <a:ea typeface="Proxima Nova"/>
                <a:cs typeface="Proxima Nova"/>
                <a:sym typeface="Proxima Nova"/>
              </a:rPr>
              <a:t>𝜏1 , S𝑎</a:t>
            </a:r>
            <a:endParaRPr sz="800">
              <a:latin typeface="Proxima Nova"/>
              <a:ea typeface="Proxima Nova"/>
              <a:cs typeface="Proxima Nova"/>
              <a:sym typeface="Proxima Nova"/>
            </a:endParaRPr>
          </a:p>
        </p:txBody>
      </p:sp>
      <p:cxnSp>
        <p:nvCxnSpPr>
          <p:cNvPr id="852" name="Google Shape;852;p41"/>
          <p:cNvCxnSpPr/>
          <p:nvPr/>
        </p:nvCxnSpPr>
        <p:spPr>
          <a:xfrm>
            <a:off x="2454617" y="3612000"/>
            <a:ext cx="1678800" cy="0"/>
          </a:xfrm>
          <a:prstGeom prst="straightConnector1">
            <a:avLst/>
          </a:prstGeom>
          <a:noFill/>
          <a:ln cap="flat" cmpd="sng" w="9525">
            <a:solidFill>
              <a:schemeClr val="dk2"/>
            </a:solidFill>
            <a:prstDash val="solid"/>
            <a:round/>
            <a:headEnd len="med" w="med" type="none"/>
            <a:tailEnd len="med" w="med" type="triangle"/>
          </a:ln>
        </p:spPr>
      </p:cxnSp>
      <p:cxnSp>
        <p:nvCxnSpPr>
          <p:cNvPr id="853" name="Google Shape;853;p41"/>
          <p:cNvCxnSpPr/>
          <p:nvPr/>
        </p:nvCxnSpPr>
        <p:spPr>
          <a:xfrm rot="10800000">
            <a:off x="2464600" y="2893275"/>
            <a:ext cx="0" cy="717900"/>
          </a:xfrm>
          <a:prstGeom prst="straightConnector1">
            <a:avLst/>
          </a:prstGeom>
          <a:noFill/>
          <a:ln cap="flat" cmpd="sng" w="9525">
            <a:solidFill>
              <a:schemeClr val="dk2"/>
            </a:solidFill>
            <a:prstDash val="solid"/>
            <a:round/>
            <a:headEnd len="med" w="med" type="none"/>
            <a:tailEnd len="med" w="med" type="none"/>
          </a:ln>
        </p:spPr>
      </p:cxnSp>
      <p:sp>
        <p:nvSpPr>
          <p:cNvPr id="854" name="Google Shape;854;p41"/>
          <p:cNvSpPr txBox="1"/>
          <p:nvPr/>
        </p:nvSpPr>
        <p:spPr>
          <a:xfrm>
            <a:off x="2708725" y="3242188"/>
            <a:ext cx="1170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Proxima Nova"/>
                <a:ea typeface="Proxima Nova"/>
                <a:cs typeface="Proxima Nova"/>
                <a:sym typeface="Proxima Nova"/>
              </a:rPr>
              <a:t>𝜏2 , S</a:t>
            </a:r>
            <a:r>
              <a:rPr i="1" lang="en" sz="1300">
                <a:solidFill>
                  <a:schemeClr val="dk1"/>
                </a:solidFill>
                <a:latin typeface="Proxima Nova"/>
                <a:ea typeface="Proxima Nova"/>
                <a:cs typeface="Proxima Nova"/>
                <a:sym typeface="Proxima Nova"/>
              </a:rPr>
              <a:t>e</a:t>
            </a:r>
            <a:endParaRPr sz="1300">
              <a:latin typeface="Proxima Nova"/>
              <a:ea typeface="Proxima Nova"/>
              <a:cs typeface="Proxima Nova"/>
              <a:sym typeface="Proxima Nova"/>
            </a:endParaRPr>
          </a:p>
        </p:txBody>
      </p:sp>
      <p:sp>
        <p:nvSpPr>
          <p:cNvPr id="855" name="Google Shape;855;p41"/>
          <p:cNvSpPr txBox="1"/>
          <p:nvPr/>
        </p:nvSpPr>
        <p:spPr>
          <a:xfrm>
            <a:off x="2622773" y="3646300"/>
            <a:ext cx="13425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Proxima Nova"/>
                <a:ea typeface="Proxima Nova"/>
                <a:cs typeface="Proxima Nova"/>
                <a:sym typeface="Proxima Nova"/>
              </a:rPr>
              <a:t>Mod(E,300)</a:t>
            </a:r>
            <a:endParaRPr sz="1300">
              <a:latin typeface="Proxima Nova"/>
              <a:ea typeface="Proxima Nova"/>
              <a:cs typeface="Proxima Nova"/>
              <a:sym typeface="Proxima Nova"/>
            </a:endParaRPr>
          </a:p>
        </p:txBody>
      </p:sp>
      <p:sp>
        <p:nvSpPr>
          <p:cNvPr id="856" name="Google Shape;856;p41"/>
          <p:cNvSpPr/>
          <p:nvPr/>
        </p:nvSpPr>
        <p:spPr>
          <a:xfrm>
            <a:off x="4201900" y="2999772"/>
            <a:ext cx="1857600" cy="1131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1"/>
          <p:cNvSpPr txBox="1"/>
          <p:nvPr/>
        </p:nvSpPr>
        <p:spPr>
          <a:xfrm>
            <a:off x="4301930" y="3085188"/>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sp>
        <p:nvSpPr>
          <p:cNvPr id="858" name="Google Shape;858;p41"/>
          <p:cNvSpPr txBox="1"/>
          <p:nvPr/>
        </p:nvSpPr>
        <p:spPr>
          <a:xfrm>
            <a:off x="4301930" y="3422229"/>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859" name="Google Shape;859;p41"/>
          <p:cNvSpPr txBox="1"/>
          <p:nvPr/>
        </p:nvSpPr>
        <p:spPr>
          <a:xfrm>
            <a:off x="4301930" y="3759270"/>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860" name="Google Shape;860;p41"/>
          <p:cNvSpPr txBox="1"/>
          <p:nvPr/>
        </p:nvSpPr>
        <p:spPr>
          <a:xfrm>
            <a:off x="5187939" y="3085188"/>
            <a:ext cx="771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t>
            </a:r>
            <a:r>
              <a:rPr lang="en" sz="1600">
                <a:solidFill>
                  <a:srgbClr val="FF0000"/>
                </a:solidFill>
                <a:latin typeface="Proxima Nova"/>
                <a:ea typeface="Proxima Nova"/>
                <a:cs typeface="Proxima Nova"/>
                <a:sym typeface="Proxima Nova"/>
              </a:rPr>
              <a:t>-200</a:t>
            </a:r>
            <a:endParaRPr sz="1600">
              <a:solidFill>
                <a:srgbClr val="FF0000"/>
              </a:solidFill>
              <a:latin typeface="Proxima Nova"/>
              <a:ea typeface="Proxima Nova"/>
              <a:cs typeface="Proxima Nova"/>
              <a:sym typeface="Proxima Nova"/>
            </a:endParaRPr>
          </a:p>
        </p:txBody>
      </p:sp>
      <p:sp>
        <p:nvSpPr>
          <p:cNvPr id="861" name="Google Shape;861;p41"/>
          <p:cNvSpPr txBox="1"/>
          <p:nvPr/>
        </p:nvSpPr>
        <p:spPr>
          <a:xfrm>
            <a:off x="5187966" y="3422229"/>
            <a:ext cx="771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862" name="Google Shape;862;p41"/>
          <p:cNvSpPr txBox="1"/>
          <p:nvPr/>
        </p:nvSpPr>
        <p:spPr>
          <a:xfrm>
            <a:off x="5287863" y="3759270"/>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cxnSp>
        <p:nvCxnSpPr>
          <p:cNvPr id="863" name="Google Shape;863;p41"/>
          <p:cNvCxnSpPr/>
          <p:nvPr/>
        </p:nvCxnSpPr>
        <p:spPr>
          <a:xfrm>
            <a:off x="5187975" y="2993650"/>
            <a:ext cx="0" cy="1131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42"/>
          <p:cNvSpPr/>
          <p:nvPr/>
        </p:nvSpPr>
        <p:spPr>
          <a:xfrm>
            <a:off x="313275" y="316525"/>
            <a:ext cx="2065500" cy="1184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2"/>
          <p:cNvSpPr txBox="1"/>
          <p:nvPr/>
        </p:nvSpPr>
        <p:spPr>
          <a:xfrm>
            <a:off x="424499" y="414675"/>
            <a:ext cx="74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cxnSp>
        <p:nvCxnSpPr>
          <p:cNvPr id="870" name="Google Shape;870;p42"/>
          <p:cNvCxnSpPr>
            <a:stCxn id="868" idx="0"/>
            <a:endCxn id="868" idx="2"/>
          </p:cNvCxnSpPr>
          <p:nvPr/>
        </p:nvCxnSpPr>
        <p:spPr>
          <a:xfrm>
            <a:off x="1346025" y="316525"/>
            <a:ext cx="0" cy="1184700"/>
          </a:xfrm>
          <a:prstGeom prst="straightConnector1">
            <a:avLst/>
          </a:prstGeom>
          <a:noFill/>
          <a:ln cap="flat" cmpd="sng" w="9525">
            <a:solidFill>
              <a:schemeClr val="dk2"/>
            </a:solidFill>
            <a:prstDash val="solid"/>
            <a:round/>
            <a:headEnd len="med" w="med" type="none"/>
            <a:tailEnd len="med" w="med" type="none"/>
          </a:ln>
        </p:spPr>
      </p:cxnSp>
      <p:sp>
        <p:nvSpPr>
          <p:cNvPr id="871" name="Google Shape;871;p42"/>
          <p:cNvSpPr txBox="1"/>
          <p:nvPr/>
        </p:nvSpPr>
        <p:spPr>
          <a:xfrm>
            <a:off x="424499" y="801961"/>
            <a:ext cx="74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872" name="Google Shape;872;p42"/>
          <p:cNvSpPr txBox="1"/>
          <p:nvPr/>
        </p:nvSpPr>
        <p:spPr>
          <a:xfrm>
            <a:off x="424499" y="1189248"/>
            <a:ext cx="74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873" name="Google Shape;873;p42"/>
          <p:cNvSpPr txBox="1"/>
          <p:nvPr/>
        </p:nvSpPr>
        <p:spPr>
          <a:xfrm>
            <a:off x="1520763" y="414675"/>
            <a:ext cx="74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$100</a:t>
            </a:r>
            <a:endParaRPr sz="1600">
              <a:latin typeface="Proxima Nova"/>
              <a:ea typeface="Proxima Nova"/>
              <a:cs typeface="Proxima Nova"/>
              <a:sym typeface="Proxima Nova"/>
            </a:endParaRPr>
          </a:p>
        </p:txBody>
      </p:sp>
      <p:sp>
        <p:nvSpPr>
          <p:cNvPr id="874" name="Google Shape;874;p42"/>
          <p:cNvSpPr txBox="1"/>
          <p:nvPr/>
        </p:nvSpPr>
        <p:spPr>
          <a:xfrm>
            <a:off x="1409687" y="801961"/>
            <a:ext cx="858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875" name="Google Shape;875;p42"/>
          <p:cNvSpPr txBox="1"/>
          <p:nvPr/>
        </p:nvSpPr>
        <p:spPr>
          <a:xfrm>
            <a:off x="1520763" y="1189248"/>
            <a:ext cx="74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p:txBody>
      </p:sp>
      <p:sp>
        <p:nvSpPr>
          <p:cNvPr id="876" name="Google Shape;876;p42"/>
          <p:cNvSpPr/>
          <p:nvPr/>
        </p:nvSpPr>
        <p:spPr>
          <a:xfrm>
            <a:off x="3483425" y="337100"/>
            <a:ext cx="1745700" cy="1184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2"/>
          <p:cNvSpPr txBox="1"/>
          <p:nvPr/>
        </p:nvSpPr>
        <p:spPr>
          <a:xfrm>
            <a:off x="3577425" y="435266"/>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cxnSp>
        <p:nvCxnSpPr>
          <p:cNvPr id="878" name="Google Shape;878;p42"/>
          <p:cNvCxnSpPr>
            <a:stCxn id="876" idx="0"/>
            <a:endCxn id="876" idx="2"/>
          </p:cNvCxnSpPr>
          <p:nvPr/>
        </p:nvCxnSpPr>
        <p:spPr>
          <a:xfrm>
            <a:off x="4356275" y="337100"/>
            <a:ext cx="0" cy="1184700"/>
          </a:xfrm>
          <a:prstGeom prst="straightConnector1">
            <a:avLst/>
          </a:prstGeom>
          <a:noFill/>
          <a:ln cap="flat" cmpd="sng" w="9525">
            <a:solidFill>
              <a:schemeClr val="dk2"/>
            </a:solidFill>
            <a:prstDash val="solid"/>
            <a:round/>
            <a:headEnd len="med" w="med" type="none"/>
            <a:tailEnd len="med" w="med" type="none"/>
          </a:ln>
        </p:spPr>
      </p:cxnSp>
      <p:sp>
        <p:nvSpPr>
          <p:cNvPr id="879" name="Google Shape;879;p42"/>
          <p:cNvSpPr txBox="1"/>
          <p:nvPr/>
        </p:nvSpPr>
        <p:spPr>
          <a:xfrm>
            <a:off x="3577425" y="822616"/>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880" name="Google Shape;880;p42"/>
          <p:cNvSpPr txBox="1"/>
          <p:nvPr/>
        </p:nvSpPr>
        <p:spPr>
          <a:xfrm>
            <a:off x="3577425" y="1209965"/>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881" name="Google Shape;881;p42"/>
          <p:cNvSpPr txBox="1"/>
          <p:nvPr/>
        </p:nvSpPr>
        <p:spPr>
          <a:xfrm>
            <a:off x="4410025" y="435266"/>
            <a:ext cx="72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$500</a:t>
            </a:r>
            <a:endParaRPr sz="1600">
              <a:latin typeface="Proxima Nova"/>
              <a:ea typeface="Proxima Nova"/>
              <a:cs typeface="Proxima Nova"/>
              <a:sym typeface="Proxima Nova"/>
            </a:endParaRPr>
          </a:p>
        </p:txBody>
      </p:sp>
      <p:sp>
        <p:nvSpPr>
          <p:cNvPr id="882" name="Google Shape;882;p42"/>
          <p:cNvSpPr txBox="1"/>
          <p:nvPr/>
        </p:nvSpPr>
        <p:spPr>
          <a:xfrm>
            <a:off x="4410050" y="822616"/>
            <a:ext cx="72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883" name="Google Shape;883;p42"/>
          <p:cNvSpPr txBox="1"/>
          <p:nvPr/>
        </p:nvSpPr>
        <p:spPr>
          <a:xfrm>
            <a:off x="4503925" y="1209965"/>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p:txBody>
      </p:sp>
      <p:cxnSp>
        <p:nvCxnSpPr>
          <p:cNvPr id="884" name="Google Shape;884;p42"/>
          <p:cNvCxnSpPr/>
          <p:nvPr/>
        </p:nvCxnSpPr>
        <p:spPr>
          <a:xfrm>
            <a:off x="2465338" y="877875"/>
            <a:ext cx="931500" cy="900"/>
          </a:xfrm>
          <a:prstGeom prst="straightConnector1">
            <a:avLst/>
          </a:prstGeom>
          <a:noFill/>
          <a:ln cap="flat" cmpd="sng" w="9525">
            <a:solidFill>
              <a:schemeClr val="dk2"/>
            </a:solidFill>
            <a:prstDash val="solid"/>
            <a:round/>
            <a:headEnd len="med" w="med" type="none"/>
            <a:tailEnd len="med" w="med" type="triangle"/>
          </a:ln>
        </p:spPr>
      </p:cxnSp>
      <p:sp>
        <p:nvSpPr>
          <p:cNvPr id="885" name="Google Shape;885;p42"/>
          <p:cNvSpPr txBox="1"/>
          <p:nvPr/>
        </p:nvSpPr>
        <p:spPr>
          <a:xfrm>
            <a:off x="2005175" y="531350"/>
            <a:ext cx="1745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300">
                <a:solidFill>
                  <a:schemeClr val="dk1"/>
                </a:solidFill>
                <a:latin typeface="Proxima Nova"/>
                <a:ea typeface="Proxima Nova"/>
                <a:cs typeface="Proxima Nova"/>
                <a:sym typeface="Proxima Nova"/>
              </a:rPr>
              <a:t>𝜏1 , S𝑎</a:t>
            </a:r>
            <a:endParaRPr sz="700">
              <a:latin typeface="Proxima Nova"/>
              <a:ea typeface="Proxima Nova"/>
              <a:cs typeface="Proxima Nova"/>
              <a:sym typeface="Proxima Nova"/>
            </a:endParaRPr>
          </a:p>
        </p:txBody>
      </p:sp>
      <p:sp>
        <p:nvSpPr>
          <p:cNvPr id="886" name="Google Shape;886;p42"/>
          <p:cNvSpPr txBox="1"/>
          <p:nvPr/>
        </p:nvSpPr>
        <p:spPr>
          <a:xfrm>
            <a:off x="2052125" y="916250"/>
            <a:ext cx="1745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300">
                <a:latin typeface="Proxima Nova"/>
                <a:ea typeface="Proxima Nova"/>
                <a:cs typeface="Proxima Nova"/>
                <a:sym typeface="Proxima Nova"/>
              </a:rPr>
              <a:t>Con(A,100)</a:t>
            </a:r>
            <a:endParaRPr sz="1300">
              <a:latin typeface="Proxima Nova"/>
              <a:ea typeface="Proxima Nova"/>
              <a:cs typeface="Proxima Nova"/>
              <a:sym typeface="Proxima Nova"/>
            </a:endParaRPr>
          </a:p>
          <a:p>
            <a:pPr indent="0" lvl="0" marL="0" rtl="0" algn="ctr">
              <a:spcBef>
                <a:spcPts val="0"/>
              </a:spcBef>
              <a:spcAft>
                <a:spcPts val="0"/>
              </a:spcAft>
              <a:buNone/>
            </a:pPr>
            <a:r>
              <a:rPr lang="en" sz="1300">
                <a:latin typeface="Proxima Nova"/>
                <a:ea typeface="Proxima Nova"/>
                <a:cs typeface="Proxima Nova"/>
                <a:sym typeface="Proxima Nova"/>
              </a:rPr>
              <a:t>Mod(A,400)</a:t>
            </a:r>
            <a:endParaRPr sz="1300">
              <a:latin typeface="Proxima Nova"/>
              <a:ea typeface="Proxima Nova"/>
              <a:cs typeface="Proxima Nova"/>
              <a:sym typeface="Proxima Nova"/>
            </a:endParaRPr>
          </a:p>
        </p:txBody>
      </p:sp>
      <p:sp>
        <p:nvSpPr>
          <p:cNvPr id="887" name="Google Shape;887;p42"/>
          <p:cNvSpPr/>
          <p:nvPr/>
        </p:nvSpPr>
        <p:spPr>
          <a:xfrm>
            <a:off x="6540700" y="337100"/>
            <a:ext cx="1745700" cy="12771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2"/>
          <p:cNvSpPr txBox="1"/>
          <p:nvPr/>
        </p:nvSpPr>
        <p:spPr>
          <a:xfrm>
            <a:off x="6634700" y="433479"/>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cxnSp>
        <p:nvCxnSpPr>
          <p:cNvPr id="889" name="Google Shape;889;p42"/>
          <p:cNvCxnSpPr>
            <a:stCxn id="887" idx="0"/>
            <a:endCxn id="887" idx="2"/>
          </p:cNvCxnSpPr>
          <p:nvPr/>
        </p:nvCxnSpPr>
        <p:spPr>
          <a:xfrm>
            <a:off x="7413550" y="337100"/>
            <a:ext cx="0" cy="1277100"/>
          </a:xfrm>
          <a:prstGeom prst="straightConnector1">
            <a:avLst/>
          </a:prstGeom>
          <a:noFill/>
          <a:ln cap="flat" cmpd="sng" w="9525">
            <a:solidFill>
              <a:schemeClr val="dk2"/>
            </a:solidFill>
            <a:prstDash val="solid"/>
            <a:round/>
            <a:headEnd len="med" w="med" type="none"/>
            <a:tailEnd len="med" w="med" type="none"/>
          </a:ln>
        </p:spPr>
      </p:cxnSp>
      <p:sp>
        <p:nvSpPr>
          <p:cNvPr id="890" name="Google Shape;890;p42"/>
          <p:cNvSpPr txBox="1"/>
          <p:nvPr/>
        </p:nvSpPr>
        <p:spPr>
          <a:xfrm>
            <a:off x="6634700" y="813776"/>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891" name="Google Shape;891;p42"/>
          <p:cNvSpPr txBox="1"/>
          <p:nvPr/>
        </p:nvSpPr>
        <p:spPr>
          <a:xfrm>
            <a:off x="6634700" y="1194074"/>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892" name="Google Shape;892;p42"/>
          <p:cNvSpPr txBox="1"/>
          <p:nvPr/>
        </p:nvSpPr>
        <p:spPr>
          <a:xfrm>
            <a:off x="7467300" y="433479"/>
            <a:ext cx="72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$200</a:t>
            </a:r>
            <a:endParaRPr sz="1600">
              <a:latin typeface="Proxima Nova"/>
              <a:ea typeface="Proxima Nova"/>
              <a:cs typeface="Proxima Nova"/>
              <a:sym typeface="Proxima Nova"/>
            </a:endParaRPr>
          </a:p>
        </p:txBody>
      </p:sp>
      <p:sp>
        <p:nvSpPr>
          <p:cNvPr id="893" name="Google Shape;893;p42"/>
          <p:cNvSpPr txBox="1"/>
          <p:nvPr/>
        </p:nvSpPr>
        <p:spPr>
          <a:xfrm>
            <a:off x="7467325" y="813776"/>
            <a:ext cx="72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894" name="Google Shape;894;p42"/>
          <p:cNvSpPr txBox="1"/>
          <p:nvPr/>
        </p:nvSpPr>
        <p:spPr>
          <a:xfrm>
            <a:off x="7561200" y="1194074"/>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p:txBody>
      </p:sp>
      <p:cxnSp>
        <p:nvCxnSpPr>
          <p:cNvPr id="895" name="Google Shape;895;p42"/>
          <p:cNvCxnSpPr/>
          <p:nvPr/>
        </p:nvCxnSpPr>
        <p:spPr>
          <a:xfrm>
            <a:off x="5400700" y="921650"/>
            <a:ext cx="953700" cy="0"/>
          </a:xfrm>
          <a:prstGeom prst="straightConnector1">
            <a:avLst/>
          </a:prstGeom>
          <a:noFill/>
          <a:ln cap="flat" cmpd="sng" w="9525">
            <a:solidFill>
              <a:schemeClr val="dk2"/>
            </a:solidFill>
            <a:prstDash val="solid"/>
            <a:round/>
            <a:headEnd len="med" w="med" type="none"/>
            <a:tailEnd len="med" w="med" type="triangle"/>
          </a:ln>
        </p:spPr>
      </p:cxnSp>
      <p:sp>
        <p:nvSpPr>
          <p:cNvPr id="896" name="Google Shape;896;p42"/>
          <p:cNvSpPr txBox="1"/>
          <p:nvPr/>
        </p:nvSpPr>
        <p:spPr>
          <a:xfrm>
            <a:off x="4991513" y="536750"/>
            <a:ext cx="17868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Proxima Nova"/>
                <a:ea typeface="Proxima Nova"/>
                <a:cs typeface="Proxima Nova"/>
                <a:sym typeface="Proxima Nova"/>
              </a:rPr>
              <a:t>𝜏2 , S𝑎</a:t>
            </a:r>
            <a:endParaRPr sz="700">
              <a:latin typeface="Proxima Nova"/>
              <a:ea typeface="Proxima Nova"/>
              <a:cs typeface="Proxima Nova"/>
              <a:sym typeface="Proxima Nova"/>
            </a:endParaRPr>
          </a:p>
        </p:txBody>
      </p:sp>
      <p:sp>
        <p:nvSpPr>
          <p:cNvPr id="897" name="Google Shape;897;p42"/>
          <p:cNvSpPr txBox="1"/>
          <p:nvPr/>
        </p:nvSpPr>
        <p:spPr>
          <a:xfrm>
            <a:off x="5012063" y="1029200"/>
            <a:ext cx="1745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Proxima Nova"/>
                <a:ea typeface="Proxima Nova"/>
                <a:cs typeface="Proxima Nova"/>
                <a:sym typeface="Proxima Nova"/>
              </a:rPr>
              <a:t>Con(A,500)</a:t>
            </a:r>
            <a:endParaRPr sz="1300">
              <a:latin typeface="Proxima Nova"/>
              <a:ea typeface="Proxima Nova"/>
              <a:cs typeface="Proxima Nova"/>
              <a:sym typeface="Proxima Nova"/>
            </a:endParaRPr>
          </a:p>
          <a:p>
            <a:pPr indent="0" lvl="0" marL="0" rtl="0" algn="ctr">
              <a:spcBef>
                <a:spcPts val="0"/>
              </a:spcBef>
              <a:spcAft>
                <a:spcPts val="0"/>
              </a:spcAft>
              <a:buNone/>
            </a:pPr>
            <a:r>
              <a:rPr lang="en" sz="1300">
                <a:latin typeface="Proxima Nova"/>
                <a:ea typeface="Proxima Nova"/>
                <a:cs typeface="Proxima Nova"/>
                <a:sym typeface="Proxima Nova"/>
              </a:rPr>
              <a:t>Mod(A,-300)</a:t>
            </a:r>
            <a:endParaRPr sz="1300">
              <a:latin typeface="Proxima Nova"/>
              <a:ea typeface="Proxima Nova"/>
              <a:cs typeface="Proxima Nova"/>
              <a:sym typeface="Proxima Nova"/>
            </a:endParaRPr>
          </a:p>
        </p:txBody>
      </p:sp>
      <p:sp>
        <p:nvSpPr>
          <p:cNvPr id="898" name="Google Shape;898;p42"/>
          <p:cNvSpPr txBox="1"/>
          <p:nvPr/>
        </p:nvSpPr>
        <p:spPr>
          <a:xfrm>
            <a:off x="757175" y="4148575"/>
            <a:ext cx="7198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highlight>
                  <a:srgbClr val="00FFFF"/>
                </a:highlight>
                <a:latin typeface="Proxima Nova"/>
                <a:ea typeface="Proxima Nova"/>
                <a:cs typeface="Proxima Nova"/>
                <a:sym typeface="Proxima Nova"/>
              </a:rPr>
              <a:t>𝜏1</a:t>
            </a:r>
            <a:r>
              <a:rPr b="1" lang="en" sz="2000">
                <a:latin typeface="Proxima Nova"/>
                <a:ea typeface="Proxima Nova"/>
                <a:cs typeface="Proxima Nova"/>
                <a:sym typeface="Proxima Nova"/>
              </a:rPr>
              <a:t> = Con(A, 100), </a:t>
            </a:r>
            <a:r>
              <a:rPr b="1" lang="en" sz="2000">
                <a:highlight>
                  <a:srgbClr val="00FFFF"/>
                </a:highlight>
                <a:latin typeface="Proxima Nova"/>
                <a:ea typeface="Proxima Nova"/>
                <a:cs typeface="Proxima Nova"/>
                <a:sym typeface="Proxima Nova"/>
              </a:rPr>
              <a:t>Con(B, 700)</a:t>
            </a:r>
            <a:r>
              <a:rPr b="1" lang="en" sz="2000">
                <a:latin typeface="Proxima Nova"/>
                <a:ea typeface="Proxima Nova"/>
                <a:cs typeface="Proxima Nova"/>
                <a:sym typeface="Proxima Nova"/>
              </a:rPr>
              <a:t>, Mod(A, 400), </a:t>
            </a:r>
            <a:r>
              <a:rPr b="1" lang="en" sz="2000">
                <a:highlight>
                  <a:srgbClr val="FFFF00"/>
                </a:highlight>
                <a:latin typeface="Proxima Nova"/>
                <a:ea typeface="Proxima Nova"/>
                <a:cs typeface="Proxima Nova"/>
                <a:sym typeface="Proxima Nova"/>
              </a:rPr>
              <a:t>Mod(B, -400)</a:t>
            </a:r>
            <a:r>
              <a:rPr b="1" lang="en" sz="2000">
                <a:latin typeface="Proxima Nova"/>
                <a:ea typeface="Proxima Nova"/>
                <a:cs typeface="Proxima Nova"/>
                <a:sym typeface="Proxima Nova"/>
              </a:rPr>
              <a:t>;</a:t>
            </a:r>
            <a:endParaRPr b="1" sz="2000">
              <a:latin typeface="Proxima Nova"/>
              <a:ea typeface="Proxima Nova"/>
              <a:cs typeface="Proxima Nova"/>
              <a:sym typeface="Proxima Nova"/>
            </a:endParaRPr>
          </a:p>
          <a:p>
            <a:pPr indent="0" lvl="0" marL="0" rtl="0" algn="ctr">
              <a:spcBef>
                <a:spcPts val="0"/>
              </a:spcBef>
              <a:spcAft>
                <a:spcPts val="0"/>
              </a:spcAft>
              <a:buNone/>
            </a:pPr>
            <a:r>
              <a:rPr b="1" lang="en" sz="2000">
                <a:latin typeface="Proxima Nova"/>
                <a:ea typeface="Proxima Nova"/>
                <a:cs typeface="Proxima Nova"/>
                <a:sym typeface="Proxima Nova"/>
              </a:rPr>
              <a:t>𝜏2 = Con(A, 500), Mod(A, -300), Mod(E, 300)</a:t>
            </a:r>
            <a:endParaRPr b="1" sz="2000">
              <a:latin typeface="Proxima Nova"/>
              <a:ea typeface="Proxima Nova"/>
              <a:cs typeface="Proxima Nova"/>
              <a:sym typeface="Proxima Nova"/>
            </a:endParaRPr>
          </a:p>
        </p:txBody>
      </p:sp>
      <p:cxnSp>
        <p:nvCxnSpPr>
          <p:cNvPr id="899" name="Google Shape;899;p42"/>
          <p:cNvCxnSpPr/>
          <p:nvPr/>
        </p:nvCxnSpPr>
        <p:spPr>
          <a:xfrm flipH="1" rot="10800000">
            <a:off x="6354405" y="2303738"/>
            <a:ext cx="1082100" cy="3300"/>
          </a:xfrm>
          <a:prstGeom prst="straightConnector1">
            <a:avLst/>
          </a:prstGeom>
          <a:noFill/>
          <a:ln cap="flat" cmpd="sng" w="9525">
            <a:solidFill>
              <a:schemeClr val="dk2"/>
            </a:solidFill>
            <a:prstDash val="solid"/>
            <a:round/>
            <a:headEnd len="med" w="med" type="triangle"/>
            <a:tailEnd len="med" w="med" type="none"/>
          </a:ln>
        </p:spPr>
      </p:cxnSp>
      <p:sp>
        <p:nvSpPr>
          <p:cNvPr id="900" name="Google Shape;900;p42"/>
          <p:cNvSpPr txBox="1"/>
          <p:nvPr/>
        </p:nvSpPr>
        <p:spPr>
          <a:xfrm>
            <a:off x="6382063" y="1897588"/>
            <a:ext cx="1170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highlight>
                  <a:srgbClr val="00FFFF"/>
                </a:highlight>
                <a:latin typeface="Proxima Nova"/>
                <a:ea typeface="Proxima Nova"/>
                <a:cs typeface="Proxima Nova"/>
                <a:sym typeface="Proxima Nova"/>
              </a:rPr>
              <a:t>𝜏1 , S</a:t>
            </a:r>
            <a:r>
              <a:rPr i="1" lang="en" sz="1300">
                <a:solidFill>
                  <a:schemeClr val="dk1"/>
                </a:solidFill>
                <a:highlight>
                  <a:srgbClr val="00FFFF"/>
                </a:highlight>
                <a:latin typeface="Proxima Nova"/>
                <a:ea typeface="Proxima Nova"/>
                <a:cs typeface="Proxima Nova"/>
                <a:sym typeface="Proxima Nova"/>
              </a:rPr>
              <a:t>b</a:t>
            </a:r>
            <a:endParaRPr i="1" sz="1200">
              <a:highlight>
                <a:srgbClr val="00FFFF"/>
              </a:highlight>
              <a:latin typeface="Proxima Nova"/>
              <a:ea typeface="Proxima Nova"/>
              <a:cs typeface="Proxima Nova"/>
              <a:sym typeface="Proxima Nova"/>
            </a:endParaRPr>
          </a:p>
        </p:txBody>
      </p:sp>
      <p:sp>
        <p:nvSpPr>
          <p:cNvPr id="901" name="Google Shape;901;p42"/>
          <p:cNvSpPr txBox="1"/>
          <p:nvPr/>
        </p:nvSpPr>
        <p:spPr>
          <a:xfrm>
            <a:off x="6296123" y="2400700"/>
            <a:ext cx="13425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highlight>
                  <a:srgbClr val="00FFFF"/>
                </a:highlight>
                <a:latin typeface="Proxima Nova"/>
                <a:ea typeface="Proxima Nova"/>
                <a:cs typeface="Proxima Nova"/>
                <a:sym typeface="Proxima Nova"/>
              </a:rPr>
              <a:t>Con(B,700)</a:t>
            </a:r>
            <a:endParaRPr sz="1300">
              <a:highlight>
                <a:srgbClr val="00FFFF"/>
              </a:highlight>
              <a:latin typeface="Proxima Nova"/>
              <a:ea typeface="Proxima Nova"/>
              <a:cs typeface="Proxima Nova"/>
              <a:sym typeface="Proxima Nova"/>
            </a:endParaRPr>
          </a:p>
          <a:p>
            <a:pPr indent="0" lvl="0" marL="0" rtl="0" algn="ctr">
              <a:spcBef>
                <a:spcPts val="0"/>
              </a:spcBef>
              <a:spcAft>
                <a:spcPts val="0"/>
              </a:spcAft>
              <a:buNone/>
            </a:pPr>
            <a:r>
              <a:rPr lang="en" sz="1300">
                <a:highlight>
                  <a:srgbClr val="00FFFF"/>
                </a:highlight>
                <a:latin typeface="Proxima Nova"/>
                <a:ea typeface="Proxima Nova"/>
                <a:cs typeface="Proxima Nova"/>
                <a:sym typeface="Proxima Nova"/>
              </a:rPr>
              <a:t>decide ABORT</a:t>
            </a:r>
            <a:endParaRPr sz="1300">
              <a:highlight>
                <a:srgbClr val="00FFFF"/>
              </a:highlight>
              <a:latin typeface="Proxima Nova"/>
              <a:ea typeface="Proxima Nova"/>
              <a:cs typeface="Proxima Nova"/>
              <a:sym typeface="Proxima Nova"/>
            </a:endParaRPr>
          </a:p>
        </p:txBody>
      </p:sp>
      <p:sp>
        <p:nvSpPr>
          <p:cNvPr id="902" name="Google Shape;902;p42"/>
          <p:cNvSpPr/>
          <p:nvPr/>
        </p:nvSpPr>
        <p:spPr>
          <a:xfrm>
            <a:off x="4410050" y="1765274"/>
            <a:ext cx="1857600" cy="1074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2"/>
          <p:cNvSpPr txBox="1"/>
          <p:nvPr/>
        </p:nvSpPr>
        <p:spPr>
          <a:xfrm>
            <a:off x="4510080" y="1846385"/>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cxnSp>
        <p:nvCxnSpPr>
          <p:cNvPr id="904" name="Google Shape;904;p42"/>
          <p:cNvCxnSpPr>
            <a:stCxn id="902" idx="0"/>
            <a:endCxn id="902" idx="2"/>
          </p:cNvCxnSpPr>
          <p:nvPr/>
        </p:nvCxnSpPr>
        <p:spPr>
          <a:xfrm>
            <a:off x="5338850" y="1765274"/>
            <a:ext cx="0" cy="1074900"/>
          </a:xfrm>
          <a:prstGeom prst="straightConnector1">
            <a:avLst/>
          </a:prstGeom>
          <a:noFill/>
          <a:ln cap="flat" cmpd="sng" w="9525">
            <a:solidFill>
              <a:schemeClr val="dk2"/>
            </a:solidFill>
            <a:prstDash val="solid"/>
            <a:round/>
            <a:headEnd len="med" w="med" type="none"/>
            <a:tailEnd len="med" w="med" type="none"/>
          </a:ln>
        </p:spPr>
      </p:cxnSp>
      <p:sp>
        <p:nvSpPr>
          <p:cNvPr id="905" name="Google Shape;905;p42"/>
          <p:cNvSpPr txBox="1"/>
          <p:nvPr/>
        </p:nvSpPr>
        <p:spPr>
          <a:xfrm>
            <a:off x="4510080" y="2166440"/>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906" name="Google Shape;906;p42"/>
          <p:cNvSpPr txBox="1"/>
          <p:nvPr/>
        </p:nvSpPr>
        <p:spPr>
          <a:xfrm>
            <a:off x="4510080" y="2486494"/>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907" name="Google Shape;907;p42"/>
          <p:cNvSpPr txBox="1"/>
          <p:nvPr/>
        </p:nvSpPr>
        <p:spPr>
          <a:xfrm>
            <a:off x="5396089" y="1846385"/>
            <a:ext cx="771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$200</a:t>
            </a:r>
            <a:endParaRPr sz="1600">
              <a:latin typeface="Proxima Nova"/>
              <a:ea typeface="Proxima Nova"/>
              <a:cs typeface="Proxima Nova"/>
              <a:sym typeface="Proxima Nova"/>
            </a:endParaRPr>
          </a:p>
        </p:txBody>
      </p:sp>
      <p:sp>
        <p:nvSpPr>
          <p:cNvPr id="908" name="Google Shape;908;p42"/>
          <p:cNvSpPr txBox="1"/>
          <p:nvPr/>
        </p:nvSpPr>
        <p:spPr>
          <a:xfrm>
            <a:off x="5396116" y="2166440"/>
            <a:ext cx="771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909" name="Google Shape;909;p42"/>
          <p:cNvSpPr txBox="1"/>
          <p:nvPr/>
        </p:nvSpPr>
        <p:spPr>
          <a:xfrm>
            <a:off x="5496013" y="2486494"/>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p:txBody>
      </p:sp>
      <p:cxnSp>
        <p:nvCxnSpPr>
          <p:cNvPr id="910" name="Google Shape;910;p42"/>
          <p:cNvCxnSpPr/>
          <p:nvPr/>
        </p:nvCxnSpPr>
        <p:spPr>
          <a:xfrm>
            <a:off x="7413550" y="1647413"/>
            <a:ext cx="12300" cy="667200"/>
          </a:xfrm>
          <a:prstGeom prst="straightConnector1">
            <a:avLst/>
          </a:prstGeom>
          <a:noFill/>
          <a:ln cap="flat" cmpd="sng" w="9525">
            <a:solidFill>
              <a:schemeClr val="dk2"/>
            </a:solidFill>
            <a:prstDash val="solid"/>
            <a:round/>
            <a:headEnd len="med" w="med" type="none"/>
            <a:tailEnd len="med" w="med" type="none"/>
          </a:ln>
        </p:spPr>
      </p:cxnSp>
      <p:sp>
        <p:nvSpPr>
          <p:cNvPr id="911" name="Google Shape;911;p42"/>
          <p:cNvSpPr/>
          <p:nvPr/>
        </p:nvSpPr>
        <p:spPr>
          <a:xfrm>
            <a:off x="1525825" y="1743813"/>
            <a:ext cx="1857600" cy="1074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2"/>
          <p:cNvSpPr txBox="1"/>
          <p:nvPr/>
        </p:nvSpPr>
        <p:spPr>
          <a:xfrm>
            <a:off x="1625855" y="1824931"/>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cxnSp>
        <p:nvCxnSpPr>
          <p:cNvPr id="913" name="Google Shape;913;p42"/>
          <p:cNvCxnSpPr>
            <a:stCxn id="911" idx="0"/>
            <a:endCxn id="911" idx="2"/>
          </p:cNvCxnSpPr>
          <p:nvPr/>
        </p:nvCxnSpPr>
        <p:spPr>
          <a:xfrm>
            <a:off x="2454625" y="1743813"/>
            <a:ext cx="0" cy="1074900"/>
          </a:xfrm>
          <a:prstGeom prst="straightConnector1">
            <a:avLst/>
          </a:prstGeom>
          <a:noFill/>
          <a:ln cap="flat" cmpd="sng" w="9525">
            <a:solidFill>
              <a:schemeClr val="dk2"/>
            </a:solidFill>
            <a:prstDash val="solid"/>
            <a:round/>
            <a:headEnd len="med" w="med" type="none"/>
            <a:tailEnd len="med" w="med" type="none"/>
          </a:ln>
        </p:spPr>
      </p:cxnSp>
      <p:sp>
        <p:nvSpPr>
          <p:cNvPr id="914" name="Google Shape;914;p42"/>
          <p:cNvSpPr txBox="1"/>
          <p:nvPr/>
        </p:nvSpPr>
        <p:spPr>
          <a:xfrm>
            <a:off x="1625855" y="2145012"/>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915" name="Google Shape;915;p42"/>
          <p:cNvSpPr txBox="1"/>
          <p:nvPr/>
        </p:nvSpPr>
        <p:spPr>
          <a:xfrm>
            <a:off x="1625855" y="2465094"/>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916" name="Google Shape;916;p42"/>
          <p:cNvSpPr txBox="1"/>
          <p:nvPr/>
        </p:nvSpPr>
        <p:spPr>
          <a:xfrm>
            <a:off x="2511864" y="1824931"/>
            <a:ext cx="771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t>
            </a:r>
            <a:r>
              <a:rPr lang="en" sz="1600">
                <a:solidFill>
                  <a:srgbClr val="DF000F"/>
                </a:solidFill>
                <a:latin typeface="Proxima Nova"/>
                <a:ea typeface="Proxima Nova"/>
                <a:cs typeface="Proxima Nova"/>
                <a:sym typeface="Proxima Nova"/>
              </a:rPr>
              <a:t>-200</a:t>
            </a:r>
            <a:endParaRPr sz="1600">
              <a:solidFill>
                <a:srgbClr val="DF000F"/>
              </a:solidFill>
              <a:latin typeface="Proxima Nova"/>
              <a:ea typeface="Proxima Nova"/>
              <a:cs typeface="Proxima Nova"/>
              <a:sym typeface="Proxima Nova"/>
            </a:endParaRPr>
          </a:p>
        </p:txBody>
      </p:sp>
      <p:sp>
        <p:nvSpPr>
          <p:cNvPr id="917" name="Google Shape;917;p42"/>
          <p:cNvSpPr txBox="1"/>
          <p:nvPr/>
        </p:nvSpPr>
        <p:spPr>
          <a:xfrm>
            <a:off x="2511891" y="2145012"/>
            <a:ext cx="771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918" name="Google Shape;918;p42"/>
          <p:cNvSpPr txBox="1"/>
          <p:nvPr/>
        </p:nvSpPr>
        <p:spPr>
          <a:xfrm>
            <a:off x="2611788" y="2465094"/>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p:txBody>
      </p:sp>
      <p:sp>
        <p:nvSpPr>
          <p:cNvPr id="919" name="Google Shape;919;p42"/>
          <p:cNvSpPr txBox="1"/>
          <p:nvPr/>
        </p:nvSpPr>
        <p:spPr>
          <a:xfrm>
            <a:off x="3225485" y="2408650"/>
            <a:ext cx="13425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Proxima Nova"/>
                <a:ea typeface="Proxima Nova"/>
                <a:cs typeface="Proxima Nova"/>
                <a:sym typeface="Proxima Nova"/>
              </a:rPr>
              <a:t>Mod(A,-400)</a:t>
            </a:r>
            <a:endParaRPr sz="1300">
              <a:latin typeface="Proxima Nova"/>
              <a:ea typeface="Proxima Nova"/>
              <a:cs typeface="Proxima Nova"/>
              <a:sym typeface="Proxima Nova"/>
            </a:endParaRPr>
          </a:p>
          <a:p>
            <a:pPr indent="0" lvl="0" marL="0" rtl="0" algn="ctr">
              <a:spcBef>
                <a:spcPts val="0"/>
              </a:spcBef>
              <a:spcAft>
                <a:spcPts val="0"/>
              </a:spcAft>
              <a:buNone/>
            </a:pPr>
            <a:r>
              <a:rPr lang="en" sz="1300">
                <a:latin typeface="Proxima Nova"/>
                <a:ea typeface="Proxima Nova"/>
                <a:cs typeface="Proxima Nova"/>
                <a:sym typeface="Proxima Nova"/>
              </a:rPr>
              <a:t>ABORT</a:t>
            </a:r>
            <a:endParaRPr sz="1300">
              <a:latin typeface="Proxima Nova"/>
              <a:ea typeface="Proxima Nova"/>
              <a:cs typeface="Proxima Nova"/>
              <a:sym typeface="Proxima Nova"/>
            </a:endParaRPr>
          </a:p>
        </p:txBody>
      </p:sp>
      <p:cxnSp>
        <p:nvCxnSpPr>
          <p:cNvPr id="920" name="Google Shape;920;p42"/>
          <p:cNvCxnSpPr/>
          <p:nvPr/>
        </p:nvCxnSpPr>
        <p:spPr>
          <a:xfrm rot="10800000">
            <a:off x="3561388" y="2311850"/>
            <a:ext cx="770700" cy="3900"/>
          </a:xfrm>
          <a:prstGeom prst="straightConnector1">
            <a:avLst/>
          </a:prstGeom>
          <a:noFill/>
          <a:ln cap="flat" cmpd="sng" w="9525">
            <a:solidFill>
              <a:schemeClr val="dk2"/>
            </a:solidFill>
            <a:prstDash val="solid"/>
            <a:round/>
            <a:headEnd len="med" w="med" type="none"/>
            <a:tailEnd len="med" w="med" type="triangle"/>
          </a:ln>
        </p:spPr>
      </p:cxnSp>
      <p:sp>
        <p:nvSpPr>
          <p:cNvPr id="921" name="Google Shape;921;p42"/>
          <p:cNvSpPr txBox="1"/>
          <p:nvPr/>
        </p:nvSpPr>
        <p:spPr>
          <a:xfrm>
            <a:off x="3340063" y="1934788"/>
            <a:ext cx="117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Proxima Nova"/>
                <a:ea typeface="Proxima Nova"/>
                <a:cs typeface="Proxima Nova"/>
                <a:sym typeface="Proxima Nova"/>
              </a:rPr>
              <a:t>𝜏1 , S𝑎</a:t>
            </a:r>
            <a:endParaRPr sz="800">
              <a:latin typeface="Proxima Nova"/>
              <a:ea typeface="Proxima Nova"/>
              <a:cs typeface="Proxima Nova"/>
              <a:sym typeface="Proxima Nova"/>
            </a:endParaRPr>
          </a:p>
        </p:txBody>
      </p:sp>
      <p:cxnSp>
        <p:nvCxnSpPr>
          <p:cNvPr id="922" name="Google Shape;922;p42"/>
          <p:cNvCxnSpPr/>
          <p:nvPr/>
        </p:nvCxnSpPr>
        <p:spPr>
          <a:xfrm>
            <a:off x="2454617" y="3612000"/>
            <a:ext cx="1678800" cy="0"/>
          </a:xfrm>
          <a:prstGeom prst="straightConnector1">
            <a:avLst/>
          </a:prstGeom>
          <a:noFill/>
          <a:ln cap="flat" cmpd="sng" w="9525">
            <a:solidFill>
              <a:schemeClr val="dk2"/>
            </a:solidFill>
            <a:prstDash val="solid"/>
            <a:round/>
            <a:headEnd len="med" w="med" type="none"/>
            <a:tailEnd len="med" w="med" type="triangle"/>
          </a:ln>
        </p:spPr>
      </p:cxnSp>
      <p:cxnSp>
        <p:nvCxnSpPr>
          <p:cNvPr id="923" name="Google Shape;923;p42"/>
          <p:cNvCxnSpPr/>
          <p:nvPr/>
        </p:nvCxnSpPr>
        <p:spPr>
          <a:xfrm rot="10800000">
            <a:off x="2464600" y="2893275"/>
            <a:ext cx="0" cy="717900"/>
          </a:xfrm>
          <a:prstGeom prst="straightConnector1">
            <a:avLst/>
          </a:prstGeom>
          <a:noFill/>
          <a:ln cap="flat" cmpd="sng" w="9525">
            <a:solidFill>
              <a:schemeClr val="dk2"/>
            </a:solidFill>
            <a:prstDash val="solid"/>
            <a:round/>
            <a:headEnd len="med" w="med" type="none"/>
            <a:tailEnd len="med" w="med" type="none"/>
          </a:ln>
        </p:spPr>
      </p:cxnSp>
      <p:sp>
        <p:nvSpPr>
          <p:cNvPr id="924" name="Google Shape;924;p42"/>
          <p:cNvSpPr txBox="1"/>
          <p:nvPr/>
        </p:nvSpPr>
        <p:spPr>
          <a:xfrm>
            <a:off x="2708725" y="3242188"/>
            <a:ext cx="1170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Proxima Nova"/>
                <a:ea typeface="Proxima Nova"/>
                <a:cs typeface="Proxima Nova"/>
                <a:sym typeface="Proxima Nova"/>
              </a:rPr>
              <a:t>𝜏2 , S</a:t>
            </a:r>
            <a:r>
              <a:rPr i="1" lang="en" sz="1300">
                <a:solidFill>
                  <a:schemeClr val="dk1"/>
                </a:solidFill>
                <a:latin typeface="Proxima Nova"/>
                <a:ea typeface="Proxima Nova"/>
                <a:cs typeface="Proxima Nova"/>
                <a:sym typeface="Proxima Nova"/>
              </a:rPr>
              <a:t>e</a:t>
            </a:r>
            <a:endParaRPr sz="1300">
              <a:latin typeface="Proxima Nova"/>
              <a:ea typeface="Proxima Nova"/>
              <a:cs typeface="Proxima Nova"/>
              <a:sym typeface="Proxima Nova"/>
            </a:endParaRPr>
          </a:p>
        </p:txBody>
      </p:sp>
      <p:sp>
        <p:nvSpPr>
          <p:cNvPr id="925" name="Google Shape;925;p42"/>
          <p:cNvSpPr txBox="1"/>
          <p:nvPr/>
        </p:nvSpPr>
        <p:spPr>
          <a:xfrm>
            <a:off x="2622773" y="3646300"/>
            <a:ext cx="13425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Proxima Nova"/>
                <a:ea typeface="Proxima Nova"/>
                <a:cs typeface="Proxima Nova"/>
                <a:sym typeface="Proxima Nova"/>
              </a:rPr>
              <a:t>Mod(E,300)</a:t>
            </a:r>
            <a:endParaRPr sz="1300">
              <a:latin typeface="Proxima Nova"/>
              <a:ea typeface="Proxima Nova"/>
              <a:cs typeface="Proxima Nova"/>
              <a:sym typeface="Proxima Nova"/>
            </a:endParaRPr>
          </a:p>
        </p:txBody>
      </p:sp>
      <p:sp>
        <p:nvSpPr>
          <p:cNvPr id="926" name="Google Shape;926;p42"/>
          <p:cNvSpPr/>
          <p:nvPr/>
        </p:nvSpPr>
        <p:spPr>
          <a:xfrm>
            <a:off x="4201900" y="2999772"/>
            <a:ext cx="1857600" cy="1131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2"/>
          <p:cNvSpPr txBox="1"/>
          <p:nvPr/>
        </p:nvSpPr>
        <p:spPr>
          <a:xfrm>
            <a:off x="4301930" y="3085188"/>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sp>
        <p:nvSpPr>
          <p:cNvPr id="928" name="Google Shape;928;p42"/>
          <p:cNvSpPr txBox="1"/>
          <p:nvPr/>
        </p:nvSpPr>
        <p:spPr>
          <a:xfrm>
            <a:off x="4301930" y="3422229"/>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929" name="Google Shape;929;p42"/>
          <p:cNvSpPr txBox="1"/>
          <p:nvPr/>
        </p:nvSpPr>
        <p:spPr>
          <a:xfrm>
            <a:off x="4301930" y="3759270"/>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930" name="Google Shape;930;p42"/>
          <p:cNvSpPr txBox="1"/>
          <p:nvPr/>
        </p:nvSpPr>
        <p:spPr>
          <a:xfrm>
            <a:off x="5187939" y="3085188"/>
            <a:ext cx="771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t>
            </a:r>
            <a:r>
              <a:rPr lang="en" sz="1600">
                <a:solidFill>
                  <a:srgbClr val="FF0000"/>
                </a:solidFill>
                <a:latin typeface="Proxima Nova"/>
                <a:ea typeface="Proxima Nova"/>
                <a:cs typeface="Proxima Nova"/>
                <a:sym typeface="Proxima Nova"/>
              </a:rPr>
              <a:t>-200</a:t>
            </a:r>
            <a:endParaRPr sz="1600">
              <a:solidFill>
                <a:srgbClr val="FF0000"/>
              </a:solidFill>
              <a:latin typeface="Proxima Nova"/>
              <a:ea typeface="Proxima Nova"/>
              <a:cs typeface="Proxima Nova"/>
              <a:sym typeface="Proxima Nova"/>
            </a:endParaRPr>
          </a:p>
        </p:txBody>
      </p:sp>
      <p:sp>
        <p:nvSpPr>
          <p:cNvPr id="931" name="Google Shape;931;p42"/>
          <p:cNvSpPr txBox="1"/>
          <p:nvPr/>
        </p:nvSpPr>
        <p:spPr>
          <a:xfrm>
            <a:off x="5187966" y="3422229"/>
            <a:ext cx="771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932" name="Google Shape;932;p42"/>
          <p:cNvSpPr txBox="1"/>
          <p:nvPr/>
        </p:nvSpPr>
        <p:spPr>
          <a:xfrm>
            <a:off x="5287863" y="3759270"/>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cxnSp>
        <p:nvCxnSpPr>
          <p:cNvPr id="933" name="Google Shape;933;p42"/>
          <p:cNvCxnSpPr/>
          <p:nvPr/>
        </p:nvCxnSpPr>
        <p:spPr>
          <a:xfrm>
            <a:off x="5187975" y="2993650"/>
            <a:ext cx="0" cy="1131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43"/>
          <p:cNvSpPr/>
          <p:nvPr/>
        </p:nvSpPr>
        <p:spPr>
          <a:xfrm>
            <a:off x="313275" y="316525"/>
            <a:ext cx="2065500" cy="1184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3"/>
          <p:cNvSpPr txBox="1"/>
          <p:nvPr/>
        </p:nvSpPr>
        <p:spPr>
          <a:xfrm>
            <a:off x="424499" y="414675"/>
            <a:ext cx="74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cxnSp>
        <p:nvCxnSpPr>
          <p:cNvPr id="940" name="Google Shape;940;p43"/>
          <p:cNvCxnSpPr>
            <a:stCxn id="938" idx="0"/>
            <a:endCxn id="938" idx="2"/>
          </p:cNvCxnSpPr>
          <p:nvPr/>
        </p:nvCxnSpPr>
        <p:spPr>
          <a:xfrm>
            <a:off x="1346025" y="316525"/>
            <a:ext cx="0" cy="1184700"/>
          </a:xfrm>
          <a:prstGeom prst="straightConnector1">
            <a:avLst/>
          </a:prstGeom>
          <a:noFill/>
          <a:ln cap="flat" cmpd="sng" w="9525">
            <a:solidFill>
              <a:schemeClr val="dk2"/>
            </a:solidFill>
            <a:prstDash val="solid"/>
            <a:round/>
            <a:headEnd len="med" w="med" type="none"/>
            <a:tailEnd len="med" w="med" type="none"/>
          </a:ln>
        </p:spPr>
      </p:cxnSp>
      <p:sp>
        <p:nvSpPr>
          <p:cNvPr id="941" name="Google Shape;941;p43"/>
          <p:cNvSpPr txBox="1"/>
          <p:nvPr/>
        </p:nvSpPr>
        <p:spPr>
          <a:xfrm>
            <a:off x="424499" y="801961"/>
            <a:ext cx="74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942" name="Google Shape;942;p43"/>
          <p:cNvSpPr txBox="1"/>
          <p:nvPr/>
        </p:nvSpPr>
        <p:spPr>
          <a:xfrm>
            <a:off x="424499" y="1189248"/>
            <a:ext cx="74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943" name="Google Shape;943;p43"/>
          <p:cNvSpPr txBox="1"/>
          <p:nvPr/>
        </p:nvSpPr>
        <p:spPr>
          <a:xfrm>
            <a:off x="1520763" y="414675"/>
            <a:ext cx="74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$100</a:t>
            </a:r>
            <a:endParaRPr sz="1600">
              <a:latin typeface="Proxima Nova"/>
              <a:ea typeface="Proxima Nova"/>
              <a:cs typeface="Proxima Nova"/>
              <a:sym typeface="Proxima Nova"/>
            </a:endParaRPr>
          </a:p>
        </p:txBody>
      </p:sp>
      <p:sp>
        <p:nvSpPr>
          <p:cNvPr id="944" name="Google Shape;944;p43"/>
          <p:cNvSpPr txBox="1"/>
          <p:nvPr/>
        </p:nvSpPr>
        <p:spPr>
          <a:xfrm>
            <a:off x="1409687" y="801961"/>
            <a:ext cx="858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945" name="Google Shape;945;p43"/>
          <p:cNvSpPr txBox="1"/>
          <p:nvPr/>
        </p:nvSpPr>
        <p:spPr>
          <a:xfrm>
            <a:off x="1520763" y="1189248"/>
            <a:ext cx="74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p:txBody>
      </p:sp>
      <p:sp>
        <p:nvSpPr>
          <p:cNvPr id="946" name="Google Shape;946;p43"/>
          <p:cNvSpPr/>
          <p:nvPr/>
        </p:nvSpPr>
        <p:spPr>
          <a:xfrm>
            <a:off x="3483425" y="337100"/>
            <a:ext cx="1745700" cy="1184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3"/>
          <p:cNvSpPr txBox="1"/>
          <p:nvPr/>
        </p:nvSpPr>
        <p:spPr>
          <a:xfrm>
            <a:off x="3577425" y="435266"/>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cxnSp>
        <p:nvCxnSpPr>
          <p:cNvPr id="948" name="Google Shape;948;p43"/>
          <p:cNvCxnSpPr>
            <a:stCxn id="946" idx="0"/>
            <a:endCxn id="946" idx="2"/>
          </p:cNvCxnSpPr>
          <p:nvPr/>
        </p:nvCxnSpPr>
        <p:spPr>
          <a:xfrm>
            <a:off x="4356275" y="337100"/>
            <a:ext cx="0" cy="1184700"/>
          </a:xfrm>
          <a:prstGeom prst="straightConnector1">
            <a:avLst/>
          </a:prstGeom>
          <a:noFill/>
          <a:ln cap="flat" cmpd="sng" w="9525">
            <a:solidFill>
              <a:schemeClr val="dk2"/>
            </a:solidFill>
            <a:prstDash val="solid"/>
            <a:round/>
            <a:headEnd len="med" w="med" type="none"/>
            <a:tailEnd len="med" w="med" type="none"/>
          </a:ln>
        </p:spPr>
      </p:cxnSp>
      <p:sp>
        <p:nvSpPr>
          <p:cNvPr id="949" name="Google Shape;949;p43"/>
          <p:cNvSpPr txBox="1"/>
          <p:nvPr/>
        </p:nvSpPr>
        <p:spPr>
          <a:xfrm>
            <a:off x="3577425" y="822616"/>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950" name="Google Shape;950;p43"/>
          <p:cNvSpPr txBox="1"/>
          <p:nvPr/>
        </p:nvSpPr>
        <p:spPr>
          <a:xfrm>
            <a:off x="3577425" y="1209965"/>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951" name="Google Shape;951;p43"/>
          <p:cNvSpPr txBox="1"/>
          <p:nvPr/>
        </p:nvSpPr>
        <p:spPr>
          <a:xfrm>
            <a:off x="4410025" y="435266"/>
            <a:ext cx="72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$500</a:t>
            </a:r>
            <a:endParaRPr sz="1600">
              <a:latin typeface="Proxima Nova"/>
              <a:ea typeface="Proxima Nova"/>
              <a:cs typeface="Proxima Nova"/>
              <a:sym typeface="Proxima Nova"/>
            </a:endParaRPr>
          </a:p>
        </p:txBody>
      </p:sp>
      <p:sp>
        <p:nvSpPr>
          <p:cNvPr id="952" name="Google Shape;952;p43"/>
          <p:cNvSpPr txBox="1"/>
          <p:nvPr/>
        </p:nvSpPr>
        <p:spPr>
          <a:xfrm>
            <a:off x="4410050" y="822616"/>
            <a:ext cx="72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953" name="Google Shape;953;p43"/>
          <p:cNvSpPr txBox="1"/>
          <p:nvPr/>
        </p:nvSpPr>
        <p:spPr>
          <a:xfrm>
            <a:off x="4503925" y="1209965"/>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p:txBody>
      </p:sp>
      <p:cxnSp>
        <p:nvCxnSpPr>
          <p:cNvPr id="954" name="Google Shape;954;p43"/>
          <p:cNvCxnSpPr/>
          <p:nvPr/>
        </p:nvCxnSpPr>
        <p:spPr>
          <a:xfrm>
            <a:off x="2465338" y="877875"/>
            <a:ext cx="931500" cy="900"/>
          </a:xfrm>
          <a:prstGeom prst="straightConnector1">
            <a:avLst/>
          </a:prstGeom>
          <a:noFill/>
          <a:ln cap="flat" cmpd="sng" w="9525">
            <a:solidFill>
              <a:schemeClr val="dk2"/>
            </a:solidFill>
            <a:prstDash val="solid"/>
            <a:round/>
            <a:headEnd len="med" w="med" type="none"/>
            <a:tailEnd len="med" w="med" type="triangle"/>
          </a:ln>
        </p:spPr>
      </p:cxnSp>
      <p:sp>
        <p:nvSpPr>
          <p:cNvPr id="955" name="Google Shape;955;p43"/>
          <p:cNvSpPr txBox="1"/>
          <p:nvPr/>
        </p:nvSpPr>
        <p:spPr>
          <a:xfrm>
            <a:off x="2005175" y="531350"/>
            <a:ext cx="1745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300">
                <a:solidFill>
                  <a:schemeClr val="dk1"/>
                </a:solidFill>
                <a:latin typeface="Proxima Nova"/>
                <a:ea typeface="Proxima Nova"/>
                <a:cs typeface="Proxima Nova"/>
                <a:sym typeface="Proxima Nova"/>
              </a:rPr>
              <a:t>𝜏1 , S𝑎</a:t>
            </a:r>
            <a:endParaRPr sz="700">
              <a:latin typeface="Proxima Nova"/>
              <a:ea typeface="Proxima Nova"/>
              <a:cs typeface="Proxima Nova"/>
              <a:sym typeface="Proxima Nova"/>
            </a:endParaRPr>
          </a:p>
        </p:txBody>
      </p:sp>
      <p:sp>
        <p:nvSpPr>
          <p:cNvPr id="956" name="Google Shape;956;p43"/>
          <p:cNvSpPr txBox="1"/>
          <p:nvPr/>
        </p:nvSpPr>
        <p:spPr>
          <a:xfrm>
            <a:off x="2052125" y="916250"/>
            <a:ext cx="1745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300">
                <a:latin typeface="Proxima Nova"/>
                <a:ea typeface="Proxima Nova"/>
                <a:cs typeface="Proxima Nova"/>
                <a:sym typeface="Proxima Nova"/>
              </a:rPr>
              <a:t>Con(A,100)</a:t>
            </a:r>
            <a:endParaRPr sz="1300">
              <a:latin typeface="Proxima Nova"/>
              <a:ea typeface="Proxima Nova"/>
              <a:cs typeface="Proxima Nova"/>
              <a:sym typeface="Proxima Nova"/>
            </a:endParaRPr>
          </a:p>
          <a:p>
            <a:pPr indent="0" lvl="0" marL="0" rtl="0" algn="ctr">
              <a:spcBef>
                <a:spcPts val="0"/>
              </a:spcBef>
              <a:spcAft>
                <a:spcPts val="0"/>
              </a:spcAft>
              <a:buNone/>
            </a:pPr>
            <a:r>
              <a:rPr lang="en" sz="1300">
                <a:latin typeface="Proxima Nova"/>
                <a:ea typeface="Proxima Nova"/>
                <a:cs typeface="Proxima Nova"/>
                <a:sym typeface="Proxima Nova"/>
              </a:rPr>
              <a:t>Mod(A,400)</a:t>
            </a:r>
            <a:endParaRPr sz="1300">
              <a:latin typeface="Proxima Nova"/>
              <a:ea typeface="Proxima Nova"/>
              <a:cs typeface="Proxima Nova"/>
              <a:sym typeface="Proxima Nova"/>
            </a:endParaRPr>
          </a:p>
        </p:txBody>
      </p:sp>
      <p:sp>
        <p:nvSpPr>
          <p:cNvPr id="957" name="Google Shape;957;p43"/>
          <p:cNvSpPr/>
          <p:nvPr/>
        </p:nvSpPr>
        <p:spPr>
          <a:xfrm>
            <a:off x="6540700" y="337100"/>
            <a:ext cx="1745700" cy="12771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3"/>
          <p:cNvSpPr txBox="1"/>
          <p:nvPr/>
        </p:nvSpPr>
        <p:spPr>
          <a:xfrm>
            <a:off x="6634700" y="433479"/>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cxnSp>
        <p:nvCxnSpPr>
          <p:cNvPr id="959" name="Google Shape;959;p43"/>
          <p:cNvCxnSpPr>
            <a:stCxn id="957" idx="0"/>
            <a:endCxn id="957" idx="2"/>
          </p:cNvCxnSpPr>
          <p:nvPr/>
        </p:nvCxnSpPr>
        <p:spPr>
          <a:xfrm>
            <a:off x="7413550" y="337100"/>
            <a:ext cx="0" cy="1277100"/>
          </a:xfrm>
          <a:prstGeom prst="straightConnector1">
            <a:avLst/>
          </a:prstGeom>
          <a:noFill/>
          <a:ln cap="flat" cmpd="sng" w="9525">
            <a:solidFill>
              <a:schemeClr val="dk2"/>
            </a:solidFill>
            <a:prstDash val="solid"/>
            <a:round/>
            <a:headEnd len="med" w="med" type="none"/>
            <a:tailEnd len="med" w="med" type="none"/>
          </a:ln>
        </p:spPr>
      </p:cxnSp>
      <p:sp>
        <p:nvSpPr>
          <p:cNvPr id="960" name="Google Shape;960;p43"/>
          <p:cNvSpPr txBox="1"/>
          <p:nvPr/>
        </p:nvSpPr>
        <p:spPr>
          <a:xfrm>
            <a:off x="6634700" y="813776"/>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961" name="Google Shape;961;p43"/>
          <p:cNvSpPr txBox="1"/>
          <p:nvPr/>
        </p:nvSpPr>
        <p:spPr>
          <a:xfrm>
            <a:off x="6634700" y="1194074"/>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962" name="Google Shape;962;p43"/>
          <p:cNvSpPr txBox="1"/>
          <p:nvPr/>
        </p:nvSpPr>
        <p:spPr>
          <a:xfrm>
            <a:off x="7467300" y="433479"/>
            <a:ext cx="72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$200</a:t>
            </a:r>
            <a:endParaRPr sz="1600">
              <a:latin typeface="Proxima Nova"/>
              <a:ea typeface="Proxima Nova"/>
              <a:cs typeface="Proxima Nova"/>
              <a:sym typeface="Proxima Nova"/>
            </a:endParaRPr>
          </a:p>
        </p:txBody>
      </p:sp>
      <p:sp>
        <p:nvSpPr>
          <p:cNvPr id="963" name="Google Shape;963;p43"/>
          <p:cNvSpPr txBox="1"/>
          <p:nvPr/>
        </p:nvSpPr>
        <p:spPr>
          <a:xfrm>
            <a:off x="7467325" y="813776"/>
            <a:ext cx="72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964" name="Google Shape;964;p43"/>
          <p:cNvSpPr txBox="1"/>
          <p:nvPr/>
        </p:nvSpPr>
        <p:spPr>
          <a:xfrm>
            <a:off x="7561200" y="1194074"/>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p:txBody>
      </p:sp>
      <p:cxnSp>
        <p:nvCxnSpPr>
          <p:cNvPr id="965" name="Google Shape;965;p43"/>
          <p:cNvCxnSpPr/>
          <p:nvPr/>
        </p:nvCxnSpPr>
        <p:spPr>
          <a:xfrm>
            <a:off x="5400700" y="921650"/>
            <a:ext cx="953700" cy="0"/>
          </a:xfrm>
          <a:prstGeom prst="straightConnector1">
            <a:avLst/>
          </a:prstGeom>
          <a:noFill/>
          <a:ln cap="flat" cmpd="sng" w="9525">
            <a:solidFill>
              <a:schemeClr val="dk2"/>
            </a:solidFill>
            <a:prstDash val="solid"/>
            <a:round/>
            <a:headEnd len="med" w="med" type="none"/>
            <a:tailEnd len="med" w="med" type="triangle"/>
          </a:ln>
        </p:spPr>
      </p:cxnSp>
      <p:sp>
        <p:nvSpPr>
          <p:cNvPr id="966" name="Google Shape;966;p43"/>
          <p:cNvSpPr txBox="1"/>
          <p:nvPr/>
        </p:nvSpPr>
        <p:spPr>
          <a:xfrm>
            <a:off x="4991513" y="536750"/>
            <a:ext cx="17868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Proxima Nova"/>
                <a:ea typeface="Proxima Nova"/>
                <a:cs typeface="Proxima Nova"/>
                <a:sym typeface="Proxima Nova"/>
              </a:rPr>
              <a:t>𝜏2 , S𝑎</a:t>
            </a:r>
            <a:endParaRPr sz="700">
              <a:latin typeface="Proxima Nova"/>
              <a:ea typeface="Proxima Nova"/>
              <a:cs typeface="Proxima Nova"/>
              <a:sym typeface="Proxima Nova"/>
            </a:endParaRPr>
          </a:p>
        </p:txBody>
      </p:sp>
      <p:sp>
        <p:nvSpPr>
          <p:cNvPr id="967" name="Google Shape;967;p43"/>
          <p:cNvSpPr txBox="1"/>
          <p:nvPr/>
        </p:nvSpPr>
        <p:spPr>
          <a:xfrm>
            <a:off x="5012063" y="1029200"/>
            <a:ext cx="1745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Proxima Nova"/>
                <a:ea typeface="Proxima Nova"/>
                <a:cs typeface="Proxima Nova"/>
                <a:sym typeface="Proxima Nova"/>
              </a:rPr>
              <a:t>Con(A,500)</a:t>
            </a:r>
            <a:endParaRPr sz="1300">
              <a:latin typeface="Proxima Nova"/>
              <a:ea typeface="Proxima Nova"/>
              <a:cs typeface="Proxima Nova"/>
              <a:sym typeface="Proxima Nova"/>
            </a:endParaRPr>
          </a:p>
          <a:p>
            <a:pPr indent="0" lvl="0" marL="0" rtl="0" algn="ctr">
              <a:spcBef>
                <a:spcPts val="0"/>
              </a:spcBef>
              <a:spcAft>
                <a:spcPts val="0"/>
              </a:spcAft>
              <a:buNone/>
            </a:pPr>
            <a:r>
              <a:rPr lang="en" sz="1300">
                <a:latin typeface="Proxima Nova"/>
                <a:ea typeface="Proxima Nova"/>
                <a:cs typeface="Proxima Nova"/>
                <a:sym typeface="Proxima Nova"/>
              </a:rPr>
              <a:t>Mod(A,-300)</a:t>
            </a:r>
            <a:endParaRPr sz="1300">
              <a:latin typeface="Proxima Nova"/>
              <a:ea typeface="Proxima Nova"/>
              <a:cs typeface="Proxima Nova"/>
              <a:sym typeface="Proxima Nova"/>
            </a:endParaRPr>
          </a:p>
        </p:txBody>
      </p:sp>
      <p:sp>
        <p:nvSpPr>
          <p:cNvPr id="968" name="Google Shape;968;p43"/>
          <p:cNvSpPr txBox="1"/>
          <p:nvPr/>
        </p:nvSpPr>
        <p:spPr>
          <a:xfrm>
            <a:off x="757175" y="4148575"/>
            <a:ext cx="7198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highlight>
                  <a:srgbClr val="00FFFF"/>
                </a:highlight>
                <a:latin typeface="Proxima Nova"/>
                <a:ea typeface="Proxima Nova"/>
                <a:cs typeface="Proxima Nova"/>
                <a:sym typeface="Proxima Nova"/>
              </a:rPr>
              <a:t>𝜏1 </a:t>
            </a:r>
            <a:r>
              <a:rPr b="1" lang="en" sz="2000">
                <a:latin typeface="Proxima Nova"/>
                <a:ea typeface="Proxima Nova"/>
                <a:cs typeface="Proxima Nova"/>
                <a:sym typeface="Proxima Nova"/>
              </a:rPr>
              <a:t>= Con(A, 100), Con(B, 700), </a:t>
            </a:r>
            <a:r>
              <a:rPr b="1" lang="en" sz="2000">
                <a:highlight>
                  <a:srgbClr val="FF9900"/>
                </a:highlight>
                <a:latin typeface="Proxima Nova"/>
                <a:ea typeface="Proxima Nova"/>
                <a:cs typeface="Proxima Nova"/>
                <a:sym typeface="Proxima Nova"/>
              </a:rPr>
              <a:t>Mod(A, 400)</a:t>
            </a:r>
            <a:r>
              <a:rPr b="1" lang="en" sz="2000">
                <a:latin typeface="Proxima Nova"/>
                <a:ea typeface="Proxima Nova"/>
                <a:cs typeface="Proxima Nova"/>
                <a:sym typeface="Proxima Nova"/>
              </a:rPr>
              <a:t>, Mod(B, -400);</a:t>
            </a:r>
            <a:endParaRPr b="1" sz="2000">
              <a:latin typeface="Proxima Nova"/>
              <a:ea typeface="Proxima Nova"/>
              <a:cs typeface="Proxima Nova"/>
              <a:sym typeface="Proxima Nova"/>
            </a:endParaRPr>
          </a:p>
          <a:p>
            <a:pPr indent="0" lvl="0" marL="0" rtl="0" algn="ctr">
              <a:spcBef>
                <a:spcPts val="0"/>
              </a:spcBef>
              <a:spcAft>
                <a:spcPts val="0"/>
              </a:spcAft>
              <a:buNone/>
            </a:pPr>
            <a:r>
              <a:rPr b="1" lang="en" sz="2000">
                <a:latin typeface="Proxima Nova"/>
                <a:ea typeface="Proxima Nova"/>
                <a:cs typeface="Proxima Nova"/>
                <a:sym typeface="Proxima Nova"/>
              </a:rPr>
              <a:t>𝜏2 = Con(A, 500), Mod(A, -300), Mod(E, 300)</a:t>
            </a:r>
            <a:endParaRPr b="1" sz="2000">
              <a:latin typeface="Proxima Nova"/>
              <a:ea typeface="Proxima Nova"/>
              <a:cs typeface="Proxima Nova"/>
              <a:sym typeface="Proxima Nova"/>
            </a:endParaRPr>
          </a:p>
        </p:txBody>
      </p:sp>
      <p:cxnSp>
        <p:nvCxnSpPr>
          <p:cNvPr id="969" name="Google Shape;969;p43"/>
          <p:cNvCxnSpPr/>
          <p:nvPr/>
        </p:nvCxnSpPr>
        <p:spPr>
          <a:xfrm flipH="1" rot="10800000">
            <a:off x="6354405" y="2303738"/>
            <a:ext cx="1082100" cy="3300"/>
          </a:xfrm>
          <a:prstGeom prst="straightConnector1">
            <a:avLst/>
          </a:prstGeom>
          <a:noFill/>
          <a:ln cap="flat" cmpd="sng" w="9525">
            <a:solidFill>
              <a:schemeClr val="dk2"/>
            </a:solidFill>
            <a:prstDash val="solid"/>
            <a:round/>
            <a:headEnd len="med" w="med" type="triangle"/>
            <a:tailEnd len="med" w="med" type="none"/>
          </a:ln>
        </p:spPr>
      </p:cxnSp>
      <p:sp>
        <p:nvSpPr>
          <p:cNvPr id="970" name="Google Shape;970;p43"/>
          <p:cNvSpPr txBox="1"/>
          <p:nvPr/>
        </p:nvSpPr>
        <p:spPr>
          <a:xfrm>
            <a:off x="6382063" y="1897588"/>
            <a:ext cx="1170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Proxima Nova"/>
                <a:ea typeface="Proxima Nova"/>
                <a:cs typeface="Proxima Nova"/>
                <a:sym typeface="Proxima Nova"/>
              </a:rPr>
              <a:t>𝜏1 , S</a:t>
            </a:r>
            <a:r>
              <a:rPr i="1" lang="en" sz="1300">
                <a:solidFill>
                  <a:schemeClr val="dk1"/>
                </a:solidFill>
                <a:latin typeface="Proxima Nova"/>
                <a:ea typeface="Proxima Nova"/>
                <a:cs typeface="Proxima Nova"/>
                <a:sym typeface="Proxima Nova"/>
              </a:rPr>
              <a:t>b</a:t>
            </a:r>
            <a:endParaRPr i="1" sz="1200">
              <a:latin typeface="Proxima Nova"/>
              <a:ea typeface="Proxima Nova"/>
              <a:cs typeface="Proxima Nova"/>
              <a:sym typeface="Proxima Nova"/>
            </a:endParaRPr>
          </a:p>
        </p:txBody>
      </p:sp>
      <p:sp>
        <p:nvSpPr>
          <p:cNvPr id="971" name="Google Shape;971;p43"/>
          <p:cNvSpPr txBox="1"/>
          <p:nvPr/>
        </p:nvSpPr>
        <p:spPr>
          <a:xfrm>
            <a:off x="6296123" y="2400700"/>
            <a:ext cx="13425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Proxima Nova"/>
                <a:ea typeface="Proxima Nova"/>
                <a:cs typeface="Proxima Nova"/>
                <a:sym typeface="Proxima Nova"/>
              </a:rPr>
              <a:t>Con(B,700)</a:t>
            </a:r>
            <a:endParaRPr sz="1300">
              <a:latin typeface="Proxima Nova"/>
              <a:ea typeface="Proxima Nova"/>
              <a:cs typeface="Proxima Nova"/>
              <a:sym typeface="Proxima Nova"/>
            </a:endParaRPr>
          </a:p>
          <a:p>
            <a:pPr indent="0" lvl="0" marL="0" rtl="0" algn="ctr">
              <a:spcBef>
                <a:spcPts val="0"/>
              </a:spcBef>
              <a:spcAft>
                <a:spcPts val="0"/>
              </a:spcAft>
              <a:buNone/>
            </a:pPr>
            <a:r>
              <a:rPr lang="en" sz="1300">
                <a:latin typeface="Proxima Nova"/>
                <a:ea typeface="Proxima Nova"/>
                <a:cs typeface="Proxima Nova"/>
                <a:sym typeface="Proxima Nova"/>
              </a:rPr>
              <a:t>decide ABORT</a:t>
            </a:r>
            <a:endParaRPr sz="1300">
              <a:latin typeface="Proxima Nova"/>
              <a:ea typeface="Proxima Nova"/>
              <a:cs typeface="Proxima Nova"/>
              <a:sym typeface="Proxima Nova"/>
            </a:endParaRPr>
          </a:p>
        </p:txBody>
      </p:sp>
      <p:sp>
        <p:nvSpPr>
          <p:cNvPr id="972" name="Google Shape;972;p43"/>
          <p:cNvSpPr/>
          <p:nvPr/>
        </p:nvSpPr>
        <p:spPr>
          <a:xfrm>
            <a:off x="4410050" y="1765274"/>
            <a:ext cx="1857600" cy="1074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3"/>
          <p:cNvSpPr txBox="1"/>
          <p:nvPr/>
        </p:nvSpPr>
        <p:spPr>
          <a:xfrm>
            <a:off x="4510080" y="1846385"/>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cxnSp>
        <p:nvCxnSpPr>
          <p:cNvPr id="974" name="Google Shape;974;p43"/>
          <p:cNvCxnSpPr>
            <a:stCxn id="972" idx="0"/>
            <a:endCxn id="972" idx="2"/>
          </p:cNvCxnSpPr>
          <p:nvPr/>
        </p:nvCxnSpPr>
        <p:spPr>
          <a:xfrm>
            <a:off x="5338850" y="1765274"/>
            <a:ext cx="0" cy="1074900"/>
          </a:xfrm>
          <a:prstGeom prst="straightConnector1">
            <a:avLst/>
          </a:prstGeom>
          <a:noFill/>
          <a:ln cap="flat" cmpd="sng" w="9525">
            <a:solidFill>
              <a:schemeClr val="dk2"/>
            </a:solidFill>
            <a:prstDash val="solid"/>
            <a:round/>
            <a:headEnd len="med" w="med" type="none"/>
            <a:tailEnd len="med" w="med" type="none"/>
          </a:ln>
        </p:spPr>
      </p:cxnSp>
      <p:sp>
        <p:nvSpPr>
          <p:cNvPr id="975" name="Google Shape;975;p43"/>
          <p:cNvSpPr txBox="1"/>
          <p:nvPr/>
        </p:nvSpPr>
        <p:spPr>
          <a:xfrm>
            <a:off x="4510080" y="2166440"/>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976" name="Google Shape;976;p43"/>
          <p:cNvSpPr txBox="1"/>
          <p:nvPr/>
        </p:nvSpPr>
        <p:spPr>
          <a:xfrm>
            <a:off x="4510080" y="2486494"/>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977" name="Google Shape;977;p43"/>
          <p:cNvSpPr txBox="1"/>
          <p:nvPr/>
        </p:nvSpPr>
        <p:spPr>
          <a:xfrm>
            <a:off x="5396089" y="1846385"/>
            <a:ext cx="771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$200</a:t>
            </a:r>
            <a:endParaRPr sz="1600">
              <a:latin typeface="Proxima Nova"/>
              <a:ea typeface="Proxima Nova"/>
              <a:cs typeface="Proxima Nova"/>
              <a:sym typeface="Proxima Nova"/>
            </a:endParaRPr>
          </a:p>
        </p:txBody>
      </p:sp>
      <p:sp>
        <p:nvSpPr>
          <p:cNvPr id="978" name="Google Shape;978;p43"/>
          <p:cNvSpPr txBox="1"/>
          <p:nvPr/>
        </p:nvSpPr>
        <p:spPr>
          <a:xfrm>
            <a:off x="5396116" y="2166440"/>
            <a:ext cx="771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979" name="Google Shape;979;p43"/>
          <p:cNvSpPr txBox="1"/>
          <p:nvPr/>
        </p:nvSpPr>
        <p:spPr>
          <a:xfrm>
            <a:off x="5496013" y="2486494"/>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p:txBody>
      </p:sp>
      <p:cxnSp>
        <p:nvCxnSpPr>
          <p:cNvPr id="980" name="Google Shape;980;p43"/>
          <p:cNvCxnSpPr/>
          <p:nvPr/>
        </p:nvCxnSpPr>
        <p:spPr>
          <a:xfrm>
            <a:off x="7413550" y="1647413"/>
            <a:ext cx="12300" cy="667200"/>
          </a:xfrm>
          <a:prstGeom prst="straightConnector1">
            <a:avLst/>
          </a:prstGeom>
          <a:noFill/>
          <a:ln cap="flat" cmpd="sng" w="9525">
            <a:solidFill>
              <a:schemeClr val="dk2"/>
            </a:solidFill>
            <a:prstDash val="solid"/>
            <a:round/>
            <a:headEnd len="med" w="med" type="none"/>
            <a:tailEnd len="med" w="med" type="none"/>
          </a:ln>
        </p:spPr>
      </p:cxnSp>
      <p:sp>
        <p:nvSpPr>
          <p:cNvPr id="981" name="Google Shape;981;p43"/>
          <p:cNvSpPr/>
          <p:nvPr/>
        </p:nvSpPr>
        <p:spPr>
          <a:xfrm>
            <a:off x="1525825" y="1743813"/>
            <a:ext cx="1857600" cy="1074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3"/>
          <p:cNvSpPr txBox="1"/>
          <p:nvPr/>
        </p:nvSpPr>
        <p:spPr>
          <a:xfrm>
            <a:off x="1625855" y="1824931"/>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cxnSp>
        <p:nvCxnSpPr>
          <p:cNvPr id="983" name="Google Shape;983;p43"/>
          <p:cNvCxnSpPr>
            <a:stCxn id="981" idx="0"/>
            <a:endCxn id="981" idx="2"/>
          </p:cNvCxnSpPr>
          <p:nvPr/>
        </p:nvCxnSpPr>
        <p:spPr>
          <a:xfrm>
            <a:off x="2454625" y="1743813"/>
            <a:ext cx="0" cy="1074900"/>
          </a:xfrm>
          <a:prstGeom prst="straightConnector1">
            <a:avLst/>
          </a:prstGeom>
          <a:noFill/>
          <a:ln cap="flat" cmpd="sng" w="9525">
            <a:solidFill>
              <a:schemeClr val="dk2"/>
            </a:solidFill>
            <a:prstDash val="solid"/>
            <a:round/>
            <a:headEnd len="med" w="med" type="none"/>
            <a:tailEnd len="med" w="med" type="none"/>
          </a:ln>
        </p:spPr>
      </p:cxnSp>
      <p:sp>
        <p:nvSpPr>
          <p:cNvPr id="984" name="Google Shape;984;p43"/>
          <p:cNvSpPr txBox="1"/>
          <p:nvPr/>
        </p:nvSpPr>
        <p:spPr>
          <a:xfrm>
            <a:off x="1625855" y="2145012"/>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985" name="Google Shape;985;p43"/>
          <p:cNvSpPr txBox="1"/>
          <p:nvPr/>
        </p:nvSpPr>
        <p:spPr>
          <a:xfrm>
            <a:off x="1625855" y="2465094"/>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986" name="Google Shape;986;p43"/>
          <p:cNvSpPr txBox="1"/>
          <p:nvPr/>
        </p:nvSpPr>
        <p:spPr>
          <a:xfrm>
            <a:off x="2511864" y="1824931"/>
            <a:ext cx="771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t>
            </a:r>
            <a:r>
              <a:rPr lang="en" sz="1600">
                <a:solidFill>
                  <a:srgbClr val="DF000F"/>
                </a:solidFill>
                <a:latin typeface="Proxima Nova"/>
                <a:ea typeface="Proxima Nova"/>
                <a:cs typeface="Proxima Nova"/>
                <a:sym typeface="Proxima Nova"/>
              </a:rPr>
              <a:t>-200</a:t>
            </a:r>
            <a:endParaRPr sz="1600">
              <a:solidFill>
                <a:srgbClr val="DF000F"/>
              </a:solidFill>
              <a:latin typeface="Proxima Nova"/>
              <a:ea typeface="Proxima Nova"/>
              <a:cs typeface="Proxima Nova"/>
              <a:sym typeface="Proxima Nova"/>
            </a:endParaRPr>
          </a:p>
        </p:txBody>
      </p:sp>
      <p:sp>
        <p:nvSpPr>
          <p:cNvPr id="987" name="Google Shape;987;p43"/>
          <p:cNvSpPr txBox="1"/>
          <p:nvPr/>
        </p:nvSpPr>
        <p:spPr>
          <a:xfrm>
            <a:off x="2511891" y="2145012"/>
            <a:ext cx="771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988" name="Google Shape;988;p43"/>
          <p:cNvSpPr txBox="1"/>
          <p:nvPr/>
        </p:nvSpPr>
        <p:spPr>
          <a:xfrm>
            <a:off x="2611788" y="2465094"/>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p:txBody>
      </p:sp>
      <p:sp>
        <p:nvSpPr>
          <p:cNvPr id="989" name="Google Shape;989;p43"/>
          <p:cNvSpPr txBox="1"/>
          <p:nvPr/>
        </p:nvSpPr>
        <p:spPr>
          <a:xfrm>
            <a:off x="3225485" y="2408650"/>
            <a:ext cx="13425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highlight>
                  <a:srgbClr val="00FFFF"/>
                </a:highlight>
                <a:latin typeface="Proxima Nova"/>
                <a:ea typeface="Proxima Nova"/>
                <a:cs typeface="Proxima Nova"/>
                <a:sym typeface="Proxima Nova"/>
              </a:rPr>
              <a:t>Mod(A,-400)</a:t>
            </a:r>
            <a:endParaRPr sz="1300">
              <a:highlight>
                <a:srgbClr val="00FFFF"/>
              </a:highlight>
              <a:latin typeface="Proxima Nova"/>
              <a:ea typeface="Proxima Nova"/>
              <a:cs typeface="Proxima Nova"/>
              <a:sym typeface="Proxima Nova"/>
            </a:endParaRPr>
          </a:p>
          <a:p>
            <a:pPr indent="0" lvl="0" marL="0" rtl="0" algn="ctr">
              <a:spcBef>
                <a:spcPts val="0"/>
              </a:spcBef>
              <a:spcAft>
                <a:spcPts val="0"/>
              </a:spcAft>
              <a:buNone/>
            </a:pPr>
            <a:r>
              <a:rPr lang="en" sz="1300">
                <a:highlight>
                  <a:srgbClr val="00FFFF"/>
                </a:highlight>
                <a:latin typeface="Proxima Nova"/>
                <a:ea typeface="Proxima Nova"/>
                <a:cs typeface="Proxima Nova"/>
                <a:sym typeface="Proxima Nova"/>
              </a:rPr>
              <a:t>ABORT</a:t>
            </a:r>
            <a:endParaRPr sz="1300">
              <a:highlight>
                <a:srgbClr val="00FFFF"/>
              </a:highlight>
              <a:latin typeface="Proxima Nova"/>
              <a:ea typeface="Proxima Nova"/>
              <a:cs typeface="Proxima Nova"/>
              <a:sym typeface="Proxima Nova"/>
            </a:endParaRPr>
          </a:p>
        </p:txBody>
      </p:sp>
      <p:cxnSp>
        <p:nvCxnSpPr>
          <p:cNvPr id="990" name="Google Shape;990;p43"/>
          <p:cNvCxnSpPr/>
          <p:nvPr/>
        </p:nvCxnSpPr>
        <p:spPr>
          <a:xfrm rot="10800000">
            <a:off x="3561388" y="2311850"/>
            <a:ext cx="770700" cy="3900"/>
          </a:xfrm>
          <a:prstGeom prst="straightConnector1">
            <a:avLst/>
          </a:prstGeom>
          <a:noFill/>
          <a:ln cap="flat" cmpd="sng" w="9525">
            <a:solidFill>
              <a:schemeClr val="dk2"/>
            </a:solidFill>
            <a:prstDash val="solid"/>
            <a:round/>
            <a:headEnd len="med" w="med" type="none"/>
            <a:tailEnd len="med" w="med" type="triangle"/>
          </a:ln>
        </p:spPr>
      </p:cxnSp>
      <p:sp>
        <p:nvSpPr>
          <p:cNvPr id="991" name="Google Shape;991;p43"/>
          <p:cNvSpPr txBox="1"/>
          <p:nvPr/>
        </p:nvSpPr>
        <p:spPr>
          <a:xfrm>
            <a:off x="3340063" y="1934788"/>
            <a:ext cx="117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highlight>
                  <a:srgbClr val="00FFFF"/>
                </a:highlight>
                <a:latin typeface="Proxima Nova"/>
                <a:ea typeface="Proxima Nova"/>
                <a:cs typeface="Proxima Nova"/>
                <a:sym typeface="Proxima Nova"/>
              </a:rPr>
              <a:t>𝜏1 , S𝑎</a:t>
            </a:r>
            <a:endParaRPr sz="800">
              <a:highlight>
                <a:srgbClr val="00FFFF"/>
              </a:highlight>
              <a:latin typeface="Proxima Nova"/>
              <a:ea typeface="Proxima Nova"/>
              <a:cs typeface="Proxima Nova"/>
              <a:sym typeface="Proxima Nova"/>
            </a:endParaRPr>
          </a:p>
        </p:txBody>
      </p:sp>
      <p:cxnSp>
        <p:nvCxnSpPr>
          <p:cNvPr id="992" name="Google Shape;992;p43"/>
          <p:cNvCxnSpPr/>
          <p:nvPr/>
        </p:nvCxnSpPr>
        <p:spPr>
          <a:xfrm>
            <a:off x="2454617" y="3612000"/>
            <a:ext cx="1678800" cy="0"/>
          </a:xfrm>
          <a:prstGeom prst="straightConnector1">
            <a:avLst/>
          </a:prstGeom>
          <a:noFill/>
          <a:ln cap="flat" cmpd="sng" w="9525">
            <a:solidFill>
              <a:schemeClr val="dk2"/>
            </a:solidFill>
            <a:prstDash val="solid"/>
            <a:round/>
            <a:headEnd len="med" w="med" type="none"/>
            <a:tailEnd len="med" w="med" type="triangle"/>
          </a:ln>
        </p:spPr>
      </p:cxnSp>
      <p:cxnSp>
        <p:nvCxnSpPr>
          <p:cNvPr id="993" name="Google Shape;993;p43"/>
          <p:cNvCxnSpPr/>
          <p:nvPr/>
        </p:nvCxnSpPr>
        <p:spPr>
          <a:xfrm rot="10800000">
            <a:off x="2464600" y="2893275"/>
            <a:ext cx="0" cy="717900"/>
          </a:xfrm>
          <a:prstGeom prst="straightConnector1">
            <a:avLst/>
          </a:prstGeom>
          <a:noFill/>
          <a:ln cap="flat" cmpd="sng" w="9525">
            <a:solidFill>
              <a:schemeClr val="dk2"/>
            </a:solidFill>
            <a:prstDash val="solid"/>
            <a:round/>
            <a:headEnd len="med" w="med" type="none"/>
            <a:tailEnd len="med" w="med" type="none"/>
          </a:ln>
        </p:spPr>
      </p:cxnSp>
      <p:sp>
        <p:nvSpPr>
          <p:cNvPr id="994" name="Google Shape;994;p43"/>
          <p:cNvSpPr txBox="1"/>
          <p:nvPr/>
        </p:nvSpPr>
        <p:spPr>
          <a:xfrm>
            <a:off x="2708725" y="3242188"/>
            <a:ext cx="1170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Proxima Nova"/>
                <a:ea typeface="Proxima Nova"/>
                <a:cs typeface="Proxima Nova"/>
                <a:sym typeface="Proxima Nova"/>
              </a:rPr>
              <a:t>𝜏2 , S</a:t>
            </a:r>
            <a:r>
              <a:rPr i="1" lang="en" sz="1300">
                <a:solidFill>
                  <a:schemeClr val="dk1"/>
                </a:solidFill>
                <a:latin typeface="Proxima Nova"/>
                <a:ea typeface="Proxima Nova"/>
                <a:cs typeface="Proxima Nova"/>
                <a:sym typeface="Proxima Nova"/>
              </a:rPr>
              <a:t>e</a:t>
            </a:r>
            <a:endParaRPr sz="1300">
              <a:latin typeface="Proxima Nova"/>
              <a:ea typeface="Proxima Nova"/>
              <a:cs typeface="Proxima Nova"/>
              <a:sym typeface="Proxima Nova"/>
            </a:endParaRPr>
          </a:p>
        </p:txBody>
      </p:sp>
      <p:sp>
        <p:nvSpPr>
          <p:cNvPr id="995" name="Google Shape;995;p43"/>
          <p:cNvSpPr txBox="1"/>
          <p:nvPr/>
        </p:nvSpPr>
        <p:spPr>
          <a:xfrm>
            <a:off x="2622773" y="3646300"/>
            <a:ext cx="13425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Proxima Nova"/>
                <a:ea typeface="Proxima Nova"/>
                <a:cs typeface="Proxima Nova"/>
                <a:sym typeface="Proxima Nova"/>
              </a:rPr>
              <a:t>Mod(E,300)</a:t>
            </a:r>
            <a:endParaRPr sz="1300">
              <a:latin typeface="Proxima Nova"/>
              <a:ea typeface="Proxima Nova"/>
              <a:cs typeface="Proxima Nova"/>
              <a:sym typeface="Proxima Nova"/>
            </a:endParaRPr>
          </a:p>
        </p:txBody>
      </p:sp>
      <p:sp>
        <p:nvSpPr>
          <p:cNvPr id="996" name="Google Shape;996;p43"/>
          <p:cNvSpPr/>
          <p:nvPr/>
        </p:nvSpPr>
        <p:spPr>
          <a:xfrm>
            <a:off x="4201900" y="2999772"/>
            <a:ext cx="1857600" cy="1131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3"/>
          <p:cNvSpPr txBox="1"/>
          <p:nvPr/>
        </p:nvSpPr>
        <p:spPr>
          <a:xfrm>
            <a:off x="4301930" y="3085188"/>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sp>
        <p:nvSpPr>
          <p:cNvPr id="998" name="Google Shape;998;p43"/>
          <p:cNvSpPr txBox="1"/>
          <p:nvPr/>
        </p:nvSpPr>
        <p:spPr>
          <a:xfrm>
            <a:off x="4301930" y="3422229"/>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999" name="Google Shape;999;p43"/>
          <p:cNvSpPr txBox="1"/>
          <p:nvPr/>
        </p:nvSpPr>
        <p:spPr>
          <a:xfrm>
            <a:off x="4301930" y="3759270"/>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1000" name="Google Shape;1000;p43"/>
          <p:cNvSpPr txBox="1"/>
          <p:nvPr/>
        </p:nvSpPr>
        <p:spPr>
          <a:xfrm>
            <a:off x="5187939" y="3085188"/>
            <a:ext cx="771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t>
            </a:r>
            <a:r>
              <a:rPr lang="en" sz="1600">
                <a:solidFill>
                  <a:srgbClr val="FF0000"/>
                </a:solidFill>
                <a:latin typeface="Proxima Nova"/>
                <a:ea typeface="Proxima Nova"/>
                <a:cs typeface="Proxima Nova"/>
                <a:sym typeface="Proxima Nova"/>
              </a:rPr>
              <a:t>-200</a:t>
            </a:r>
            <a:endParaRPr sz="1600">
              <a:solidFill>
                <a:srgbClr val="FF0000"/>
              </a:solidFill>
              <a:latin typeface="Proxima Nova"/>
              <a:ea typeface="Proxima Nova"/>
              <a:cs typeface="Proxima Nova"/>
              <a:sym typeface="Proxima Nova"/>
            </a:endParaRPr>
          </a:p>
        </p:txBody>
      </p:sp>
      <p:sp>
        <p:nvSpPr>
          <p:cNvPr id="1001" name="Google Shape;1001;p43"/>
          <p:cNvSpPr txBox="1"/>
          <p:nvPr/>
        </p:nvSpPr>
        <p:spPr>
          <a:xfrm>
            <a:off x="5187966" y="3422229"/>
            <a:ext cx="771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1002" name="Google Shape;1002;p43"/>
          <p:cNvSpPr txBox="1"/>
          <p:nvPr/>
        </p:nvSpPr>
        <p:spPr>
          <a:xfrm>
            <a:off x="5287863" y="3759270"/>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cxnSp>
        <p:nvCxnSpPr>
          <p:cNvPr id="1003" name="Google Shape;1003;p43"/>
          <p:cNvCxnSpPr/>
          <p:nvPr/>
        </p:nvCxnSpPr>
        <p:spPr>
          <a:xfrm>
            <a:off x="5187975" y="2993650"/>
            <a:ext cx="0" cy="1131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p:nvPr/>
        </p:nvSpPr>
        <p:spPr>
          <a:xfrm>
            <a:off x="283750" y="1046100"/>
            <a:ext cx="2530200" cy="3477300"/>
          </a:xfrm>
          <a:prstGeom prst="diamond">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6171800" y="1046100"/>
            <a:ext cx="2530200" cy="3477300"/>
          </a:xfrm>
          <a:prstGeom prst="diamond">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3163750" y="1006075"/>
            <a:ext cx="2530200" cy="3477300"/>
          </a:xfrm>
          <a:prstGeom prst="diamond">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1075301" y="3248675"/>
            <a:ext cx="947100" cy="7389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D/3</a:t>
            </a:r>
            <a:endParaRPr b="1" sz="2000"/>
          </a:p>
        </p:txBody>
      </p:sp>
      <p:sp>
        <p:nvSpPr>
          <p:cNvPr id="116" name="Google Shape;116;p17"/>
          <p:cNvSpPr/>
          <p:nvPr/>
        </p:nvSpPr>
        <p:spPr>
          <a:xfrm>
            <a:off x="1075301" y="2375287"/>
            <a:ext cx="947100" cy="7389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D/3</a:t>
            </a:r>
            <a:endParaRPr b="1" sz="2000"/>
          </a:p>
        </p:txBody>
      </p:sp>
      <p:sp>
        <p:nvSpPr>
          <p:cNvPr id="117" name="Google Shape;117;p17"/>
          <p:cNvSpPr/>
          <p:nvPr/>
        </p:nvSpPr>
        <p:spPr>
          <a:xfrm>
            <a:off x="1075301" y="1501875"/>
            <a:ext cx="947100" cy="7389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D/3</a:t>
            </a:r>
            <a:endParaRPr b="1" sz="2000"/>
          </a:p>
        </p:txBody>
      </p:sp>
      <p:sp>
        <p:nvSpPr>
          <p:cNvPr id="118" name="Google Shape;118;p17"/>
          <p:cNvSpPr/>
          <p:nvPr/>
        </p:nvSpPr>
        <p:spPr>
          <a:xfrm>
            <a:off x="3955301" y="2375825"/>
            <a:ext cx="947100" cy="738900"/>
          </a:xfrm>
          <a:prstGeom prst="ellipse">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D/3</a:t>
            </a:r>
            <a:endParaRPr b="1" sz="2000"/>
          </a:p>
        </p:txBody>
      </p:sp>
      <p:sp>
        <p:nvSpPr>
          <p:cNvPr id="119" name="Google Shape;119;p17"/>
          <p:cNvSpPr/>
          <p:nvPr/>
        </p:nvSpPr>
        <p:spPr>
          <a:xfrm>
            <a:off x="3955301" y="1543000"/>
            <a:ext cx="947100" cy="738900"/>
          </a:xfrm>
          <a:prstGeom prst="ellipse">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D/3</a:t>
            </a:r>
            <a:endParaRPr b="1" sz="2000"/>
          </a:p>
        </p:txBody>
      </p:sp>
      <p:sp>
        <p:nvSpPr>
          <p:cNvPr id="120" name="Google Shape;120;p17"/>
          <p:cNvSpPr/>
          <p:nvPr/>
        </p:nvSpPr>
        <p:spPr>
          <a:xfrm>
            <a:off x="6963350" y="3350900"/>
            <a:ext cx="947100" cy="7389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D/3</a:t>
            </a:r>
            <a:endParaRPr b="1" sz="2000"/>
          </a:p>
        </p:txBody>
      </p:sp>
      <p:sp>
        <p:nvSpPr>
          <p:cNvPr id="121" name="Google Shape;121;p17"/>
          <p:cNvSpPr/>
          <p:nvPr/>
        </p:nvSpPr>
        <p:spPr>
          <a:xfrm>
            <a:off x="6963351" y="2503300"/>
            <a:ext cx="947100" cy="7389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D/3</a:t>
            </a:r>
            <a:endParaRPr b="1" sz="2000"/>
          </a:p>
        </p:txBody>
      </p:sp>
      <p:sp>
        <p:nvSpPr>
          <p:cNvPr id="122" name="Google Shape;122;p17"/>
          <p:cNvSpPr/>
          <p:nvPr/>
        </p:nvSpPr>
        <p:spPr>
          <a:xfrm>
            <a:off x="3955300" y="3208650"/>
            <a:ext cx="947100" cy="738900"/>
          </a:xfrm>
          <a:prstGeom prst="ellipse">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D/3</a:t>
            </a:r>
            <a:endParaRPr b="1" sz="2000"/>
          </a:p>
        </p:txBody>
      </p:sp>
      <p:sp>
        <p:nvSpPr>
          <p:cNvPr id="123" name="Google Shape;123;p17"/>
          <p:cNvSpPr/>
          <p:nvPr/>
        </p:nvSpPr>
        <p:spPr>
          <a:xfrm>
            <a:off x="6963351" y="1655700"/>
            <a:ext cx="947100" cy="7389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D/3</a:t>
            </a:r>
            <a:endParaRPr b="1" sz="2000"/>
          </a:p>
        </p:txBody>
      </p:sp>
      <p:sp>
        <p:nvSpPr>
          <p:cNvPr id="124" name="Google Shape;124;p17"/>
          <p:cNvSpPr txBox="1"/>
          <p:nvPr/>
        </p:nvSpPr>
        <p:spPr>
          <a:xfrm>
            <a:off x="501500" y="347175"/>
            <a:ext cx="374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Proxima Nova"/>
                <a:ea typeface="Proxima Nova"/>
                <a:cs typeface="Proxima Nova"/>
                <a:sym typeface="Proxima Nova"/>
              </a:rPr>
              <a:t>Data Distribution after Sharding</a:t>
            </a:r>
            <a:endParaRPr b="1" sz="1800">
              <a:latin typeface="Proxima Nova"/>
              <a:ea typeface="Proxima Nova"/>
              <a:cs typeface="Proxima Nova"/>
              <a:sym typeface="Proxima Nova"/>
            </a:endParaRPr>
          </a:p>
        </p:txBody>
      </p:sp>
      <p:sp>
        <p:nvSpPr>
          <p:cNvPr id="125" name="Google Shape;125;p17"/>
          <p:cNvSpPr txBox="1"/>
          <p:nvPr/>
        </p:nvSpPr>
        <p:spPr>
          <a:xfrm>
            <a:off x="1166575" y="4586725"/>
            <a:ext cx="689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Proxima Nova"/>
                <a:ea typeface="Proxima Nova"/>
                <a:cs typeface="Proxima Nova"/>
                <a:sym typeface="Proxima Nova"/>
              </a:rPr>
              <a:t>S1</a:t>
            </a:r>
            <a:endParaRPr b="1" sz="2300">
              <a:latin typeface="Proxima Nova"/>
              <a:ea typeface="Proxima Nova"/>
              <a:cs typeface="Proxima Nova"/>
              <a:sym typeface="Proxima Nova"/>
            </a:endParaRPr>
          </a:p>
        </p:txBody>
      </p:sp>
      <p:sp>
        <p:nvSpPr>
          <p:cNvPr id="126" name="Google Shape;126;p17"/>
          <p:cNvSpPr txBox="1"/>
          <p:nvPr/>
        </p:nvSpPr>
        <p:spPr>
          <a:xfrm>
            <a:off x="4084150" y="4586725"/>
            <a:ext cx="689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Proxima Nova"/>
                <a:ea typeface="Proxima Nova"/>
                <a:cs typeface="Proxima Nova"/>
                <a:sym typeface="Proxima Nova"/>
              </a:rPr>
              <a:t>S2</a:t>
            </a:r>
            <a:endParaRPr b="1" sz="2300">
              <a:latin typeface="Proxima Nova"/>
              <a:ea typeface="Proxima Nova"/>
              <a:cs typeface="Proxima Nova"/>
              <a:sym typeface="Proxima Nova"/>
            </a:endParaRPr>
          </a:p>
        </p:txBody>
      </p:sp>
      <p:sp>
        <p:nvSpPr>
          <p:cNvPr id="127" name="Google Shape;127;p17"/>
          <p:cNvSpPr txBox="1"/>
          <p:nvPr/>
        </p:nvSpPr>
        <p:spPr>
          <a:xfrm>
            <a:off x="7092200" y="4586725"/>
            <a:ext cx="689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Proxima Nova"/>
                <a:ea typeface="Proxima Nova"/>
                <a:cs typeface="Proxima Nova"/>
                <a:sym typeface="Proxima Nova"/>
              </a:rPr>
              <a:t>S3</a:t>
            </a:r>
            <a:endParaRPr b="1" sz="2300">
              <a:latin typeface="Proxima Nova"/>
              <a:ea typeface="Proxima Nova"/>
              <a:cs typeface="Proxima Nova"/>
              <a:sym typeface="Proxima Nov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44"/>
          <p:cNvSpPr/>
          <p:nvPr/>
        </p:nvSpPr>
        <p:spPr>
          <a:xfrm>
            <a:off x="313275" y="316525"/>
            <a:ext cx="2065500" cy="1184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4"/>
          <p:cNvSpPr txBox="1"/>
          <p:nvPr/>
        </p:nvSpPr>
        <p:spPr>
          <a:xfrm>
            <a:off x="424499" y="414675"/>
            <a:ext cx="74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cxnSp>
        <p:nvCxnSpPr>
          <p:cNvPr id="1010" name="Google Shape;1010;p44"/>
          <p:cNvCxnSpPr>
            <a:stCxn id="1008" idx="0"/>
            <a:endCxn id="1008" idx="2"/>
          </p:cNvCxnSpPr>
          <p:nvPr/>
        </p:nvCxnSpPr>
        <p:spPr>
          <a:xfrm>
            <a:off x="1346025" y="316525"/>
            <a:ext cx="0" cy="1184700"/>
          </a:xfrm>
          <a:prstGeom prst="straightConnector1">
            <a:avLst/>
          </a:prstGeom>
          <a:noFill/>
          <a:ln cap="flat" cmpd="sng" w="9525">
            <a:solidFill>
              <a:schemeClr val="dk2"/>
            </a:solidFill>
            <a:prstDash val="solid"/>
            <a:round/>
            <a:headEnd len="med" w="med" type="none"/>
            <a:tailEnd len="med" w="med" type="none"/>
          </a:ln>
        </p:spPr>
      </p:cxnSp>
      <p:sp>
        <p:nvSpPr>
          <p:cNvPr id="1011" name="Google Shape;1011;p44"/>
          <p:cNvSpPr txBox="1"/>
          <p:nvPr/>
        </p:nvSpPr>
        <p:spPr>
          <a:xfrm>
            <a:off x="424499" y="801961"/>
            <a:ext cx="74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1012" name="Google Shape;1012;p44"/>
          <p:cNvSpPr txBox="1"/>
          <p:nvPr/>
        </p:nvSpPr>
        <p:spPr>
          <a:xfrm>
            <a:off x="424499" y="1189248"/>
            <a:ext cx="74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1013" name="Google Shape;1013;p44"/>
          <p:cNvSpPr txBox="1"/>
          <p:nvPr/>
        </p:nvSpPr>
        <p:spPr>
          <a:xfrm>
            <a:off x="1520763" y="414675"/>
            <a:ext cx="74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$100</a:t>
            </a:r>
            <a:endParaRPr sz="1600">
              <a:latin typeface="Proxima Nova"/>
              <a:ea typeface="Proxima Nova"/>
              <a:cs typeface="Proxima Nova"/>
              <a:sym typeface="Proxima Nova"/>
            </a:endParaRPr>
          </a:p>
        </p:txBody>
      </p:sp>
      <p:sp>
        <p:nvSpPr>
          <p:cNvPr id="1014" name="Google Shape;1014;p44"/>
          <p:cNvSpPr txBox="1"/>
          <p:nvPr/>
        </p:nvSpPr>
        <p:spPr>
          <a:xfrm>
            <a:off x="1409687" y="801961"/>
            <a:ext cx="858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1015" name="Google Shape;1015;p44"/>
          <p:cNvSpPr txBox="1"/>
          <p:nvPr/>
        </p:nvSpPr>
        <p:spPr>
          <a:xfrm>
            <a:off x="1520763" y="1189248"/>
            <a:ext cx="74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p:txBody>
      </p:sp>
      <p:sp>
        <p:nvSpPr>
          <p:cNvPr id="1016" name="Google Shape;1016;p44"/>
          <p:cNvSpPr/>
          <p:nvPr/>
        </p:nvSpPr>
        <p:spPr>
          <a:xfrm>
            <a:off x="3483425" y="337100"/>
            <a:ext cx="1745700" cy="1184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4"/>
          <p:cNvSpPr txBox="1"/>
          <p:nvPr/>
        </p:nvSpPr>
        <p:spPr>
          <a:xfrm>
            <a:off x="3577425" y="435266"/>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cxnSp>
        <p:nvCxnSpPr>
          <p:cNvPr id="1018" name="Google Shape;1018;p44"/>
          <p:cNvCxnSpPr>
            <a:stCxn id="1016" idx="0"/>
            <a:endCxn id="1016" idx="2"/>
          </p:cNvCxnSpPr>
          <p:nvPr/>
        </p:nvCxnSpPr>
        <p:spPr>
          <a:xfrm>
            <a:off x="4356275" y="337100"/>
            <a:ext cx="0" cy="1184700"/>
          </a:xfrm>
          <a:prstGeom prst="straightConnector1">
            <a:avLst/>
          </a:prstGeom>
          <a:noFill/>
          <a:ln cap="flat" cmpd="sng" w="9525">
            <a:solidFill>
              <a:schemeClr val="dk2"/>
            </a:solidFill>
            <a:prstDash val="solid"/>
            <a:round/>
            <a:headEnd len="med" w="med" type="none"/>
            <a:tailEnd len="med" w="med" type="none"/>
          </a:ln>
        </p:spPr>
      </p:cxnSp>
      <p:sp>
        <p:nvSpPr>
          <p:cNvPr id="1019" name="Google Shape;1019;p44"/>
          <p:cNvSpPr txBox="1"/>
          <p:nvPr/>
        </p:nvSpPr>
        <p:spPr>
          <a:xfrm>
            <a:off x="3577425" y="822616"/>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1020" name="Google Shape;1020;p44"/>
          <p:cNvSpPr txBox="1"/>
          <p:nvPr/>
        </p:nvSpPr>
        <p:spPr>
          <a:xfrm>
            <a:off x="3577425" y="1209965"/>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1021" name="Google Shape;1021;p44"/>
          <p:cNvSpPr txBox="1"/>
          <p:nvPr/>
        </p:nvSpPr>
        <p:spPr>
          <a:xfrm>
            <a:off x="4410025" y="435266"/>
            <a:ext cx="72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$500</a:t>
            </a:r>
            <a:endParaRPr sz="1600">
              <a:latin typeface="Proxima Nova"/>
              <a:ea typeface="Proxima Nova"/>
              <a:cs typeface="Proxima Nova"/>
              <a:sym typeface="Proxima Nova"/>
            </a:endParaRPr>
          </a:p>
        </p:txBody>
      </p:sp>
      <p:sp>
        <p:nvSpPr>
          <p:cNvPr id="1022" name="Google Shape;1022;p44"/>
          <p:cNvSpPr txBox="1"/>
          <p:nvPr/>
        </p:nvSpPr>
        <p:spPr>
          <a:xfrm>
            <a:off x="4410050" y="822616"/>
            <a:ext cx="72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1023" name="Google Shape;1023;p44"/>
          <p:cNvSpPr txBox="1"/>
          <p:nvPr/>
        </p:nvSpPr>
        <p:spPr>
          <a:xfrm>
            <a:off x="4503925" y="1209965"/>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p:txBody>
      </p:sp>
      <p:cxnSp>
        <p:nvCxnSpPr>
          <p:cNvPr id="1024" name="Google Shape;1024;p44"/>
          <p:cNvCxnSpPr/>
          <p:nvPr/>
        </p:nvCxnSpPr>
        <p:spPr>
          <a:xfrm>
            <a:off x="2465338" y="877875"/>
            <a:ext cx="931500" cy="900"/>
          </a:xfrm>
          <a:prstGeom prst="straightConnector1">
            <a:avLst/>
          </a:prstGeom>
          <a:noFill/>
          <a:ln cap="flat" cmpd="sng" w="9525">
            <a:solidFill>
              <a:schemeClr val="dk2"/>
            </a:solidFill>
            <a:prstDash val="solid"/>
            <a:round/>
            <a:headEnd len="med" w="med" type="none"/>
            <a:tailEnd len="med" w="med" type="triangle"/>
          </a:ln>
        </p:spPr>
      </p:cxnSp>
      <p:sp>
        <p:nvSpPr>
          <p:cNvPr id="1025" name="Google Shape;1025;p44"/>
          <p:cNvSpPr txBox="1"/>
          <p:nvPr/>
        </p:nvSpPr>
        <p:spPr>
          <a:xfrm>
            <a:off x="2005175" y="531350"/>
            <a:ext cx="1745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300">
                <a:solidFill>
                  <a:schemeClr val="dk1"/>
                </a:solidFill>
                <a:latin typeface="Proxima Nova"/>
                <a:ea typeface="Proxima Nova"/>
                <a:cs typeface="Proxima Nova"/>
                <a:sym typeface="Proxima Nova"/>
              </a:rPr>
              <a:t>𝜏1 , S𝑎</a:t>
            </a:r>
            <a:endParaRPr sz="700">
              <a:latin typeface="Proxima Nova"/>
              <a:ea typeface="Proxima Nova"/>
              <a:cs typeface="Proxima Nova"/>
              <a:sym typeface="Proxima Nova"/>
            </a:endParaRPr>
          </a:p>
        </p:txBody>
      </p:sp>
      <p:sp>
        <p:nvSpPr>
          <p:cNvPr id="1026" name="Google Shape;1026;p44"/>
          <p:cNvSpPr txBox="1"/>
          <p:nvPr/>
        </p:nvSpPr>
        <p:spPr>
          <a:xfrm>
            <a:off x="2052125" y="916250"/>
            <a:ext cx="1745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300">
                <a:latin typeface="Proxima Nova"/>
                <a:ea typeface="Proxima Nova"/>
                <a:cs typeface="Proxima Nova"/>
                <a:sym typeface="Proxima Nova"/>
              </a:rPr>
              <a:t>Con(A,100)</a:t>
            </a:r>
            <a:endParaRPr sz="1300">
              <a:latin typeface="Proxima Nova"/>
              <a:ea typeface="Proxima Nova"/>
              <a:cs typeface="Proxima Nova"/>
              <a:sym typeface="Proxima Nova"/>
            </a:endParaRPr>
          </a:p>
          <a:p>
            <a:pPr indent="0" lvl="0" marL="0" rtl="0" algn="ctr">
              <a:spcBef>
                <a:spcPts val="0"/>
              </a:spcBef>
              <a:spcAft>
                <a:spcPts val="0"/>
              </a:spcAft>
              <a:buNone/>
            </a:pPr>
            <a:r>
              <a:rPr lang="en" sz="1300">
                <a:latin typeface="Proxima Nova"/>
                <a:ea typeface="Proxima Nova"/>
                <a:cs typeface="Proxima Nova"/>
                <a:sym typeface="Proxima Nova"/>
              </a:rPr>
              <a:t>Mod(A,400)</a:t>
            </a:r>
            <a:endParaRPr sz="1300">
              <a:latin typeface="Proxima Nova"/>
              <a:ea typeface="Proxima Nova"/>
              <a:cs typeface="Proxima Nova"/>
              <a:sym typeface="Proxima Nova"/>
            </a:endParaRPr>
          </a:p>
        </p:txBody>
      </p:sp>
      <p:sp>
        <p:nvSpPr>
          <p:cNvPr id="1027" name="Google Shape;1027;p44"/>
          <p:cNvSpPr/>
          <p:nvPr/>
        </p:nvSpPr>
        <p:spPr>
          <a:xfrm>
            <a:off x="6540700" y="337100"/>
            <a:ext cx="1745700" cy="12771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4"/>
          <p:cNvSpPr txBox="1"/>
          <p:nvPr/>
        </p:nvSpPr>
        <p:spPr>
          <a:xfrm>
            <a:off x="6634700" y="433479"/>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cxnSp>
        <p:nvCxnSpPr>
          <p:cNvPr id="1029" name="Google Shape;1029;p44"/>
          <p:cNvCxnSpPr>
            <a:stCxn id="1027" idx="0"/>
            <a:endCxn id="1027" idx="2"/>
          </p:cNvCxnSpPr>
          <p:nvPr/>
        </p:nvCxnSpPr>
        <p:spPr>
          <a:xfrm>
            <a:off x="7413550" y="337100"/>
            <a:ext cx="0" cy="1277100"/>
          </a:xfrm>
          <a:prstGeom prst="straightConnector1">
            <a:avLst/>
          </a:prstGeom>
          <a:noFill/>
          <a:ln cap="flat" cmpd="sng" w="9525">
            <a:solidFill>
              <a:schemeClr val="dk2"/>
            </a:solidFill>
            <a:prstDash val="solid"/>
            <a:round/>
            <a:headEnd len="med" w="med" type="none"/>
            <a:tailEnd len="med" w="med" type="none"/>
          </a:ln>
        </p:spPr>
      </p:cxnSp>
      <p:sp>
        <p:nvSpPr>
          <p:cNvPr id="1030" name="Google Shape;1030;p44"/>
          <p:cNvSpPr txBox="1"/>
          <p:nvPr/>
        </p:nvSpPr>
        <p:spPr>
          <a:xfrm>
            <a:off x="6634700" y="813776"/>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1031" name="Google Shape;1031;p44"/>
          <p:cNvSpPr txBox="1"/>
          <p:nvPr/>
        </p:nvSpPr>
        <p:spPr>
          <a:xfrm>
            <a:off x="6634700" y="1194074"/>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1032" name="Google Shape;1032;p44"/>
          <p:cNvSpPr txBox="1"/>
          <p:nvPr/>
        </p:nvSpPr>
        <p:spPr>
          <a:xfrm>
            <a:off x="7467300" y="433479"/>
            <a:ext cx="72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$200</a:t>
            </a:r>
            <a:endParaRPr sz="1600">
              <a:latin typeface="Proxima Nova"/>
              <a:ea typeface="Proxima Nova"/>
              <a:cs typeface="Proxima Nova"/>
              <a:sym typeface="Proxima Nova"/>
            </a:endParaRPr>
          </a:p>
        </p:txBody>
      </p:sp>
      <p:sp>
        <p:nvSpPr>
          <p:cNvPr id="1033" name="Google Shape;1033;p44"/>
          <p:cNvSpPr txBox="1"/>
          <p:nvPr/>
        </p:nvSpPr>
        <p:spPr>
          <a:xfrm>
            <a:off x="7467325" y="813776"/>
            <a:ext cx="72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1034" name="Google Shape;1034;p44"/>
          <p:cNvSpPr txBox="1"/>
          <p:nvPr/>
        </p:nvSpPr>
        <p:spPr>
          <a:xfrm>
            <a:off x="7561200" y="1194074"/>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p:txBody>
      </p:sp>
      <p:cxnSp>
        <p:nvCxnSpPr>
          <p:cNvPr id="1035" name="Google Shape;1035;p44"/>
          <p:cNvCxnSpPr/>
          <p:nvPr/>
        </p:nvCxnSpPr>
        <p:spPr>
          <a:xfrm>
            <a:off x="5400700" y="921650"/>
            <a:ext cx="953700" cy="0"/>
          </a:xfrm>
          <a:prstGeom prst="straightConnector1">
            <a:avLst/>
          </a:prstGeom>
          <a:noFill/>
          <a:ln cap="flat" cmpd="sng" w="9525">
            <a:solidFill>
              <a:schemeClr val="dk2"/>
            </a:solidFill>
            <a:prstDash val="solid"/>
            <a:round/>
            <a:headEnd len="med" w="med" type="none"/>
            <a:tailEnd len="med" w="med" type="triangle"/>
          </a:ln>
        </p:spPr>
      </p:cxnSp>
      <p:sp>
        <p:nvSpPr>
          <p:cNvPr id="1036" name="Google Shape;1036;p44"/>
          <p:cNvSpPr txBox="1"/>
          <p:nvPr/>
        </p:nvSpPr>
        <p:spPr>
          <a:xfrm>
            <a:off x="4991513" y="536750"/>
            <a:ext cx="17868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Proxima Nova"/>
                <a:ea typeface="Proxima Nova"/>
                <a:cs typeface="Proxima Nova"/>
                <a:sym typeface="Proxima Nova"/>
              </a:rPr>
              <a:t>𝜏2 , S𝑎</a:t>
            </a:r>
            <a:endParaRPr sz="700">
              <a:latin typeface="Proxima Nova"/>
              <a:ea typeface="Proxima Nova"/>
              <a:cs typeface="Proxima Nova"/>
              <a:sym typeface="Proxima Nova"/>
            </a:endParaRPr>
          </a:p>
        </p:txBody>
      </p:sp>
      <p:sp>
        <p:nvSpPr>
          <p:cNvPr id="1037" name="Google Shape;1037;p44"/>
          <p:cNvSpPr txBox="1"/>
          <p:nvPr/>
        </p:nvSpPr>
        <p:spPr>
          <a:xfrm>
            <a:off x="5012063" y="1029200"/>
            <a:ext cx="1745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Proxima Nova"/>
                <a:ea typeface="Proxima Nova"/>
                <a:cs typeface="Proxima Nova"/>
                <a:sym typeface="Proxima Nova"/>
              </a:rPr>
              <a:t>Con(A,500)</a:t>
            </a:r>
            <a:endParaRPr sz="1300">
              <a:latin typeface="Proxima Nova"/>
              <a:ea typeface="Proxima Nova"/>
              <a:cs typeface="Proxima Nova"/>
              <a:sym typeface="Proxima Nova"/>
            </a:endParaRPr>
          </a:p>
          <a:p>
            <a:pPr indent="0" lvl="0" marL="0" rtl="0" algn="ctr">
              <a:spcBef>
                <a:spcPts val="0"/>
              </a:spcBef>
              <a:spcAft>
                <a:spcPts val="0"/>
              </a:spcAft>
              <a:buNone/>
            </a:pPr>
            <a:r>
              <a:rPr lang="en" sz="1300">
                <a:latin typeface="Proxima Nova"/>
                <a:ea typeface="Proxima Nova"/>
                <a:cs typeface="Proxima Nova"/>
                <a:sym typeface="Proxima Nova"/>
              </a:rPr>
              <a:t>Mod(A,-300)</a:t>
            </a:r>
            <a:endParaRPr sz="1300">
              <a:latin typeface="Proxima Nova"/>
              <a:ea typeface="Proxima Nova"/>
              <a:cs typeface="Proxima Nova"/>
              <a:sym typeface="Proxima Nova"/>
            </a:endParaRPr>
          </a:p>
        </p:txBody>
      </p:sp>
      <p:sp>
        <p:nvSpPr>
          <p:cNvPr id="1038" name="Google Shape;1038;p44"/>
          <p:cNvSpPr txBox="1"/>
          <p:nvPr/>
        </p:nvSpPr>
        <p:spPr>
          <a:xfrm>
            <a:off x="757175" y="4148575"/>
            <a:ext cx="7198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Proxima Nova"/>
                <a:ea typeface="Proxima Nova"/>
                <a:cs typeface="Proxima Nova"/>
                <a:sym typeface="Proxima Nova"/>
              </a:rPr>
              <a:t>𝜏1 = Con(A, 100), </a:t>
            </a:r>
            <a:r>
              <a:rPr b="1" lang="en" sz="2000">
                <a:solidFill>
                  <a:schemeClr val="dk1"/>
                </a:solidFill>
                <a:latin typeface="Proxima Nova"/>
                <a:ea typeface="Proxima Nova"/>
                <a:cs typeface="Proxima Nova"/>
                <a:sym typeface="Proxima Nova"/>
              </a:rPr>
              <a:t>Con(B, 700),</a:t>
            </a:r>
            <a:r>
              <a:rPr b="1" lang="en" sz="2000">
                <a:latin typeface="Proxima Nova"/>
                <a:ea typeface="Proxima Nova"/>
                <a:cs typeface="Proxima Nova"/>
                <a:sym typeface="Proxima Nova"/>
              </a:rPr>
              <a:t> Mod(A, 400), Mod(B, -400);</a:t>
            </a:r>
            <a:endParaRPr b="1" sz="2000">
              <a:latin typeface="Proxima Nova"/>
              <a:ea typeface="Proxima Nova"/>
              <a:cs typeface="Proxima Nova"/>
              <a:sym typeface="Proxima Nova"/>
            </a:endParaRPr>
          </a:p>
          <a:p>
            <a:pPr indent="0" lvl="0" marL="0" rtl="0" algn="ctr">
              <a:spcBef>
                <a:spcPts val="0"/>
              </a:spcBef>
              <a:spcAft>
                <a:spcPts val="0"/>
              </a:spcAft>
              <a:buNone/>
            </a:pPr>
            <a:r>
              <a:rPr b="1" lang="en" sz="2000">
                <a:highlight>
                  <a:srgbClr val="00FFFF"/>
                </a:highlight>
                <a:latin typeface="Proxima Nova"/>
                <a:ea typeface="Proxima Nova"/>
                <a:cs typeface="Proxima Nova"/>
                <a:sym typeface="Proxima Nova"/>
              </a:rPr>
              <a:t>𝜏2</a:t>
            </a:r>
            <a:r>
              <a:rPr b="1" lang="en" sz="2000">
                <a:latin typeface="Proxima Nova"/>
                <a:ea typeface="Proxima Nova"/>
                <a:cs typeface="Proxima Nova"/>
                <a:sym typeface="Proxima Nova"/>
              </a:rPr>
              <a:t> = Con(A, 500), Mod(A, -300), </a:t>
            </a:r>
            <a:r>
              <a:rPr b="1" lang="en" sz="2000">
                <a:highlight>
                  <a:srgbClr val="00FFFF"/>
                </a:highlight>
                <a:latin typeface="Proxima Nova"/>
                <a:ea typeface="Proxima Nova"/>
                <a:cs typeface="Proxima Nova"/>
                <a:sym typeface="Proxima Nova"/>
              </a:rPr>
              <a:t>Mod(E, 300)</a:t>
            </a:r>
            <a:endParaRPr b="1" sz="2000">
              <a:highlight>
                <a:srgbClr val="00FFFF"/>
              </a:highlight>
              <a:latin typeface="Proxima Nova"/>
              <a:ea typeface="Proxima Nova"/>
              <a:cs typeface="Proxima Nova"/>
              <a:sym typeface="Proxima Nova"/>
            </a:endParaRPr>
          </a:p>
        </p:txBody>
      </p:sp>
      <p:cxnSp>
        <p:nvCxnSpPr>
          <p:cNvPr id="1039" name="Google Shape;1039;p44"/>
          <p:cNvCxnSpPr/>
          <p:nvPr/>
        </p:nvCxnSpPr>
        <p:spPr>
          <a:xfrm flipH="1" rot="10800000">
            <a:off x="6354405" y="2303738"/>
            <a:ext cx="1082100" cy="3300"/>
          </a:xfrm>
          <a:prstGeom prst="straightConnector1">
            <a:avLst/>
          </a:prstGeom>
          <a:noFill/>
          <a:ln cap="flat" cmpd="sng" w="9525">
            <a:solidFill>
              <a:schemeClr val="dk2"/>
            </a:solidFill>
            <a:prstDash val="solid"/>
            <a:round/>
            <a:headEnd len="med" w="med" type="triangle"/>
            <a:tailEnd len="med" w="med" type="none"/>
          </a:ln>
        </p:spPr>
      </p:cxnSp>
      <p:sp>
        <p:nvSpPr>
          <p:cNvPr id="1040" name="Google Shape;1040;p44"/>
          <p:cNvSpPr txBox="1"/>
          <p:nvPr/>
        </p:nvSpPr>
        <p:spPr>
          <a:xfrm>
            <a:off x="6382063" y="1897588"/>
            <a:ext cx="1170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Proxima Nova"/>
                <a:ea typeface="Proxima Nova"/>
                <a:cs typeface="Proxima Nova"/>
                <a:sym typeface="Proxima Nova"/>
              </a:rPr>
              <a:t>𝜏1 , S</a:t>
            </a:r>
            <a:r>
              <a:rPr i="1" lang="en" sz="1300">
                <a:solidFill>
                  <a:schemeClr val="dk1"/>
                </a:solidFill>
                <a:latin typeface="Proxima Nova"/>
                <a:ea typeface="Proxima Nova"/>
                <a:cs typeface="Proxima Nova"/>
                <a:sym typeface="Proxima Nova"/>
              </a:rPr>
              <a:t>b</a:t>
            </a:r>
            <a:endParaRPr i="1" sz="1200">
              <a:latin typeface="Proxima Nova"/>
              <a:ea typeface="Proxima Nova"/>
              <a:cs typeface="Proxima Nova"/>
              <a:sym typeface="Proxima Nova"/>
            </a:endParaRPr>
          </a:p>
        </p:txBody>
      </p:sp>
      <p:sp>
        <p:nvSpPr>
          <p:cNvPr id="1041" name="Google Shape;1041;p44"/>
          <p:cNvSpPr txBox="1"/>
          <p:nvPr/>
        </p:nvSpPr>
        <p:spPr>
          <a:xfrm>
            <a:off x="6296123" y="2400700"/>
            <a:ext cx="13425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Proxima Nova"/>
                <a:ea typeface="Proxima Nova"/>
                <a:cs typeface="Proxima Nova"/>
                <a:sym typeface="Proxima Nova"/>
              </a:rPr>
              <a:t>Con(B,700)</a:t>
            </a:r>
            <a:endParaRPr sz="1300">
              <a:latin typeface="Proxima Nova"/>
              <a:ea typeface="Proxima Nova"/>
              <a:cs typeface="Proxima Nova"/>
              <a:sym typeface="Proxima Nova"/>
            </a:endParaRPr>
          </a:p>
          <a:p>
            <a:pPr indent="0" lvl="0" marL="0" rtl="0" algn="ctr">
              <a:spcBef>
                <a:spcPts val="0"/>
              </a:spcBef>
              <a:spcAft>
                <a:spcPts val="0"/>
              </a:spcAft>
              <a:buNone/>
            </a:pPr>
            <a:r>
              <a:rPr lang="en" sz="1300">
                <a:latin typeface="Proxima Nova"/>
                <a:ea typeface="Proxima Nova"/>
                <a:cs typeface="Proxima Nova"/>
                <a:sym typeface="Proxima Nova"/>
              </a:rPr>
              <a:t>decide ABORT</a:t>
            </a:r>
            <a:endParaRPr sz="1300">
              <a:latin typeface="Proxima Nova"/>
              <a:ea typeface="Proxima Nova"/>
              <a:cs typeface="Proxima Nova"/>
              <a:sym typeface="Proxima Nova"/>
            </a:endParaRPr>
          </a:p>
        </p:txBody>
      </p:sp>
      <p:sp>
        <p:nvSpPr>
          <p:cNvPr id="1042" name="Google Shape;1042;p44"/>
          <p:cNvSpPr/>
          <p:nvPr/>
        </p:nvSpPr>
        <p:spPr>
          <a:xfrm>
            <a:off x="4410050" y="1765274"/>
            <a:ext cx="1857600" cy="1074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4"/>
          <p:cNvSpPr txBox="1"/>
          <p:nvPr/>
        </p:nvSpPr>
        <p:spPr>
          <a:xfrm>
            <a:off x="4510080" y="1846385"/>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cxnSp>
        <p:nvCxnSpPr>
          <p:cNvPr id="1044" name="Google Shape;1044;p44"/>
          <p:cNvCxnSpPr>
            <a:stCxn id="1042" idx="0"/>
            <a:endCxn id="1042" idx="2"/>
          </p:cNvCxnSpPr>
          <p:nvPr/>
        </p:nvCxnSpPr>
        <p:spPr>
          <a:xfrm>
            <a:off x="5338850" y="1765274"/>
            <a:ext cx="0" cy="1074900"/>
          </a:xfrm>
          <a:prstGeom prst="straightConnector1">
            <a:avLst/>
          </a:prstGeom>
          <a:noFill/>
          <a:ln cap="flat" cmpd="sng" w="9525">
            <a:solidFill>
              <a:schemeClr val="dk2"/>
            </a:solidFill>
            <a:prstDash val="solid"/>
            <a:round/>
            <a:headEnd len="med" w="med" type="none"/>
            <a:tailEnd len="med" w="med" type="none"/>
          </a:ln>
        </p:spPr>
      </p:cxnSp>
      <p:sp>
        <p:nvSpPr>
          <p:cNvPr id="1045" name="Google Shape;1045;p44"/>
          <p:cNvSpPr txBox="1"/>
          <p:nvPr/>
        </p:nvSpPr>
        <p:spPr>
          <a:xfrm>
            <a:off x="4510080" y="2166440"/>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1046" name="Google Shape;1046;p44"/>
          <p:cNvSpPr txBox="1"/>
          <p:nvPr/>
        </p:nvSpPr>
        <p:spPr>
          <a:xfrm>
            <a:off x="4510080" y="2486494"/>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1047" name="Google Shape;1047;p44"/>
          <p:cNvSpPr txBox="1"/>
          <p:nvPr/>
        </p:nvSpPr>
        <p:spPr>
          <a:xfrm>
            <a:off x="5396089" y="1846385"/>
            <a:ext cx="771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$200</a:t>
            </a:r>
            <a:endParaRPr sz="1600">
              <a:latin typeface="Proxima Nova"/>
              <a:ea typeface="Proxima Nova"/>
              <a:cs typeface="Proxima Nova"/>
              <a:sym typeface="Proxima Nova"/>
            </a:endParaRPr>
          </a:p>
        </p:txBody>
      </p:sp>
      <p:sp>
        <p:nvSpPr>
          <p:cNvPr id="1048" name="Google Shape;1048;p44"/>
          <p:cNvSpPr txBox="1"/>
          <p:nvPr/>
        </p:nvSpPr>
        <p:spPr>
          <a:xfrm>
            <a:off x="5396116" y="2166440"/>
            <a:ext cx="771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1049" name="Google Shape;1049;p44"/>
          <p:cNvSpPr txBox="1"/>
          <p:nvPr/>
        </p:nvSpPr>
        <p:spPr>
          <a:xfrm>
            <a:off x="5496013" y="2486494"/>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p:txBody>
      </p:sp>
      <p:cxnSp>
        <p:nvCxnSpPr>
          <p:cNvPr id="1050" name="Google Shape;1050;p44"/>
          <p:cNvCxnSpPr/>
          <p:nvPr/>
        </p:nvCxnSpPr>
        <p:spPr>
          <a:xfrm>
            <a:off x="7413550" y="1647413"/>
            <a:ext cx="12300" cy="667200"/>
          </a:xfrm>
          <a:prstGeom prst="straightConnector1">
            <a:avLst/>
          </a:prstGeom>
          <a:noFill/>
          <a:ln cap="flat" cmpd="sng" w="9525">
            <a:solidFill>
              <a:schemeClr val="dk2"/>
            </a:solidFill>
            <a:prstDash val="solid"/>
            <a:round/>
            <a:headEnd len="med" w="med" type="none"/>
            <a:tailEnd len="med" w="med" type="none"/>
          </a:ln>
        </p:spPr>
      </p:cxnSp>
      <p:sp>
        <p:nvSpPr>
          <p:cNvPr id="1051" name="Google Shape;1051;p44"/>
          <p:cNvSpPr/>
          <p:nvPr/>
        </p:nvSpPr>
        <p:spPr>
          <a:xfrm>
            <a:off x="1525825" y="1743813"/>
            <a:ext cx="1857600" cy="1074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4"/>
          <p:cNvSpPr txBox="1"/>
          <p:nvPr/>
        </p:nvSpPr>
        <p:spPr>
          <a:xfrm>
            <a:off x="1625855" y="1824931"/>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cxnSp>
        <p:nvCxnSpPr>
          <p:cNvPr id="1053" name="Google Shape;1053;p44"/>
          <p:cNvCxnSpPr>
            <a:stCxn id="1051" idx="0"/>
            <a:endCxn id="1051" idx="2"/>
          </p:cNvCxnSpPr>
          <p:nvPr/>
        </p:nvCxnSpPr>
        <p:spPr>
          <a:xfrm>
            <a:off x="2454625" y="1743813"/>
            <a:ext cx="0" cy="1074900"/>
          </a:xfrm>
          <a:prstGeom prst="straightConnector1">
            <a:avLst/>
          </a:prstGeom>
          <a:noFill/>
          <a:ln cap="flat" cmpd="sng" w="9525">
            <a:solidFill>
              <a:schemeClr val="dk2"/>
            </a:solidFill>
            <a:prstDash val="solid"/>
            <a:round/>
            <a:headEnd len="med" w="med" type="none"/>
            <a:tailEnd len="med" w="med" type="none"/>
          </a:ln>
        </p:spPr>
      </p:cxnSp>
      <p:sp>
        <p:nvSpPr>
          <p:cNvPr id="1054" name="Google Shape;1054;p44"/>
          <p:cNvSpPr txBox="1"/>
          <p:nvPr/>
        </p:nvSpPr>
        <p:spPr>
          <a:xfrm>
            <a:off x="1625855" y="2145012"/>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1055" name="Google Shape;1055;p44"/>
          <p:cNvSpPr txBox="1"/>
          <p:nvPr/>
        </p:nvSpPr>
        <p:spPr>
          <a:xfrm>
            <a:off x="1625855" y="2465094"/>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1056" name="Google Shape;1056;p44"/>
          <p:cNvSpPr txBox="1"/>
          <p:nvPr/>
        </p:nvSpPr>
        <p:spPr>
          <a:xfrm>
            <a:off x="2511864" y="1824931"/>
            <a:ext cx="771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t>
            </a:r>
            <a:r>
              <a:rPr lang="en" sz="1600">
                <a:solidFill>
                  <a:srgbClr val="DF000F"/>
                </a:solidFill>
                <a:latin typeface="Proxima Nova"/>
                <a:ea typeface="Proxima Nova"/>
                <a:cs typeface="Proxima Nova"/>
                <a:sym typeface="Proxima Nova"/>
              </a:rPr>
              <a:t>-200</a:t>
            </a:r>
            <a:endParaRPr sz="1600">
              <a:solidFill>
                <a:srgbClr val="DF000F"/>
              </a:solidFill>
              <a:latin typeface="Proxima Nova"/>
              <a:ea typeface="Proxima Nova"/>
              <a:cs typeface="Proxima Nova"/>
              <a:sym typeface="Proxima Nova"/>
            </a:endParaRPr>
          </a:p>
        </p:txBody>
      </p:sp>
      <p:sp>
        <p:nvSpPr>
          <p:cNvPr id="1057" name="Google Shape;1057;p44"/>
          <p:cNvSpPr txBox="1"/>
          <p:nvPr/>
        </p:nvSpPr>
        <p:spPr>
          <a:xfrm>
            <a:off x="2511891" y="2145012"/>
            <a:ext cx="771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1058" name="Google Shape;1058;p44"/>
          <p:cNvSpPr txBox="1"/>
          <p:nvPr/>
        </p:nvSpPr>
        <p:spPr>
          <a:xfrm>
            <a:off x="2611788" y="2465094"/>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p:txBody>
      </p:sp>
      <p:sp>
        <p:nvSpPr>
          <p:cNvPr id="1059" name="Google Shape;1059;p44"/>
          <p:cNvSpPr txBox="1"/>
          <p:nvPr/>
        </p:nvSpPr>
        <p:spPr>
          <a:xfrm>
            <a:off x="3225485" y="2408650"/>
            <a:ext cx="13425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Proxima Nova"/>
                <a:ea typeface="Proxima Nova"/>
                <a:cs typeface="Proxima Nova"/>
                <a:sym typeface="Proxima Nova"/>
              </a:rPr>
              <a:t>Mod(A,-400)</a:t>
            </a:r>
            <a:endParaRPr sz="1300">
              <a:latin typeface="Proxima Nova"/>
              <a:ea typeface="Proxima Nova"/>
              <a:cs typeface="Proxima Nova"/>
              <a:sym typeface="Proxima Nova"/>
            </a:endParaRPr>
          </a:p>
          <a:p>
            <a:pPr indent="0" lvl="0" marL="0" rtl="0" algn="ctr">
              <a:spcBef>
                <a:spcPts val="0"/>
              </a:spcBef>
              <a:spcAft>
                <a:spcPts val="0"/>
              </a:spcAft>
              <a:buNone/>
            </a:pPr>
            <a:r>
              <a:rPr lang="en" sz="1300">
                <a:latin typeface="Proxima Nova"/>
                <a:ea typeface="Proxima Nova"/>
                <a:cs typeface="Proxima Nova"/>
                <a:sym typeface="Proxima Nova"/>
              </a:rPr>
              <a:t>ABORT</a:t>
            </a:r>
            <a:endParaRPr sz="1300">
              <a:latin typeface="Proxima Nova"/>
              <a:ea typeface="Proxima Nova"/>
              <a:cs typeface="Proxima Nova"/>
              <a:sym typeface="Proxima Nova"/>
            </a:endParaRPr>
          </a:p>
        </p:txBody>
      </p:sp>
      <p:cxnSp>
        <p:nvCxnSpPr>
          <p:cNvPr id="1060" name="Google Shape;1060;p44"/>
          <p:cNvCxnSpPr/>
          <p:nvPr/>
        </p:nvCxnSpPr>
        <p:spPr>
          <a:xfrm rot="10800000">
            <a:off x="3561388" y="2311850"/>
            <a:ext cx="770700" cy="3900"/>
          </a:xfrm>
          <a:prstGeom prst="straightConnector1">
            <a:avLst/>
          </a:prstGeom>
          <a:noFill/>
          <a:ln cap="flat" cmpd="sng" w="9525">
            <a:solidFill>
              <a:schemeClr val="dk2"/>
            </a:solidFill>
            <a:prstDash val="solid"/>
            <a:round/>
            <a:headEnd len="med" w="med" type="none"/>
            <a:tailEnd len="med" w="med" type="triangle"/>
          </a:ln>
        </p:spPr>
      </p:cxnSp>
      <p:sp>
        <p:nvSpPr>
          <p:cNvPr id="1061" name="Google Shape;1061;p44"/>
          <p:cNvSpPr txBox="1"/>
          <p:nvPr/>
        </p:nvSpPr>
        <p:spPr>
          <a:xfrm>
            <a:off x="3340063" y="1934788"/>
            <a:ext cx="117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Proxima Nova"/>
                <a:ea typeface="Proxima Nova"/>
                <a:cs typeface="Proxima Nova"/>
                <a:sym typeface="Proxima Nova"/>
              </a:rPr>
              <a:t>𝜏1 , S𝑎</a:t>
            </a:r>
            <a:endParaRPr sz="800">
              <a:latin typeface="Proxima Nova"/>
              <a:ea typeface="Proxima Nova"/>
              <a:cs typeface="Proxima Nova"/>
              <a:sym typeface="Proxima Nova"/>
            </a:endParaRPr>
          </a:p>
        </p:txBody>
      </p:sp>
      <p:cxnSp>
        <p:nvCxnSpPr>
          <p:cNvPr id="1062" name="Google Shape;1062;p44"/>
          <p:cNvCxnSpPr/>
          <p:nvPr/>
        </p:nvCxnSpPr>
        <p:spPr>
          <a:xfrm>
            <a:off x="2454617" y="3612000"/>
            <a:ext cx="1678800" cy="0"/>
          </a:xfrm>
          <a:prstGeom prst="straightConnector1">
            <a:avLst/>
          </a:prstGeom>
          <a:noFill/>
          <a:ln cap="flat" cmpd="sng" w="9525">
            <a:solidFill>
              <a:schemeClr val="dk2"/>
            </a:solidFill>
            <a:prstDash val="solid"/>
            <a:round/>
            <a:headEnd len="med" w="med" type="none"/>
            <a:tailEnd len="med" w="med" type="triangle"/>
          </a:ln>
        </p:spPr>
      </p:cxnSp>
      <p:cxnSp>
        <p:nvCxnSpPr>
          <p:cNvPr id="1063" name="Google Shape;1063;p44"/>
          <p:cNvCxnSpPr/>
          <p:nvPr/>
        </p:nvCxnSpPr>
        <p:spPr>
          <a:xfrm rot="10800000">
            <a:off x="2464600" y="2893275"/>
            <a:ext cx="0" cy="717900"/>
          </a:xfrm>
          <a:prstGeom prst="straightConnector1">
            <a:avLst/>
          </a:prstGeom>
          <a:noFill/>
          <a:ln cap="flat" cmpd="sng" w="9525">
            <a:solidFill>
              <a:schemeClr val="dk2"/>
            </a:solidFill>
            <a:prstDash val="solid"/>
            <a:round/>
            <a:headEnd len="med" w="med" type="none"/>
            <a:tailEnd len="med" w="med" type="none"/>
          </a:ln>
        </p:spPr>
      </p:cxnSp>
      <p:sp>
        <p:nvSpPr>
          <p:cNvPr id="1064" name="Google Shape;1064;p44"/>
          <p:cNvSpPr txBox="1"/>
          <p:nvPr/>
        </p:nvSpPr>
        <p:spPr>
          <a:xfrm>
            <a:off x="2708725" y="3242188"/>
            <a:ext cx="1170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highlight>
                  <a:srgbClr val="00FFFF"/>
                </a:highlight>
                <a:latin typeface="Proxima Nova"/>
                <a:ea typeface="Proxima Nova"/>
                <a:cs typeface="Proxima Nova"/>
                <a:sym typeface="Proxima Nova"/>
              </a:rPr>
              <a:t>𝜏2 , S</a:t>
            </a:r>
            <a:r>
              <a:rPr i="1" lang="en" sz="1300">
                <a:solidFill>
                  <a:schemeClr val="dk1"/>
                </a:solidFill>
                <a:highlight>
                  <a:srgbClr val="00FFFF"/>
                </a:highlight>
                <a:latin typeface="Proxima Nova"/>
                <a:ea typeface="Proxima Nova"/>
                <a:cs typeface="Proxima Nova"/>
                <a:sym typeface="Proxima Nova"/>
              </a:rPr>
              <a:t>e</a:t>
            </a:r>
            <a:endParaRPr sz="1300">
              <a:highlight>
                <a:srgbClr val="00FFFF"/>
              </a:highlight>
              <a:latin typeface="Proxima Nova"/>
              <a:ea typeface="Proxima Nova"/>
              <a:cs typeface="Proxima Nova"/>
              <a:sym typeface="Proxima Nova"/>
            </a:endParaRPr>
          </a:p>
        </p:txBody>
      </p:sp>
      <p:sp>
        <p:nvSpPr>
          <p:cNvPr id="1065" name="Google Shape;1065;p44"/>
          <p:cNvSpPr txBox="1"/>
          <p:nvPr/>
        </p:nvSpPr>
        <p:spPr>
          <a:xfrm>
            <a:off x="2622773" y="3646300"/>
            <a:ext cx="13425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highlight>
                  <a:srgbClr val="00FFFF"/>
                </a:highlight>
                <a:latin typeface="Proxima Nova"/>
                <a:ea typeface="Proxima Nova"/>
                <a:cs typeface="Proxima Nova"/>
                <a:sym typeface="Proxima Nova"/>
              </a:rPr>
              <a:t>Mod(E,300)</a:t>
            </a:r>
            <a:endParaRPr sz="1300">
              <a:highlight>
                <a:srgbClr val="00FFFF"/>
              </a:highlight>
              <a:latin typeface="Proxima Nova"/>
              <a:ea typeface="Proxima Nova"/>
              <a:cs typeface="Proxima Nova"/>
              <a:sym typeface="Proxima Nova"/>
            </a:endParaRPr>
          </a:p>
        </p:txBody>
      </p:sp>
      <p:sp>
        <p:nvSpPr>
          <p:cNvPr id="1066" name="Google Shape;1066;p44"/>
          <p:cNvSpPr/>
          <p:nvPr/>
        </p:nvSpPr>
        <p:spPr>
          <a:xfrm>
            <a:off x="4201900" y="2999772"/>
            <a:ext cx="1857600" cy="1131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4"/>
          <p:cNvSpPr txBox="1"/>
          <p:nvPr/>
        </p:nvSpPr>
        <p:spPr>
          <a:xfrm>
            <a:off x="4301930" y="3085188"/>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sp>
        <p:nvSpPr>
          <p:cNvPr id="1068" name="Google Shape;1068;p44"/>
          <p:cNvSpPr txBox="1"/>
          <p:nvPr/>
        </p:nvSpPr>
        <p:spPr>
          <a:xfrm>
            <a:off x="4301930" y="3422229"/>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1069" name="Google Shape;1069;p44"/>
          <p:cNvSpPr txBox="1"/>
          <p:nvPr/>
        </p:nvSpPr>
        <p:spPr>
          <a:xfrm>
            <a:off x="4301930" y="3759270"/>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1070" name="Google Shape;1070;p44"/>
          <p:cNvSpPr txBox="1"/>
          <p:nvPr/>
        </p:nvSpPr>
        <p:spPr>
          <a:xfrm>
            <a:off x="5187939" y="3085188"/>
            <a:ext cx="771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t>
            </a:r>
            <a:r>
              <a:rPr lang="en" sz="1600">
                <a:solidFill>
                  <a:srgbClr val="FF0000"/>
                </a:solidFill>
                <a:latin typeface="Proxima Nova"/>
                <a:ea typeface="Proxima Nova"/>
                <a:cs typeface="Proxima Nova"/>
                <a:sym typeface="Proxima Nova"/>
              </a:rPr>
              <a:t>-200</a:t>
            </a:r>
            <a:endParaRPr sz="1600">
              <a:solidFill>
                <a:srgbClr val="FF0000"/>
              </a:solidFill>
              <a:latin typeface="Proxima Nova"/>
              <a:ea typeface="Proxima Nova"/>
              <a:cs typeface="Proxima Nova"/>
              <a:sym typeface="Proxima Nova"/>
            </a:endParaRPr>
          </a:p>
        </p:txBody>
      </p:sp>
      <p:sp>
        <p:nvSpPr>
          <p:cNvPr id="1071" name="Google Shape;1071;p44"/>
          <p:cNvSpPr txBox="1"/>
          <p:nvPr/>
        </p:nvSpPr>
        <p:spPr>
          <a:xfrm>
            <a:off x="5187966" y="3422229"/>
            <a:ext cx="771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1072" name="Google Shape;1072;p44"/>
          <p:cNvSpPr txBox="1"/>
          <p:nvPr/>
        </p:nvSpPr>
        <p:spPr>
          <a:xfrm>
            <a:off x="5287863" y="3759270"/>
            <a:ext cx="67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cxnSp>
        <p:nvCxnSpPr>
          <p:cNvPr id="1073" name="Google Shape;1073;p44"/>
          <p:cNvCxnSpPr/>
          <p:nvPr/>
        </p:nvCxnSpPr>
        <p:spPr>
          <a:xfrm>
            <a:off x="5187975" y="2993650"/>
            <a:ext cx="0" cy="1131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45"/>
          <p:cNvSpPr/>
          <p:nvPr/>
        </p:nvSpPr>
        <p:spPr>
          <a:xfrm>
            <a:off x="2068550" y="2001950"/>
            <a:ext cx="644700" cy="56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199</a:t>
            </a:r>
            <a:endParaRPr/>
          </a:p>
        </p:txBody>
      </p:sp>
      <p:sp>
        <p:nvSpPr>
          <p:cNvPr id="1079" name="Google Shape;1079;p45"/>
          <p:cNvSpPr/>
          <p:nvPr/>
        </p:nvSpPr>
        <p:spPr>
          <a:xfrm>
            <a:off x="6303500" y="2001950"/>
            <a:ext cx="644700" cy="56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080" name="Google Shape;1080;p45"/>
          <p:cNvSpPr txBox="1"/>
          <p:nvPr/>
        </p:nvSpPr>
        <p:spPr>
          <a:xfrm>
            <a:off x="631600" y="242700"/>
            <a:ext cx="78159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Proxima Nova"/>
                <a:ea typeface="Proxima Nova"/>
                <a:cs typeface="Proxima Nova"/>
                <a:sym typeface="Proxima Nova"/>
              </a:rPr>
              <a:t>“</a:t>
            </a:r>
            <a:r>
              <a:rPr i="1" lang="en" sz="1900">
                <a:latin typeface="Proxima Nova"/>
                <a:ea typeface="Proxima Nova"/>
                <a:cs typeface="Proxima Nova"/>
                <a:sym typeface="Proxima Nova"/>
              </a:rPr>
              <a:t>Safe</a:t>
            </a:r>
            <a:r>
              <a:rPr lang="en" sz="1900">
                <a:latin typeface="Proxima Nova"/>
                <a:ea typeface="Proxima Nova"/>
                <a:cs typeface="Proxima Nova"/>
                <a:sym typeface="Proxima Nova"/>
              </a:rPr>
              <a:t> Transaction”</a:t>
            </a:r>
            <a:endParaRPr sz="1900">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081" name="Google Shape;1081;p45"/>
          <p:cNvSpPr txBox="1"/>
          <p:nvPr/>
        </p:nvSpPr>
        <p:spPr>
          <a:xfrm>
            <a:off x="2205950" y="1601750"/>
            <a:ext cx="36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X</a:t>
            </a:r>
            <a:endParaRPr>
              <a:latin typeface="Proxima Nova"/>
              <a:ea typeface="Proxima Nova"/>
              <a:cs typeface="Proxima Nova"/>
              <a:sym typeface="Proxima Nova"/>
            </a:endParaRPr>
          </a:p>
        </p:txBody>
      </p:sp>
      <p:sp>
        <p:nvSpPr>
          <p:cNvPr id="1082" name="Google Shape;1082;p45"/>
          <p:cNvSpPr txBox="1"/>
          <p:nvPr/>
        </p:nvSpPr>
        <p:spPr>
          <a:xfrm>
            <a:off x="4338125" y="1881100"/>
            <a:ext cx="6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-200</a:t>
            </a:r>
            <a:endParaRPr>
              <a:latin typeface="Proxima Nova"/>
              <a:ea typeface="Proxima Nova"/>
              <a:cs typeface="Proxima Nova"/>
              <a:sym typeface="Proxima Nova"/>
            </a:endParaRPr>
          </a:p>
        </p:txBody>
      </p:sp>
      <p:sp>
        <p:nvSpPr>
          <p:cNvPr id="1083" name="Google Shape;1083;p45"/>
          <p:cNvSpPr txBox="1"/>
          <p:nvPr/>
        </p:nvSpPr>
        <p:spPr>
          <a:xfrm>
            <a:off x="400950" y="1979000"/>
            <a:ext cx="162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Con(X, 50)</a:t>
            </a:r>
            <a:br>
              <a:rPr lang="en">
                <a:latin typeface="Proxima Nova"/>
                <a:ea typeface="Proxima Nova"/>
                <a:cs typeface="Proxima Nova"/>
                <a:sym typeface="Proxima Nova"/>
              </a:rPr>
            </a:br>
            <a:r>
              <a:rPr lang="en">
                <a:latin typeface="Proxima Nova"/>
                <a:ea typeface="Proxima Nova"/>
                <a:cs typeface="Proxima Nova"/>
                <a:sym typeface="Proxima Nova"/>
              </a:rPr>
              <a:t>Mod(X, -200)</a:t>
            </a:r>
            <a:endParaRPr>
              <a:latin typeface="Proxima Nova"/>
              <a:ea typeface="Proxima Nova"/>
              <a:cs typeface="Proxima Nova"/>
              <a:sym typeface="Proxima Nova"/>
            </a:endParaRPr>
          </a:p>
        </p:txBody>
      </p:sp>
      <p:sp>
        <p:nvSpPr>
          <p:cNvPr id="1084" name="Google Shape;1084;p45"/>
          <p:cNvSpPr/>
          <p:nvPr/>
        </p:nvSpPr>
        <p:spPr>
          <a:xfrm>
            <a:off x="2068550" y="3718775"/>
            <a:ext cx="644700" cy="56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085" name="Google Shape;1085;p45"/>
          <p:cNvSpPr/>
          <p:nvPr/>
        </p:nvSpPr>
        <p:spPr>
          <a:xfrm>
            <a:off x="6303500" y="3718775"/>
            <a:ext cx="644700" cy="56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199</a:t>
            </a:r>
            <a:endParaRPr/>
          </a:p>
        </p:txBody>
      </p:sp>
      <p:cxnSp>
        <p:nvCxnSpPr>
          <p:cNvPr id="1086" name="Google Shape;1086;p45"/>
          <p:cNvCxnSpPr>
            <a:stCxn id="1084" idx="3"/>
            <a:endCxn id="1085" idx="1"/>
          </p:cNvCxnSpPr>
          <p:nvPr/>
        </p:nvCxnSpPr>
        <p:spPr>
          <a:xfrm>
            <a:off x="2713250" y="4003625"/>
            <a:ext cx="3590400" cy="0"/>
          </a:xfrm>
          <a:prstGeom prst="straightConnector1">
            <a:avLst/>
          </a:prstGeom>
          <a:noFill/>
          <a:ln cap="flat" cmpd="sng" w="9525">
            <a:solidFill>
              <a:schemeClr val="dk2"/>
            </a:solidFill>
            <a:prstDash val="solid"/>
            <a:round/>
            <a:headEnd len="med" w="med" type="none"/>
            <a:tailEnd len="med" w="med" type="triangle"/>
          </a:ln>
        </p:spPr>
      </p:cxnSp>
      <p:sp>
        <p:nvSpPr>
          <p:cNvPr id="1087" name="Google Shape;1087;p45"/>
          <p:cNvSpPr txBox="1"/>
          <p:nvPr/>
        </p:nvSpPr>
        <p:spPr>
          <a:xfrm>
            <a:off x="4338125" y="3597925"/>
            <a:ext cx="6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t>
            </a:r>
            <a:r>
              <a:rPr lang="en">
                <a:latin typeface="Proxima Nova"/>
                <a:ea typeface="Proxima Nova"/>
                <a:cs typeface="Proxima Nova"/>
                <a:sym typeface="Proxima Nova"/>
              </a:rPr>
              <a:t>200</a:t>
            </a:r>
            <a:endParaRPr>
              <a:latin typeface="Proxima Nova"/>
              <a:ea typeface="Proxima Nova"/>
              <a:cs typeface="Proxima Nova"/>
              <a:sym typeface="Proxima Nova"/>
            </a:endParaRPr>
          </a:p>
        </p:txBody>
      </p:sp>
      <p:cxnSp>
        <p:nvCxnSpPr>
          <p:cNvPr id="1088" name="Google Shape;1088;p45"/>
          <p:cNvCxnSpPr>
            <a:stCxn id="1078" idx="3"/>
            <a:endCxn id="1079" idx="1"/>
          </p:cNvCxnSpPr>
          <p:nvPr/>
        </p:nvCxnSpPr>
        <p:spPr>
          <a:xfrm>
            <a:off x="2713250" y="2286800"/>
            <a:ext cx="3590400" cy="0"/>
          </a:xfrm>
          <a:prstGeom prst="straightConnector1">
            <a:avLst/>
          </a:prstGeom>
          <a:noFill/>
          <a:ln cap="flat" cmpd="sng" w="9525">
            <a:solidFill>
              <a:schemeClr val="dk2"/>
            </a:solidFill>
            <a:prstDash val="solid"/>
            <a:round/>
            <a:headEnd len="med" w="med" type="none"/>
            <a:tailEnd len="med" w="med" type="triangle"/>
          </a:ln>
        </p:spPr>
      </p:cxnSp>
      <p:sp>
        <p:nvSpPr>
          <p:cNvPr id="1089" name="Google Shape;1089;p45"/>
          <p:cNvSpPr txBox="1"/>
          <p:nvPr/>
        </p:nvSpPr>
        <p:spPr>
          <a:xfrm>
            <a:off x="6440900" y="1601750"/>
            <a:ext cx="36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X</a:t>
            </a:r>
            <a:endParaRPr>
              <a:latin typeface="Proxima Nova"/>
              <a:ea typeface="Proxima Nova"/>
              <a:cs typeface="Proxima Nova"/>
              <a:sym typeface="Proxima Nova"/>
            </a:endParaRPr>
          </a:p>
        </p:txBody>
      </p:sp>
      <p:sp>
        <p:nvSpPr>
          <p:cNvPr id="1090" name="Google Shape;1090;p45"/>
          <p:cNvSpPr txBox="1"/>
          <p:nvPr/>
        </p:nvSpPr>
        <p:spPr>
          <a:xfrm>
            <a:off x="2205950" y="3318575"/>
            <a:ext cx="36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X</a:t>
            </a:r>
            <a:endParaRPr>
              <a:latin typeface="Proxima Nova"/>
              <a:ea typeface="Proxima Nova"/>
              <a:cs typeface="Proxima Nova"/>
              <a:sym typeface="Proxima Nova"/>
            </a:endParaRPr>
          </a:p>
        </p:txBody>
      </p:sp>
      <p:sp>
        <p:nvSpPr>
          <p:cNvPr id="1091" name="Google Shape;1091;p45"/>
          <p:cNvSpPr txBox="1"/>
          <p:nvPr/>
        </p:nvSpPr>
        <p:spPr>
          <a:xfrm>
            <a:off x="6440900" y="3318575"/>
            <a:ext cx="36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X</a:t>
            </a:r>
            <a:endParaRPr>
              <a:latin typeface="Proxima Nova"/>
              <a:ea typeface="Proxima Nova"/>
              <a:cs typeface="Proxima Nova"/>
              <a:sym typeface="Proxima Nova"/>
            </a:endParaRPr>
          </a:p>
        </p:txBody>
      </p:sp>
      <p:sp>
        <p:nvSpPr>
          <p:cNvPr id="1092" name="Google Shape;1092;p45"/>
          <p:cNvSpPr txBox="1"/>
          <p:nvPr/>
        </p:nvSpPr>
        <p:spPr>
          <a:xfrm>
            <a:off x="400950" y="3695825"/>
            <a:ext cx="162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Rollback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Mod(X,+200)</a:t>
            </a:r>
            <a:endParaRPr>
              <a:latin typeface="Proxima Nova"/>
              <a:ea typeface="Proxima Nova"/>
              <a:cs typeface="Proxima Nova"/>
              <a:sym typeface="Proxima Nova"/>
            </a:endParaRPr>
          </a:p>
        </p:txBody>
      </p:sp>
      <p:cxnSp>
        <p:nvCxnSpPr>
          <p:cNvPr id="1093" name="Google Shape;1093;p45"/>
          <p:cNvCxnSpPr/>
          <p:nvPr/>
        </p:nvCxnSpPr>
        <p:spPr>
          <a:xfrm>
            <a:off x="932250" y="2657475"/>
            <a:ext cx="0" cy="1071600"/>
          </a:xfrm>
          <a:prstGeom prst="straightConnector1">
            <a:avLst/>
          </a:prstGeom>
          <a:noFill/>
          <a:ln cap="flat" cmpd="sng" w="28575">
            <a:solidFill>
              <a:schemeClr val="dk2"/>
            </a:solidFill>
            <a:prstDash val="solid"/>
            <a:round/>
            <a:headEnd len="med" w="med" type="none"/>
            <a:tailEnd len="med" w="med" type="triangle"/>
          </a:ln>
        </p:spPr>
      </p:cxnSp>
      <p:sp>
        <p:nvSpPr>
          <p:cNvPr id="1094" name="Google Shape;1094;p45"/>
          <p:cNvSpPr txBox="1"/>
          <p:nvPr/>
        </p:nvSpPr>
        <p:spPr>
          <a:xfrm>
            <a:off x="932250" y="2837413"/>
            <a:ext cx="226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Balance can’t be negative, so rollback</a:t>
            </a:r>
            <a:endParaRPr>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46"/>
          <p:cNvSpPr/>
          <p:nvPr/>
        </p:nvSpPr>
        <p:spPr>
          <a:xfrm>
            <a:off x="2068550" y="1276750"/>
            <a:ext cx="644700" cy="56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100" name="Google Shape;1100;p46"/>
          <p:cNvSpPr/>
          <p:nvPr/>
        </p:nvSpPr>
        <p:spPr>
          <a:xfrm>
            <a:off x="6303500" y="1276750"/>
            <a:ext cx="644700" cy="56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200</a:t>
            </a:r>
            <a:endParaRPr/>
          </a:p>
        </p:txBody>
      </p:sp>
      <p:sp>
        <p:nvSpPr>
          <p:cNvPr id="1101" name="Google Shape;1101;p46"/>
          <p:cNvSpPr txBox="1"/>
          <p:nvPr/>
        </p:nvSpPr>
        <p:spPr>
          <a:xfrm>
            <a:off x="631600" y="215825"/>
            <a:ext cx="7775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Proxima Nova"/>
                <a:ea typeface="Proxima Nova"/>
                <a:cs typeface="Proxima Nova"/>
                <a:sym typeface="Proxima Nova"/>
              </a:rPr>
              <a:t>“</a:t>
            </a:r>
            <a:r>
              <a:rPr i="1" lang="en" sz="1900">
                <a:latin typeface="Proxima Nova"/>
                <a:ea typeface="Proxima Nova"/>
                <a:cs typeface="Proxima Nova"/>
                <a:sym typeface="Proxima Nova"/>
              </a:rPr>
              <a:t>Unsafe</a:t>
            </a:r>
            <a:r>
              <a:rPr lang="en" sz="1900">
                <a:latin typeface="Proxima Nova"/>
                <a:ea typeface="Proxima Nova"/>
                <a:cs typeface="Proxima Nova"/>
                <a:sym typeface="Proxima Nova"/>
              </a:rPr>
              <a:t> Transaction”</a:t>
            </a:r>
            <a:endParaRPr>
              <a:latin typeface="Proxima Nova"/>
              <a:ea typeface="Proxima Nova"/>
              <a:cs typeface="Proxima Nova"/>
              <a:sym typeface="Proxima Nova"/>
            </a:endParaRPr>
          </a:p>
        </p:txBody>
      </p:sp>
      <p:sp>
        <p:nvSpPr>
          <p:cNvPr id="1102" name="Google Shape;1102;p46"/>
          <p:cNvSpPr txBox="1"/>
          <p:nvPr/>
        </p:nvSpPr>
        <p:spPr>
          <a:xfrm>
            <a:off x="4338125" y="1155900"/>
            <a:ext cx="6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+2</a:t>
            </a:r>
            <a:r>
              <a:rPr lang="en">
                <a:latin typeface="Proxima Nova"/>
                <a:ea typeface="Proxima Nova"/>
                <a:cs typeface="Proxima Nova"/>
                <a:sym typeface="Proxima Nova"/>
              </a:rPr>
              <a:t>00</a:t>
            </a:r>
            <a:endParaRPr>
              <a:latin typeface="Proxima Nova"/>
              <a:ea typeface="Proxima Nova"/>
              <a:cs typeface="Proxima Nova"/>
              <a:sym typeface="Proxima Nova"/>
            </a:endParaRPr>
          </a:p>
        </p:txBody>
      </p:sp>
      <p:sp>
        <p:nvSpPr>
          <p:cNvPr id="1103" name="Google Shape;1103;p46"/>
          <p:cNvSpPr txBox="1"/>
          <p:nvPr/>
        </p:nvSpPr>
        <p:spPr>
          <a:xfrm>
            <a:off x="313975" y="3449525"/>
            <a:ext cx="1625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Proxima Nova"/>
                <a:ea typeface="Proxima Nova"/>
                <a:cs typeface="Proxima Nova"/>
                <a:sym typeface="Proxima Nova"/>
              </a:rPr>
              <a:t>Rollback </a:t>
            </a:r>
            <a:r>
              <a:rPr lang="en" sz="1500">
                <a:solidFill>
                  <a:schemeClr val="dk1"/>
                </a:solidFill>
                <a:latin typeface="Proxima Nova"/>
                <a:ea typeface="Proxima Nova"/>
                <a:cs typeface="Proxima Nova"/>
                <a:sym typeface="Proxima Nova"/>
              </a:rPr>
              <a:t>due to 𝛕</a:t>
            </a:r>
            <a:r>
              <a:rPr baseline="-25000" lang="en" sz="1500">
                <a:solidFill>
                  <a:schemeClr val="dk1"/>
                </a:solidFill>
                <a:latin typeface="Proxima Nova"/>
                <a:ea typeface="Proxima Nova"/>
                <a:cs typeface="Proxima Nova"/>
                <a:sym typeface="Proxima Nova"/>
              </a:rPr>
              <a:t>1</a:t>
            </a:r>
            <a:r>
              <a:rPr lang="en" sz="1500">
                <a:solidFill>
                  <a:schemeClr val="dk1"/>
                </a:solidFill>
                <a:latin typeface="Proxima Nova"/>
                <a:ea typeface="Proxima Nova"/>
                <a:cs typeface="Proxima Nova"/>
                <a:sym typeface="Proxima Nova"/>
              </a:rPr>
              <a:t> constraint failure</a:t>
            </a:r>
            <a:r>
              <a:rPr lang="en" sz="1500">
                <a:latin typeface="Proxima Nova"/>
                <a:ea typeface="Proxima Nova"/>
                <a:cs typeface="Proxima Nova"/>
                <a:sym typeface="Proxima Nova"/>
              </a:rPr>
              <a:t>:</a:t>
            </a:r>
            <a:endParaRPr sz="1500">
              <a:latin typeface="Proxima Nova"/>
              <a:ea typeface="Proxima Nova"/>
              <a:cs typeface="Proxima Nova"/>
              <a:sym typeface="Proxima Nova"/>
            </a:endParaRPr>
          </a:p>
          <a:p>
            <a:pPr indent="0" lvl="0" marL="0" rtl="0" algn="l">
              <a:spcBef>
                <a:spcPts val="0"/>
              </a:spcBef>
              <a:spcAft>
                <a:spcPts val="0"/>
              </a:spcAft>
              <a:buNone/>
            </a:pPr>
            <a:r>
              <a:rPr lang="en" sz="1500">
                <a:latin typeface="Proxima Nova"/>
                <a:ea typeface="Proxima Nova"/>
                <a:cs typeface="Proxima Nova"/>
                <a:sym typeface="Proxima Nova"/>
              </a:rPr>
              <a:t>Mod(X, -200)</a:t>
            </a:r>
            <a:endParaRPr sz="1500">
              <a:latin typeface="Proxima Nova"/>
              <a:ea typeface="Proxima Nova"/>
              <a:cs typeface="Proxima Nova"/>
              <a:sym typeface="Proxima Nova"/>
            </a:endParaRPr>
          </a:p>
        </p:txBody>
      </p:sp>
      <p:sp>
        <p:nvSpPr>
          <p:cNvPr id="1104" name="Google Shape;1104;p46"/>
          <p:cNvSpPr/>
          <p:nvPr/>
        </p:nvSpPr>
        <p:spPr>
          <a:xfrm>
            <a:off x="2068550" y="3718775"/>
            <a:ext cx="644700" cy="56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195</a:t>
            </a:r>
            <a:endParaRPr/>
          </a:p>
        </p:txBody>
      </p:sp>
      <p:sp>
        <p:nvSpPr>
          <p:cNvPr id="1105" name="Google Shape;1105;p46"/>
          <p:cNvSpPr/>
          <p:nvPr/>
        </p:nvSpPr>
        <p:spPr>
          <a:xfrm>
            <a:off x="6303500" y="3718775"/>
            <a:ext cx="644700" cy="569700"/>
          </a:xfrm>
          <a:prstGeom prst="rect">
            <a:avLst/>
          </a:prstGeom>
          <a:solidFill>
            <a:schemeClr val="lt2"/>
          </a:solidFill>
          <a:ln cap="flat" cmpd="sng" w="38100">
            <a:solidFill>
              <a:srgbClr val="DF000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rPr>
              <a:t>-5</a:t>
            </a:r>
            <a:endParaRPr b="1">
              <a:solidFill>
                <a:srgbClr val="FF0000"/>
              </a:solidFill>
            </a:endParaRPr>
          </a:p>
        </p:txBody>
      </p:sp>
      <p:sp>
        <p:nvSpPr>
          <p:cNvPr id="1106" name="Google Shape;1106;p46"/>
          <p:cNvSpPr txBox="1"/>
          <p:nvPr/>
        </p:nvSpPr>
        <p:spPr>
          <a:xfrm>
            <a:off x="2149100" y="3394875"/>
            <a:ext cx="48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X</a:t>
            </a:r>
            <a:endParaRPr>
              <a:latin typeface="Proxima Nova"/>
              <a:ea typeface="Proxima Nova"/>
              <a:cs typeface="Proxima Nova"/>
              <a:sym typeface="Proxima Nova"/>
            </a:endParaRPr>
          </a:p>
        </p:txBody>
      </p:sp>
      <p:cxnSp>
        <p:nvCxnSpPr>
          <p:cNvPr id="1107" name="Google Shape;1107;p46"/>
          <p:cNvCxnSpPr>
            <a:stCxn id="1104" idx="3"/>
            <a:endCxn id="1105" idx="1"/>
          </p:cNvCxnSpPr>
          <p:nvPr/>
        </p:nvCxnSpPr>
        <p:spPr>
          <a:xfrm>
            <a:off x="2713250" y="4003625"/>
            <a:ext cx="3590400" cy="0"/>
          </a:xfrm>
          <a:prstGeom prst="straightConnector1">
            <a:avLst/>
          </a:prstGeom>
          <a:noFill/>
          <a:ln cap="flat" cmpd="sng" w="9525">
            <a:solidFill>
              <a:schemeClr val="dk2"/>
            </a:solidFill>
            <a:prstDash val="solid"/>
            <a:round/>
            <a:headEnd len="med" w="med" type="none"/>
            <a:tailEnd len="med" w="med" type="triangle"/>
          </a:ln>
        </p:spPr>
      </p:cxnSp>
      <p:sp>
        <p:nvSpPr>
          <p:cNvPr id="1108" name="Google Shape;1108;p46"/>
          <p:cNvSpPr txBox="1"/>
          <p:nvPr/>
        </p:nvSpPr>
        <p:spPr>
          <a:xfrm>
            <a:off x="4338125" y="3597925"/>
            <a:ext cx="6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t>
            </a:r>
            <a:r>
              <a:rPr lang="en">
                <a:latin typeface="Proxima Nova"/>
                <a:ea typeface="Proxima Nova"/>
                <a:cs typeface="Proxima Nova"/>
                <a:sym typeface="Proxima Nova"/>
              </a:rPr>
              <a:t>200</a:t>
            </a:r>
            <a:endParaRPr>
              <a:latin typeface="Proxima Nova"/>
              <a:ea typeface="Proxima Nova"/>
              <a:cs typeface="Proxima Nova"/>
              <a:sym typeface="Proxima Nova"/>
            </a:endParaRPr>
          </a:p>
        </p:txBody>
      </p:sp>
      <p:cxnSp>
        <p:nvCxnSpPr>
          <p:cNvPr id="1109" name="Google Shape;1109;p46"/>
          <p:cNvCxnSpPr>
            <a:stCxn id="1099" idx="3"/>
            <a:endCxn id="1100" idx="1"/>
          </p:cNvCxnSpPr>
          <p:nvPr/>
        </p:nvCxnSpPr>
        <p:spPr>
          <a:xfrm>
            <a:off x="2713250" y="1561600"/>
            <a:ext cx="3590400" cy="0"/>
          </a:xfrm>
          <a:prstGeom prst="straightConnector1">
            <a:avLst/>
          </a:prstGeom>
          <a:noFill/>
          <a:ln cap="flat" cmpd="sng" w="9525">
            <a:solidFill>
              <a:schemeClr val="dk2"/>
            </a:solidFill>
            <a:prstDash val="solid"/>
            <a:round/>
            <a:headEnd len="med" w="med" type="none"/>
            <a:tailEnd len="med" w="med" type="triangle"/>
          </a:ln>
        </p:spPr>
      </p:cxnSp>
      <p:sp>
        <p:nvSpPr>
          <p:cNvPr id="1110" name="Google Shape;1110;p46"/>
          <p:cNvSpPr/>
          <p:nvPr/>
        </p:nvSpPr>
        <p:spPr>
          <a:xfrm>
            <a:off x="2068550" y="2291775"/>
            <a:ext cx="644700" cy="56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200</a:t>
            </a:r>
            <a:endParaRPr/>
          </a:p>
        </p:txBody>
      </p:sp>
      <p:sp>
        <p:nvSpPr>
          <p:cNvPr id="1111" name="Google Shape;1111;p46"/>
          <p:cNvSpPr/>
          <p:nvPr/>
        </p:nvSpPr>
        <p:spPr>
          <a:xfrm>
            <a:off x="6303500" y="2286900"/>
            <a:ext cx="644700" cy="56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195</a:t>
            </a:r>
            <a:endParaRPr/>
          </a:p>
        </p:txBody>
      </p:sp>
      <p:cxnSp>
        <p:nvCxnSpPr>
          <p:cNvPr id="1112" name="Google Shape;1112;p46"/>
          <p:cNvCxnSpPr>
            <a:stCxn id="1110" idx="3"/>
            <a:endCxn id="1111" idx="1"/>
          </p:cNvCxnSpPr>
          <p:nvPr/>
        </p:nvCxnSpPr>
        <p:spPr>
          <a:xfrm flipH="1" rot="10800000">
            <a:off x="2713250" y="2571825"/>
            <a:ext cx="3590400" cy="4800"/>
          </a:xfrm>
          <a:prstGeom prst="straightConnector1">
            <a:avLst/>
          </a:prstGeom>
          <a:noFill/>
          <a:ln cap="flat" cmpd="sng" w="9525">
            <a:solidFill>
              <a:schemeClr val="dk2"/>
            </a:solidFill>
            <a:prstDash val="solid"/>
            <a:round/>
            <a:headEnd len="med" w="med" type="none"/>
            <a:tailEnd len="med" w="med" type="triangle"/>
          </a:ln>
        </p:spPr>
      </p:cxnSp>
      <p:sp>
        <p:nvSpPr>
          <p:cNvPr id="1113" name="Google Shape;1113;p46"/>
          <p:cNvSpPr txBox="1"/>
          <p:nvPr/>
        </p:nvSpPr>
        <p:spPr>
          <a:xfrm>
            <a:off x="3306425" y="2179225"/>
            <a:ext cx="2708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p:txBody>
      </p:sp>
      <p:sp>
        <p:nvSpPr>
          <p:cNvPr id="1114" name="Google Shape;1114;p46"/>
          <p:cNvSpPr txBox="1"/>
          <p:nvPr/>
        </p:nvSpPr>
        <p:spPr>
          <a:xfrm>
            <a:off x="313975" y="2376513"/>
            <a:ext cx="16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Expenditure 𝛕</a:t>
            </a:r>
            <a:r>
              <a:rPr baseline="-25000" lang="en">
                <a:latin typeface="Proxima Nova"/>
                <a:ea typeface="Proxima Nova"/>
                <a:cs typeface="Proxima Nova"/>
                <a:sym typeface="Proxima Nova"/>
              </a:rPr>
              <a:t>2</a:t>
            </a:r>
            <a:endParaRPr baseline="-25000">
              <a:latin typeface="Proxima Nova"/>
              <a:ea typeface="Proxima Nova"/>
              <a:cs typeface="Proxima Nova"/>
              <a:sym typeface="Proxima Nova"/>
            </a:endParaRPr>
          </a:p>
        </p:txBody>
      </p:sp>
      <p:sp>
        <p:nvSpPr>
          <p:cNvPr id="1115" name="Google Shape;1115;p46"/>
          <p:cNvSpPr txBox="1"/>
          <p:nvPr/>
        </p:nvSpPr>
        <p:spPr>
          <a:xfrm>
            <a:off x="2149100" y="1971075"/>
            <a:ext cx="48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X</a:t>
            </a:r>
            <a:endParaRPr>
              <a:latin typeface="Proxima Nova"/>
              <a:ea typeface="Proxima Nova"/>
              <a:cs typeface="Proxima Nova"/>
              <a:sym typeface="Proxima Nova"/>
            </a:endParaRPr>
          </a:p>
        </p:txBody>
      </p:sp>
      <p:sp>
        <p:nvSpPr>
          <p:cNvPr id="1116" name="Google Shape;1116;p46"/>
          <p:cNvSpPr txBox="1"/>
          <p:nvPr/>
        </p:nvSpPr>
        <p:spPr>
          <a:xfrm>
            <a:off x="2149100" y="959825"/>
            <a:ext cx="48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X</a:t>
            </a:r>
            <a:endParaRPr>
              <a:latin typeface="Proxima Nova"/>
              <a:ea typeface="Proxima Nova"/>
              <a:cs typeface="Proxima Nova"/>
              <a:sym typeface="Proxima Nova"/>
            </a:endParaRPr>
          </a:p>
        </p:txBody>
      </p:sp>
      <p:sp>
        <p:nvSpPr>
          <p:cNvPr id="1117" name="Google Shape;1117;p46"/>
          <p:cNvSpPr txBox="1"/>
          <p:nvPr/>
        </p:nvSpPr>
        <p:spPr>
          <a:xfrm>
            <a:off x="313975" y="1226875"/>
            <a:ext cx="1264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Proxima Nova"/>
                <a:ea typeface="Proxima Nova"/>
                <a:cs typeface="Proxima Nova"/>
                <a:sym typeface="Proxima Nova"/>
              </a:rPr>
              <a:t>Mod(X,200) for 𝛕</a:t>
            </a:r>
            <a:r>
              <a:rPr baseline="-25000" lang="en">
                <a:solidFill>
                  <a:schemeClr val="dk1"/>
                </a:solidFill>
                <a:latin typeface="Proxima Nova"/>
                <a:ea typeface="Proxima Nova"/>
                <a:cs typeface="Proxima Nova"/>
                <a:sym typeface="Proxima Nova"/>
              </a:rPr>
              <a:t>1</a:t>
            </a:r>
            <a:endParaRPr baseline="-25000">
              <a:solidFill>
                <a:schemeClr val="dk1"/>
              </a:solidFill>
              <a:latin typeface="Proxima Nova"/>
              <a:ea typeface="Proxima Nova"/>
              <a:cs typeface="Proxima Nova"/>
              <a:sym typeface="Proxima Nov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47"/>
          <p:cNvSpPr txBox="1"/>
          <p:nvPr/>
        </p:nvSpPr>
        <p:spPr>
          <a:xfrm>
            <a:off x="616950" y="971050"/>
            <a:ext cx="79101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latin typeface="Proxima Nova"/>
              <a:ea typeface="Proxima Nova"/>
              <a:cs typeface="Proxima Nova"/>
              <a:sym typeface="Proxima Nova"/>
            </a:endParaRPr>
          </a:p>
          <a:p>
            <a:pPr indent="-330200" lvl="0" marL="457200" rtl="0" algn="l">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Multiple transactions can hold a </a:t>
            </a:r>
            <a:r>
              <a:rPr i="1" lang="en" sz="1600">
                <a:solidFill>
                  <a:schemeClr val="dk1"/>
                </a:solidFill>
                <a:latin typeface="Proxima Nova"/>
                <a:ea typeface="Proxima Nova"/>
                <a:cs typeface="Proxima Nova"/>
                <a:sym typeface="Proxima Nova"/>
              </a:rPr>
              <a:t>read</a:t>
            </a:r>
            <a:r>
              <a:rPr lang="en" sz="1600">
                <a:solidFill>
                  <a:schemeClr val="dk1"/>
                </a:solidFill>
                <a:latin typeface="Proxima Nova"/>
                <a:ea typeface="Proxima Nova"/>
                <a:cs typeface="Proxima Nova"/>
                <a:sym typeface="Proxima Nova"/>
              </a:rPr>
              <a:t>-lock on D at the same time.</a:t>
            </a:r>
            <a:endParaRPr sz="1600">
              <a:solidFill>
                <a:schemeClr val="dk1"/>
              </a:solidFill>
              <a:latin typeface="Proxima Nova"/>
              <a:ea typeface="Proxima Nova"/>
              <a:cs typeface="Proxima Nova"/>
              <a:sym typeface="Proxima Nova"/>
            </a:endParaRPr>
          </a:p>
          <a:p>
            <a:pPr indent="0" lvl="0" marL="457200" rtl="0" algn="l">
              <a:spcBef>
                <a:spcPts val="0"/>
              </a:spcBef>
              <a:spcAft>
                <a:spcPts val="0"/>
              </a:spcAft>
              <a:buNone/>
            </a:pPr>
            <a:r>
              <a:t/>
            </a:r>
            <a:endParaRPr sz="1600">
              <a:solidFill>
                <a:schemeClr val="dk1"/>
              </a:solidFill>
              <a:latin typeface="Proxima Nova"/>
              <a:ea typeface="Proxima Nova"/>
              <a:cs typeface="Proxima Nova"/>
              <a:sym typeface="Proxima Nova"/>
            </a:endParaRPr>
          </a:p>
          <a:p>
            <a:pPr indent="-330200" lvl="0" marL="457200" rtl="0" algn="l">
              <a:spcBef>
                <a:spcPts val="0"/>
              </a:spcBef>
              <a:spcAft>
                <a:spcPts val="0"/>
              </a:spcAft>
              <a:buClr>
                <a:schemeClr val="dk1"/>
              </a:buClr>
              <a:buSzPts val="1600"/>
              <a:buFont typeface="Proxima Nova"/>
              <a:buChar char="●"/>
            </a:pPr>
            <a:r>
              <a:rPr i="1" lang="en" sz="1600">
                <a:solidFill>
                  <a:schemeClr val="dk1"/>
                </a:solidFill>
                <a:latin typeface="Proxima Nova"/>
                <a:ea typeface="Proxima Nova"/>
                <a:cs typeface="Proxima Nova"/>
                <a:sym typeface="Proxima Nova"/>
              </a:rPr>
              <a:t>Write </a:t>
            </a:r>
            <a:r>
              <a:rPr lang="en" sz="1600">
                <a:solidFill>
                  <a:schemeClr val="dk1"/>
                </a:solidFill>
                <a:latin typeface="Proxima Nova"/>
                <a:ea typeface="Proxima Nova"/>
                <a:cs typeface="Proxima Nova"/>
                <a:sym typeface="Proxima Nova"/>
              </a:rPr>
              <a:t>locks on D are exclusive.</a:t>
            </a:r>
            <a:endParaRPr sz="1600">
              <a:solidFill>
                <a:schemeClr val="dk1"/>
              </a:solidFill>
              <a:latin typeface="Proxima Nova"/>
              <a:ea typeface="Proxima Nova"/>
              <a:cs typeface="Proxima Nova"/>
              <a:sym typeface="Proxima Nova"/>
            </a:endParaRPr>
          </a:p>
          <a:p>
            <a:pPr indent="0" lvl="0" marL="457200" rtl="0" algn="l">
              <a:spcBef>
                <a:spcPts val="0"/>
              </a:spcBef>
              <a:spcAft>
                <a:spcPts val="0"/>
              </a:spcAft>
              <a:buNone/>
            </a:pPr>
            <a:r>
              <a:t/>
            </a:r>
            <a:endParaRPr sz="1600">
              <a:solidFill>
                <a:schemeClr val="dk1"/>
              </a:solidFill>
              <a:latin typeface="Proxima Nova"/>
              <a:ea typeface="Proxima Nova"/>
              <a:cs typeface="Proxima Nova"/>
              <a:sym typeface="Proxima Nova"/>
            </a:endParaRPr>
          </a:p>
          <a:p>
            <a:pPr indent="-330200" lvl="0" marL="457200" rtl="0" algn="l">
              <a:spcBef>
                <a:spcPts val="0"/>
              </a:spcBef>
              <a:spcAft>
                <a:spcPts val="0"/>
              </a:spcAft>
              <a:buClr>
                <a:schemeClr val="dk1"/>
              </a:buClr>
              <a:buSzPts val="1600"/>
              <a:buFont typeface="Proxima Nova"/>
              <a:buChar char="●"/>
            </a:pPr>
            <a:r>
              <a:rPr i="1" lang="en" sz="1600">
                <a:solidFill>
                  <a:schemeClr val="dk1"/>
                </a:solidFill>
                <a:latin typeface="Proxima Nova"/>
                <a:ea typeface="Proxima Nova"/>
                <a:cs typeface="Proxima Nova"/>
                <a:sym typeface="Proxima Nova"/>
              </a:rPr>
              <a:t>Serializability</a:t>
            </a:r>
            <a:endParaRPr i="1" sz="16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i="1" sz="1600">
              <a:solidFill>
                <a:schemeClr val="dk1"/>
              </a:solidFill>
              <a:latin typeface="Proxima Nova"/>
              <a:ea typeface="Proxima Nova"/>
              <a:cs typeface="Proxima Nova"/>
              <a:sym typeface="Proxima Nova"/>
            </a:endParaRPr>
          </a:p>
          <a:p>
            <a:pPr indent="-330200" lvl="0" marL="457200" rtl="0" algn="l">
              <a:spcBef>
                <a:spcPts val="0"/>
              </a:spcBef>
              <a:spcAft>
                <a:spcPts val="0"/>
              </a:spcAft>
              <a:buClr>
                <a:schemeClr val="dk1"/>
              </a:buClr>
              <a:buSzPts val="1600"/>
              <a:buFont typeface="Proxima Nova"/>
              <a:buChar char="●"/>
            </a:pPr>
            <a:r>
              <a:rPr i="1" lang="en" sz="1600">
                <a:solidFill>
                  <a:schemeClr val="dk1"/>
                </a:solidFill>
                <a:latin typeface="Proxima Nova"/>
                <a:ea typeface="Proxima Nova"/>
                <a:cs typeface="Proxima Nova"/>
                <a:sym typeface="Proxima Nova"/>
              </a:rPr>
              <a:t>Avoid deadlocks</a:t>
            </a:r>
            <a:br>
              <a:rPr i="1" lang="en" sz="1600">
                <a:solidFill>
                  <a:schemeClr val="dk1"/>
                </a:solidFill>
                <a:latin typeface="Proxima Nova"/>
                <a:ea typeface="Proxima Nova"/>
                <a:cs typeface="Proxima Nova"/>
                <a:sym typeface="Proxima Nova"/>
              </a:rPr>
            </a:br>
            <a:endParaRPr i="1" sz="1600">
              <a:solidFill>
                <a:schemeClr val="dk1"/>
              </a:solidFill>
              <a:latin typeface="Proxima Nova"/>
              <a:ea typeface="Proxima Nova"/>
              <a:cs typeface="Proxima Nova"/>
              <a:sym typeface="Proxima Nova"/>
            </a:endParaRPr>
          </a:p>
          <a:p>
            <a:pPr indent="-330200" lvl="0" marL="457200" rtl="0" algn="l">
              <a:spcBef>
                <a:spcPts val="0"/>
              </a:spcBef>
              <a:spcAft>
                <a:spcPts val="0"/>
              </a:spcAft>
              <a:buClr>
                <a:schemeClr val="dk1"/>
              </a:buClr>
              <a:buSzPts val="1600"/>
              <a:buFont typeface="Proxima Nova"/>
              <a:buChar char="●"/>
            </a:pPr>
            <a:r>
              <a:rPr i="1" lang="en" sz="1600">
                <a:solidFill>
                  <a:schemeClr val="dk1"/>
                </a:solidFill>
                <a:latin typeface="Proxima Nova"/>
                <a:ea typeface="Proxima Nova"/>
                <a:cs typeface="Proxima Nova"/>
                <a:sym typeface="Proxima Nova"/>
              </a:rPr>
              <a:t>Linear Orchestration</a:t>
            </a:r>
            <a:endParaRPr i="1" sz="1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600">
              <a:solidFill>
                <a:schemeClr val="dk1"/>
              </a:solidFill>
              <a:latin typeface="Proxima Nova"/>
              <a:ea typeface="Proxima Nova"/>
              <a:cs typeface="Proxima Nova"/>
              <a:sym typeface="Proxima Nova"/>
            </a:endParaRPr>
          </a:p>
        </p:txBody>
      </p:sp>
      <p:sp>
        <p:nvSpPr>
          <p:cNvPr id="1123" name="Google Shape;1123;p47"/>
          <p:cNvSpPr txBox="1"/>
          <p:nvPr>
            <p:ph type="title"/>
          </p:nvPr>
        </p:nvSpPr>
        <p:spPr>
          <a:xfrm>
            <a:off x="628650" y="1734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Lock-Based Execution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7" name="Shape 1127"/>
        <p:cNvGrpSpPr/>
        <p:nvPr/>
      </p:nvGrpSpPr>
      <p:grpSpPr>
        <a:xfrm>
          <a:off x="0" y="0"/>
          <a:ext cx="0" cy="0"/>
          <a:chOff x="0" y="0"/>
          <a:chExt cx="0" cy="0"/>
        </a:xfrm>
      </p:grpSpPr>
      <p:sp>
        <p:nvSpPr>
          <p:cNvPr id="1128" name="Google Shape;1128;p4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Lock Based Execution</a:t>
            </a:r>
            <a:endParaRPr/>
          </a:p>
        </p:txBody>
      </p:sp>
      <p:sp>
        <p:nvSpPr>
          <p:cNvPr id="1129" name="Google Shape;1129;p48"/>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r">
              <a:spcBef>
                <a:spcPts val="800"/>
              </a:spcBef>
              <a:spcAft>
                <a:spcPts val="0"/>
              </a:spcAft>
              <a:buClr>
                <a:schemeClr val="dk1"/>
              </a:buClr>
              <a:buSzPts val="1100"/>
              <a:buFont typeface="Arial"/>
              <a:buNone/>
            </a:pPr>
            <a:r>
              <a:rPr lang="en" sz="1800"/>
              <a:t>τ = (C, M)  </a:t>
            </a:r>
            <a:endParaRPr sz="1800"/>
          </a:p>
          <a:p>
            <a:pPr indent="0" lvl="0" marL="0" rtl="0" algn="r">
              <a:spcBef>
                <a:spcPts val="800"/>
              </a:spcBef>
              <a:spcAft>
                <a:spcPts val="0"/>
              </a:spcAft>
              <a:buNone/>
            </a:pPr>
            <a:r>
              <a:rPr lang="en" sz="1800"/>
              <a:t>S’ = shards(τ)</a:t>
            </a:r>
            <a:endParaRPr sz="1800"/>
          </a:p>
          <a:p>
            <a:pPr indent="0" lvl="0" marL="0" rtl="0" algn="r">
              <a:spcBef>
                <a:spcPts val="800"/>
              </a:spcBef>
              <a:spcAft>
                <a:spcPts val="0"/>
              </a:spcAft>
              <a:buNone/>
            </a:pPr>
            <a:r>
              <a:rPr lang="en" sz="1800"/>
              <a:t>X</a:t>
            </a:r>
            <a:r>
              <a:rPr baseline="-25000" lang="en" sz="1800"/>
              <a:t>i</a:t>
            </a:r>
            <a:r>
              <a:rPr lang="en" sz="1800"/>
              <a:t> 𝛜 ACCOUNTS(S)</a:t>
            </a:r>
            <a:endParaRPr sz="1800"/>
          </a:p>
          <a:p>
            <a:pPr indent="0" lvl="0" marL="0" rtl="0" algn="l">
              <a:spcBef>
                <a:spcPts val="800"/>
              </a:spcBef>
              <a:spcAft>
                <a:spcPts val="0"/>
              </a:spcAft>
              <a:buNone/>
            </a:pPr>
            <a:r>
              <a:t/>
            </a:r>
            <a:endParaRPr/>
          </a:p>
          <a:p>
            <a:pPr indent="0" lvl="0" marL="0" rtl="0" algn="l">
              <a:spcBef>
                <a:spcPts val="800"/>
              </a:spcBef>
              <a:spcAft>
                <a:spcPts val="0"/>
              </a:spcAft>
              <a:buClr>
                <a:schemeClr val="dk1"/>
              </a:buClr>
              <a:buSzPts val="1100"/>
              <a:buFont typeface="Arial"/>
              <a:buNone/>
            </a:pPr>
            <a:r>
              <a:t/>
            </a:r>
            <a:endParaRPr/>
          </a:p>
        </p:txBody>
      </p:sp>
      <p:sp>
        <p:nvSpPr>
          <p:cNvPr id="1130" name="Google Shape;1130;p48"/>
          <p:cNvSpPr/>
          <p:nvPr/>
        </p:nvSpPr>
        <p:spPr>
          <a:xfrm>
            <a:off x="1339450" y="2614525"/>
            <a:ext cx="503700" cy="50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sp>
        <p:nvSpPr>
          <p:cNvPr id="1131" name="Google Shape;1131;p48"/>
          <p:cNvSpPr txBox="1"/>
          <p:nvPr/>
        </p:nvSpPr>
        <p:spPr>
          <a:xfrm>
            <a:off x="4261250" y="532450"/>
            <a:ext cx="28416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Proxima Nova"/>
                <a:ea typeface="Proxima Nova"/>
                <a:cs typeface="Proxima Nova"/>
                <a:sym typeface="Proxima Nova"/>
              </a:rPr>
              <a:t>Vote Step: Success</a:t>
            </a:r>
            <a:endParaRPr b="1" sz="1900">
              <a:latin typeface="Proxima Nova"/>
              <a:ea typeface="Proxima Nova"/>
              <a:cs typeface="Proxima Nova"/>
              <a:sym typeface="Proxima Nova"/>
            </a:endParaRPr>
          </a:p>
        </p:txBody>
      </p:sp>
      <p:sp>
        <p:nvSpPr>
          <p:cNvPr id="1132" name="Google Shape;1132;p48"/>
          <p:cNvSpPr/>
          <p:nvPr/>
        </p:nvSpPr>
        <p:spPr>
          <a:xfrm>
            <a:off x="3771900" y="1907375"/>
            <a:ext cx="567900" cy="55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2</a:t>
            </a:r>
            <a:endParaRPr baseline="-25000"/>
          </a:p>
        </p:txBody>
      </p:sp>
      <p:sp>
        <p:nvSpPr>
          <p:cNvPr id="1133" name="Google Shape;1133;p48"/>
          <p:cNvSpPr/>
          <p:nvPr/>
        </p:nvSpPr>
        <p:spPr>
          <a:xfrm>
            <a:off x="3771900" y="2571750"/>
            <a:ext cx="567900" cy="55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3</a:t>
            </a:r>
            <a:endParaRPr baseline="-25000"/>
          </a:p>
        </p:txBody>
      </p:sp>
      <p:sp>
        <p:nvSpPr>
          <p:cNvPr id="1134" name="Google Shape;1134;p48"/>
          <p:cNvSpPr/>
          <p:nvPr/>
        </p:nvSpPr>
        <p:spPr>
          <a:xfrm>
            <a:off x="3771900" y="3236125"/>
            <a:ext cx="567900" cy="55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4</a:t>
            </a:r>
            <a:endParaRPr baseline="-25000"/>
          </a:p>
        </p:txBody>
      </p:sp>
      <p:sp>
        <p:nvSpPr>
          <p:cNvPr id="1135" name="Google Shape;1135;p48"/>
          <p:cNvSpPr/>
          <p:nvPr/>
        </p:nvSpPr>
        <p:spPr>
          <a:xfrm>
            <a:off x="3771900" y="3900500"/>
            <a:ext cx="567900" cy="55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5</a:t>
            </a:r>
            <a:endParaRPr baseline="-25000"/>
          </a:p>
        </p:txBody>
      </p:sp>
      <p:sp>
        <p:nvSpPr>
          <p:cNvPr id="1136" name="Google Shape;1136;p48"/>
          <p:cNvSpPr/>
          <p:nvPr/>
        </p:nvSpPr>
        <p:spPr>
          <a:xfrm>
            <a:off x="3771900" y="1243000"/>
            <a:ext cx="567900" cy="55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1</a:t>
            </a:r>
            <a:endParaRPr baseline="-25000"/>
          </a:p>
        </p:txBody>
      </p:sp>
      <p:cxnSp>
        <p:nvCxnSpPr>
          <p:cNvPr id="1137" name="Google Shape;1137;p48"/>
          <p:cNvCxnSpPr/>
          <p:nvPr/>
        </p:nvCxnSpPr>
        <p:spPr>
          <a:xfrm>
            <a:off x="4972050" y="1082275"/>
            <a:ext cx="10800" cy="3568200"/>
          </a:xfrm>
          <a:prstGeom prst="straightConnector1">
            <a:avLst/>
          </a:prstGeom>
          <a:noFill/>
          <a:ln cap="flat" cmpd="sng" w="114300">
            <a:solidFill>
              <a:schemeClr val="dk2"/>
            </a:solidFill>
            <a:prstDash val="solid"/>
            <a:round/>
            <a:headEnd len="med" w="med" type="none"/>
            <a:tailEnd len="med" w="med" type="triangle"/>
          </a:ln>
        </p:spPr>
      </p:cxnSp>
      <p:cxnSp>
        <p:nvCxnSpPr>
          <p:cNvPr id="1138" name="Google Shape;1138;p48"/>
          <p:cNvCxnSpPr>
            <a:stCxn id="1130" idx="7"/>
            <a:endCxn id="1136" idx="2"/>
          </p:cNvCxnSpPr>
          <p:nvPr/>
        </p:nvCxnSpPr>
        <p:spPr>
          <a:xfrm flipH="1" rot="10800000">
            <a:off x="1769385" y="1521590"/>
            <a:ext cx="2002500" cy="1166700"/>
          </a:xfrm>
          <a:prstGeom prst="straightConnector1">
            <a:avLst/>
          </a:prstGeom>
          <a:noFill/>
          <a:ln cap="flat" cmpd="sng" w="9525">
            <a:solidFill>
              <a:schemeClr val="dk2"/>
            </a:solidFill>
            <a:prstDash val="solid"/>
            <a:round/>
            <a:headEnd len="med" w="med" type="triangle"/>
            <a:tailEnd len="med" w="med" type="triangle"/>
          </a:ln>
        </p:spPr>
      </p:cxnSp>
      <p:cxnSp>
        <p:nvCxnSpPr>
          <p:cNvPr id="1139" name="Google Shape;1139;p48"/>
          <p:cNvCxnSpPr>
            <a:stCxn id="1130" idx="6"/>
            <a:endCxn id="1132" idx="2"/>
          </p:cNvCxnSpPr>
          <p:nvPr/>
        </p:nvCxnSpPr>
        <p:spPr>
          <a:xfrm flipH="1" rot="10800000">
            <a:off x="1843150" y="2185975"/>
            <a:ext cx="1928700" cy="680400"/>
          </a:xfrm>
          <a:prstGeom prst="straightConnector1">
            <a:avLst/>
          </a:prstGeom>
          <a:noFill/>
          <a:ln cap="flat" cmpd="sng" w="9525">
            <a:solidFill>
              <a:schemeClr val="dk2"/>
            </a:solidFill>
            <a:prstDash val="solid"/>
            <a:round/>
            <a:headEnd len="med" w="med" type="triangle"/>
            <a:tailEnd len="med" w="med" type="triangle"/>
          </a:ln>
        </p:spPr>
      </p:cxnSp>
      <p:cxnSp>
        <p:nvCxnSpPr>
          <p:cNvPr id="1140" name="Google Shape;1140;p48"/>
          <p:cNvCxnSpPr>
            <a:stCxn id="1130" idx="6"/>
            <a:endCxn id="1133" idx="2"/>
          </p:cNvCxnSpPr>
          <p:nvPr/>
        </p:nvCxnSpPr>
        <p:spPr>
          <a:xfrm flipH="1" rot="10800000">
            <a:off x="1843150" y="2850175"/>
            <a:ext cx="1928700" cy="16200"/>
          </a:xfrm>
          <a:prstGeom prst="straightConnector1">
            <a:avLst/>
          </a:prstGeom>
          <a:noFill/>
          <a:ln cap="flat" cmpd="sng" w="9525">
            <a:solidFill>
              <a:schemeClr val="dk2"/>
            </a:solidFill>
            <a:prstDash val="solid"/>
            <a:round/>
            <a:headEnd len="med" w="med" type="triangle"/>
            <a:tailEnd len="med" w="med" type="triangle"/>
          </a:ln>
        </p:spPr>
      </p:cxnSp>
      <p:cxnSp>
        <p:nvCxnSpPr>
          <p:cNvPr id="1141" name="Google Shape;1141;p48"/>
          <p:cNvCxnSpPr>
            <a:stCxn id="1130" idx="6"/>
            <a:endCxn id="1134" idx="2"/>
          </p:cNvCxnSpPr>
          <p:nvPr/>
        </p:nvCxnSpPr>
        <p:spPr>
          <a:xfrm>
            <a:off x="1843150" y="2866375"/>
            <a:ext cx="1928700" cy="648300"/>
          </a:xfrm>
          <a:prstGeom prst="straightConnector1">
            <a:avLst/>
          </a:prstGeom>
          <a:noFill/>
          <a:ln cap="flat" cmpd="sng" w="9525">
            <a:solidFill>
              <a:schemeClr val="dk2"/>
            </a:solidFill>
            <a:prstDash val="solid"/>
            <a:round/>
            <a:headEnd len="med" w="med" type="triangle"/>
            <a:tailEnd len="med" w="med" type="triangle"/>
          </a:ln>
        </p:spPr>
      </p:cxnSp>
      <p:cxnSp>
        <p:nvCxnSpPr>
          <p:cNvPr id="1142" name="Google Shape;1142;p48"/>
          <p:cNvCxnSpPr>
            <a:stCxn id="1130" idx="5"/>
            <a:endCxn id="1135" idx="2"/>
          </p:cNvCxnSpPr>
          <p:nvPr/>
        </p:nvCxnSpPr>
        <p:spPr>
          <a:xfrm>
            <a:off x="1769385" y="3044460"/>
            <a:ext cx="2002500" cy="1134600"/>
          </a:xfrm>
          <a:prstGeom prst="straightConnector1">
            <a:avLst/>
          </a:prstGeom>
          <a:noFill/>
          <a:ln cap="flat" cmpd="sng" w="9525">
            <a:solidFill>
              <a:schemeClr val="dk2"/>
            </a:solidFill>
            <a:prstDash val="solid"/>
            <a:round/>
            <a:headEnd len="med" w="med" type="triangle"/>
            <a:tailEnd len="med" w="med" type="triangle"/>
          </a:ln>
        </p:spPr>
      </p:cxnSp>
      <p:sp>
        <p:nvSpPr>
          <p:cNvPr id="1143" name="Google Shape;1143;p48"/>
          <p:cNvSpPr txBox="1"/>
          <p:nvPr/>
        </p:nvSpPr>
        <p:spPr>
          <a:xfrm>
            <a:off x="1564475" y="1200150"/>
            <a:ext cx="14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144" name="Google Shape;1144;p48"/>
          <p:cNvSpPr txBox="1"/>
          <p:nvPr/>
        </p:nvSpPr>
        <p:spPr>
          <a:xfrm>
            <a:off x="1007475" y="1219950"/>
            <a:ext cx="192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145" name="Google Shape;1145;p48"/>
          <p:cNvSpPr txBox="1"/>
          <p:nvPr/>
        </p:nvSpPr>
        <p:spPr>
          <a:xfrm>
            <a:off x="1564475" y="1268050"/>
            <a:ext cx="205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Acquire</a:t>
            </a:r>
            <a:r>
              <a:rPr lang="en">
                <a:latin typeface="Proxima Nova"/>
                <a:ea typeface="Proxima Nova"/>
                <a:cs typeface="Proxima Nova"/>
                <a:sym typeface="Proxima Nova"/>
              </a:rPr>
              <a:t> lock; check constraint</a:t>
            </a:r>
            <a:endParaRPr>
              <a:latin typeface="Proxima Nova"/>
              <a:ea typeface="Proxima Nova"/>
              <a:cs typeface="Proxima Nova"/>
              <a:sym typeface="Proxima Nova"/>
            </a:endParaRPr>
          </a:p>
        </p:txBody>
      </p:sp>
      <p:sp>
        <p:nvSpPr>
          <p:cNvPr id="1146" name="Google Shape;1146;p48"/>
          <p:cNvSpPr txBox="1"/>
          <p:nvPr/>
        </p:nvSpPr>
        <p:spPr>
          <a:xfrm>
            <a:off x="3648750" y="4691150"/>
            <a:ext cx="265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Vote commit</a:t>
            </a:r>
            <a:endParaRPr b="1">
              <a:latin typeface="Proxima Nova"/>
              <a:ea typeface="Proxima Nova"/>
              <a:cs typeface="Proxima Nova"/>
              <a:sym typeface="Proxima Nov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4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Lock Based Execution</a:t>
            </a:r>
            <a:endParaRPr/>
          </a:p>
        </p:txBody>
      </p:sp>
      <p:sp>
        <p:nvSpPr>
          <p:cNvPr id="1152" name="Google Shape;1152;p49"/>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r">
              <a:spcBef>
                <a:spcPts val="800"/>
              </a:spcBef>
              <a:spcAft>
                <a:spcPts val="0"/>
              </a:spcAft>
              <a:buNone/>
            </a:pPr>
            <a:r>
              <a:rPr lang="en" sz="1800"/>
              <a:t>τ = (C, M)  </a:t>
            </a:r>
            <a:endParaRPr sz="1800"/>
          </a:p>
          <a:p>
            <a:pPr indent="0" lvl="0" marL="0" rtl="0" algn="r">
              <a:spcBef>
                <a:spcPts val="800"/>
              </a:spcBef>
              <a:spcAft>
                <a:spcPts val="0"/>
              </a:spcAft>
              <a:buNone/>
            </a:pPr>
            <a:r>
              <a:rPr lang="en" sz="1800"/>
              <a:t>S’ = shards(τ)</a:t>
            </a:r>
            <a:endParaRPr sz="1800"/>
          </a:p>
          <a:p>
            <a:pPr indent="0" lvl="0" marL="0" rtl="0" algn="r">
              <a:spcBef>
                <a:spcPts val="800"/>
              </a:spcBef>
              <a:spcAft>
                <a:spcPts val="0"/>
              </a:spcAft>
              <a:buNone/>
            </a:pPr>
            <a:r>
              <a:rPr lang="en" sz="1800"/>
              <a:t>X</a:t>
            </a:r>
            <a:r>
              <a:rPr baseline="-25000" lang="en" sz="1800"/>
              <a:t>i</a:t>
            </a:r>
            <a:r>
              <a:rPr lang="en" sz="1800"/>
              <a:t> 𝛜 ACCOUNTS(S)</a:t>
            </a:r>
            <a:endParaRPr sz="1800"/>
          </a:p>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sp>
        <p:nvSpPr>
          <p:cNvPr id="1153" name="Google Shape;1153;p49"/>
          <p:cNvSpPr/>
          <p:nvPr/>
        </p:nvSpPr>
        <p:spPr>
          <a:xfrm>
            <a:off x="1339450" y="2614525"/>
            <a:ext cx="503700" cy="50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sp>
        <p:nvSpPr>
          <p:cNvPr id="1154" name="Google Shape;1154;p49"/>
          <p:cNvSpPr txBox="1"/>
          <p:nvPr/>
        </p:nvSpPr>
        <p:spPr>
          <a:xfrm>
            <a:off x="4261250" y="532450"/>
            <a:ext cx="2708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Proxima Nova"/>
                <a:ea typeface="Proxima Nova"/>
                <a:cs typeface="Proxima Nova"/>
                <a:sym typeface="Proxima Nova"/>
              </a:rPr>
              <a:t>Vote Step: Failure</a:t>
            </a:r>
            <a:endParaRPr b="1" sz="1900">
              <a:latin typeface="Proxima Nova"/>
              <a:ea typeface="Proxima Nova"/>
              <a:cs typeface="Proxima Nova"/>
              <a:sym typeface="Proxima Nova"/>
            </a:endParaRPr>
          </a:p>
        </p:txBody>
      </p:sp>
      <p:sp>
        <p:nvSpPr>
          <p:cNvPr id="1155" name="Google Shape;1155;p49"/>
          <p:cNvSpPr/>
          <p:nvPr/>
        </p:nvSpPr>
        <p:spPr>
          <a:xfrm>
            <a:off x="3771900" y="1907375"/>
            <a:ext cx="567900" cy="55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2</a:t>
            </a:r>
            <a:endParaRPr baseline="-25000"/>
          </a:p>
        </p:txBody>
      </p:sp>
      <p:sp>
        <p:nvSpPr>
          <p:cNvPr id="1156" name="Google Shape;1156;p49"/>
          <p:cNvSpPr/>
          <p:nvPr/>
        </p:nvSpPr>
        <p:spPr>
          <a:xfrm>
            <a:off x="3771900" y="2571750"/>
            <a:ext cx="567900" cy="55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3</a:t>
            </a:r>
            <a:endParaRPr baseline="-25000"/>
          </a:p>
        </p:txBody>
      </p:sp>
      <p:sp>
        <p:nvSpPr>
          <p:cNvPr id="1157" name="Google Shape;1157;p49"/>
          <p:cNvSpPr/>
          <p:nvPr/>
        </p:nvSpPr>
        <p:spPr>
          <a:xfrm>
            <a:off x="3771900" y="3236125"/>
            <a:ext cx="567900" cy="55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4</a:t>
            </a:r>
            <a:endParaRPr baseline="-25000"/>
          </a:p>
        </p:txBody>
      </p:sp>
      <p:sp>
        <p:nvSpPr>
          <p:cNvPr id="1158" name="Google Shape;1158;p49"/>
          <p:cNvSpPr/>
          <p:nvPr/>
        </p:nvSpPr>
        <p:spPr>
          <a:xfrm>
            <a:off x="3771900" y="3900500"/>
            <a:ext cx="567900" cy="55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5</a:t>
            </a:r>
            <a:endParaRPr baseline="-25000"/>
          </a:p>
        </p:txBody>
      </p:sp>
      <p:sp>
        <p:nvSpPr>
          <p:cNvPr id="1159" name="Google Shape;1159;p49"/>
          <p:cNvSpPr/>
          <p:nvPr/>
        </p:nvSpPr>
        <p:spPr>
          <a:xfrm>
            <a:off x="3771900" y="1243000"/>
            <a:ext cx="567900" cy="55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1</a:t>
            </a:r>
            <a:endParaRPr baseline="-25000"/>
          </a:p>
        </p:txBody>
      </p:sp>
      <p:cxnSp>
        <p:nvCxnSpPr>
          <p:cNvPr id="1160" name="Google Shape;1160;p49"/>
          <p:cNvCxnSpPr/>
          <p:nvPr/>
        </p:nvCxnSpPr>
        <p:spPr>
          <a:xfrm>
            <a:off x="4972050" y="1082275"/>
            <a:ext cx="10800" cy="3568200"/>
          </a:xfrm>
          <a:prstGeom prst="straightConnector1">
            <a:avLst/>
          </a:prstGeom>
          <a:noFill/>
          <a:ln cap="flat" cmpd="sng" w="114300">
            <a:solidFill>
              <a:schemeClr val="dk2"/>
            </a:solidFill>
            <a:prstDash val="solid"/>
            <a:round/>
            <a:headEnd len="med" w="med" type="none"/>
            <a:tailEnd len="med" w="med" type="triangle"/>
          </a:ln>
        </p:spPr>
      </p:cxnSp>
      <p:cxnSp>
        <p:nvCxnSpPr>
          <p:cNvPr id="1161" name="Google Shape;1161;p49"/>
          <p:cNvCxnSpPr>
            <a:stCxn id="1153" idx="7"/>
            <a:endCxn id="1159" idx="2"/>
          </p:cNvCxnSpPr>
          <p:nvPr/>
        </p:nvCxnSpPr>
        <p:spPr>
          <a:xfrm flipH="1" rot="10800000">
            <a:off x="1769385" y="1521590"/>
            <a:ext cx="2002500" cy="1166700"/>
          </a:xfrm>
          <a:prstGeom prst="straightConnector1">
            <a:avLst/>
          </a:prstGeom>
          <a:noFill/>
          <a:ln cap="flat" cmpd="sng" w="9525">
            <a:solidFill>
              <a:schemeClr val="dk2"/>
            </a:solidFill>
            <a:prstDash val="solid"/>
            <a:round/>
            <a:headEnd len="med" w="med" type="triangle"/>
            <a:tailEnd len="med" w="med" type="triangle"/>
          </a:ln>
        </p:spPr>
      </p:cxnSp>
      <p:cxnSp>
        <p:nvCxnSpPr>
          <p:cNvPr id="1162" name="Google Shape;1162;p49"/>
          <p:cNvCxnSpPr>
            <a:stCxn id="1153" idx="6"/>
            <a:endCxn id="1155" idx="2"/>
          </p:cNvCxnSpPr>
          <p:nvPr/>
        </p:nvCxnSpPr>
        <p:spPr>
          <a:xfrm flipH="1" rot="10800000">
            <a:off x="1843150" y="2185975"/>
            <a:ext cx="1928700" cy="680400"/>
          </a:xfrm>
          <a:prstGeom prst="straightConnector1">
            <a:avLst/>
          </a:prstGeom>
          <a:noFill/>
          <a:ln cap="flat" cmpd="sng" w="9525">
            <a:solidFill>
              <a:schemeClr val="dk2"/>
            </a:solidFill>
            <a:prstDash val="solid"/>
            <a:round/>
            <a:headEnd len="med" w="med" type="triangle"/>
            <a:tailEnd len="med" w="med" type="triangle"/>
          </a:ln>
        </p:spPr>
      </p:cxnSp>
      <p:cxnSp>
        <p:nvCxnSpPr>
          <p:cNvPr id="1163" name="Google Shape;1163;p49"/>
          <p:cNvCxnSpPr>
            <a:stCxn id="1153" idx="6"/>
            <a:endCxn id="1156" idx="2"/>
          </p:cNvCxnSpPr>
          <p:nvPr/>
        </p:nvCxnSpPr>
        <p:spPr>
          <a:xfrm flipH="1" rot="10800000">
            <a:off x="1843150" y="2850175"/>
            <a:ext cx="1928700" cy="16200"/>
          </a:xfrm>
          <a:prstGeom prst="straightConnector1">
            <a:avLst/>
          </a:prstGeom>
          <a:noFill/>
          <a:ln cap="flat" cmpd="sng" w="9525">
            <a:solidFill>
              <a:srgbClr val="DF000F"/>
            </a:solidFill>
            <a:prstDash val="solid"/>
            <a:round/>
            <a:headEnd len="med" w="med" type="triangle"/>
            <a:tailEnd len="med" w="med" type="triangle"/>
          </a:ln>
        </p:spPr>
      </p:cxnSp>
      <p:sp>
        <p:nvSpPr>
          <p:cNvPr id="1164" name="Google Shape;1164;p49"/>
          <p:cNvSpPr txBox="1"/>
          <p:nvPr/>
        </p:nvSpPr>
        <p:spPr>
          <a:xfrm>
            <a:off x="1564475" y="1200150"/>
            <a:ext cx="14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165" name="Google Shape;1165;p49"/>
          <p:cNvSpPr txBox="1"/>
          <p:nvPr/>
        </p:nvSpPr>
        <p:spPr>
          <a:xfrm>
            <a:off x="1007475" y="1219950"/>
            <a:ext cx="192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166" name="Google Shape;1166;p49"/>
          <p:cNvSpPr txBox="1"/>
          <p:nvPr/>
        </p:nvSpPr>
        <p:spPr>
          <a:xfrm>
            <a:off x="1564475" y="1268050"/>
            <a:ext cx="205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Acquire lock; check constraint</a:t>
            </a:r>
            <a:endParaRPr>
              <a:latin typeface="Proxima Nova"/>
              <a:ea typeface="Proxima Nova"/>
              <a:cs typeface="Proxima Nova"/>
              <a:sym typeface="Proxima Nova"/>
            </a:endParaRPr>
          </a:p>
        </p:txBody>
      </p:sp>
      <p:sp>
        <p:nvSpPr>
          <p:cNvPr id="1167" name="Google Shape;1167;p49"/>
          <p:cNvSpPr txBox="1"/>
          <p:nvPr/>
        </p:nvSpPr>
        <p:spPr>
          <a:xfrm>
            <a:off x="3648750" y="4691150"/>
            <a:ext cx="265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Vote abort</a:t>
            </a:r>
            <a:r>
              <a:rPr b="1" lang="en">
                <a:latin typeface="Proxima Nova"/>
                <a:ea typeface="Proxima Nova"/>
                <a:cs typeface="Proxima Nova"/>
                <a:sym typeface="Proxima Nova"/>
              </a:rPr>
              <a:t>; release locks</a:t>
            </a:r>
            <a:endParaRPr b="1">
              <a:latin typeface="Proxima Nova"/>
              <a:ea typeface="Proxima Nova"/>
              <a:cs typeface="Proxima Nova"/>
              <a:sym typeface="Proxima Nov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5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Lock Based Execution</a:t>
            </a:r>
            <a:endParaRPr/>
          </a:p>
        </p:txBody>
      </p:sp>
      <p:sp>
        <p:nvSpPr>
          <p:cNvPr id="1173" name="Google Shape;1173;p50"/>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r">
              <a:spcBef>
                <a:spcPts val="800"/>
              </a:spcBef>
              <a:spcAft>
                <a:spcPts val="0"/>
              </a:spcAft>
              <a:buNone/>
            </a:pPr>
            <a:r>
              <a:rPr lang="en" sz="1800"/>
              <a:t>τ = (C, M)  </a:t>
            </a:r>
            <a:endParaRPr sz="1800"/>
          </a:p>
          <a:p>
            <a:pPr indent="0" lvl="0" marL="0" rtl="0" algn="r">
              <a:spcBef>
                <a:spcPts val="800"/>
              </a:spcBef>
              <a:spcAft>
                <a:spcPts val="0"/>
              </a:spcAft>
              <a:buNone/>
            </a:pPr>
            <a:r>
              <a:rPr lang="en" sz="1800"/>
              <a:t>S’ = shards(τ)</a:t>
            </a:r>
            <a:endParaRPr sz="1800"/>
          </a:p>
          <a:p>
            <a:pPr indent="0" lvl="0" marL="0" rtl="0" algn="r">
              <a:spcBef>
                <a:spcPts val="800"/>
              </a:spcBef>
              <a:spcAft>
                <a:spcPts val="0"/>
              </a:spcAft>
              <a:buNone/>
            </a:pPr>
            <a:r>
              <a:rPr lang="en" sz="1800"/>
              <a:t>X</a:t>
            </a:r>
            <a:r>
              <a:rPr baseline="-25000" lang="en" sz="1800"/>
              <a:t>i</a:t>
            </a:r>
            <a:r>
              <a:rPr lang="en" sz="1800"/>
              <a:t> 𝛜 ACCOUNTS(S)</a:t>
            </a:r>
            <a:endParaRPr sz="1800"/>
          </a:p>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sp>
        <p:nvSpPr>
          <p:cNvPr id="1174" name="Google Shape;1174;p50"/>
          <p:cNvSpPr/>
          <p:nvPr/>
        </p:nvSpPr>
        <p:spPr>
          <a:xfrm>
            <a:off x="1339450" y="2614525"/>
            <a:ext cx="503700" cy="50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sp>
        <p:nvSpPr>
          <p:cNvPr id="1175" name="Google Shape;1175;p50"/>
          <p:cNvSpPr txBox="1"/>
          <p:nvPr/>
        </p:nvSpPr>
        <p:spPr>
          <a:xfrm>
            <a:off x="4261250" y="532450"/>
            <a:ext cx="17466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Proxima Nova"/>
                <a:ea typeface="Proxima Nova"/>
                <a:cs typeface="Proxima Nova"/>
                <a:sym typeface="Proxima Nova"/>
              </a:rPr>
              <a:t>Abort </a:t>
            </a:r>
            <a:r>
              <a:rPr b="1" lang="en" sz="1900">
                <a:latin typeface="Proxima Nova"/>
                <a:ea typeface="Proxima Nova"/>
                <a:cs typeface="Proxima Nova"/>
                <a:sym typeface="Proxima Nova"/>
              </a:rPr>
              <a:t>Step</a:t>
            </a:r>
            <a:endParaRPr b="1" sz="1900">
              <a:latin typeface="Proxima Nova"/>
              <a:ea typeface="Proxima Nova"/>
              <a:cs typeface="Proxima Nova"/>
              <a:sym typeface="Proxima Nova"/>
            </a:endParaRPr>
          </a:p>
        </p:txBody>
      </p:sp>
      <p:sp>
        <p:nvSpPr>
          <p:cNvPr id="1176" name="Google Shape;1176;p50"/>
          <p:cNvSpPr/>
          <p:nvPr/>
        </p:nvSpPr>
        <p:spPr>
          <a:xfrm>
            <a:off x="3771900" y="1907375"/>
            <a:ext cx="567900" cy="55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2</a:t>
            </a:r>
            <a:endParaRPr baseline="-25000"/>
          </a:p>
        </p:txBody>
      </p:sp>
      <p:sp>
        <p:nvSpPr>
          <p:cNvPr id="1177" name="Google Shape;1177;p50"/>
          <p:cNvSpPr/>
          <p:nvPr/>
        </p:nvSpPr>
        <p:spPr>
          <a:xfrm>
            <a:off x="3771900" y="2571750"/>
            <a:ext cx="567900" cy="55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3</a:t>
            </a:r>
            <a:endParaRPr baseline="-25000"/>
          </a:p>
        </p:txBody>
      </p:sp>
      <p:sp>
        <p:nvSpPr>
          <p:cNvPr id="1178" name="Google Shape;1178;p50"/>
          <p:cNvSpPr/>
          <p:nvPr/>
        </p:nvSpPr>
        <p:spPr>
          <a:xfrm>
            <a:off x="3771900" y="3236125"/>
            <a:ext cx="567900" cy="55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4</a:t>
            </a:r>
            <a:endParaRPr baseline="-25000"/>
          </a:p>
        </p:txBody>
      </p:sp>
      <p:sp>
        <p:nvSpPr>
          <p:cNvPr id="1179" name="Google Shape;1179;p50"/>
          <p:cNvSpPr/>
          <p:nvPr/>
        </p:nvSpPr>
        <p:spPr>
          <a:xfrm>
            <a:off x="3771900" y="3900500"/>
            <a:ext cx="567900" cy="55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5</a:t>
            </a:r>
            <a:endParaRPr baseline="-25000"/>
          </a:p>
        </p:txBody>
      </p:sp>
      <p:sp>
        <p:nvSpPr>
          <p:cNvPr id="1180" name="Google Shape;1180;p50"/>
          <p:cNvSpPr/>
          <p:nvPr/>
        </p:nvSpPr>
        <p:spPr>
          <a:xfrm>
            <a:off x="3771900" y="1243000"/>
            <a:ext cx="567900" cy="55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1</a:t>
            </a:r>
            <a:endParaRPr baseline="-25000"/>
          </a:p>
        </p:txBody>
      </p:sp>
      <p:cxnSp>
        <p:nvCxnSpPr>
          <p:cNvPr id="1181" name="Google Shape;1181;p50"/>
          <p:cNvCxnSpPr/>
          <p:nvPr/>
        </p:nvCxnSpPr>
        <p:spPr>
          <a:xfrm>
            <a:off x="4972050" y="1082275"/>
            <a:ext cx="10800" cy="3568200"/>
          </a:xfrm>
          <a:prstGeom prst="straightConnector1">
            <a:avLst/>
          </a:prstGeom>
          <a:noFill/>
          <a:ln cap="flat" cmpd="sng" w="114300">
            <a:solidFill>
              <a:schemeClr val="dk2"/>
            </a:solidFill>
            <a:prstDash val="solid"/>
            <a:round/>
            <a:headEnd len="med" w="med" type="none"/>
            <a:tailEnd len="med" w="med" type="triangle"/>
          </a:ln>
        </p:spPr>
      </p:cxnSp>
      <p:cxnSp>
        <p:nvCxnSpPr>
          <p:cNvPr id="1182" name="Google Shape;1182;p50"/>
          <p:cNvCxnSpPr>
            <a:stCxn id="1174" idx="7"/>
            <a:endCxn id="1180" idx="2"/>
          </p:cNvCxnSpPr>
          <p:nvPr/>
        </p:nvCxnSpPr>
        <p:spPr>
          <a:xfrm flipH="1" rot="10800000">
            <a:off x="1769385" y="1521590"/>
            <a:ext cx="2002500" cy="1166700"/>
          </a:xfrm>
          <a:prstGeom prst="straightConnector1">
            <a:avLst/>
          </a:prstGeom>
          <a:noFill/>
          <a:ln cap="flat" cmpd="sng" w="9525">
            <a:solidFill>
              <a:srgbClr val="00FF00"/>
            </a:solidFill>
            <a:prstDash val="solid"/>
            <a:round/>
            <a:headEnd len="med" w="med" type="triangle"/>
            <a:tailEnd len="med" w="med" type="triangle"/>
          </a:ln>
        </p:spPr>
      </p:cxnSp>
      <p:cxnSp>
        <p:nvCxnSpPr>
          <p:cNvPr id="1183" name="Google Shape;1183;p50"/>
          <p:cNvCxnSpPr>
            <a:stCxn id="1174" idx="6"/>
            <a:endCxn id="1176" idx="2"/>
          </p:cNvCxnSpPr>
          <p:nvPr/>
        </p:nvCxnSpPr>
        <p:spPr>
          <a:xfrm flipH="1" rot="10800000">
            <a:off x="1843150" y="2185975"/>
            <a:ext cx="1928700" cy="680400"/>
          </a:xfrm>
          <a:prstGeom prst="straightConnector1">
            <a:avLst/>
          </a:prstGeom>
          <a:noFill/>
          <a:ln cap="flat" cmpd="sng" w="9525">
            <a:solidFill>
              <a:srgbClr val="00FF00"/>
            </a:solidFill>
            <a:prstDash val="solid"/>
            <a:round/>
            <a:headEnd len="med" w="med" type="triangle"/>
            <a:tailEnd len="med" w="med" type="triangle"/>
          </a:ln>
        </p:spPr>
      </p:cxnSp>
      <p:cxnSp>
        <p:nvCxnSpPr>
          <p:cNvPr id="1184" name="Google Shape;1184;p50"/>
          <p:cNvCxnSpPr>
            <a:stCxn id="1174" idx="6"/>
            <a:endCxn id="1177" idx="2"/>
          </p:cNvCxnSpPr>
          <p:nvPr/>
        </p:nvCxnSpPr>
        <p:spPr>
          <a:xfrm flipH="1" rot="10800000">
            <a:off x="1843150" y="2850175"/>
            <a:ext cx="1928700" cy="16200"/>
          </a:xfrm>
          <a:prstGeom prst="straightConnector1">
            <a:avLst/>
          </a:prstGeom>
          <a:noFill/>
          <a:ln cap="flat" cmpd="sng" w="9525">
            <a:solidFill>
              <a:srgbClr val="DF000F"/>
            </a:solidFill>
            <a:prstDash val="solid"/>
            <a:round/>
            <a:headEnd len="med" w="med" type="triangle"/>
            <a:tailEnd len="med" w="med" type="triangle"/>
          </a:ln>
        </p:spPr>
      </p:cxnSp>
      <p:sp>
        <p:nvSpPr>
          <p:cNvPr id="1185" name="Google Shape;1185;p50"/>
          <p:cNvSpPr txBox="1"/>
          <p:nvPr/>
        </p:nvSpPr>
        <p:spPr>
          <a:xfrm>
            <a:off x="1564475" y="1200150"/>
            <a:ext cx="14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186" name="Google Shape;1186;p50"/>
          <p:cNvSpPr txBox="1"/>
          <p:nvPr/>
        </p:nvSpPr>
        <p:spPr>
          <a:xfrm>
            <a:off x="1007475" y="1219950"/>
            <a:ext cx="192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187" name="Google Shape;1187;p50"/>
          <p:cNvSpPr txBox="1"/>
          <p:nvPr/>
        </p:nvSpPr>
        <p:spPr>
          <a:xfrm>
            <a:off x="1564475" y="1268050"/>
            <a:ext cx="205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Acquire lock; check constraint</a:t>
            </a:r>
            <a:endParaRPr>
              <a:latin typeface="Proxima Nova"/>
              <a:ea typeface="Proxima Nova"/>
              <a:cs typeface="Proxima Nova"/>
              <a:sym typeface="Proxima Nova"/>
            </a:endParaRPr>
          </a:p>
        </p:txBody>
      </p:sp>
      <p:sp>
        <p:nvSpPr>
          <p:cNvPr id="1188" name="Google Shape;1188;p50"/>
          <p:cNvSpPr txBox="1"/>
          <p:nvPr/>
        </p:nvSpPr>
        <p:spPr>
          <a:xfrm>
            <a:off x="3648750" y="4691150"/>
            <a:ext cx="265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released locks</a:t>
            </a:r>
            <a:endParaRPr b="1">
              <a:latin typeface="Proxima Nova"/>
              <a:ea typeface="Proxima Nova"/>
              <a:cs typeface="Proxima Nova"/>
              <a:sym typeface="Proxima Nov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sp>
        <p:nvSpPr>
          <p:cNvPr id="1193" name="Google Shape;1193;p51"/>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Lock Based Execution</a:t>
            </a:r>
            <a:endParaRPr/>
          </a:p>
        </p:txBody>
      </p:sp>
      <p:sp>
        <p:nvSpPr>
          <p:cNvPr id="1194" name="Google Shape;1194;p51"/>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r">
              <a:spcBef>
                <a:spcPts val="800"/>
              </a:spcBef>
              <a:spcAft>
                <a:spcPts val="0"/>
              </a:spcAft>
              <a:buNone/>
            </a:pPr>
            <a:r>
              <a:rPr lang="en" sz="1800"/>
              <a:t>τ = (C, M)  </a:t>
            </a:r>
            <a:endParaRPr sz="1800"/>
          </a:p>
          <a:p>
            <a:pPr indent="0" lvl="0" marL="0" rtl="0" algn="r">
              <a:spcBef>
                <a:spcPts val="800"/>
              </a:spcBef>
              <a:spcAft>
                <a:spcPts val="0"/>
              </a:spcAft>
              <a:buNone/>
            </a:pPr>
            <a:r>
              <a:rPr lang="en" sz="1800"/>
              <a:t>S’ = shards(τ)</a:t>
            </a:r>
            <a:endParaRPr sz="1800"/>
          </a:p>
          <a:p>
            <a:pPr indent="0" lvl="0" marL="0" rtl="0" algn="r">
              <a:spcBef>
                <a:spcPts val="800"/>
              </a:spcBef>
              <a:spcAft>
                <a:spcPts val="0"/>
              </a:spcAft>
              <a:buNone/>
            </a:pPr>
            <a:r>
              <a:rPr lang="en" sz="1800"/>
              <a:t>X</a:t>
            </a:r>
            <a:r>
              <a:rPr baseline="-25000" lang="en" sz="1800"/>
              <a:t>i</a:t>
            </a:r>
            <a:r>
              <a:rPr lang="en" sz="1800"/>
              <a:t> 𝛜 ACCOUNTS(S)</a:t>
            </a:r>
            <a:endParaRPr sz="1800"/>
          </a:p>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sp>
        <p:nvSpPr>
          <p:cNvPr id="1195" name="Google Shape;1195;p51"/>
          <p:cNvSpPr/>
          <p:nvPr/>
        </p:nvSpPr>
        <p:spPr>
          <a:xfrm>
            <a:off x="1339450" y="2614525"/>
            <a:ext cx="503700" cy="50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sp>
        <p:nvSpPr>
          <p:cNvPr id="1196" name="Google Shape;1196;p51"/>
          <p:cNvSpPr txBox="1"/>
          <p:nvPr/>
        </p:nvSpPr>
        <p:spPr>
          <a:xfrm>
            <a:off x="4261250" y="532450"/>
            <a:ext cx="17466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Proxima Nova"/>
                <a:ea typeface="Proxima Nova"/>
                <a:cs typeface="Proxima Nova"/>
                <a:sym typeface="Proxima Nova"/>
              </a:rPr>
              <a:t>Commit </a:t>
            </a:r>
            <a:r>
              <a:rPr b="1" lang="en" sz="1900">
                <a:latin typeface="Proxima Nova"/>
                <a:ea typeface="Proxima Nova"/>
                <a:cs typeface="Proxima Nova"/>
                <a:sym typeface="Proxima Nova"/>
              </a:rPr>
              <a:t>Step</a:t>
            </a:r>
            <a:endParaRPr b="1" sz="1900">
              <a:latin typeface="Proxima Nova"/>
              <a:ea typeface="Proxima Nova"/>
              <a:cs typeface="Proxima Nova"/>
              <a:sym typeface="Proxima Nova"/>
            </a:endParaRPr>
          </a:p>
        </p:txBody>
      </p:sp>
      <p:sp>
        <p:nvSpPr>
          <p:cNvPr id="1197" name="Google Shape;1197;p51"/>
          <p:cNvSpPr/>
          <p:nvPr/>
        </p:nvSpPr>
        <p:spPr>
          <a:xfrm>
            <a:off x="3771900" y="1907375"/>
            <a:ext cx="567900" cy="55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2</a:t>
            </a:r>
            <a:endParaRPr baseline="-25000"/>
          </a:p>
        </p:txBody>
      </p:sp>
      <p:sp>
        <p:nvSpPr>
          <p:cNvPr id="1198" name="Google Shape;1198;p51"/>
          <p:cNvSpPr/>
          <p:nvPr/>
        </p:nvSpPr>
        <p:spPr>
          <a:xfrm>
            <a:off x="3771900" y="2571750"/>
            <a:ext cx="567900" cy="55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3</a:t>
            </a:r>
            <a:endParaRPr baseline="-25000"/>
          </a:p>
        </p:txBody>
      </p:sp>
      <p:sp>
        <p:nvSpPr>
          <p:cNvPr id="1199" name="Google Shape;1199;p51"/>
          <p:cNvSpPr/>
          <p:nvPr/>
        </p:nvSpPr>
        <p:spPr>
          <a:xfrm>
            <a:off x="3771900" y="3236125"/>
            <a:ext cx="567900" cy="55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4</a:t>
            </a:r>
            <a:endParaRPr baseline="-25000"/>
          </a:p>
        </p:txBody>
      </p:sp>
      <p:sp>
        <p:nvSpPr>
          <p:cNvPr id="1200" name="Google Shape;1200;p51"/>
          <p:cNvSpPr/>
          <p:nvPr/>
        </p:nvSpPr>
        <p:spPr>
          <a:xfrm>
            <a:off x="3771900" y="3900500"/>
            <a:ext cx="567900" cy="55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5</a:t>
            </a:r>
            <a:endParaRPr baseline="-25000"/>
          </a:p>
        </p:txBody>
      </p:sp>
      <p:sp>
        <p:nvSpPr>
          <p:cNvPr id="1201" name="Google Shape;1201;p51"/>
          <p:cNvSpPr/>
          <p:nvPr/>
        </p:nvSpPr>
        <p:spPr>
          <a:xfrm>
            <a:off x="3771900" y="1243000"/>
            <a:ext cx="567900" cy="55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1</a:t>
            </a:r>
            <a:endParaRPr baseline="-25000"/>
          </a:p>
        </p:txBody>
      </p:sp>
      <p:cxnSp>
        <p:nvCxnSpPr>
          <p:cNvPr id="1202" name="Google Shape;1202;p51"/>
          <p:cNvCxnSpPr/>
          <p:nvPr/>
        </p:nvCxnSpPr>
        <p:spPr>
          <a:xfrm>
            <a:off x="4972050" y="1082275"/>
            <a:ext cx="10800" cy="3568200"/>
          </a:xfrm>
          <a:prstGeom prst="straightConnector1">
            <a:avLst/>
          </a:prstGeom>
          <a:noFill/>
          <a:ln cap="flat" cmpd="sng" w="114300">
            <a:solidFill>
              <a:schemeClr val="dk2"/>
            </a:solidFill>
            <a:prstDash val="solid"/>
            <a:round/>
            <a:headEnd len="med" w="med" type="none"/>
            <a:tailEnd len="med" w="med" type="triangle"/>
          </a:ln>
        </p:spPr>
      </p:cxnSp>
      <p:cxnSp>
        <p:nvCxnSpPr>
          <p:cNvPr id="1203" name="Google Shape;1203;p51"/>
          <p:cNvCxnSpPr>
            <a:stCxn id="1195" idx="7"/>
            <a:endCxn id="1201" idx="2"/>
          </p:cNvCxnSpPr>
          <p:nvPr/>
        </p:nvCxnSpPr>
        <p:spPr>
          <a:xfrm flipH="1" rot="10800000">
            <a:off x="1769385" y="1521590"/>
            <a:ext cx="2002500" cy="1166700"/>
          </a:xfrm>
          <a:prstGeom prst="straightConnector1">
            <a:avLst/>
          </a:prstGeom>
          <a:noFill/>
          <a:ln cap="flat" cmpd="sng" w="9525">
            <a:solidFill>
              <a:srgbClr val="9900FF"/>
            </a:solidFill>
            <a:prstDash val="solid"/>
            <a:round/>
            <a:headEnd len="med" w="med" type="triangle"/>
            <a:tailEnd len="med" w="med" type="triangle"/>
          </a:ln>
        </p:spPr>
      </p:cxnSp>
      <p:cxnSp>
        <p:nvCxnSpPr>
          <p:cNvPr id="1204" name="Google Shape;1204;p51"/>
          <p:cNvCxnSpPr>
            <a:stCxn id="1195" idx="6"/>
            <a:endCxn id="1197" idx="2"/>
          </p:cNvCxnSpPr>
          <p:nvPr/>
        </p:nvCxnSpPr>
        <p:spPr>
          <a:xfrm flipH="1" rot="10800000">
            <a:off x="1843150" y="2185975"/>
            <a:ext cx="1928700" cy="680400"/>
          </a:xfrm>
          <a:prstGeom prst="straightConnector1">
            <a:avLst/>
          </a:prstGeom>
          <a:noFill/>
          <a:ln cap="flat" cmpd="sng" w="9525">
            <a:solidFill>
              <a:schemeClr val="dk2"/>
            </a:solidFill>
            <a:prstDash val="solid"/>
            <a:round/>
            <a:headEnd len="med" w="med" type="triangle"/>
            <a:tailEnd len="med" w="med" type="triangle"/>
          </a:ln>
        </p:spPr>
      </p:cxnSp>
      <p:cxnSp>
        <p:nvCxnSpPr>
          <p:cNvPr id="1205" name="Google Shape;1205;p51"/>
          <p:cNvCxnSpPr>
            <a:stCxn id="1195" idx="6"/>
            <a:endCxn id="1198" idx="2"/>
          </p:cNvCxnSpPr>
          <p:nvPr/>
        </p:nvCxnSpPr>
        <p:spPr>
          <a:xfrm flipH="1" rot="10800000">
            <a:off x="1843150" y="2850175"/>
            <a:ext cx="1928700" cy="16200"/>
          </a:xfrm>
          <a:prstGeom prst="straightConnector1">
            <a:avLst/>
          </a:prstGeom>
          <a:noFill/>
          <a:ln cap="flat" cmpd="sng" w="9525">
            <a:solidFill>
              <a:srgbClr val="9900FF"/>
            </a:solidFill>
            <a:prstDash val="solid"/>
            <a:round/>
            <a:headEnd len="med" w="med" type="triangle"/>
            <a:tailEnd len="med" w="med" type="triangle"/>
          </a:ln>
        </p:spPr>
      </p:cxnSp>
      <p:cxnSp>
        <p:nvCxnSpPr>
          <p:cNvPr id="1206" name="Google Shape;1206;p51"/>
          <p:cNvCxnSpPr>
            <a:stCxn id="1195" idx="6"/>
            <a:endCxn id="1199" idx="2"/>
          </p:cNvCxnSpPr>
          <p:nvPr/>
        </p:nvCxnSpPr>
        <p:spPr>
          <a:xfrm>
            <a:off x="1843150" y="2866375"/>
            <a:ext cx="1928700" cy="648300"/>
          </a:xfrm>
          <a:prstGeom prst="straightConnector1">
            <a:avLst/>
          </a:prstGeom>
          <a:noFill/>
          <a:ln cap="flat" cmpd="sng" w="9525">
            <a:solidFill>
              <a:schemeClr val="dk2"/>
            </a:solidFill>
            <a:prstDash val="solid"/>
            <a:round/>
            <a:headEnd len="med" w="med" type="triangle"/>
            <a:tailEnd len="med" w="med" type="triangle"/>
          </a:ln>
        </p:spPr>
      </p:cxnSp>
      <p:cxnSp>
        <p:nvCxnSpPr>
          <p:cNvPr id="1207" name="Google Shape;1207;p51"/>
          <p:cNvCxnSpPr>
            <a:stCxn id="1195" idx="5"/>
            <a:endCxn id="1200" idx="2"/>
          </p:cNvCxnSpPr>
          <p:nvPr/>
        </p:nvCxnSpPr>
        <p:spPr>
          <a:xfrm>
            <a:off x="1769385" y="3044460"/>
            <a:ext cx="2002500" cy="1134600"/>
          </a:xfrm>
          <a:prstGeom prst="straightConnector1">
            <a:avLst/>
          </a:prstGeom>
          <a:noFill/>
          <a:ln cap="flat" cmpd="sng" w="9525">
            <a:solidFill>
              <a:srgbClr val="9900FF"/>
            </a:solidFill>
            <a:prstDash val="solid"/>
            <a:round/>
            <a:headEnd len="med" w="med" type="triangle"/>
            <a:tailEnd len="med" w="med" type="triangle"/>
          </a:ln>
        </p:spPr>
      </p:cxnSp>
      <p:sp>
        <p:nvSpPr>
          <p:cNvPr id="1208" name="Google Shape;1208;p51"/>
          <p:cNvSpPr txBox="1"/>
          <p:nvPr/>
        </p:nvSpPr>
        <p:spPr>
          <a:xfrm>
            <a:off x="1564475" y="1200150"/>
            <a:ext cx="14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209" name="Google Shape;1209;p51"/>
          <p:cNvSpPr txBox="1"/>
          <p:nvPr/>
        </p:nvSpPr>
        <p:spPr>
          <a:xfrm>
            <a:off x="1007475" y="1219950"/>
            <a:ext cx="192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210" name="Google Shape;1210;p51"/>
          <p:cNvSpPr txBox="1"/>
          <p:nvPr/>
        </p:nvSpPr>
        <p:spPr>
          <a:xfrm>
            <a:off x="1741925" y="1526913"/>
            <a:ext cx="20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Modifications</a:t>
            </a:r>
            <a:endParaRPr>
              <a:latin typeface="Proxima Nova"/>
              <a:ea typeface="Proxima Nova"/>
              <a:cs typeface="Proxima Nova"/>
              <a:sym typeface="Proxima Nova"/>
            </a:endParaRPr>
          </a:p>
        </p:txBody>
      </p:sp>
      <p:sp>
        <p:nvSpPr>
          <p:cNvPr id="1211" name="Google Shape;1211;p51"/>
          <p:cNvSpPr txBox="1"/>
          <p:nvPr/>
        </p:nvSpPr>
        <p:spPr>
          <a:xfrm>
            <a:off x="3648750" y="4691150"/>
            <a:ext cx="265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Release locks</a:t>
            </a:r>
            <a:endParaRPr b="1">
              <a:latin typeface="Proxima Nova"/>
              <a:ea typeface="Proxima Nova"/>
              <a:cs typeface="Proxima Nova"/>
              <a:sym typeface="Proxima Nov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5" name="Shape 1215"/>
        <p:cNvGrpSpPr/>
        <p:nvPr/>
      </p:nvGrpSpPr>
      <p:grpSpPr>
        <a:xfrm>
          <a:off x="0" y="0"/>
          <a:ext cx="0" cy="0"/>
          <a:chOff x="0" y="0"/>
          <a:chExt cx="0" cy="0"/>
        </a:xfrm>
      </p:grpSpPr>
      <p:sp>
        <p:nvSpPr>
          <p:cNvPr id="1216" name="Google Shape;1216;p52"/>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Lock Based Execution</a:t>
            </a:r>
            <a:endParaRPr/>
          </a:p>
        </p:txBody>
      </p:sp>
      <p:sp>
        <p:nvSpPr>
          <p:cNvPr id="1217" name="Google Shape;1217;p52"/>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r">
              <a:spcBef>
                <a:spcPts val="800"/>
              </a:spcBef>
              <a:spcAft>
                <a:spcPts val="0"/>
              </a:spcAft>
              <a:buNone/>
            </a:pPr>
            <a:r>
              <a:rPr lang="en" sz="1800"/>
              <a:t>τ = (C, M)  </a:t>
            </a:r>
            <a:endParaRPr sz="1800"/>
          </a:p>
          <a:p>
            <a:pPr indent="0" lvl="0" marL="0" rtl="0" algn="r">
              <a:spcBef>
                <a:spcPts val="800"/>
              </a:spcBef>
              <a:spcAft>
                <a:spcPts val="0"/>
              </a:spcAft>
              <a:buNone/>
            </a:pPr>
            <a:r>
              <a:rPr lang="en" sz="1800"/>
              <a:t>S’ = shards(τ)</a:t>
            </a:r>
            <a:endParaRPr sz="1800"/>
          </a:p>
          <a:p>
            <a:pPr indent="0" lvl="0" marL="0" rtl="0" algn="r">
              <a:spcBef>
                <a:spcPts val="800"/>
              </a:spcBef>
              <a:spcAft>
                <a:spcPts val="0"/>
              </a:spcAft>
              <a:buNone/>
            </a:pPr>
            <a:r>
              <a:rPr lang="en" sz="1800"/>
              <a:t>X</a:t>
            </a:r>
            <a:r>
              <a:rPr baseline="-25000" lang="en" sz="1800"/>
              <a:t>i</a:t>
            </a:r>
            <a:r>
              <a:rPr lang="en" sz="1800"/>
              <a:t> 𝛜 ACCOUNTS(S)</a:t>
            </a:r>
            <a:endParaRPr sz="1800"/>
          </a:p>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sp>
        <p:nvSpPr>
          <p:cNvPr id="1218" name="Google Shape;1218;p52"/>
          <p:cNvSpPr/>
          <p:nvPr/>
        </p:nvSpPr>
        <p:spPr>
          <a:xfrm>
            <a:off x="1339450" y="2614525"/>
            <a:ext cx="503700" cy="50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sp>
        <p:nvSpPr>
          <p:cNvPr id="1219" name="Google Shape;1219;p52"/>
          <p:cNvSpPr txBox="1"/>
          <p:nvPr/>
        </p:nvSpPr>
        <p:spPr>
          <a:xfrm>
            <a:off x="4261250" y="532450"/>
            <a:ext cx="17466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Proxima Nova"/>
                <a:ea typeface="Proxima Nova"/>
                <a:cs typeface="Proxima Nova"/>
                <a:sym typeface="Proxima Nova"/>
              </a:rPr>
              <a:t>Commit Step</a:t>
            </a:r>
            <a:endParaRPr b="1" sz="1900">
              <a:latin typeface="Proxima Nova"/>
              <a:ea typeface="Proxima Nova"/>
              <a:cs typeface="Proxima Nova"/>
              <a:sym typeface="Proxima Nova"/>
            </a:endParaRPr>
          </a:p>
        </p:txBody>
      </p:sp>
      <p:sp>
        <p:nvSpPr>
          <p:cNvPr id="1220" name="Google Shape;1220;p52"/>
          <p:cNvSpPr/>
          <p:nvPr/>
        </p:nvSpPr>
        <p:spPr>
          <a:xfrm>
            <a:off x="3771900" y="1907375"/>
            <a:ext cx="567900" cy="55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2</a:t>
            </a:r>
            <a:endParaRPr baseline="-25000"/>
          </a:p>
        </p:txBody>
      </p:sp>
      <p:sp>
        <p:nvSpPr>
          <p:cNvPr id="1221" name="Google Shape;1221;p52"/>
          <p:cNvSpPr/>
          <p:nvPr/>
        </p:nvSpPr>
        <p:spPr>
          <a:xfrm>
            <a:off x="3771900" y="2571750"/>
            <a:ext cx="567900" cy="55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3</a:t>
            </a:r>
            <a:endParaRPr baseline="-25000"/>
          </a:p>
        </p:txBody>
      </p:sp>
      <p:sp>
        <p:nvSpPr>
          <p:cNvPr id="1222" name="Google Shape;1222;p52"/>
          <p:cNvSpPr/>
          <p:nvPr/>
        </p:nvSpPr>
        <p:spPr>
          <a:xfrm>
            <a:off x="3771900" y="3236125"/>
            <a:ext cx="567900" cy="55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4</a:t>
            </a:r>
            <a:endParaRPr baseline="-25000"/>
          </a:p>
        </p:txBody>
      </p:sp>
      <p:sp>
        <p:nvSpPr>
          <p:cNvPr id="1223" name="Google Shape;1223;p52"/>
          <p:cNvSpPr/>
          <p:nvPr/>
        </p:nvSpPr>
        <p:spPr>
          <a:xfrm>
            <a:off x="3771900" y="3900500"/>
            <a:ext cx="567900" cy="55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5</a:t>
            </a:r>
            <a:endParaRPr baseline="-25000"/>
          </a:p>
        </p:txBody>
      </p:sp>
      <p:sp>
        <p:nvSpPr>
          <p:cNvPr id="1224" name="Google Shape;1224;p52"/>
          <p:cNvSpPr/>
          <p:nvPr/>
        </p:nvSpPr>
        <p:spPr>
          <a:xfrm>
            <a:off x="3771900" y="1243000"/>
            <a:ext cx="567900" cy="55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1</a:t>
            </a:r>
            <a:endParaRPr baseline="-25000"/>
          </a:p>
        </p:txBody>
      </p:sp>
      <p:cxnSp>
        <p:nvCxnSpPr>
          <p:cNvPr id="1225" name="Google Shape;1225;p52"/>
          <p:cNvCxnSpPr/>
          <p:nvPr/>
        </p:nvCxnSpPr>
        <p:spPr>
          <a:xfrm>
            <a:off x="4972050" y="1082275"/>
            <a:ext cx="10800" cy="3568200"/>
          </a:xfrm>
          <a:prstGeom prst="straightConnector1">
            <a:avLst/>
          </a:prstGeom>
          <a:noFill/>
          <a:ln cap="flat" cmpd="sng" w="114300">
            <a:solidFill>
              <a:schemeClr val="dk2"/>
            </a:solidFill>
            <a:prstDash val="solid"/>
            <a:round/>
            <a:headEnd len="med" w="med" type="none"/>
            <a:tailEnd len="med" w="med" type="triangle"/>
          </a:ln>
        </p:spPr>
      </p:cxnSp>
      <p:cxnSp>
        <p:nvCxnSpPr>
          <p:cNvPr id="1226" name="Google Shape;1226;p52"/>
          <p:cNvCxnSpPr>
            <a:stCxn id="1218" idx="7"/>
            <a:endCxn id="1224" idx="2"/>
          </p:cNvCxnSpPr>
          <p:nvPr/>
        </p:nvCxnSpPr>
        <p:spPr>
          <a:xfrm flipH="1" rot="10800000">
            <a:off x="1769385" y="1521590"/>
            <a:ext cx="2002500" cy="1166700"/>
          </a:xfrm>
          <a:prstGeom prst="straightConnector1">
            <a:avLst/>
          </a:prstGeom>
          <a:noFill/>
          <a:ln cap="flat" cmpd="sng" w="9525">
            <a:solidFill>
              <a:srgbClr val="00FF00"/>
            </a:solidFill>
            <a:prstDash val="solid"/>
            <a:round/>
            <a:headEnd len="med" w="med" type="triangle"/>
            <a:tailEnd len="med" w="med" type="triangle"/>
          </a:ln>
        </p:spPr>
      </p:cxnSp>
      <p:cxnSp>
        <p:nvCxnSpPr>
          <p:cNvPr id="1227" name="Google Shape;1227;p52"/>
          <p:cNvCxnSpPr>
            <a:stCxn id="1218" idx="6"/>
            <a:endCxn id="1220" idx="2"/>
          </p:cNvCxnSpPr>
          <p:nvPr/>
        </p:nvCxnSpPr>
        <p:spPr>
          <a:xfrm flipH="1" rot="10800000">
            <a:off x="1843150" y="2185975"/>
            <a:ext cx="1928700" cy="680400"/>
          </a:xfrm>
          <a:prstGeom prst="straightConnector1">
            <a:avLst/>
          </a:prstGeom>
          <a:noFill/>
          <a:ln cap="flat" cmpd="sng" w="9525">
            <a:solidFill>
              <a:srgbClr val="00FF00"/>
            </a:solidFill>
            <a:prstDash val="solid"/>
            <a:round/>
            <a:headEnd len="med" w="med" type="triangle"/>
            <a:tailEnd len="med" w="med" type="triangle"/>
          </a:ln>
        </p:spPr>
      </p:cxnSp>
      <p:cxnSp>
        <p:nvCxnSpPr>
          <p:cNvPr id="1228" name="Google Shape;1228;p52"/>
          <p:cNvCxnSpPr>
            <a:stCxn id="1218" idx="6"/>
            <a:endCxn id="1221" idx="2"/>
          </p:cNvCxnSpPr>
          <p:nvPr/>
        </p:nvCxnSpPr>
        <p:spPr>
          <a:xfrm flipH="1" rot="10800000">
            <a:off x="1843150" y="2850175"/>
            <a:ext cx="1928700" cy="16200"/>
          </a:xfrm>
          <a:prstGeom prst="straightConnector1">
            <a:avLst/>
          </a:prstGeom>
          <a:noFill/>
          <a:ln cap="flat" cmpd="sng" w="9525">
            <a:solidFill>
              <a:srgbClr val="00FF00"/>
            </a:solidFill>
            <a:prstDash val="solid"/>
            <a:round/>
            <a:headEnd len="med" w="med" type="triangle"/>
            <a:tailEnd len="med" w="med" type="triangle"/>
          </a:ln>
        </p:spPr>
      </p:cxnSp>
      <p:cxnSp>
        <p:nvCxnSpPr>
          <p:cNvPr id="1229" name="Google Shape;1229;p52"/>
          <p:cNvCxnSpPr>
            <a:stCxn id="1218" idx="6"/>
            <a:endCxn id="1222" idx="2"/>
          </p:cNvCxnSpPr>
          <p:nvPr/>
        </p:nvCxnSpPr>
        <p:spPr>
          <a:xfrm>
            <a:off x="1843150" y="2866375"/>
            <a:ext cx="1928700" cy="648300"/>
          </a:xfrm>
          <a:prstGeom prst="straightConnector1">
            <a:avLst/>
          </a:prstGeom>
          <a:noFill/>
          <a:ln cap="flat" cmpd="sng" w="9525">
            <a:solidFill>
              <a:srgbClr val="00FF00"/>
            </a:solidFill>
            <a:prstDash val="solid"/>
            <a:round/>
            <a:headEnd len="med" w="med" type="triangle"/>
            <a:tailEnd len="med" w="med" type="triangle"/>
          </a:ln>
        </p:spPr>
      </p:cxnSp>
      <p:cxnSp>
        <p:nvCxnSpPr>
          <p:cNvPr id="1230" name="Google Shape;1230;p52"/>
          <p:cNvCxnSpPr>
            <a:stCxn id="1218" idx="5"/>
            <a:endCxn id="1223" idx="2"/>
          </p:cNvCxnSpPr>
          <p:nvPr/>
        </p:nvCxnSpPr>
        <p:spPr>
          <a:xfrm>
            <a:off x="1769385" y="3044460"/>
            <a:ext cx="2002500" cy="1134600"/>
          </a:xfrm>
          <a:prstGeom prst="straightConnector1">
            <a:avLst/>
          </a:prstGeom>
          <a:noFill/>
          <a:ln cap="flat" cmpd="sng" w="9525">
            <a:solidFill>
              <a:srgbClr val="00FF00"/>
            </a:solidFill>
            <a:prstDash val="solid"/>
            <a:round/>
            <a:headEnd len="med" w="med" type="triangle"/>
            <a:tailEnd len="med" w="med" type="triangle"/>
          </a:ln>
        </p:spPr>
      </p:cxnSp>
      <p:sp>
        <p:nvSpPr>
          <p:cNvPr id="1231" name="Google Shape;1231;p52"/>
          <p:cNvSpPr txBox="1"/>
          <p:nvPr/>
        </p:nvSpPr>
        <p:spPr>
          <a:xfrm>
            <a:off x="1564475" y="1200150"/>
            <a:ext cx="14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232" name="Google Shape;1232;p52"/>
          <p:cNvSpPr txBox="1"/>
          <p:nvPr/>
        </p:nvSpPr>
        <p:spPr>
          <a:xfrm>
            <a:off x="1007475" y="1219950"/>
            <a:ext cx="192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233" name="Google Shape;1233;p52"/>
          <p:cNvSpPr txBox="1"/>
          <p:nvPr/>
        </p:nvSpPr>
        <p:spPr>
          <a:xfrm>
            <a:off x="1741925" y="1526913"/>
            <a:ext cx="20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Modifications</a:t>
            </a:r>
            <a:endParaRPr>
              <a:latin typeface="Proxima Nova"/>
              <a:ea typeface="Proxima Nova"/>
              <a:cs typeface="Proxima Nova"/>
              <a:sym typeface="Proxima Nova"/>
            </a:endParaRPr>
          </a:p>
        </p:txBody>
      </p:sp>
      <p:sp>
        <p:nvSpPr>
          <p:cNvPr id="1234" name="Google Shape;1234;p52"/>
          <p:cNvSpPr txBox="1"/>
          <p:nvPr/>
        </p:nvSpPr>
        <p:spPr>
          <a:xfrm>
            <a:off x="3648750" y="4691150"/>
            <a:ext cx="265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Released locks</a:t>
            </a:r>
            <a:endParaRPr b="1">
              <a:latin typeface="Proxima Nova"/>
              <a:ea typeface="Proxima Nova"/>
              <a:cs typeface="Proxima Nova"/>
              <a:sym typeface="Proxima Nov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53"/>
          <p:cNvSpPr/>
          <p:nvPr/>
        </p:nvSpPr>
        <p:spPr>
          <a:xfrm>
            <a:off x="806175" y="820175"/>
            <a:ext cx="1745700" cy="21354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3"/>
          <p:cNvSpPr txBox="1"/>
          <p:nvPr/>
        </p:nvSpPr>
        <p:spPr>
          <a:xfrm>
            <a:off x="900175" y="981325"/>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cxnSp>
        <p:nvCxnSpPr>
          <p:cNvPr id="1241" name="Google Shape;1241;p53"/>
          <p:cNvCxnSpPr>
            <a:stCxn id="1239" idx="0"/>
            <a:endCxn id="1239" idx="2"/>
          </p:cNvCxnSpPr>
          <p:nvPr/>
        </p:nvCxnSpPr>
        <p:spPr>
          <a:xfrm>
            <a:off x="1679025" y="820175"/>
            <a:ext cx="0" cy="2135400"/>
          </a:xfrm>
          <a:prstGeom prst="straightConnector1">
            <a:avLst/>
          </a:prstGeom>
          <a:noFill/>
          <a:ln cap="flat" cmpd="sng" w="9525">
            <a:solidFill>
              <a:schemeClr val="dk2"/>
            </a:solidFill>
            <a:prstDash val="solid"/>
            <a:round/>
            <a:headEnd len="med" w="med" type="none"/>
            <a:tailEnd len="med" w="med" type="none"/>
          </a:ln>
        </p:spPr>
      </p:cxnSp>
      <p:sp>
        <p:nvSpPr>
          <p:cNvPr id="1242" name="Google Shape;1242;p53"/>
          <p:cNvSpPr txBox="1"/>
          <p:nvPr/>
        </p:nvSpPr>
        <p:spPr>
          <a:xfrm>
            <a:off x="900175" y="1617200"/>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1243" name="Google Shape;1243;p53"/>
          <p:cNvSpPr txBox="1"/>
          <p:nvPr/>
        </p:nvSpPr>
        <p:spPr>
          <a:xfrm>
            <a:off x="900175" y="2253075"/>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1244" name="Google Shape;1244;p53"/>
          <p:cNvSpPr txBox="1"/>
          <p:nvPr/>
        </p:nvSpPr>
        <p:spPr>
          <a:xfrm>
            <a:off x="1826675" y="981325"/>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$100</a:t>
            </a:r>
            <a:endParaRPr sz="1600">
              <a:latin typeface="Proxima Nova"/>
              <a:ea typeface="Proxima Nova"/>
              <a:cs typeface="Proxima Nova"/>
              <a:sym typeface="Proxima Nova"/>
            </a:endParaRPr>
          </a:p>
        </p:txBody>
      </p:sp>
      <p:sp>
        <p:nvSpPr>
          <p:cNvPr id="1245" name="Google Shape;1245;p53"/>
          <p:cNvSpPr txBox="1"/>
          <p:nvPr/>
        </p:nvSpPr>
        <p:spPr>
          <a:xfrm>
            <a:off x="1732800" y="1617200"/>
            <a:ext cx="72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1246" name="Google Shape;1246;p53"/>
          <p:cNvSpPr txBox="1"/>
          <p:nvPr/>
        </p:nvSpPr>
        <p:spPr>
          <a:xfrm>
            <a:off x="1826675" y="2253075"/>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p:txBody>
      </p:sp>
      <p:sp>
        <p:nvSpPr>
          <p:cNvPr id="1247" name="Google Shape;1247;p53"/>
          <p:cNvSpPr txBox="1"/>
          <p:nvPr/>
        </p:nvSpPr>
        <p:spPr>
          <a:xfrm>
            <a:off x="1088200" y="4050550"/>
            <a:ext cx="7198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Proxima Nova"/>
                <a:ea typeface="Proxima Nova"/>
                <a:cs typeface="Proxima Nova"/>
                <a:sym typeface="Proxima Nova"/>
              </a:rPr>
              <a:t>𝜏1 = Con(A, 100), Con(B, 700), Mod(A, 400), Mod(B, -400);</a:t>
            </a:r>
            <a:endParaRPr sz="2000">
              <a:latin typeface="Proxima Nova"/>
              <a:ea typeface="Proxima Nova"/>
              <a:cs typeface="Proxima Nova"/>
              <a:sym typeface="Proxima Nova"/>
            </a:endParaRPr>
          </a:p>
        </p:txBody>
      </p:sp>
      <p:sp>
        <p:nvSpPr>
          <p:cNvPr id="1248" name="Google Shape;1248;p53"/>
          <p:cNvSpPr/>
          <p:nvPr/>
        </p:nvSpPr>
        <p:spPr>
          <a:xfrm>
            <a:off x="6540700" y="820175"/>
            <a:ext cx="1745700" cy="21354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3"/>
          <p:cNvSpPr txBox="1"/>
          <p:nvPr/>
        </p:nvSpPr>
        <p:spPr>
          <a:xfrm>
            <a:off x="6634700" y="981325"/>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cxnSp>
        <p:nvCxnSpPr>
          <p:cNvPr id="1250" name="Google Shape;1250;p53"/>
          <p:cNvCxnSpPr>
            <a:stCxn id="1248" idx="0"/>
            <a:endCxn id="1248" idx="2"/>
          </p:cNvCxnSpPr>
          <p:nvPr/>
        </p:nvCxnSpPr>
        <p:spPr>
          <a:xfrm>
            <a:off x="7413550" y="820175"/>
            <a:ext cx="0" cy="2135400"/>
          </a:xfrm>
          <a:prstGeom prst="straightConnector1">
            <a:avLst/>
          </a:prstGeom>
          <a:noFill/>
          <a:ln cap="flat" cmpd="sng" w="9525">
            <a:solidFill>
              <a:schemeClr val="dk2"/>
            </a:solidFill>
            <a:prstDash val="solid"/>
            <a:round/>
            <a:headEnd len="med" w="med" type="none"/>
            <a:tailEnd len="med" w="med" type="none"/>
          </a:ln>
        </p:spPr>
      </p:cxnSp>
      <p:sp>
        <p:nvSpPr>
          <p:cNvPr id="1251" name="Google Shape;1251;p53"/>
          <p:cNvSpPr txBox="1"/>
          <p:nvPr/>
        </p:nvSpPr>
        <p:spPr>
          <a:xfrm>
            <a:off x="6634700" y="1617200"/>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1252" name="Google Shape;1252;p53"/>
          <p:cNvSpPr txBox="1"/>
          <p:nvPr/>
        </p:nvSpPr>
        <p:spPr>
          <a:xfrm>
            <a:off x="6634700" y="2253075"/>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1253" name="Google Shape;1253;p53"/>
          <p:cNvSpPr txBox="1"/>
          <p:nvPr/>
        </p:nvSpPr>
        <p:spPr>
          <a:xfrm>
            <a:off x="7467300" y="981325"/>
            <a:ext cx="72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$500</a:t>
            </a:r>
            <a:endParaRPr sz="1600">
              <a:latin typeface="Proxima Nova"/>
              <a:ea typeface="Proxima Nova"/>
              <a:cs typeface="Proxima Nova"/>
              <a:sym typeface="Proxima Nova"/>
            </a:endParaRPr>
          </a:p>
        </p:txBody>
      </p:sp>
      <p:sp>
        <p:nvSpPr>
          <p:cNvPr id="1254" name="Google Shape;1254;p53"/>
          <p:cNvSpPr txBox="1"/>
          <p:nvPr/>
        </p:nvSpPr>
        <p:spPr>
          <a:xfrm>
            <a:off x="7467325" y="1617200"/>
            <a:ext cx="72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1255" name="Google Shape;1255;p53"/>
          <p:cNvSpPr txBox="1"/>
          <p:nvPr/>
        </p:nvSpPr>
        <p:spPr>
          <a:xfrm>
            <a:off x="7561200" y="2253075"/>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p:txBody>
      </p:sp>
      <p:cxnSp>
        <p:nvCxnSpPr>
          <p:cNvPr id="1256" name="Google Shape;1256;p53"/>
          <p:cNvCxnSpPr>
            <a:stCxn id="1239" idx="3"/>
            <a:endCxn id="1248" idx="1"/>
          </p:cNvCxnSpPr>
          <p:nvPr/>
        </p:nvCxnSpPr>
        <p:spPr>
          <a:xfrm>
            <a:off x="2551875" y="1887875"/>
            <a:ext cx="3988800" cy="0"/>
          </a:xfrm>
          <a:prstGeom prst="straightConnector1">
            <a:avLst/>
          </a:prstGeom>
          <a:noFill/>
          <a:ln cap="flat" cmpd="sng" w="9525">
            <a:solidFill>
              <a:schemeClr val="dk2"/>
            </a:solidFill>
            <a:prstDash val="solid"/>
            <a:round/>
            <a:headEnd len="med" w="med" type="none"/>
            <a:tailEnd len="med" w="med" type="triangle"/>
          </a:ln>
        </p:spPr>
      </p:cxnSp>
      <p:sp>
        <p:nvSpPr>
          <p:cNvPr id="1257" name="Google Shape;1257;p53"/>
          <p:cNvSpPr txBox="1"/>
          <p:nvPr/>
        </p:nvSpPr>
        <p:spPr>
          <a:xfrm>
            <a:off x="3673438" y="1412425"/>
            <a:ext cx="1745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2000">
                <a:solidFill>
                  <a:schemeClr val="dk1"/>
                </a:solidFill>
                <a:latin typeface="Proxima Nova"/>
                <a:ea typeface="Proxima Nova"/>
                <a:cs typeface="Proxima Nova"/>
                <a:sym typeface="Proxima Nova"/>
              </a:rPr>
              <a:t>𝜏1 , S𝑎</a:t>
            </a:r>
            <a:endParaRPr>
              <a:latin typeface="Proxima Nova"/>
              <a:ea typeface="Proxima Nova"/>
              <a:cs typeface="Proxima Nova"/>
              <a:sym typeface="Proxima Nova"/>
            </a:endParaRPr>
          </a:p>
        </p:txBody>
      </p:sp>
      <p:sp>
        <p:nvSpPr>
          <p:cNvPr id="1258" name="Google Shape;1258;p53"/>
          <p:cNvSpPr txBox="1"/>
          <p:nvPr/>
        </p:nvSpPr>
        <p:spPr>
          <a:xfrm>
            <a:off x="3639800" y="1934800"/>
            <a:ext cx="17457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900">
                <a:latin typeface="Proxima Nova"/>
                <a:ea typeface="Proxima Nova"/>
                <a:cs typeface="Proxima Nova"/>
                <a:sym typeface="Proxima Nova"/>
              </a:rPr>
              <a:t>Con(A,100)</a:t>
            </a:r>
            <a:endParaRPr sz="1900">
              <a:latin typeface="Proxima Nova"/>
              <a:ea typeface="Proxima Nova"/>
              <a:cs typeface="Proxima Nova"/>
              <a:sym typeface="Proxima Nova"/>
            </a:endParaRPr>
          </a:p>
          <a:p>
            <a:pPr indent="0" lvl="0" marL="0" rtl="0" algn="ctr">
              <a:spcBef>
                <a:spcPts val="0"/>
              </a:spcBef>
              <a:spcAft>
                <a:spcPts val="0"/>
              </a:spcAft>
              <a:buNone/>
            </a:pPr>
            <a:r>
              <a:rPr lang="en" sz="1900">
                <a:latin typeface="Proxima Nova"/>
                <a:ea typeface="Proxima Nova"/>
                <a:cs typeface="Proxima Nova"/>
                <a:sym typeface="Proxima Nova"/>
              </a:rPr>
              <a:t>Mod(A,400)</a:t>
            </a:r>
            <a:endParaRPr sz="1900">
              <a:latin typeface="Proxima Nova"/>
              <a:ea typeface="Proxima Nova"/>
              <a:cs typeface="Proxima Nova"/>
              <a:sym typeface="Proxima Nova"/>
            </a:endParaRPr>
          </a:p>
        </p:txBody>
      </p:sp>
      <p:graphicFrame>
        <p:nvGraphicFramePr>
          <p:cNvPr id="1259" name="Google Shape;1259;p53"/>
          <p:cNvGraphicFramePr/>
          <p:nvPr/>
        </p:nvGraphicFramePr>
        <p:xfrm>
          <a:off x="3530350" y="2684170"/>
          <a:ext cx="3000000" cy="3000000"/>
        </p:xfrm>
        <a:graphic>
          <a:graphicData uri="http://schemas.openxmlformats.org/drawingml/2006/table">
            <a:tbl>
              <a:tblPr>
                <a:noFill/>
                <a:tableStyleId>{52FD85DF-952F-4CCA-A055-551CA449C788}</a:tableStyleId>
              </a:tblPr>
              <a:tblGrid>
                <a:gridCol w="1015925"/>
                <a:gridCol w="1015925"/>
              </a:tblGrid>
              <a:tr h="369125">
                <a:tc>
                  <a:txBody>
                    <a:bodyPr/>
                    <a:lstStyle/>
                    <a:p>
                      <a:pPr indent="0" lvl="0" marL="0" rtl="0" algn="l">
                        <a:spcBef>
                          <a:spcPts val="0"/>
                        </a:spcBef>
                        <a:spcAft>
                          <a:spcPts val="0"/>
                        </a:spcAft>
                        <a:buNone/>
                      </a:pPr>
                      <a:r>
                        <a:t/>
                      </a:r>
                      <a:endParaRPr sz="1100"/>
                    </a:p>
                  </a:txBody>
                  <a:tcPr marT="91425" marB="91425" marR="91425" marL="91425"/>
                </a:tc>
                <a:tc>
                  <a:txBody>
                    <a:bodyPr/>
                    <a:lstStyle/>
                    <a:p>
                      <a:pPr indent="0" lvl="0" marL="0" rtl="0" algn="ctr">
                        <a:spcBef>
                          <a:spcPts val="0"/>
                        </a:spcBef>
                        <a:spcAft>
                          <a:spcPts val="0"/>
                        </a:spcAft>
                        <a:buNone/>
                      </a:pPr>
                      <a:r>
                        <a:rPr lang="en" sz="1300"/>
                        <a:t>Access to A</a:t>
                      </a:r>
                      <a:endParaRPr sz="1300"/>
                    </a:p>
                  </a:txBody>
                  <a:tcPr marT="91425" marB="91425" marR="91425" marL="91425"/>
                </a:tc>
              </a:tr>
              <a:tr h="281700">
                <a:tc>
                  <a:txBody>
                    <a:bodyPr/>
                    <a:lstStyle/>
                    <a:p>
                      <a:pPr indent="0" lvl="0" marL="0" rtl="0" algn="ctr">
                        <a:spcBef>
                          <a:spcPts val="0"/>
                        </a:spcBef>
                        <a:spcAft>
                          <a:spcPts val="0"/>
                        </a:spcAft>
                        <a:buClr>
                          <a:schemeClr val="dk1"/>
                        </a:buClr>
                        <a:buSzPts val="1100"/>
                        <a:buFont typeface="Arial"/>
                        <a:buNone/>
                      </a:pPr>
                      <a:r>
                        <a:rPr lang="en" sz="1700">
                          <a:solidFill>
                            <a:schemeClr val="dk1"/>
                          </a:solidFill>
                          <a:latin typeface="Proxima Nova"/>
                          <a:ea typeface="Proxima Nova"/>
                          <a:cs typeface="Proxima Nova"/>
                          <a:sym typeface="Proxima Nova"/>
                        </a:rPr>
                        <a:t>𝜏1 </a:t>
                      </a:r>
                      <a:endParaRPr sz="1100"/>
                    </a:p>
                  </a:txBody>
                  <a:tcPr marT="91425" marB="91425" marR="91425" marL="91425"/>
                </a:tc>
                <a:tc>
                  <a:txBody>
                    <a:bodyPr/>
                    <a:lstStyle/>
                    <a:p>
                      <a:pPr indent="0" lvl="0" marL="0" rtl="0" algn="ctr">
                        <a:spcBef>
                          <a:spcPts val="0"/>
                        </a:spcBef>
                        <a:spcAft>
                          <a:spcPts val="0"/>
                        </a:spcAft>
                        <a:buNone/>
                      </a:pPr>
                      <a:r>
                        <a:rPr lang="en" sz="1300"/>
                        <a:t>write</a:t>
                      </a:r>
                      <a:endParaRPr sz="1300"/>
                    </a:p>
                  </a:txBody>
                  <a:tcPr marT="91425" marB="91425" marR="91425" marL="91425"/>
                </a:tc>
              </a:tr>
              <a:tr h="281700">
                <a:tc>
                  <a:txBody>
                    <a:bodyPr/>
                    <a:lstStyle/>
                    <a:p>
                      <a:pPr indent="0" lvl="0" marL="0" rtl="0" algn="ctr">
                        <a:spcBef>
                          <a:spcPts val="0"/>
                        </a:spcBef>
                        <a:spcAft>
                          <a:spcPts val="0"/>
                        </a:spcAft>
                        <a:buClr>
                          <a:schemeClr val="dk1"/>
                        </a:buClr>
                        <a:buSzPts val="1100"/>
                        <a:buFont typeface="Arial"/>
                        <a:buNone/>
                      </a:pPr>
                      <a:r>
                        <a:rPr lang="en" sz="1700">
                          <a:solidFill>
                            <a:schemeClr val="dk1"/>
                          </a:solidFill>
                          <a:latin typeface="Proxima Nova"/>
                          <a:ea typeface="Proxima Nova"/>
                          <a:cs typeface="Proxima Nova"/>
                          <a:sym typeface="Proxima Nova"/>
                        </a:rPr>
                        <a:t>𝜏2</a:t>
                      </a:r>
                      <a:endParaRPr sz="1100"/>
                    </a:p>
                  </a:txBody>
                  <a:tcPr marT="91425" marB="91425" marR="91425" marL="91425"/>
                </a:tc>
                <a:tc>
                  <a:txBody>
                    <a:bodyPr/>
                    <a:lstStyle/>
                    <a:p>
                      <a:pPr indent="0" lvl="0" marL="0" rtl="0" algn="l">
                        <a:spcBef>
                          <a:spcPts val="0"/>
                        </a:spcBef>
                        <a:spcAft>
                          <a:spcPts val="0"/>
                        </a:spcAft>
                        <a:buNone/>
                      </a:pPr>
                      <a:r>
                        <a:t/>
                      </a:r>
                      <a:endParaRPr sz="1100"/>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nvSpPr>
        <p:spPr>
          <a:xfrm>
            <a:off x="2353950" y="100525"/>
            <a:ext cx="16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Client </a:t>
            </a:r>
            <a:endParaRPr>
              <a:latin typeface="Proxima Nova"/>
              <a:ea typeface="Proxima Nova"/>
              <a:cs typeface="Proxima Nova"/>
              <a:sym typeface="Proxima Nova"/>
            </a:endParaRPr>
          </a:p>
        </p:txBody>
      </p:sp>
      <p:sp>
        <p:nvSpPr>
          <p:cNvPr id="133" name="Google Shape;133;p18"/>
          <p:cNvSpPr/>
          <p:nvPr/>
        </p:nvSpPr>
        <p:spPr>
          <a:xfrm>
            <a:off x="2957100" y="971600"/>
            <a:ext cx="452400" cy="4272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3141400" y="100525"/>
            <a:ext cx="1390500" cy="603000"/>
          </a:xfrm>
          <a:prstGeom prst="wedgeEllipse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IncrementA to A+1</a:t>
            </a:r>
            <a:endParaRPr/>
          </a:p>
        </p:txBody>
      </p:sp>
      <p:sp>
        <p:nvSpPr>
          <p:cNvPr id="135" name="Google Shape;135;p18"/>
          <p:cNvSpPr/>
          <p:nvPr/>
        </p:nvSpPr>
        <p:spPr>
          <a:xfrm>
            <a:off x="2022000" y="927325"/>
            <a:ext cx="5100000" cy="3825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5537239" y="3537927"/>
            <a:ext cx="701400" cy="67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rPr>
              <a:t>A</a:t>
            </a:r>
            <a:endParaRPr b="1" sz="1200">
              <a:solidFill>
                <a:schemeClr val="dk1"/>
              </a:solidFill>
            </a:endParaRPr>
          </a:p>
          <a:p>
            <a:pPr indent="0" lvl="0" marL="0" rtl="0" algn="ctr">
              <a:spcBef>
                <a:spcPts val="0"/>
              </a:spcBef>
              <a:spcAft>
                <a:spcPts val="0"/>
              </a:spcAft>
              <a:buNone/>
            </a:pPr>
            <a:r>
              <a:rPr b="1" lang="en" sz="1200">
                <a:solidFill>
                  <a:schemeClr val="dk1"/>
                </a:solidFill>
              </a:rPr>
              <a:t>B</a:t>
            </a:r>
            <a:endParaRPr b="1" sz="1200">
              <a:solidFill>
                <a:schemeClr val="dk1"/>
              </a:solidFill>
            </a:endParaRPr>
          </a:p>
          <a:p>
            <a:pPr indent="0" lvl="0" marL="0" rtl="0" algn="ctr">
              <a:spcBef>
                <a:spcPts val="0"/>
              </a:spcBef>
              <a:spcAft>
                <a:spcPts val="0"/>
              </a:spcAft>
              <a:buClr>
                <a:schemeClr val="dk1"/>
              </a:buClr>
              <a:buSzPts val="1100"/>
              <a:buFont typeface="Arial"/>
              <a:buNone/>
            </a:pPr>
            <a:r>
              <a:rPr b="1" lang="en" sz="1200">
                <a:solidFill>
                  <a:schemeClr val="dk1"/>
                </a:solidFill>
              </a:rPr>
              <a:t>C</a:t>
            </a:r>
            <a:endParaRPr b="1" sz="1200">
              <a:solidFill>
                <a:schemeClr val="dk1"/>
              </a:solidFill>
            </a:endParaRPr>
          </a:p>
        </p:txBody>
      </p:sp>
      <p:sp>
        <p:nvSpPr>
          <p:cNvPr id="137" name="Google Shape;137;p18"/>
          <p:cNvSpPr/>
          <p:nvPr/>
        </p:nvSpPr>
        <p:spPr>
          <a:xfrm>
            <a:off x="2805864" y="3537927"/>
            <a:ext cx="701400" cy="67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chemeClr val="dk1"/>
                </a:solidFill>
              </a:rPr>
              <a:t>A</a:t>
            </a:r>
            <a:endParaRPr b="1" sz="1200">
              <a:solidFill>
                <a:schemeClr val="dk1"/>
              </a:solidFill>
            </a:endParaRPr>
          </a:p>
          <a:p>
            <a:pPr indent="0" lvl="0" marL="0" rtl="0" algn="ctr">
              <a:spcBef>
                <a:spcPts val="0"/>
              </a:spcBef>
              <a:spcAft>
                <a:spcPts val="0"/>
              </a:spcAft>
              <a:buClr>
                <a:schemeClr val="dk1"/>
              </a:buClr>
              <a:buSzPts val="1100"/>
              <a:buFont typeface="Arial"/>
              <a:buNone/>
            </a:pPr>
            <a:r>
              <a:rPr b="1" lang="en" sz="1200">
                <a:solidFill>
                  <a:schemeClr val="dk1"/>
                </a:solidFill>
              </a:rPr>
              <a:t>B</a:t>
            </a:r>
            <a:endParaRPr b="1" sz="1200">
              <a:solidFill>
                <a:schemeClr val="dk1"/>
              </a:solidFill>
            </a:endParaRPr>
          </a:p>
          <a:p>
            <a:pPr indent="0" lvl="0" marL="0" rtl="0" algn="ctr">
              <a:spcBef>
                <a:spcPts val="0"/>
              </a:spcBef>
              <a:spcAft>
                <a:spcPts val="0"/>
              </a:spcAft>
              <a:buClr>
                <a:schemeClr val="dk1"/>
              </a:buClr>
              <a:buSzPts val="1100"/>
              <a:buFont typeface="Arial"/>
              <a:buNone/>
            </a:pPr>
            <a:r>
              <a:rPr b="1" lang="en" sz="1200">
                <a:solidFill>
                  <a:schemeClr val="dk1"/>
                </a:solidFill>
              </a:rPr>
              <a:t>C</a:t>
            </a:r>
            <a:endParaRPr b="1" sz="1000"/>
          </a:p>
        </p:txBody>
      </p:sp>
      <p:sp>
        <p:nvSpPr>
          <p:cNvPr id="138" name="Google Shape;138;p18"/>
          <p:cNvSpPr/>
          <p:nvPr/>
        </p:nvSpPr>
        <p:spPr>
          <a:xfrm>
            <a:off x="5537239" y="1315777"/>
            <a:ext cx="701400" cy="67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chemeClr val="dk1"/>
                </a:solidFill>
              </a:rPr>
              <a:t>A</a:t>
            </a:r>
            <a:endParaRPr b="1" sz="1200">
              <a:solidFill>
                <a:schemeClr val="dk1"/>
              </a:solidFill>
            </a:endParaRPr>
          </a:p>
          <a:p>
            <a:pPr indent="0" lvl="0" marL="0" rtl="0" algn="ctr">
              <a:spcBef>
                <a:spcPts val="0"/>
              </a:spcBef>
              <a:spcAft>
                <a:spcPts val="0"/>
              </a:spcAft>
              <a:buClr>
                <a:schemeClr val="dk1"/>
              </a:buClr>
              <a:buSzPts val="1100"/>
              <a:buFont typeface="Arial"/>
              <a:buNone/>
            </a:pPr>
            <a:r>
              <a:rPr b="1" lang="en" sz="1200">
                <a:solidFill>
                  <a:schemeClr val="dk1"/>
                </a:solidFill>
              </a:rPr>
              <a:t>B</a:t>
            </a:r>
            <a:endParaRPr b="1" sz="1200">
              <a:solidFill>
                <a:schemeClr val="dk1"/>
              </a:solidFill>
            </a:endParaRPr>
          </a:p>
          <a:p>
            <a:pPr indent="0" lvl="0" marL="0" rtl="0" algn="ctr">
              <a:spcBef>
                <a:spcPts val="0"/>
              </a:spcBef>
              <a:spcAft>
                <a:spcPts val="0"/>
              </a:spcAft>
              <a:buClr>
                <a:schemeClr val="dk1"/>
              </a:buClr>
              <a:buSzPts val="1100"/>
              <a:buFont typeface="Arial"/>
              <a:buNone/>
            </a:pPr>
            <a:r>
              <a:rPr b="1" lang="en" sz="1200">
                <a:solidFill>
                  <a:schemeClr val="dk1"/>
                </a:solidFill>
              </a:rPr>
              <a:t>C</a:t>
            </a:r>
            <a:endParaRPr b="1" sz="1200"/>
          </a:p>
        </p:txBody>
      </p:sp>
      <p:sp>
        <p:nvSpPr>
          <p:cNvPr id="139" name="Google Shape;139;p18"/>
          <p:cNvSpPr/>
          <p:nvPr/>
        </p:nvSpPr>
        <p:spPr>
          <a:xfrm>
            <a:off x="4242639" y="2502252"/>
            <a:ext cx="701400" cy="67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chemeClr val="dk1"/>
                </a:solidFill>
              </a:rPr>
              <a:t>A</a:t>
            </a:r>
            <a:endParaRPr b="1" sz="1200">
              <a:solidFill>
                <a:schemeClr val="dk1"/>
              </a:solidFill>
            </a:endParaRPr>
          </a:p>
          <a:p>
            <a:pPr indent="0" lvl="0" marL="0" rtl="0" algn="ctr">
              <a:spcBef>
                <a:spcPts val="0"/>
              </a:spcBef>
              <a:spcAft>
                <a:spcPts val="0"/>
              </a:spcAft>
              <a:buClr>
                <a:schemeClr val="dk1"/>
              </a:buClr>
              <a:buSzPts val="1100"/>
              <a:buFont typeface="Arial"/>
              <a:buNone/>
            </a:pPr>
            <a:r>
              <a:rPr b="1" lang="en" sz="1200">
                <a:solidFill>
                  <a:schemeClr val="dk1"/>
                </a:solidFill>
              </a:rPr>
              <a:t>B</a:t>
            </a:r>
            <a:endParaRPr b="1" sz="1200">
              <a:solidFill>
                <a:schemeClr val="dk1"/>
              </a:solidFill>
            </a:endParaRPr>
          </a:p>
          <a:p>
            <a:pPr indent="0" lvl="0" marL="0" rtl="0" algn="ctr">
              <a:spcBef>
                <a:spcPts val="0"/>
              </a:spcBef>
              <a:spcAft>
                <a:spcPts val="0"/>
              </a:spcAft>
              <a:buClr>
                <a:schemeClr val="dk1"/>
              </a:buClr>
              <a:buSzPts val="1100"/>
              <a:buFont typeface="Arial"/>
              <a:buNone/>
            </a:pPr>
            <a:r>
              <a:rPr b="1" lang="en" sz="1200">
                <a:solidFill>
                  <a:schemeClr val="dk1"/>
                </a:solidFill>
              </a:rPr>
              <a:t>C</a:t>
            </a:r>
            <a:endParaRPr b="1" sz="1200"/>
          </a:p>
        </p:txBody>
      </p:sp>
      <p:sp>
        <p:nvSpPr>
          <p:cNvPr id="140" name="Google Shape;140;p18"/>
          <p:cNvSpPr/>
          <p:nvPr/>
        </p:nvSpPr>
        <p:spPr>
          <a:xfrm>
            <a:off x="2805864" y="2502252"/>
            <a:ext cx="701400" cy="67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chemeClr val="dk1"/>
                </a:solidFill>
              </a:rPr>
              <a:t>A</a:t>
            </a:r>
            <a:endParaRPr b="1" sz="1200">
              <a:solidFill>
                <a:schemeClr val="dk1"/>
              </a:solidFill>
            </a:endParaRPr>
          </a:p>
          <a:p>
            <a:pPr indent="0" lvl="0" marL="0" rtl="0" algn="ctr">
              <a:spcBef>
                <a:spcPts val="0"/>
              </a:spcBef>
              <a:spcAft>
                <a:spcPts val="0"/>
              </a:spcAft>
              <a:buClr>
                <a:schemeClr val="dk1"/>
              </a:buClr>
              <a:buSzPts val="1100"/>
              <a:buFont typeface="Arial"/>
              <a:buNone/>
            </a:pPr>
            <a:r>
              <a:rPr b="1" lang="en" sz="1200">
                <a:solidFill>
                  <a:schemeClr val="dk1"/>
                </a:solidFill>
              </a:rPr>
              <a:t>B</a:t>
            </a:r>
            <a:endParaRPr b="1" sz="1200">
              <a:solidFill>
                <a:schemeClr val="dk1"/>
              </a:solidFill>
            </a:endParaRPr>
          </a:p>
          <a:p>
            <a:pPr indent="0" lvl="0" marL="0" rtl="0" algn="ctr">
              <a:spcBef>
                <a:spcPts val="0"/>
              </a:spcBef>
              <a:spcAft>
                <a:spcPts val="0"/>
              </a:spcAft>
              <a:buClr>
                <a:schemeClr val="dk1"/>
              </a:buClr>
              <a:buSzPts val="1100"/>
              <a:buFont typeface="Arial"/>
              <a:buNone/>
            </a:pPr>
            <a:r>
              <a:rPr b="1" lang="en" sz="1200">
                <a:solidFill>
                  <a:schemeClr val="dk1"/>
                </a:solidFill>
              </a:rPr>
              <a:t>C</a:t>
            </a:r>
            <a:endParaRPr b="1" sz="1200"/>
          </a:p>
        </p:txBody>
      </p:sp>
      <p:sp>
        <p:nvSpPr>
          <p:cNvPr id="141" name="Google Shape;141;p18"/>
          <p:cNvSpPr/>
          <p:nvPr/>
        </p:nvSpPr>
        <p:spPr>
          <a:xfrm>
            <a:off x="5537239" y="2502252"/>
            <a:ext cx="701400" cy="67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chemeClr val="dk1"/>
                </a:solidFill>
              </a:rPr>
              <a:t>A</a:t>
            </a:r>
            <a:endParaRPr b="1" sz="1200">
              <a:solidFill>
                <a:schemeClr val="dk1"/>
              </a:solidFill>
            </a:endParaRPr>
          </a:p>
          <a:p>
            <a:pPr indent="0" lvl="0" marL="0" rtl="0" algn="ctr">
              <a:spcBef>
                <a:spcPts val="0"/>
              </a:spcBef>
              <a:spcAft>
                <a:spcPts val="0"/>
              </a:spcAft>
              <a:buClr>
                <a:schemeClr val="dk1"/>
              </a:buClr>
              <a:buSzPts val="1100"/>
              <a:buFont typeface="Arial"/>
              <a:buNone/>
            </a:pPr>
            <a:r>
              <a:rPr b="1" lang="en" sz="1200">
                <a:solidFill>
                  <a:schemeClr val="dk1"/>
                </a:solidFill>
              </a:rPr>
              <a:t>B</a:t>
            </a:r>
            <a:endParaRPr b="1" sz="1200">
              <a:solidFill>
                <a:schemeClr val="dk1"/>
              </a:solidFill>
            </a:endParaRPr>
          </a:p>
          <a:p>
            <a:pPr indent="0" lvl="0" marL="0" rtl="0" algn="ctr">
              <a:spcBef>
                <a:spcPts val="0"/>
              </a:spcBef>
              <a:spcAft>
                <a:spcPts val="0"/>
              </a:spcAft>
              <a:buClr>
                <a:schemeClr val="dk1"/>
              </a:buClr>
              <a:buSzPts val="1100"/>
              <a:buFont typeface="Arial"/>
              <a:buNone/>
            </a:pPr>
            <a:r>
              <a:rPr b="1" lang="en" sz="1200">
                <a:solidFill>
                  <a:schemeClr val="dk1"/>
                </a:solidFill>
              </a:rPr>
              <a:t>C</a:t>
            </a:r>
            <a:endParaRPr b="1" sz="1000"/>
          </a:p>
        </p:txBody>
      </p:sp>
      <p:sp>
        <p:nvSpPr>
          <p:cNvPr id="142" name="Google Shape;142;p18"/>
          <p:cNvSpPr/>
          <p:nvPr/>
        </p:nvSpPr>
        <p:spPr>
          <a:xfrm>
            <a:off x="4247739" y="3537927"/>
            <a:ext cx="701400" cy="67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chemeClr val="dk1"/>
                </a:solidFill>
              </a:rPr>
              <a:t>A</a:t>
            </a:r>
            <a:endParaRPr b="1" sz="1200">
              <a:solidFill>
                <a:schemeClr val="dk1"/>
              </a:solidFill>
            </a:endParaRPr>
          </a:p>
          <a:p>
            <a:pPr indent="0" lvl="0" marL="0" rtl="0" algn="ctr">
              <a:spcBef>
                <a:spcPts val="0"/>
              </a:spcBef>
              <a:spcAft>
                <a:spcPts val="0"/>
              </a:spcAft>
              <a:buClr>
                <a:schemeClr val="dk1"/>
              </a:buClr>
              <a:buSzPts val="1100"/>
              <a:buFont typeface="Arial"/>
              <a:buNone/>
            </a:pPr>
            <a:r>
              <a:rPr b="1" lang="en" sz="1200">
                <a:solidFill>
                  <a:schemeClr val="dk1"/>
                </a:solidFill>
              </a:rPr>
              <a:t>B</a:t>
            </a:r>
            <a:endParaRPr b="1" sz="1200">
              <a:solidFill>
                <a:schemeClr val="dk1"/>
              </a:solidFill>
            </a:endParaRPr>
          </a:p>
          <a:p>
            <a:pPr indent="0" lvl="0" marL="0" rtl="0" algn="ctr">
              <a:spcBef>
                <a:spcPts val="0"/>
              </a:spcBef>
              <a:spcAft>
                <a:spcPts val="0"/>
              </a:spcAft>
              <a:buClr>
                <a:schemeClr val="dk1"/>
              </a:buClr>
              <a:buSzPts val="1100"/>
              <a:buFont typeface="Arial"/>
              <a:buNone/>
            </a:pPr>
            <a:r>
              <a:rPr b="1" lang="en" sz="1200">
                <a:solidFill>
                  <a:schemeClr val="dk1"/>
                </a:solidFill>
              </a:rPr>
              <a:t>C</a:t>
            </a:r>
            <a:endParaRPr b="1" sz="1000"/>
          </a:p>
        </p:txBody>
      </p:sp>
      <p:sp>
        <p:nvSpPr>
          <p:cNvPr id="143" name="Google Shape;143;p18"/>
          <p:cNvSpPr/>
          <p:nvPr/>
        </p:nvSpPr>
        <p:spPr>
          <a:xfrm>
            <a:off x="2764001" y="1315777"/>
            <a:ext cx="701400" cy="67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a:p>
            <a:pPr indent="0" lvl="0" marL="0" rtl="0" algn="ctr">
              <a:spcBef>
                <a:spcPts val="0"/>
              </a:spcBef>
              <a:spcAft>
                <a:spcPts val="0"/>
              </a:spcAft>
              <a:buNone/>
            </a:pPr>
            <a:r>
              <a:rPr b="1" lang="en" sz="1200"/>
              <a:t>B</a:t>
            </a:r>
            <a:endParaRPr b="1" sz="1200"/>
          </a:p>
          <a:p>
            <a:pPr indent="0" lvl="0" marL="0" rtl="0" algn="ctr">
              <a:spcBef>
                <a:spcPts val="0"/>
              </a:spcBef>
              <a:spcAft>
                <a:spcPts val="0"/>
              </a:spcAft>
              <a:buNone/>
            </a:pPr>
            <a:r>
              <a:rPr b="1" lang="en" sz="1200"/>
              <a:t>C</a:t>
            </a:r>
            <a:endParaRPr b="1" sz="1200"/>
          </a:p>
        </p:txBody>
      </p:sp>
      <p:sp>
        <p:nvSpPr>
          <p:cNvPr id="144" name="Google Shape;144;p18"/>
          <p:cNvSpPr/>
          <p:nvPr/>
        </p:nvSpPr>
        <p:spPr>
          <a:xfrm>
            <a:off x="4242651" y="1263139"/>
            <a:ext cx="701400" cy="67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chemeClr val="dk1"/>
                </a:solidFill>
              </a:rPr>
              <a:t>A</a:t>
            </a:r>
            <a:endParaRPr b="1" sz="1200">
              <a:solidFill>
                <a:schemeClr val="dk1"/>
              </a:solidFill>
            </a:endParaRPr>
          </a:p>
          <a:p>
            <a:pPr indent="0" lvl="0" marL="0" rtl="0" algn="ctr">
              <a:spcBef>
                <a:spcPts val="0"/>
              </a:spcBef>
              <a:spcAft>
                <a:spcPts val="0"/>
              </a:spcAft>
              <a:buClr>
                <a:schemeClr val="dk1"/>
              </a:buClr>
              <a:buSzPts val="1100"/>
              <a:buFont typeface="Arial"/>
              <a:buNone/>
            </a:pPr>
            <a:r>
              <a:rPr b="1" lang="en" sz="1200">
                <a:solidFill>
                  <a:schemeClr val="dk1"/>
                </a:solidFill>
              </a:rPr>
              <a:t>B</a:t>
            </a:r>
            <a:endParaRPr b="1" sz="1200">
              <a:solidFill>
                <a:schemeClr val="dk1"/>
              </a:solidFill>
            </a:endParaRPr>
          </a:p>
          <a:p>
            <a:pPr indent="0" lvl="0" marL="0" rtl="0" algn="ctr">
              <a:spcBef>
                <a:spcPts val="0"/>
              </a:spcBef>
              <a:spcAft>
                <a:spcPts val="0"/>
              </a:spcAft>
              <a:buClr>
                <a:schemeClr val="dk1"/>
              </a:buClr>
              <a:buSzPts val="1100"/>
              <a:buFont typeface="Arial"/>
              <a:buNone/>
            </a:pPr>
            <a:r>
              <a:rPr b="1" lang="en" sz="1200">
                <a:solidFill>
                  <a:schemeClr val="dk1"/>
                </a:solidFill>
              </a:rPr>
              <a:t>C</a:t>
            </a:r>
            <a:endParaRPr b="1" sz="1200"/>
          </a:p>
        </p:txBody>
      </p:sp>
      <p:sp>
        <p:nvSpPr>
          <p:cNvPr id="145" name="Google Shape;145;p18"/>
          <p:cNvSpPr/>
          <p:nvPr/>
        </p:nvSpPr>
        <p:spPr>
          <a:xfrm>
            <a:off x="2529875" y="452350"/>
            <a:ext cx="460800" cy="4020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54"/>
          <p:cNvSpPr txBox="1"/>
          <p:nvPr/>
        </p:nvSpPr>
        <p:spPr>
          <a:xfrm>
            <a:off x="1088200" y="3761225"/>
            <a:ext cx="7198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Proxima Nova"/>
                <a:ea typeface="Proxima Nova"/>
                <a:cs typeface="Proxima Nova"/>
                <a:sym typeface="Proxima Nova"/>
              </a:rPr>
              <a:t>𝜏1 = Con(A, 100), Con(B, 700), Mod(A, 400), Mod(B, -400);</a:t>
            </a:r>
            <a:endParaRPr sz="2000">
              <a:latin typeface="Proxima Nova"/>
              <a:ea typeface="Proxima Nova"/>
              <a:cs typeface="Proxima Nova"/>
              <a:sym typeface="Proxima Nova"/>
            </a:endParaRPr>
          </a:p>
          <a:p>
            <a:pPr indent="0" lvl="0" marL="0" rtl="0" algn="ctr">
              <a:spcBef>
                <a:spcPts val="0"/>
              </a:spcBef>
              <a:spcAft>
                <a:spcPts val="0"/>
              </a:spcAft>
              <a:buNone/>
            </a:pPr>
            <a:r>
              <a:rPr lang="en" sz="2000">
                <a:latin typeface="Proxima Nova"/>
                <a:ea typeface="Proxima Nova"/>
                <a:cs typeface="Proxima Nova"/>
                <a:sym typeface="Proxima Nova"/>
              </a:rPr>
              <a:t>𝜏2 = Con(A, 500), Mod(A, -300), Mod(E, 300)</a:t>
            </a:r>
            <a:endParaRPr sz="2000">
              <a:latin typeface="Proxima Nova"/>
              <a:ea typeface="Proxima Nova"/>
              <a:cs typeface="Proxima Nova"/>
              <a:sym typeface="Proxima Nova"/>
            </a:endParaRPr>
          </a:p>
        </p:txBody>
      </p:sp>
      <p:sp>
        <p:nvSpPr>
          <p:cNvPr id="1265" name="Google Shape;1265;p54"/>
          <p:cNvSpPr/>
          <p:nvPr/>
        </p:nvSpPr>
        <p:spPr>
          <a:xfrm>
            <a:off x="5409063" y="1504050"/>
            <a:ext cx="1745700" cy="21354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4"/>
          <p:cNvSpPr txBox="1"/>
          <p:nvPr/>
        </p:nvSpPr>
        <p:spPr>
          <a:xfrm>
            <a:off x="5503063" y="1665200"/>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cxnSp>
        <p:nvCxnSpPr>
          <p:cNvPr id="1267" name="Google Shape;1267;p54"/>
          <p:cNvCxnSpPr>
            <a:stCxn id="1265" idx="0"/>
            <a:endCxn id="1265" idx="2"/>
          </p:cNvCxnSpPr>
          <p:nvPr/>
        </p:nvCxnSpPr>
        <p:spPr>
          <a:xfrm>
            <a:off x="6281913" y="1504050"/>
            <a:ext cx="0" cy="2135400"/>
          </a:xfrm>
          <a:prstGeom prst="straightConnector1">
            <a:avLst/>
          </a:prstGeom>
          <a:noFill/>
          <a:ln cap="flat" cmpd="sng" w="9525">
            <a:solidFill>
              <a:schemeClr val="dk2"/>
            </a:solidFill>
            <a:prstDash val="solid"/>
            <a:round/>
            <a:headEnd len="med" w="med" type="none"/>
            <a:tailEnd len="med" w="med" type="none"/>
          </a:ln>
        </p:spPr>
      </p:cxnSp>
      <p:sp>
        <p:nvSpPr>
          <p:cNvPr id="1268" name="Google Shape;1268;p54"/>
          <p:cNvSpPr txBox="1"/>
          <p:nvPr/>
        </p:nvSpPr>
        <p:spPr>
          <a:xfrm>
            <a:off x="5503063" y="2301075"/>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1269" name="Google Shape;1269;p54"/>
          <p:cNvSpPr txBox="1"/>
          <p:nvPr/>
        </p:nvSpPr>
        <p:spPr>
          <a:xfrm>
            <a:off x="5503063" y="2936950"/>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1270" name="Google Shape;1270;p54"/>
          <p:cNvSpPr txBox="1"/>
          <p:nvPr/>
        </p:nvSpPr>
        <p:spPr>
          <a:xfrm>
            <a:off x="6335663" y="1665200"/>
            <a:ext cx="72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$200</a:t>
            </a:r>
            <a:endParaRPr sz="1600">
              <a:latin typeface="Proxima Nova"/>
              <a:ea typeface="Proxima Nova"/>
              <a:cs typeface="Proxima Nova"/>
              <a:sym typeface="Proxima Nova"/>
            </a:endParaRPr>
          </a:p>
        </p:txBody>
      </p:sp>
      <p:sp>
        <p:nvSpPr>
          <p:cNvPr id="1271" name="Google Shape;1271;p54"/>
          <p:cNvSpPr txBox="1"/>
          <p:nvPr/>
        </p:nvSpPr>
        <p:spPr>
          <a:xfrm>
            <a:off x="6335688" y="2301075"/>
            <a:ext cx="72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1272" name="Google Shape;1272;p54"/>
          <p:cNvSpPr txBox="1"/>
          <p:nvPr/>
        </p:nvSpPr>
        <p:spPr>
          <a:xfrm>
            <a:off x="6429563" y="2936950"/>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p:txBody>
      </p:sp>
      <p:sp>
        <p:nvSpPr>
          <p:cNvPr id="1273" name="Google Shape;1273;p54"/>
          <p:cNvSpPr/>
          <p:nvPr/>
        </p:nvSpPr>
        <p:spPr>
          <a:xfrm>
            <a:off x="1989213" y="1504050"/>
            <a:ext cx="1745700" cy="21354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4"/>
          <p:cNvSpPr txBox="1"/>
          <p:nvPr/>
        </p:nvSpPr>
        <p:spPr>
          <a:xfrm>
            <a:off x="2083213" y="1665200"/>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p:txBody>
      </p:sp>
      <p:cxnSp>
        <p:nvCxnSpPr>
          <p:cNvPr id="1275" name="Google Shape;1275;p54"/>
          <p:cNvCxnSpPr>
            <a:stCxn id="1273" idx="0"/>
            <a:endCxn id="1273" idx="2"/>
          </p:cNvCxnSpPr>
          <p:nvPr/>
        </p:nvCxnSpPr>
        <p:spPr>
          <a:xfrm>
            <a:off x="2862063" y="1504050"/>
            <a:ext cx="0" cy="2135400"/>
          </a:xfrm>
          <a:prstGeom prst="straightConnector1">
            <a:avLst/>
          </a:prstGeom>
          <a:noFill/>
          <a:ln cap="flat" cmpd="sng" w="9525">
            <a:solidFill>
              <a:schemeClr val="dk2"/>
            </a:solidFill>
            <a:prstDash val="solid"/>
            <a:round/>
            <a:headEnd len="med" w="med" type="none"/>
            <a:tailEnd len="med" w="med" type="none"/>
          </a:ln>
        </p:spPr>
      </p:cxnSp>
      <p:sp>
        <p:nvSpPr>
          <p:cNvPr id="1276" name="Google Shape;1276;p54"/>
          <p:cNvSpPr txBox="1"/>
          <p:nvPr/>
        </p:nvSpPr>
        <p:spPr>
          <a:xfrm>
            <a:off x="2083213" y="2301075"/>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B</a:t>
            </a:r>
            <a:endParaRPr sz="1600">
              <a:latin typeface="Proxima Nova"/>
              <a:ea typeface="Proxima Nova"/>
              <a:cs typeface="Proxima Nova"/>
              <a:sym typeface="Proxima Nova"/>
            </a:endParaRPr>
          </a:p>
        </p:txBody>
      </p:sp>
      <p:sp>
        <p:nvSpPr>
          <p:cNvPr id="1277" name="Google Shape;1277;p54"/>
          <p:cNvSpPr txBox="1"/>
          <p:nvPr/>
        </p:nvSpPr>
        <p:spPr>
          <a:xfrm>
            <a:off x="2083213" y="2936950"/>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E</a:t>
            </a:r>
            <a:endParaRPr sz="1600">
              <a:latin typeface="Proxima Nova"/>
              <a:ea typeface="Proxima Nova"/>
              <a:cs typeface="Proxima Nova"/>
              <a:sym typeface="Proxima Nova"/>
            </a:endParaRPr>
          </a:p>
        </p:txBody>
      </p:sp>
      <p:sp>
        <p:nvSpPr>
          <p:cNvPr id="1278" name="Google Shape;1278;p54"/>
          <p:cNvSpPr txBox="1"/>
          <p:nvPr/>
        </p:nvSpPr>
        <p:spPr>
          <a:xfrm>
            <a:off x="2915813" y="1665200"/>
            <a:ext cx="72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$500</a:t>
            </a:r>
            <a:endParaRPr sz="1600">
              <a:latin typeface="Proxima Nova"/>
              <a:ea typeface="Proxima Nova"/>
              <a:cs typeface="Proxima Nova"/>
              <a:sym typeface="Proxima Nova"/>
            </a:endParaRPr>
          </a:p>
        </p:txBody>
      </p:sp>
      <p:sp>
        <p:nvSpPr>
          <p:cNvPr id="1279" name="Google Shape;1279;p54"/>
          <p:cNvSpPr txBox="1"/>
          <p:nvPr/>
        </p:nvSpPr>
        <p:spPr>
          <a:xfrm>
            <a:off x="2915838" y="2301075"/>
            <a:ext cx="72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$300</a:t>
            </a:r>
            <a:endParaRPr sz="1600">
              <a:latin typeface="Proxima Nova"/>
              <a:ea typeface="Proxima Nova"/>
              <a:cs typeface="Proxima Nova"/>
              <a:sym typeface="Proxima Nova"/>
            </a:endParaRPr>
          </a:p>
        </p:txBody>
      </p:sp>
      <p:sp>
        <p:nvSpPr>
          <p:cNvPr id="1280" name="Google Shape;1280;p54"/>
          <p:cNvSpPr txBox="1"/>
          <p:nvPr/>
        </p:nvSpPr>
        <p:spPr>
          <a:xfrm>
            <a:off x="3009713" y="2936950"/>
            <a:ext cx="63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p:txBody>
      </p:sp>
      <p:cxnSp>
        <p:nvCxnSpPr>
          <p:cNvPr id="1281" name="Google Shape;1281;p54"/>
          <p:cNvCxnSpPr>
            <a:stCxn id="1273" idx="3"/>
          </p:cNvCxnSpPr>
          <p:nvPr/>
        </p:nvCxnSpPr>
        <p:spPr>
          <a:xfrm flipH="1" rot="10800000">
            <a:off x="3734913" y="2564850"/>
            <a:ext cx="1682100" cy="6900"/>
          </a:xfrm>
          <a:prstGeom prst="straightConnector1">
            <a:avLst/>
          </a:prstGeom>
          <a:noFill/>
          <a:ln cap="flat" cmpd="sng" w="9525">
            <a:solidFill>
              <a:schemeClr val="dk2"/>
            </a:solidFill>
            <a:prstDash val="solid"/>
            <a:round/>
            <a:headEnd len="med" w="med" type="none"/>
            <a:tailEnd len="med" w="med" type="triangle"/>
          </a:ln>
        </p:spPr>
      </p:cxnSp>
      <p:sp>
        <p:nvSpPr>
          <p:cNvPr id="1282" name="Google Shape;1282;p54"/>
          <p:cNvSpPr txBox="1"/>
          <p:nvPr/>
        </p:nvSpPr>
        <p:spPr>
          <a:xfrm>
            <a:off x="3678600" y="2096300"/>
            <a:ext cx="1786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Proxima Nova"/>
                <a:ea typeface="Proxima Nova"/>
                <a:cs typeface="Proxima Nova"/>
                <a:sym typeface="Proxima Nova"/>
              </a:rPr>
              <a:t>𝜏2 , S𝑎</a:t>
            </a:r>
            <a:endParaRPr sz="1200">
              <a:latin typeface="Proxima Nova"/>
              <a:ea typeface="Proxima Nova"/>
              <a:cs typeface="Proxima Nova"/>
              <a:sym typeface="Proxima Nova"/>
            </a:endParaRPr>
          </a:p>
        </p:txBody>
      </p:sp>
      <p:sp>
        <p:nvSpPr>
          <p:cNvPr id="1283" name="Google Shape;1283;p54"/>
          <p:cNvSpPr txBox="1"/>
          <p:nvPr/>
        </p:nvSpPr>
        <p:spPr>
          <a:xfrm>
            <a:off x="3699125" y="2558000"/>
            <a:ext cx="17457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Con(A,500)</a:t>
            </a:r>
            <a:endParaRPr sz="1600">
              <a:latin typeface="Proxima Nova"/>
              <a:ea typeface="Proxima Nova"/>
              <a:cs typeface="Proxima Nova"/>
              <a:sym typeface="Proxima Nova"/>
            </a:endParaRPr>
          </a:p>
          <a:p>
            <a:pPr indent="0" lvl="0" marL="0" rtl="0" algn="ctr">
              <a:spcBef>
                <a:spcPts val="0"/>
              </a:spcBef>
              <a:spcAft>
                <a:spcPts val="0"/>
              </a:spcAft>
              <a:buNone/>
            </a:pPr>
            <a:r>
              <a:rPr lang="en" sz="1600">
                <a:latin typeface="Proxima Nova"/>
                <a:ea typeface="Proxima Nova"/>
                <a:cs typeface="Proxima Nova"/>
                <a:sym typeface="Proxima Nova"/>
              </a:rPr>
              <a:t>Mod(A,-300)</a:t>
            </a:r>
            <a:endParaRPr sz="1600">
              <a:latin typeface="Proxima Nova"/>
              <a:ea typeface="Proxima Nova"/>
              <a:cs typeface="Proxima Nova"/>
              <a:sym typeface="Proxima Nova"/>
            </a:endParaRPr>
          </a:p>
        </p:txBody>
      </p:sp>
      <p:graphicFrame>
        <p:nvGraphicFramePr>
          <p:cNvPr id="1284" name="Google Shape;1284;p54"/>
          <p:cNvGraphicFramePr/>
          <p:nvPr/>
        </p:nvGraphicFramePr>
        <p:xfrm>
          <a:off x="7154763" y="117830"/>
          <a:ext cx="3000000" cy="3000000"/>
        </p:xfrm>
        <a:graphic>
          <a:graphicData uri="http://schemas.openxmlformats.org/drawingml/2006/table">
            <a:tbl>
              <a:tblPr>
                <a:noFill/>
                <a:tableStyleId>{52FD85DF-952F-4CCA-A055-551CA449C788}</a:tableStyleId>
              </a:tblPr>
              <a:tblGrid>
                <a:gridCol w="925350"/>
                <a:gridCol w="925350"/>
              </a:tblGrid>
              <a:tr h="388900">
                <a:tc>
                  <a:txBody>
                    <a:bodyPr/>
                    <a:lstStyle/>
                    <a:p>
                      <a:pPr indent="0" lvl="0" marL="0" rtl="0" algn="l">
                        <a:spcBef>
                          <a:spcPts val="0"/>
                        </a:spcBef>
                        <a:spcAft>
                          <a:spcPts val="0"/>
                        </a:spcAft>
                        <a:buNone/>
                      </a:pPr>
                      <a:r>
                        <a:t/>
                      </a:r>
                      <a:endParaRPr sz="1100"/>
                    </a:p>
                  </a:txBody>
                  <a:tcPr marT="91425" marB="91425" marR="91425" marL="91425"/>
                </a:tc>
                <a:tc>
                  <a:txBody>
                    <a:bodyPr/>
                    <a:lstStyle/>
                    <a:p>
                      <a:pPr indent="0" lvl="0" marL="0" rtl="0" algn="ctr">
                        <a:spcBef>
                          <a:spcPts val="0"/>
                        </a:spcBef>
                        <a:spcAft>
                          <a:spcPts val="0"/>
                        </a:spcAft>
                        <a:buNone/>
                      </a:pPr>
                      <a:r>
                        <a:rPr lang="en" sz="1300"/>
                        <a:t>A</a:t>
                      </a:r>
                      <a:endParaRPr sz="1300"/>
                    </a:p>
                  </a:txBody>
                  <a:tcPr marT="91425" marB="91425" marR="91425" marL="91425"/>
                </a:tc>
              </a:tr>
              <a:tr h="475925">
                <a:tc>
                  <a:txBody>
                    <a:bodyPr/>
                    <a:lstStyle/>
                    <a:p>
                      <a:pPr indent="0" lvl="0" marL="0" rtl="0" algn="ctr">
                        <a:spcBef>
                          <a:spcPts val="0"/>
                        </a:spcBef>
                        <a:spcAft>
                          <a:spcPts val="0"/>
                        </a:spcAft>
                        <a:buNone/>
                      </a:pPr>
                      <a:r>
                        <a:rPr lang="en" sz="1700">
                          <a:solidFill>
                            <a:schemeClr val="dk1"/>
                          </a:solidFill>
                          <a:latin typeface="Proxima Nova"/>
                          <a:ea typeface="Proxima Nova"/>
                          <a:cs typeface="Proxima Nova"/>
                          <a:sym typeface="Proxima Nova"/>
                        </a:rPr>
                        <a:t>𝜏1 </a:t>
                      </a:r>
                      <a:endParaRPr sz="1100"/>
                    </a:p>
                  </a:txBody>
                  <a:tcPr marT="91425" marB="91425" marR="91425" marL="91425"/>
                </a:tc>
                <a:tc>
                  <a:txBody>
                    <a:bodyPr/>
                    <a:lstStyle/>
                    <a:p>
                      <a:pPr indent="0" lvl="0" marL="0" rtl="0" algn="ctr">
                        <a:spcBef>
                          <a:spcPts val="0"/>
                        </a:spcBef>
                        <a:spcAft>
                          <a:spcPts val="0"/>
                        </a:spcAft>
                        <a:buNone/>
                      </a:pPr>
                      <a:r>
                        <a:rPr lang="en" sz="1300"/>
                        <a:t>write</a:t>
                      </a:r>
                      <a:endParaRPr sz="1300"/>
                    </a:p>
                  </a:txBody>
                  <a:tcPr marT="91425" marB="91425" marR="91425" marL="91425"/>
                </a:tc>
              </a:tr>
              <a:tr h="451125">
                <a:tc>
                  <a:txBody>
                    <a:bodyPr/>
                    <a:lstStyle/>
                    <a:p>
                      <a:pPr indent="0" lvl="0" marL="0" rtl="0" algn="ctr">
                        <a:spcBef>
                          <a:spcPts val="0"/>
                        </a:spcBef>
                        <a:spcAft>
                          <a:spcPts val="0"/>
                        </a:spcAft>
                        <a:buNone/>
                      </a:pPr>
                      <a:r>
                        <a:rPr lang="en" sz="1700">
                          <a:solidFill>
                            <a:schemeClr val="dk1"/>
                          </a:solidFill>
                          <a:latin typeface="Proxima Nova"/>
                          <a:ea typeface="Proxima Nova"/>
                          <a:cs typeface="Proxima Nova"/>
                          <a:sym typeface="Proxima Nova"/>
                        </a:rPr>
                        <a:t>𝜏2</a:t>
                      </a:r>
                      <a:endParaRPr sz="1100"/>
                    </a:p>
                  </a:txBody>
                  <a:tcPr marT="91425" marB="91425" marR="91425" marL="91425"/>
                </a:tc>
                <a:tc>
                  <a:txBody>
                    <a:bodyPr/>
                    <a:lstStyle/>
                    <a:p>
                      <a:pPr indent="0" lvl="0" marL="0" rtl="0" algn="l">
                        <a:spcBef>
                          <a:spcPts val="0"/>
                        </a:spcBef>
                        <a:spcAft>
                          <a:spcPts val="0"/>
                        </a:spcAft>
                        <a:buNone/>
                      </a:pPr>
                      <a:r>
                        <a:t/>
                      </a:r>
                      <a:endParaRPr sz="1100"/>
                    </a:p>
                  </a:txBody>
                  <a:tcPr marT="91425" marB="91425" marR="91425" marL="91425"/>
                </a:tc>
              </a:tr>
            </a:tbl>
          </a:graphicData>
        </a:graphic>
      </p:graphicFrame>
      <p:sp>
        <p:nvSpPr>
          <p:cNvPr id="1285" name="Google Shape;1285;p54"/>
          <p:cNvSpPr/>
          <p:nvPr/>
        </p:nvSpPr>
        <p:spPr>
          <a:xfrm>
            <a:off x="4230200" y="1692750"/>
            <a:ext cx="507600" cy="5076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55"/>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Lock Based Execution</a:t>
            </a:r>
            <a:endParaRPr/>
          </a:p>
        </p:txBody>
      </p:sp>
      <p:cxnSp>
        <p:nvCxnSpPr>
          <p:cNvPr id="1291" name="Google Shape;1291;p55"/>
          <p:cNvCxnSpPr/>
          <p:nvPr/>
        </p:nvCxnSpPr>
        <p:spPr>
          <a:xfrm flipH="1" rot="10800000">
            <a:off x="1282475" y="1730975"/>
            <a:ext cx="5961300" cy="32400"/>
          </a:xfrm>
          <a:prstGeom prst="straightConnector1">
            <a:avLst/>
          </a:prstGeom>
          <a:noFill/>
          <a:ln cap="flat" cmpd="sng" w="19050">
            <a:solidFill>
              <a:srgbClr val="0000FF"/>
            </a:solidFill>
            <a:prstDash val="solid"/>
            <a:round/>
            <a:headEnd len="med" w="med" type="none"/>
            <a:tailEnd len="med" w="med" type="none"/>
          </a:ln>
        </p:spPr>
      </p:cxnSp>
      <p:cxnSp>
        <p:nvCxnSpPr>
          <p:cNvPr id="1292" name="Google Shape;1292;p55"/>
          <p:cNvCxnSpPr/>
          <p:nvPr/>
        </p:nvCxnSpPr>
        <p:spPr>
          <a:xfrm flipH="1" rot="10800000">
            <a:off x="1282475" y="2188175"/>
            <a:ext cx="5961300" cy="32400"/>
          </a:xfrm>
          <a:prstGeom prst="straightConnector1">
            <a:avLst/>
          </a:prstGeom>
          <a:noFill/>
          <a:ln cap="flat" cmpd="sng" w="19050">
            <a:solidFill>
              <a:srgbClr val="00FF00"/>
            </a:solidFill>
            <a:prstDash val="solid"/>
            <a:round/>
            <a:headEnd len="med" w="med" type="none"/>
            <a:tailEnd len="med" w="med" type="none"/>
          </a:ln>
        </p:spPr>
      </p:cxnSp>
      <p:cxnSp>
        <p:nvCxnSpPr>
          <p:cNvPr id="1293" name="Google Shape;1293;p55"/>
          <p:cNvCxnSpPr/>
          <p:nvPr/>
        </p:nvCxnSpPr>
        <p:spPr>
          <a:xfrm flipH="1" rot="10800000">
            <a:off x="1282475" y="2645375"/>
            <a:ext cx="5961300" cy="32400"/>
          </a:xfrm>
          <a:prstGeom prst="straightConnector1">
            <a:avLst/>
          </a:prstGeom>
          <a:noFill/>
          <a:ln cap="flat" cmpd="sng" w="19050">
            <a:solidFill>
              <a:srgbClr val="00FF00"/>
            </a:solidFill>
            <a:prstDash val="solid"/>
            <a:round/>
            <a:headEnd len="med" w="med" type="none"/>
            <a:tailEnd len="med" w="med" type="none"/>
          </a:ln>
        </p:spPr>
      </p:cxnSp>
      <p:cxnSp>
        <p:nvCxnSpPr>
          <p:cNvPr id="1294" name="Google Shape;1294;p55"/>
          <p:cNvCxnSpPr/>
          <p:nvPr/>
        </p:nvCxnSpPr>
        <p:spPr>
          <a:xfrm flipH="1" rot="10800000">
            <a:off x="1282475" y="3102575"/>
            <a:ext cx="5961300" cy="32400"/>
          </a:xfrm>
          <a:prstGeom prst="straightConnector1">
            <a:avLst/>
          </a:prstGeom>
          <a:noFill/>
          <a:ln cap="flat" cmpd="sng" w="19050">
            <a:solidFill>
              <a:srgbClr val="00FF00"/>
            </a:solidFill>
            <a:prstDash val="solid"/>
            <a:round/>
            <a:headEnd len="med" w="med" type="none"/>
            <a:tailEnd len="med" w="med" type="none"/>
          </a:ln>
        </p:spPr>
      </p:cxnSp>
      <p:cxnSp>
        <p:nvCxnSpPr>
          <p:cNvPr id="1295" name="Google Shape;1295;p55"/>
          <p:cNvCxnSpPr/>
          <p:nvPr/>
        </p:nvCxnSpPr>
        <p:spPr>
          <a:xfrm>
            <a:off x="1734825" y="1763375"/>
            <a:ext cx="13200" cy="1376100"/>
          </a:xfrm>
          <a:prstGeom prst="straightConnector1">
            <a:avLst/>
          </a:prstGeom>
          <a:noFill/>
          <a:ln cap="flat" cmpd="sng" w="19050">
            <a:solidFill>
              <a:srgbClr val="666666"/>
            </a:solidFill>
            <a:prstDash val="solid"/>
            <a:round/>
            <a:headEnd len="med" w="med" type="none"/>
            <a:tailEnd len="med" w="med" type="none"/>
          </a:ln>
        </p:spPr>
      </p:cxnSp>
      <p:cxnSp>
        <p:nvCxnSpPr>
          <p:cNvPr id="1296" name="Google Shape;1296;p55"/>
          <p:cNvCxnSpPr/>
          <p:nvPr/>
        </p:nvCxnSpPr>
        <p:spPr>
          <a:xfrm>
            <a:off x="2898025" y="1763375"/>
            <a:ext cx="7800" cy="1353900"/>
          </a:xfrm>
          <a:prstGeom prst="straightConnector1">
            <a:avLst/>
          </a:prstGeom>
          <a:noFill/>
          <a:ln cap="flat" cmpd="sng" w="19050">
            <a:solidFill>
              <a:srgbClr val="666666"/>
            </a:solidFill>
            <a:prstDash val="solid"/>
            <a:round/>
            <a:headEnd len="med" w="med" type="none"/>
            <a:tailEnd len="med" w="med" type="none"/>
          </a:ln>
        </p:spPr>
      </p:cxnSp>
      <p:cxnSp>
        <p:nvCxnSpPr>
          <p:cNvPr id="1297" name="Google Shape;1297;p55"/>
          <p:cNvCxnSpPr/>
          <p:nvPr/>
        </p:nvCxnSpPr>
        <p:spPr>
          <a:xfrm>
            <a:off x="4158150" y="1731050"/>
            <a:ext cx="5700" cy="1364100"/>
          </a:xfrm>
          <a:prstGeom prst="straightConnector1">
            <a:avLst/>
          </a:prstGeom>
          <a:noFill/>
          <a:ln cap="flat" cmpd="sng" w="19050">
            <a:solidFill>
              <a:srgbClr val="666666"/>
            </a:solidFill>
            <a:prstDash val="solid"/>
            <a:round/>
            <a:headEnd len="med" w="med" type="none"/>
            <a:tailEnd len="med" w="med" type="none"/>
          </a:ln>
        </p:spPr>
      </p:cxnSp>
      <p:cxnSp>
        <p:nvCxnSpPr>
          <p:cNvPr id="1298" name="Google Shape;1298;p55"/>
          <p:cNvCxnSpPr>
            <a:endCxn id="1299" idx="0"/>
          </p:cNvCxnSpPr>
          <p:nvPr/>
        </p:nvCxnSpPr>
        <p:spPr>
          <a:xfrm>
            <a:off x="5531500" y="1731053"/>
            <a:ext cx="22200" cy="1356000"/>
          </a:xfrm>
          <a:prstGeom prst="straightConnector1">
            <a:avLst/>
          </a:prstGeom>
          <a:noFill/>
          <a:ln cap="flat" cmpd="sng" w="19050">
            <a:solidFill>
              <a:srgbClr val="666666"/>
            </a:solidFill>
            <a:prstDash val="solid"/>
            <a:round/>
            <a:headEnd len="med" w="med" type="none"/>
            <a:tailEnd len="med" w="med" type="none"/>
          </a:ln>
        </p:spPr>
      </p:cxnSp>
      <p:cxnSp>
        <p:nvCxnSpPr>
          <p:cNvPr id="1300" name="Google Shape;1300;p55"/>
          <p:cNvCxnSpPr/>
          <p:nvPr/>
        </p:nvCxnSpPr>
        <p:spPr>
          <a:xfrm>
            <a:off x="6823800" y="1731050"/>
            <a:ext cx="12000" cy="1386300"/>
          </a:xfrm>
          <a:prstGeom prst="straightConnector1">
            <a:avLst/>
          </a:prstGeom>
          <a:noFill/>
          <a:ln cap="flat" cmpd="sng" w="19050">
            <a:solidFill>
              <a:srgbClr val="666666"/>
            </a:solidFill>
            <a:prstDash val="solid"/>
            <a:round/>
            <a:headEnd len="med" w="med" type="none"/>
            <a:tailEnd len="med" w="med" type="none"/>
          </a:ln>
        </p:spPr>
      </p:cxnSp>
      <p:cxnSp>
        <p:nvCxnSpPr>
          <p:cNvPr id="1301" name="Google Shape;1301;p55"/>
          <p:cNvCxnSpPr/>
          <p:nvPr/>
        </p:nvCxnSpPr>
        <p:spPr>
          <a:xfrm>
            <a:off x="1750975" y="1779525"/>
            <a:ext cx="1179300" cy="420000"/>
          </a:xfrm>
          <a:prstGeom prst="straightConnector1">
            <a:avLst/>
          </a:prstGeom>
          <a:noFill/>
          <a:ln cap="flat" cmpd="sng" w="19050">
            <a:solidFill>
              <a:schemeClr val="dk1"/>
            </a:solidFill>
            <a:prstDash val="solid"/>
            <a:round/>
            <a:headEnd len="med" w="med" type="none"/>
            <a:tailEnd len="med" w="med" type="triangle"/>
          </a:ln>
        </p:spPr>
      </p:cxnSp>
      <p:cxnSp>
        <p:nvCxnSpPr>
          <p:cNvPr id="1302" name="Google Shape;1302;p55"/>
          <p:cNvCxnSpPr/>
          <p:nvPr/>
        </p:nvCxnSpPr>
        <p:spPr>
          <a:xfrm>
            <a:off x="2930325" y="2199575"/>
            <a:ext cx="1211700" cy="436200"/>
          </a:xfrm>
          <a:prstGeom prst="straightConnector1">
            <a:avLst/>
          </a:prstGeom>
          <a:noFill/>
          <a:ln cap="flat" cmpd="sng" w="19050">
            <a:solidFill>
              <a:schemeClr val="dk1"/>
            </a:solidFill>
            <a:prstDash val="solid"/>
            <a:round/>
            <a:headEnd len="med" w="med" type="none"/>
            <a:tailEnd len="med" w="med" type="triangle"/>
          </a:ln>
        </p:spPr>
      </p:cxnSp>
      <p:cxnSp>
        <p:nvCxnSpPr>
          <p:cNvPr id="1303" name="Google Shape;1303;p55"/>
          <p:cNvCxnSpPr/>
          <p:nvPr/>
        </p:nvCxnSpPr>
        <p:spPr>
          <a:xfrm>
            <a:off x="4141950" y="2680175"/>
            <a:ext cx="1405500" cy="424200"/>
          </a:xfrm>
          <a:prstGeom prst="straightConnector1">
            <a:avLst/>
          </a:prstGeom>
          <a:noFill/>
          <a:ln cap="flat" cmpd="sng" w="19050">
            <a:solidFill>
              <a:schemeClr val="dk1"/>
            </a:solidFill>
            <a:prstDash val="solid"/>
            <a:round/>
            <a:headEnd len="med" w="med" type="none"/>
            <a:tailEnd len="med" w="med" type="triangle"/>
          </a:ln>
        </p:spPr>
      </p:cxnSp>
      <p:cxnSp>
        <p:nvCxnSpPr>
          <p:cNvPr id="1304" name="Google Shape;1304;p55"/>
          <p:cNvCxnSpPr/>
          <p:nvPr/>
        </p:nvCxnSpPr>
        <p:spPr>
          <a:xfrm flipH="1" rot="10800000">
            <a:off x="5531375" y="2199575"/>
            <a:ext cx="1276200" cy="937800"/>
          </a:xfrm>
          <a:prstGeom prst="straightConnector1">
            <a:avLst/>
          </a:prstGeom>
          <a:noFill/>
          <a:ln cap="flat" cmpd="sng" w="19050">
            <a:solidFill>
              <a:schemeClr val="dk1"/>
            </a:solidFill>
            <a:prstDash val="solid"/>
            <a:round/>
            <a:headEnd len="med" w="med" type="none"/>
            <a:tailEnd len="med" w="med" type="triangle"/>
          </a:ln>
        </p:spPr>
      </p:cxnSp>
      <p:sp>
        <p:nvSpPr>
          <p:cNvPr id="1305" name="Google Shape;1305;p55"/>
          <p:cNvSpPr txBox="1"/>
          <p:nvPr/>
        </p:nvSpPr>
        <p:spPr>
          <a:xfrm>
            <a:off x="3912050" y="3230525"/>
            <a:ext cx="60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Vote</a:t>
            </a:r>
            <a:endParaRPr>
              <a:latin typeface="Proxima Nova"/>
              <a:ea typeface="Proxima Nova"/>
              <a:cs typeface="Proxima Nova"/>
              <a:sym typeface="Proxima Nova"/>
            </a:endParaRPr>
          </a:p>
        </p:txBody>
      </p:sp>
      <p:sp>
        <p:nvSpPr>
          <p:cNvPr id="1306" name="Google Shape;1306;p55"/>
          <p:cNvSpPr txBox="1"/>
          <p:nvPr/>
        </p:nvSpPr>
        <p:spPr>
          <a:xfrm>
            <a:off x="955175" y="1547075"/>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S1</a:t>
            </a:r>
            <a:endParaRPr>
              <a:latin typeface="Proxima Nova"/>
              <a:ea typeface="Proxima Nova"/>
              <a:cs typeface="Proxima Nova"/>
              <a:sym typeface="Proxima Nova"/>
            </a:endParaRPr>
          </a:p>
        </p:txBody>
      </p:sp>
      <p:sp>
        <p:nvSpPr>
          <p:cNvPr id="1307" name="Google Shape;1307;p55"/>
          <p:cNvSpPr txBox="1"/>
          <p:nvPr/>
        </p:nvSpPr>
        <p:spPr>
          <a:xfrm>
            <a:off x="955175" y="2918675"/>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S4</a:t>
            </a:r>
            <a:endParaRPr>
              <a:latin typeface="Proxima Nova"/>
              <a:ea typeface="Proxima Nova"/>
              <a:cs typeface="Proxima Nova"/>
              <a:sym typeface="Proxima Nova"/>
            </a:endParaRPr>
          </a:p>
        </p:txBody>
      </p:sp>
      <p:sp>
        <p:nvSpPr>
          <p:cNvPr id="1308" name="Google Shape;1308;p55"/>
          <p:cNvSpPr txBox="1"/>
          <p:nvPr/>
        </p:nvSpPr>
        <p:spPr>
          <a:xfrm>
            <a:off x="955175" y="2020025"/>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S2</a:t>
            </a:r>
            <a:endParaRPr>
              <a:latin typeface="Proxima Nova"/>
              <a:ea typeface="Proxima Nova"/>
              <a:cs typeface="Proxima Nova"/>
              <a:sym typeface="Proxima Nova"/>
            </a:endParaRPr>
          </a:p>
        </p:txBody>
      </p:sp>
      <p:sp>
        <p:nvSpPr>
          <p:cNvPr id="1309" name="Google Shape;1309;p55"/>
          <p:cNvSpPr txBox="1"/>
          <p:nvPr/>
        </p:nvSpPr>
        <p:spPr>
          <a:xfrm>
            <a:off x="955175" y="2461475"/>
            <a:ext cx="4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S3</a:t>
            </a:r>
            <a:endParaRPr>
              <a:latin typeface="Proxima Nova"/>
              <a:ea typeface="Proxima Nova"/>
              <a:cs typeface="Proxima Nova"/>
              <a:sym typeface="Proxima Nova"/>
            </a:endParaRPr>
          </a:p>
        </p:txBody>
      </p:sp>
      <p:sp>
        <p:nvSpPr>
          <p:cNvPr id="1310" name="Google Shape;1310;p55"/>
          <p:cNvSpPr/>
          <p:nvPr/>
        </p:nvSpPr>
        <p:spPr>
          <a:xfrm>
            <a:off x="1686375" y="1692428"/>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5"/>
          <p:cNvSpPr/>
          <p:nvPr/>
        </p:nvSpPr>
        <p:spPr>
          <a:xfrm>
            <a:off x="2889938" y="2149628"/>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5"/>
          <p:cNvSpPr/>
          <p:nvPr/>
        </p:nvSpPr>
        <p:spPr>
          <a:xfrm>
            <a:off x="4121238" y="2606828"/>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5"/>
          <p:cNvSpPr/>
          <p:nvPr/>
        </p:nvSpPr>
        <p:spPr>
          <a:xfrm>
            <a:off x="5505250" y="3087053"/>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5"/>
          <p:cNvSpPr/>
          <p:nvPr/>
        </p:nvSpPr>
        <p:spPr>
          <a:xfrm>
            <a:off x="6775350" y="2149628"/>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5"/>
          <p:cNvSpPr txBox="1"/>
          <p:nvPr/>
        </p:nvSpPr>
        <p:spPr>
          <a:xfrm>
            <a:off x="1460325" y="3230525"/>
            <a:ext cx="56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Vote</a:t>
            </a:r>
            <a:endParaRPr>
              <a:latin typeface="Proxima Nova"/>
              <a:ea typeface="Proxima Nova"/>
              <a:cs typeface="Proxima Nova"/>
              <a:sym typeface="Proxima Nova"/>
            </a:endParaRPr>
          </a:p>
        </p:txBody>
      </p:sp>
      <p:sp>
        <p:nvSpPr>
          <p:cNvPr id="1315" name="Google Shape;1315;p55"/>
          <p:cNvSpPr txBox="1"/>
          <p:nvPr/>
        </p:nvSpPr>
        <p:spPr>
          <a:xfrm>
            <a:off x="2633600" y="3230525"/>
            <a:ext cx="60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Vote</a:t>
            </a:r>
            <a:endParaRPr>
              <a:latin typeface="Proxima Nova"/>
              <a:ea typeface="Proxima Nova"/>
              <a:cs typeface="Proxima Nova"/>
              <a:sym typeface="Proxima Nova"/>
            </a:endParaRPr>
          </a:p>
        </p:txBody>
      </p:sp>
      <p:sp>
        <p:nvSpPr>
          <p:cNvPr id="1316" name="Google Shape;1316;p55"/>
          <p:cNvSpPr txBox="1"/>
          <p:nvPr/>
        </p:nvSpPr>
        <p:spPr>
          <a:xfrm>
            <a:off x="5236450" y="3230525"/>
            <a:ext cx="63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Vote</a:t>
            </a:r>
            <a:endParaRPr>
              <a:latin typeface="Proxima Nova"/>
              <a:ea typeface="Proxima Nova"/>
              <a:cs typeface="Proxima Nova"/>
              <a:sym typeface="Proxima Nova"/>
            </a:endParaRPr>
          </a:p>
        </p:txBody>
      </p:sp>
      <p:sp>
        <p:nvSpPr>
          <p:cNvPr id="1317" name="Google Shape;1317;p55"/>
          <p:cNvSpPr txBox="1"/>
          <p:nvPr/>
        </p:nvSpPr>
        <p:spPr>
          <a:xfrm>
            <a:off x="6411175" y="3230525"/>
            <a:ext cx="149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Commit/Abort</a:t>
            </a:r>
            <a:endParaRPr>
              <a:latin typeface="Proxima Nova"/>
              <a:ea typeface="Proxima Nova"/>
              <a:cs typeface="Proxima Nova"/>
              <a:sym typeface="Proxima Nova"/>
            </a:endParaRPr>
          </a:p>
        </p:txBody>
      </p:sp>
      <p:cxnSp>
        <p:nvCxnSpPr>
          <p:cNvPr id="1318" name="Google Shape;1318;p55"/>
          <p:cNvCxnSpPr/>
          <p:nvPr/>
        </p:nvCxnSpPr>
        <p:spPr>
          <a:xfrm flipH="1" rot="10800000">
            <a:off x="5531375" y="1747775"/>
            <a:ext cx="1304400" cy="1382700"/>
          </a:xfrm>
          <a:prstGeom prst="straightConnector1">
            <a:avLst/>
          </a:prstGeom>
          <a:noFill/>
          <a:ln cap="flat" cmpd="sng" w="19050">
            <a:solidFill>
              <a:schemeClr val="dk1"/>
            </a:solidFill>
            <a:prstDash val="solid"/>
            <a:round/>
            <a:headEnd len="med" w="med" type="none"/>
            <a:tailEnd len="med" w="med" type="triangle"/>
          </a:ln>
        </p:spPr>
      </p:cxnSp>
      <p:cxnSp>
        <p:nvCxnSpPr>
          <p:cNvPr id="1319" name="Google Shape;1319;p55"/>
          <p:cNvCxnSpPr/>
          <p:nvPr/>
        </p:nvCxnSpPr>
        <p:spPr>
          <a:xfrm flipH="1" rot="10800000">
            <a:off x="5531500" y="2649750"/>
            <a:ext cx="1281900" cy="491700"/>
          </a:xfrm>
          <a:prstGeom prst="straightConnector1">
            <a:avLst/>
          </a:prstGeom>
          <a:noFill/>
          <a:ln cap="flat" cmpd="sng" w="19050">
            <a:solidFill>
              <a:schemeClr val="dk1"/>
            </a:solidFill>
            <a:prstDash val="solid"/>
            <a:round/>
            <a:headEnd len="med" w="med" type="none"/>
            <a:tailEnd len="med" w="med" type="triangle"/>
          </a:ln>
        </p:spPr>
      </p:cxnSp>
      <p:sp>
        <p:nvSpPr>
          <p:cNvPr id="1320" name="Google Shape;1320;p55"/>
          <p:cNvSpPr txBox="1"/>
          <p:nvPr/>
        </p:nvSpPr>
        <p:spPr>
          <a:xfrm>
            <a:off x="890650" y="3874325"/>
            <a:ext cx="6078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Consensus Steps = n + (n - 1) = 2n - 1</a:t>
            </a:r>
            <a:br>
              <a:rPr lang="en">
                <a:latin typeface="Proxima Nova"/>
                <a:ea typeface="Proxima Nova"/>
                <a:cs typeface="Proxima Nova"/>
                <a:sym typeface="Proxima Nova"/>
              </a:rPr>
            </a:br>
            <a:r>
              <a:rPr lang="en">
                <a:latin typeface="Proxima Nova"/>
                <a:ea typeface="Proxima Nova"/>
                <a:cs typeface="Proxima Nova"/>
                <a:sym typeface="Proxima Nova"/>
              </a:rPr>
              <a:t>Cluster-sending Steps = (n - 1) + (n - 1) = 2n - 2</a:t>
            </a:r>
            <a:endParaRPr>
              <a:latin typeface="Proxima Nova"/>
              <a:ea typeface="Proxima Nova"/>
              <a:cs typeface="Proxima Nova"/>
              <a:sym typeface="Proxima Nova"/>
            </a:endParaRPr>
          </a:p>
        </p:txBody>
      </p:sp>
      <p:sp>
        <p:nvSpPr>
          <p:cNvPr id="1321" name="Google Shape;1321;p55"/>
          <p:cNvSpPr txBox="1"/>
          <p:nvPr/>
        </p:nvSpPr>
        <p:spPr>
          <a:xfrm>
            <a:off x="5945075" y="545525"/>
            <a:ext cx="2337900" cy="44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Clr>
                <a:schemeClr val="dk1"/>
              </a:buClr>
              <a:buSzPts val="1100"/>
              <a:buFont typeface="Arial"/>
              <a:buNone/>
            </a:pPr>
            <a:r>
              <a:rPr lang="en" sz="1700">
                <a:solidFill>
                  <a:schemeClr val="dk1"/>
                </a:solidFill>
                <a:latin typeface="Proxima Nova"/>
                <a:ea typeface="Proxima Nova"/>
                <a:cs typeface="Proxima Nova"/>
                <a:sym typeface="Proxima Nova"/>
              </a:rPr>
              <a:t>𝜏 </a:t>
            </a:r>
            <a:r>
              <a:rPr lang="en" sz="1900">
                <a:solidFill>
                  <a:schemeClr val="dk1"/>
                </a:solidFill>
                <a:latin typeface="Proxima Nova"/>
                <a:ea typeface="Proxima Nova"/>
                <a:cs typeface="Proxima Nova"/>
                <a:sym typeface="Proxima Nova"/>
              </a:rPr>
              <a:t>with n = |shards(</a:t>
            </a:r>
            <a:r>
              <a:rPr lang="en" sz="1700">
                <a:solidFill>
                  <a:schemeClr val="dk1"/>
                </a:solidFill>
                <a:latin typeface="Proxima Nova"/>
                <a:ea typeface="Proxima Nova"/>
                <a:cs typeface="Proxima Nova"/>
                <a:sym typeface="Proxima Nova"/>
              </a:rPr>
              <a:t>𝜏)|</a:t>
            </a:r>
            <a:endParaRPr>
              <a:latin typeface="Proxima Nova"/>
              <a:ea typeface="Proxima Nova"/>
              <a:cs typeface="Proxima Nova"/>
              <a:sym typeface="Proxima Nova"/>
            </a:endParaRPr>
          </a:p>
        </p:txBody>
      </p:sp>
      <p:sp>
        <p:nvSpPr>
          <p:cNvPr id="1322" name="Google Shape;1322;p55"/>
          <p:cNvSpPr/>
          <p:nvPr/>
        </p:nvSpPr>
        <p:spPr>
          <a:xfrm>
            <a:off x="6781350" y="1654091"/>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5"/>
          <p:cNvSpPr/>
          <p:nvPr/>
        </p:nvSpPr>
        <p:spPr>
          <a:xfrm>
            <a:off x="6781350" y="2606828"/>
            <a:ext cx="96900" cy="109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5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Lock Based Execution</a:t>
            </a:r>
            <a:endParaRPr/>
          </a:p>
        </p:txBody>
      </p:sp>
      <p:sp>
        <p:nvSpPr>
          <p:cNvPr id="1329" name="Google Shape;1329;p56"/>
          <p:cNvSpPr/>
          <p:nvPr/>
        </p:nvSpPr>
        <p:spPr>
          <a:xfrm>
            <a:off x="3529238" y="1078750"/>
            <a:ext cx="189300" cy="189300"/>
          </a:xfrm>
          <a:prstGeom prst="flowChartConnector">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6"/>
          <p:cNvSpPr txBox="1"/>
          <p:nvPr/>
        </p:nvSpPr>
        <p:spPr>
          <a:xfrm>
            <a:off x="5755825" y="334000"/>
            <a:ext cx="3006000" cy="42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Clr>
                <a:schemeClr val="dk1"/>
              </a:buClr>
              <a:buSzPts val="1100"/>
              <a:buFont typeface="Arial"/>
              <a:buNone/>
            </a:pPr>
            <a:r>
              <a:rPr lang="en" sz="1700">
                <a:solidFill>
                  <a:schemeClr val="dk1"/>
                </a:solidFill>
                <a:latin typeface="Proxima Nova"/>
                <a:ea typeface="Proxima Nova"/>
                <a:cs typeface="Proxima Nova"/>
                <a:sym typeface="Proxima Nova"/>
              </a:rPr>
              <a:t>VOTE(S) = {..., LOCK(X), …}</a:t>
            </a:r>
            <a:endParaRPr sz="1000">
              <a:latin typeface="Proxima Nova"/>
              <a:ea typeface="Proxima Nova"/>
              <a:cs typeface="Proxima Nova"/>
              <a:sym typeface="Proxima Nova"/>
            </a:endParaRPr>
          </a:p>
        </p:txBody>
      </p:sp>
      <p:sp>
        <p:nvSpPr>
          <p:cNvPr id="1331" name="Google Shape;1331;p56"/>
          <p:cNvSpPr/>
          <p:nvPr/>
        </p:nvSpPr>
        <p:spPr>
          <a:xfrm>
            <a:off x="2505013" y="1569775"/>
            <a:ext cx="2237725" cy="1291425"/>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Can obtain LOCK(X)?</a:t>
            </a:r>
            <a:endParaRPr/>
          </a:p>
        </p:txBody>
      </p:sp>
      <p:sp>
        <p:nvSpPr>
          <p:cNvPr id="1332" name="Google Shape;1332;p56"/>
          <p:cNvSpPr/>
          <p:nvPr/>
        </p:nvSpPr>
        <p:spPr>
          <a:xfrm>
            <a:off x="628650" y="3162925"/>
            <a:ext cx="1914900" cy="12246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Continue VOTE(S)</a:t>
            </a:r>
            <a:endParaRPr/>
          </a:p>
        </p:txBody>
      </p:sp>
      <p:sp>
        <p:nvSpPr>
          <p:cNvPr id="1333" name="Google Shape;1333;p56"/>
          <p:cNvSpPr/>
          <p:nvPr/>
        </p:nvSpPr>
        <p:spPr>
          <a:xfrm>
            <a:off x="6423800" y="1959425"/>
            <a:ext cx="1914900" cy="5121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Wait VOTE(S)</a:t>
            </a:r>
            <a:endParaRPr/>
          </a:p>
        </p:txBody>
      </p:sp>
      <p:cxnSp>
        <p:nvCxnSpPr>
          <p:cNvPr id="1334" name="Google Shape;1334;p56"/>
          <p:cNvCxnSpPr>
            <a:stCxn id="1329" idx="4"/>
            <a:endCxn id="1331" idx="0"/>
          </p:cNvCxnSpPr>
          <p:nvPr/>
        </p:nvCxnSpPr>
        <p:spPr>
          <a:xfrm>
            <a:off x="3623888" y="1268050"/>
            <a:ext cx="0" cy="301800"/>
          </a:xfrm>
          <a:prstGeom prst="straightConnector1">
            <a:avLst/>
          </a:prstGeom>
          <a:noFill/>
          <a:ln cap="flat" cmpd="sng" w="28575">
            <a:solidFill>
              <a:schemeClr val="dk2"/>
            </a:solidFill>
            <a:prstDash val="solid"/>
            <a:round/>
            <a:headEnd len="med" w="med" type="none"/>
            <a:tailEnd len="med" w="med" type="triangle"/>
          </a:ln>
        </p:spPr>
      </p:cxnSp>
      <p:cxnSp>
        <p:nvCxnSpPr>
          <p:cNvPr id="1335" name="Google Shape;1335;p56"/>
          <p:cNvCxnSpPr>
            <a:stCxn id="1331" idx="1"/>
            <a:endCxn id="1332" idx="0"/>
          </p:cNvCxnSpPr>
          <p:nvPr/>
        </p:nvCxnSpPr>
        <p:spPr>
          <a:xfrm flipH="1">
            <a:off x="1586113" y="2215488"/>
            <a:ext cx="918900" cy="947400"/>
          </a:xfrm>
          <a:prstGeom prst="straightConnector1">
            <a:avLst/>
          </a:prstGeom>
          <a:noFill/>
          <a:ln cap="flat" cmpd="sng" w="28575">
            <a:solidFill>
              <a:schemeClr val="dk2"/>
            </a:solidFill>
            <a:prstDash val="solid"/>
            <a:round/>
            <a:headEnd len="med" w="med" type="none"/>
            <a:tailEnd len="med" w="med" type="triangle"/>
          </a:ln>
        </p:spPr>
      </p:cxnSp>
      <p:cxnSp>
        <p:nvCxnSpPr>
          <p:cNvPr id="1336" name="Google Shape;1336;p56"/>
          <p:cNvCxnSpPr>
            <a:stCxn id="1331" idx="3"/>
            <a:endCxn id="1333" idx="1"/>
          </p:cNvCxnSpPr>
          <p:nvPr/>
        </p:nvCxnSpPr>
        <p:spPr>
          <a:xfrm>
            <a:off x="4742738" y="2215488"/>
            <a:ext cx="1681200" cy="0"/>
          </a:xfrm>
          <a:prstGeom prst="straightConnector1">
            <a:avLst/>
          </a:prstGeom>
          <a:noFill/>
          <a:ln cap="flat" cmpd="sng" w="28575">
            <a:solidFill>
              <a:schemeClr val="dk2"/>
            </a:solidFill>
            <a:prstDash val="solid"/>
            <a:round/>
            <a:headEnd len="med" w="med" type="none"/>
            <a:tailEnd len="med" w="med" type="triangle"/>
          </a:ln>
        </p:spPr>
      </p:cxnSp>
      <p:cxnSp>
        <p:nvCxnSpPr>
          <p:cNvPr id="1337" name="Google Shape;1337;p56"/>
          <p:cNvCxnSpPr/>
          <p:nvPr/>
        </p:nvCxnSpPr>
        <p:spPr>
          <a:xfrm>
            <a:off x="7251775" y="2471550"/>
            <a:ext cx="6900" cy="690300"/>
          </a:xfrm>
          <a:prstGeom prst="straightConnector1">
            <a:avLst/>
          </a:prstGeom>
          <a:noFill/>
          <a:ln cap="flat" cmpd="sng" w="9525">
            <a:solidFill>
              <a:schemeClr val="dk2"/>
            </a:solidFill>
            <a:prstDash val="solid"/>
            <a:round/>
            <a:headEnd len="med" w="med" type="none"/>
            <a:tailEnd len="med" w="med" type="triangle"/>
          </a:ln>
        </p:spPr>
      </p:cxnSp>
      <p:sp>
        <p:nvSpPr>
          <p:cNvPr id="1338" name="Google Shape;1338;p56"/>
          <p:cNvSpPr/>
          <p:nvPr/>
        </p:nvSpPr>
        <p:spPr>
          <a:xfrm>
            <a:off x="3718550" y="3050475"/>
            <a:ext cx="5288150" cy="1970550"/>
          </a:xfrm>
          <a:prstGeom prst="flowChartDecision">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6"/>
          <p:cNvSpPr/>
          <p:nvPr/>
        </p:nvSpPr>
        <p:spPr>
          <a:xfrm>
            <a:off x="5054500" y="3504625"/>
            <a:ext cx="501000" cy="4203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R1</a:t>
            </a:r>
            <a:endParaRPr b="1" sz="1000"/>
          </a:p>
        </p:txBody>
      </p:sp>
      <p:sp>
        <p:nvSpPr>
          <p:cNvPr id="1340" name="Google Shape;1340;p56"/>
          <p:cNvSpPr txBox="1"/>
          <p:nvPr/>
        </p:nvSpPr>
        <p:spPr>
          <a:xfrm>
            <a:off x="5878175" y="3301513"/>
            <a:ext cx="16365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Q</a:t>
            </a:r>
            <a:r>
              <a:rPr baseline="-25000" lang="en">
                <a:latin typeface="Proxima Nova"/>
                <a:ea typeface="Proxima Nova"/>
                <a:cs typeface="Proxima Nova"/>
                <a:sym typeface="Proxima Nova"/>
              </a:rPr>
              <a:t>R1</a:t>
            </a:r>
            <a:r>
              <a:rPr lang="en">
                <a:latin typeface="Proxima Nova"/>
                <a:ea typeface="Proxima Nova"/>
                <a:cs typeface="Proxima Nova"/>
                <a:sym typeface="Proxima Nova"/>
              </a:rPr>
              <a:t>(X) = [..., (</a:t>
            </a:r>
            <a:r>
              <a:rPr lang="en" sz="1700">
                <a:solidFill>
                  <a:schemeClr val="dk1"/>
                </a:solidFill>
                <a:latin typeface="Proxima Nova"/>
                <a:ea typeface="Proxima Nova"/>
                <a:cs typeface="Proxima Nova"/>
                <a:sym typeface="Proxima Nova"/>
              </a:rPr>
              <a:t>𝜏, VOTE(S))]</a:t>
            </a:r>
            <a:endParaRPr>
              <a:latin typeface="Proxima Nova"/>
              <a:ea typeface="Proxima Nova"/>
              <a:cs typeface="Proxima Nova"/>
              <a:sym typeface="Proxima Nova"/>
            </a:endParaRPr>
          </a:p>
        </p:txBody>
      </p:sp>
      <p:cxnSp>
        <p:nvCxnSpPr>
          <p:cNvPr id="1341" name="Google Shape;1341;p56"/>
          <p:cNvCxnSpPr>
            <a:stCxn id="1339" idx="6"/>
            <a:endCxn id="1340" idx="1"/>
          </p:cNvCxnSpPr>
          <p:nvPr/>
        </p:nvCxnSpPr>
        <p:spPr>
          <a:xfrm flipH="1" rot="10800000">
            <a:off x="5555500" y="3655375"/>
            <a:ext cx="322800" cy="59400"/>
          </a:xfrm>
          <a:prstGeom prst="straightConnector1">
            <a:avLst/>
          </a:prstGeom>
          <a:noFill/>
          <a:ln cap="flat" cmpd="sng" w="9525">
            <a:solidFill>
              <a:schemeClr val="dk2"/>
            </a:solidFill>
            <a:prstDash val="solid"/>
            <a:round/>
            <a:headEnd len="med" w="med" type="none"/>
            <a:tailEnd len="med" w="med" type="triangle"/>
          </a:ln>
        </p:spPr>
      </p:cxnSp>
      <p:sp>
        <p:nvSpPr>
          <p:cNvPr id="1342" name="Google Shape;1342;p56"/>
          <p:cNvSpPr txBox="1"/>
          <p:nvPr/>
        </p:nvSpPr>
        <p:spPr>
          <a:xfrm>
            <a:off x="7370200" y="2578738"/>
            <a:ext cx="163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Add to wait queue for each R</a:t>
            </a:r>
            <a:r>
              <a:rPr baseline="-25000" lang="en">
                <a:latin typeface="Proxima Nova"/>
                <a:ea typeface="Proxima Nova"/>
                <a:cs typeface="Proxima Nova"/>
                <a:sym typeface="Proxima Nova"/>
              </a:rPr>
              <a:t>i</a:t>
            </a:r>
            <a:endParaRPr baseline="-25000">
              <a:latin typeface="Proxima Nova"/>
              <a:ea typeface="Proxima Nova"/>
              <a:cs typeface="Proxima Nova"/>
              <a:sym typeface="Proxima Nova"/>
            </a:endParaRPr>
          </a:p>
        </p:txBody>
      </p:sp>
      <p:sp>
        <p:nvSpPr>
          <p:cNvPr id="1343" name="Google Shape;1343;p56"/>
          <p:cNvSpPr/>
          <p:nvPr/>
        </p:nvSpPr>
        <p:spPr>
          <a:xfrm>
            <a:off x="4742750" y="4009525"/>
            <a:ext cx="501000" cy="4203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R2</a:t>
            </a:r>
            <a:endParaRPr b="1" sz="1000"/>
          </a:p>
        </p:txBody>
      </p:sp>
      <p:sp>
        <p:nvSpPr>
          <p:cNvPr id="1344" name="Google Shape;1344;p56"/>
          <p:cNvSpPr/>
          <p:nvPr/>
        </p:nvSpPr>
        <p:spPr>
          <a:xfrm>
            <a:off x="5555500" y="4245900"/>
            <a:ext cx="501000" cy="4002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R3</a:t>
            </a:r>
            <a:endParaRPr b="1" sz="1000"/>
          </a:p>
        </p:txBody>
      </p:sp>
      <p:sp>
        <p:nvSpPr>
          <p:cNvPr id="1345" name="Google Shape;1345;p56"/>
          <p:cNvSpPr/>
          <p:nvPr/>
        </p:nvSpPr>
        <p:spPr>
          <a:xfrm>
            <a:off x="6324425" y="4387550"/>
            <a:ext cx="501000" cy="4203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R4</a:t>
            </a:r>
            <a:endParaRPr b="1" sz="1000"/>
          </a:p>
        </p:txBody>
      </p:sp>
      <p:sp>
        <p:nvSpPr>
          <p:cNvPr id="1346" name="Google Shape;1346;p56"/>
          <p:cNvSpPr/>
          <p:nvPr/>
        </p:nvSpPr>
        <p:spPr>
          <a:xfrm>
            <a:off x="7013675" y="4077325"/>
            <a:ext cx="501000" cy="4203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R5</a:t>
            </a:r>
            <a:endParaRPr b="1" sz="1000"/>
          </a:p>
        </p:txBody>
      </p:sp>
      <p:sp>
        <p:nvSpPr>
          <p:cNvPr id="1347" name="Google Shape;1347;p56"/>
          <p:cNvSpPr/>
          <p:nvPr/>
        </p:nvSpPr>
        <p:spPr>
          <a:xfrm>
            <a:off x="7684950" y="3825600"/>
            <a:ext cx="501000" cy="4203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R6</a:t>
            </a:r>
            <a:endParaRPr b="1" sz="1000"/>
          </a:p>
        </p:txBody>
      </p:sp>
      <p:sp>
        <p:nvSpPr>
          <p:cNvPr id="1348" name="Google Shape;1348;p56"/>
          <p:cNvSpPr txBox="1"/>
          <p:nvPr/>
        </p:nvSpPr>
        <p:spPr>
          <a:xfrm>
            <a:off x="1211100" y="2550450"/>
            <a:ext cx="9189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Yes</a:t>
            </a:r>
            <a:endParaRPr>
              <a:latin typeface="Proxima Nova"/>
              <a:ea typeface="Proxima Nova"/>
              <a:cs typeface="Proxima Nova"/>
              <a:sym typeface="Proxima Nova"/>
            </a:endParaRPr>
          </a:p>
        </p:txBody>
      </p:sp>
      <p:sp>
        <p:nvSpPr>
          <p:cNvPr id="1349" name="Google Shape;1349;p56"/>
          <p:cNvSpPr txBox="1"/>
          <p:nvPr/>
        </p:nvSpPr>
        <p:spPr>
          <a:xfrm>
            <a:off x="5054500" y="1798300"/>
            <a:ext cx="10506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No</a:t>
            </a:r>
            <a:endParaRPr>
              <a:latin typeface="Proxima Nova"/>
              <a:ea typeface="Proxima Nova"/>
              <a:cs typeface="Proxima Nova"/>
              <a:sym typeface="Proxima Nov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3" name="Shape 1353"/>
        <p:cNvGrpSpPr/>
        <p:nvPr/>
      </p:nvGrpSpPr>
      <p:grpSpPr>
        <a:xfrm>
          <a:off x="0" y="0"/>
          <a:ext cx="0" cy="0"/>
          <a:chOff x="0" y="0"/>
          <a:chExt cx="0" cy="0"/>
        </a:xfrm>
      </p:grpSpPr>
      <p:sp>
        <p:nvSpPr>
          <p:cNvPr id="1354" name="Google Shape;1354;p5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Lock Based Execution</a:t>
            </a:r>
            <a:endParaRPr/>
          </a:p>
        </p:txBody>
      </p:sp>
      <p:sp>
        <p:nvSpPr>
          <p:cNvPr id="1355" name="Google Shape;1355;p57"/>
          <p:cNvSpPr txBox="1"/>
          <p:nvPr/>
        </p:nvSpPr>
        <p:spPr>
          <a:xfrm>
            <a:off x="5701925" y="560800"/>
            <a:ext cx="3159600" cy="42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None/>
            </a:pPr>
            <a:r>
              <a:rPr lang="en" sz="1700">
                <a:solidFill>
                  <a:schemeClr val="dk1"/>
                </a:solidFill>
                <a:latin typeface="Proxima Nova"/>
                <a:ea typeface="Proxima Nova"/>
                <a:cs typeface="Proxima Nova"/>
                <a:sym typeface="Proxima Nova"/>
              </a:rPr>
              <a:t>𝜎 = {..., RELEASE(X), …} for 𝜏’</a:t>
            </a:r>
            <a:endParaRPr baseline="-25000">
              <a:latin typeface="Proxima Nova"/>
              <a:ea typeface="Proxima Nova"/>
              <a:cs typeface="Proxima Nova"/>
              <a:sym typeface="Proxima Nova"/>
            </a:endParaRPr>
          </a:p>
        </p:txBody>
      </p:sp>
      <p:cxnSp>
        <p:nvCxnSpPr>
          <p:cNvPr id="1356" name="Google Shape;1356;p57"/>
          <p:cNvCxnSpPr/>
          <p:nvPr/>
        </p:nvCxnSpPr>
        <p:spPr>
          <a:xfrm>
            <a:off x="4952450" y="1028700"/>
            <a:ext cx="14700" cy="4232400"/>
          </a:xfrm>
          <a:prstGeom prst="straightConnector1">
            <a:avLst/>
          </a:prstGeom>
          <a:noFill/>
          <a:ln cap="flat" cmpd="sng" w="9525">
            <a:solidFill>
              <a:schemeClr val="dk2"/>
            </a:solidFill>
            <a:prstDash val="solid"/>
            <a:round/>
            <a:headEnd len="med" w="med" type="none"/>
            <a:tailEnd len="med" w="med" type="none"/>
          </a:ln>
        </p:spPr>
      </p:cxnSp>
      <p:sp>
        <p:nvSpPr>
          <p:cNvPr id="1357" name="Google Shape;1357;p57"/>
          <p:cNvSpPr/>
          <p:nvPr/>
        </p:nvSpPr>
        <p:spPr>
          <a:xfrm>
            <a:off x="367400" y="1322625"/>
            <a:ext cx="690600" cy="70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800"/>
              </a:spcBef>
              <a:spcAft>
                <a:spcPts val="0"/>
              </a:spcAft>
              <a:buNone/>
            </a:pPr>
            <a:r>
              <a:rPr lang="en" sz="2200">
                <a:solidFill>
                  <a:schemeClr val="dk1"/>
                </a:solidFill>
                <a:latin typeface="Proxima Nova"/>
                <a:ea typeface="Proxima Nova"/>
                <a:cs typeface="Proxima Nova"/>
                <a:sym typeface="Proxima Nova"/>
              </a:rPr>
              <a:t>𝜏’</a:t>
            </a:r>
            <a:endParaRPr sz="1900"/>
          </a:p>
        </p:txBody>
      </p:sp>
      <p:sp>
        <p:nvSpPr>
          <p:cNvPr id="1358" name="Google Shape;1358;p57"/>
          <p:cNvSpPr/>
          <p:nvPr/>
        </p:nvSpPr>
        <p:spPr>
          <a:xfrm>
            <a:off x="3694075" y="1322625"/>
            <a:ext cx="690600" cy="70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800"/>
              </a:spcBef>
              <a:spcAft>
                <a:spcPts val="0"/>
              </a:spcAft>
              <a:buNone/>
            </a:pPr>
            <a:r>
              <a:rPr lang="en" sz="2200">
                <a:solidFill>
                  <a:schemeClr val="dk1"/>
                </a:solidFill>
                <a:latin typeface="Proxima Nova"/>
                <a:ea typeface="Proxima Nova"/>
                <a:cs typeface="Proxima Nova"/>
                <a:sym typeface="Proxima Nova"/>
              </a:rPr>
              <a:t>X</a:t>
            </a:r>
            <a:endParaRPr sz="1900"/>
          </a:p>
        </p:txBody>
      </p:sp>
      <p:cxnSp>
        <p:nvCxnSpPr>
          <p:cNvPr id="1359" name="Google Shape;1359;p57"/>
          <p:cNvCxnSpPr/>
          <p:nvPr/>
        </p:nvCxnSpPr>
        <p:spPr>
          <a:xfrm>
            <a:off x="1182938" y="1675275"/>
            <a:ext cx="2386200" cy="0"/>
          </a:xfrm>
          <a:prstGeom prst="straightConnector1">
            <a:avLst/>
          </a:prstGeom>
          <a:noFill/>
          <a:ln cap="flat" cmpd="sng" w="9525">
            <a:solidFill>
              <a:schemeClr val="dk2"/>
            </a:solidFill>
            <a:prstDash val="solid"/>
            <a:round/>
            <a:headEnd len="med" w="med" type="none"/>
            <a:tailEnd len="med" w="med" type="triangle"/>
          </a:ln>
        </p:spPr>
      </p:cxnSp>
      <p:sp>
        <p:nvSpPr>
          <p:cNvPr id="1360" name="Google Shape;1360;p57"/>
          <p:cNvSpPr txBox="1"/>
          <p:nvPr/>
        </p:nvSpPr>
        <p:spPr>
          <a:xfrm>
            <a:off x="1249125" y="1205050"/>
            <a:ext cx="2086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Write Lock</a:t>
            </a:r>
            <a:endParaRPr>
              <a:latin typeface="Proxima Nova"/>
              <a:ea typeface="Proxima Nova"/>
              <a:cs typeface="Proxima Nova"/>
              <a:sym typeface="Proxima Nova"/>
            </a:endParaRPr>
          </a:p>
        </p:txBody>
      </p:sp>
      <p:sp>
        <p:nvSpPr>
          <p:cNvPr id="1361" name="Google Shape;1361;p57"/>
          <p:cNvSpPr/>
          <p:nvPr/>
        </p:nvSpPr>
        <p:spPr>
          <a:xfrm>
            <a:off x="191050" y="2027925"/>
            <a:ext cx="4658525" cy="2233950"/>
          </a:xfrm>
          <a:prstGeom prst="flowChartDecision">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7"/>
          <p:cNvSpPr/>
          <p:nvPr/>
        </p:nvSpPr>
        <p:spPr>
          <a:xfrm>
            <a:off x="1189525" y="2613775"/>
            <a:ext cx="501000" cy="4203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R1</a:t>
            </a:r>
            <a:endParaRPr b="1" sz="1000"/>
          </a:p>
        </p:txBody>
      </p:sp>
      <p:sp>
        <p:nvSpPr>
          <p:cNvPr id="1363" name="Google Shape;1363;p57"/>
          <p:cNvSpPr txBox="1"/>
          <p:nvPr/>
        </p:nvSpPr>
        <p:spPr>
          <a:xfrm>
            <a:off x="310025" y="4261875"/>
            <a:ext cx="4436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Q</a:t>
            </a:r>
            <a:r>
              <a:rPr b="1" baseline="-25000" lang="en">
                <a:latin typeface="Proxima Nova"/>
                <a:ea typeface="Proxima Nova"/>
                <a:cs typeface="Proxima Nova"/>
                <a:sym typeface="Proxima Nova"/>
              </a:rPr>
              <a:t>R1</a:t>
            </a:r>
            <a:r>
              <a:rPr b="1" lang="en">
                <a:latin typeface="Proxima Nova"/>
                <a:ea typeface="Proxima Nova"/>
                <a:cs typeface="Proxima Nova"/>
                <a:sym typeface="Proxima Nova"/>
              </a:rPr>
              <a:t>(X) = [(</a:t>
            </a:r>
            <a:r>
              <a:rPr b="1" lang="en" sz="1700">
                <a:solidFill>
                  <a:schemeClr val="dk1"/>
                </a:solidFill>
                <a:latin typeface="Proxima Nova"/>
                <a:ea typeface="Proxima Nova"/>
                <a:cs typeface="Proxima Nova"/>
                <a:sym typeface="Proxima Nova"/>
              </a:rPr>
              <a:t>𝜏</a:t>
            </a:r>
            <a:r>
              <a:rPr b="1" baseline="-25000" lang="en" sz="1700">
                <a:solidFill>
                  <a:schemeClr val="dk1"/>
                </a:solidFill>
                <a:latin typeface="Proxima Nova"/>
                <a:ea typeface="Proxima Nova"/>
                <a:cs typeface="Proxima Nova"/>
                <a:sym typeface="Proxima Nova"/>
              </a:rPr>
              <a:t>read1</a:t>
            </a:r>
            <a:r>
              <a:rPr b="1" lang="en" sz="1700">
                <a:solidFill>
                  <a:schemeClr val="dk1"/>
                </a:solidFill>
                <a:latin typeface="Proxima Nova"/>
                <a:ea typeface="Proxima Nova"/>
                <a:cs typeface="Proxima Nova"/>
                <a:sym typeface="Proxima Nova"/>
              </a:rPr>
              <a:t>, VOTE(S)), …, </a:t>
            </a:r>
            <a:r>
              <a:rPr b="1" lang="en">
                <a:solidFill>
                  <a:schemeClr val="dk1"/>
                </a:solidFill>
                <a:latin typeface="Proxima Nova"/>
                <a:ea typeface="Proxima Nova"/>
                <a:cs typeface="Proxima Nova"/>
                <a:sym typeface="Proxima Nova"/>
              </a:rPr>
              <a:t> (</a:t>
            </a:r>
            <a:r>
              <a:rPr b="1" lang="en" sz="1700">
                <a:solidFill>
                  <a:schemeClr val="dk1"/>
                </a:solidFill>
                <a:latin typeface="Proxima Nova"/>
                <a:ea typeface="Proxima Nova"/>
                <a:cs typeface="Proxima Nova"/>
                <a:sym typeface="Proxima Nova"/>
              </a:rPr>
              <a:t>𝜏</a:t>
            </a:r>
            <a:r>
              <a:rPr b="1" baseline="-25000" lang="en" sz="1700">
                <a:solidFill>
                  <a:schemeClr val="dk1"/>
                </a:solidFill>
                <a:latin typeface="Proxima Nova"/>
                <a:ea typeface="Proxima Nova"/>
                <a:cs typeface="Proxima Nova"/>
                <a:sym typeface="Proxima Nova"/>
              </a:rPr>
              <a:t>read2</a:t>
            </a:r>
            <a:r>
              <a:rPr b="1" lang="en" sz="1700">
                <a:solidFill>
                  <a:schemeClr val="dk1"/>
                </a:solidFill>
                <a:latin typeface="Proxima Nova"/>
                <a:ea typeface="Proxima Nova"/>
                <a:cs typeface="Proxima Nova"/>
                <a:sym typeface="Proxima Nova"/>
              </a:rPr>
              <a:t>, VOTE(S)), ...]</a:t>
            </a:r>
            <a:endParaRPr b="1">
              <a:latin typeface="Proxima Nova"/>
              <a:ea typeface="Proxima Nova"/>
              <a:cs typeface="Proxima Nova"/>
              <a:sym typeface="Proxima Nova"/>
            </a:endParaRPr>
          </a:p>
        </p:txBody>
      </p:sp>
      <p:cxnSp>
        <p:nvCxnSpPr>
          <p:cNvPr id="1364" name="Google Shape;1364;p57"/>
          <p:cNvCxnSpPr/>
          <p:nvPr/>
        </p:nvCxnSpPr>
        <p:spPr>
          <a:xfrm>
            <a:off x="1740625" y="2821500"/>
            <a:ext cx="102300" cy="1467300"/>
          </a:xfrm>
          <a:prstGeom prst="straightConnector1">
            <a:avLst/>
          </a:prstGeom>
          <a:noFill/>
          <a:ln cap="flat" cmpd="sng" w="9525">
            <a:solidFill>
              <a:schemeClr val="dk2"/>
            </a:solidFill>
            <a:prstDash val="solid"/>
            <a:round/>
            <a:headEnd len="med" w="med" type="none"/>
            <a:tailEnd len="med" w="med" type="triangle"/>
          </a:ln>
        </p:spPr>
      </p:cxnSp>
      <p:sp>
        <p:nvSpPr>
          <p:cNvPr id="1365" name="Google Shape;1365;p57"/>
          <p:cNvSpPr/>
          <p:nvPr/>
        </p:nvSpPr>
        <p:spPr>
          <a:xfrm>
            <a:off x="877775" y="3118675"/>
            <a:ext cx="501000" cy="4203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R2</a:t>
            </a:r>
            <a:endParaRPr b="1" sz="1000"/>
          </a:p>
        </p:txBody>
      </p:sp>
      <p:sp>
        <p:nvSpPr>
          <p:cNvPr id="1366" name="Google Shape;1366;p57"/>
          <p:cNvSpPr/>
          <p:nvPr/>
        </p:nvSpPr>
        <p:spPr>
          <a:xfrm>
            <a:off x="1690525" y="3355050"/>
            <a:ext cx="501000" cy="4002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R3</a:t>
            </a:r>
            <a:endParaRPr b="1" sz="1000"/>
          </a:p>
        </p:txBody>
      </p:sp>
      <p:sp>
        <p:nvSpPr>
          <p:cNvPr id="1367" name="Google Shape;1367;p57"/>
          <p:cNvSpPr/>
          <p:nvPr/>
        </p:nvSpPr>
        <p:spPr>
          <a:xfrm>
            <a:off x="2459450" y="3496700"/>
            <a:ext cx="501000" cy="4203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R4</a:t>
            </a:r>
            <a:endParaRPr b="1" sz="1000"/>
          </a:p>
        </p:txBody>
      </p:sp>
      <p:sp>
        <p:nvSpPr>
          <p:cNvPr id="1368" name="Google Shape;1368;p57"/>
          <p:cNvSpPr/>
          <p:nvPr/>
        </p:nvSpPr>
        <p:spPr>
          <a:xfrm>
            <a:off x="3148700" y="3186475"/>
            <a:ext cx="501000" cy="4203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R5</a:t>
            </a:r>
            <a:endParaRPr b="1" sz="1000"/>
          </a:p>
        </p:txBody>
      </p:sp>
      <p:sp>
        <p:nvSpPr>
          <p:cNvPr id="1369" name="Google Shape;1369;p57"/>
          <p:cNvSpPr/>
          <p:nvPr/>
        </p:nvSpPr>
        <p:spPr>
          <a:xfrm>
            <a:off x="3819975" y="2934750"/>
            <a:ext cx="501000" cy="4203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R6</a:t>
            </a:r>
            <a:endParaRPr b="1" sz="1000"/>
          </a:p>
        </p:txBody>
      </p:sp>
      <p:sp>
        <p:nvSpPr>
          <p:cNvPr id="1370" name="Google Shape;1370;p57"/>
          <p:cNvSpPr/>
          <p:nvPr/>
        </p:nvSpPr>
        <p:spPr>
          <a:xfrm>
            <a:off x="5419625" y="2837113"/>
            <a:ext cx="861600" cy="82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800"/>
              </a:spcBef>
              <a:spcAft>
                <a:spcPts val="0"/>
              </a:spcAft>
              <a:buNone/>
            </a:pPr>
            <a:r>
              <a:rPr lang="en" sz="1600">
                <a:solidFill>
                  <a:schemeClr val="dk1"/>
                </a:solidFill>
                <a:latin typeface="Proxima Nova"/>
                <a:ea typeface="Proxima Nova"/>
                <a:cs typeface="Proxima Nova"/>
                <a:sym typeface="Proxima Nova"/>
              </a:rPr>
              <a:t>𝜏</a:t>
            </a:r>
            <a:r>
              <a:rPr baseline="-25000" lang="en" sz="1600">
                <a:solidFill>
                  <a:schemeClr val="dk1"/>
                </a:solidFill>
                <a:latin typeface="Proxima Nova"/>
                <a:ea typeface="Proxima Nova"/>
                <a:cs typeface="Proxima Nova"/>
                <a:sym typeface="Proxima Nova"/>
              </a:rPr>
              <a:t>read1</a:t>
            </a:r>
            <a:endParaRPr baseline="-25000" sz="1300"/>
          </a:p>
        </p:txBody>
      </p:sp>
      <p:sp>
        <p:nvSpPr>
          <p:cNvPr id="1371" name="Google Shape;1371;p57"/>
          <p:cNvSpPr/>
          <p:nvPr/>
        </p:nvSpPr>
        <p:spPr>
          <a:xfrm>
            <a:off x="5419625" y="3753688"/>
            <a:ext cx="861600" cy="82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800"/>
              </a:spcBef>
              <a:spcAft>
                <a:spcPts val="0"/>
              </a:spcAft>
              <a:buNone/>
            </a:pPr>
            <a:r>
              <a:rPr lang="en" sz="1600">
                <a:solidFill>
                  <a:schemeClr val="dk1"/>
                </a:solidFill>
                <a:latin typeface="Proxima Nova"/>
                <a:ea typeface="Proxima Nova"/>
                <a:cs typeface="Proxima Nova"/>
                <a:sym typeface="Proxima Nova"/>
              </a:rPr>
              <a:t>𝜏</a:t>
            </a:r>
            <a:r>
              <a:rPr baseline="-25000" lang="en" sz="1600">
                <a:solidFill>
                  <a:schemeClr val="dk1"/>
                </a:solidFill>
                <a:latin typeface="Proxima Nova"/>
                <a:ea typeface="Proxima Nova"/>
                <a:cs typeface="Proxima Nova"/>
                <a:sym typeface="Proxima Nova"/>
              </a:rPr>
              <a:t>read2</a:t>
            </a:r>
            <a:endParaRPr baseline="-25000" sz="1300"/>
          </a:p>
        </p:txBody>
      </p:sp>
      <p:cxnSp>
        <p:nvCxnSpPr>
          <p:cNvPr id="1372" name="Google Shape;1372;p57"/>
          <p:cNvCxnSpPr>
            <a:stCxn id="1370" idx="6"/>
          </p:cNvCxnSpPr>
          <p:nvPr/>
        </p:nvCxnSpPr>
        <p:spPr>
          <a:xfrm>
            <a:off x="6281225" y="3248563"/>
            <a:ext cx="1410900" cy="282900"/>
          </a:xfrm>
          <a:prstGeom prst="straightConnector1">
            <a:avLst/>
          </a:prstGeom>
          <a:noFill/>
          <a:ln cap="flat" cmpd="sng" w="9525">
            <a:solidFill>
              <a:schemeClr val="dk2"/>
            </a:solidFill>
            <a:prstDash val="solid"/>
            <a:round/>
            <a:headEnd len="med" w="med" type="none"/>
            <a:tailEnd len="med" w="med" type="triangle"/>
          </a:ln>
        </p:spPr>
      </p:cxnSp>
      <p:cxnSp>
        <p:nvCxnSpPr>
          <p:cNvPr id="1373" name="Google Shape;1373;p57"/>
          <p:cNvCxnSpPr>
            <a:stCxn id="1371" idx="6"/>
          </p:cNvCxnSpPr>
          <p:nvPr/>
        </p:nvCxnSpPr>
        <p:spPr>
          <a:xfrm flipH="1" rot="10800000">
            <a:off x="6281225" y="3678238"/>
            <a:ext cx="1366800" cy="486900"/>
          </a:xfrm>
          <a:prstGeom prst="straightConnector1">
            <a:avLst/>
          </a:prstGeom>
          <a:noFill/>
          <a:ln cap="flat" cmpd="sng" w="9525">
            <a:solidFill>
              <a:schemeClr val="dk2"/>
            </a:solidFill>
            <a:prstDash val="solid"/>
            <a:round/>
            <a:headEnd len="med" w="med" type="none"/>
            <a:tailEnd len="med" w="med" type="triangle"/>
          </a:ln>
        </p:spPr>
      </p:cxnSp>
      <p:sp>
        <p:nvSpPr>
          <p:cNvPr id="1374" name="Google Shape;1374;p57"/>
          <p:cNvSpPr/>
          <p:nvPr/>
        </p:nvSpPr>
        <p:spPr>
          <a:xfrm>
            <a:off x="7692125" y="3248563"/>
            <a:ext cx="690600" cy="70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800"/>
              </a:spcBef>
              <a:spcAft>
                <a:spcPts val="0"/>
              </a:spcAft>
              <a:buNone/>
            </a:pPr>
            <a:r>
              <a:rPr lang="en" sz="2200">
                <a:solidFill>
                  <a:schemeClr val="dk1"/>
                </a:solidFill>
                <a:latin typeface="Proxima Nova"/>
                <a:ea typeface="Proxima Nova"/>
                <a:cs typeface="Proxima Nova"/>
                <a:sym typeface="Proxima Nova"/>
              </a:rPr>
              <a:t>X</a:t>
            </a:r>
            <a:endParaRPr sz="1900"/>
          </a:p>
        </p:txBody>
      </p:sp>
      <p:sp>
        <p:nvSpPr>
          <p:cNvPr id="1375" name="Google Shape;1375;p57"/>
          <p:cNvSpPr txBox="1"/>
          <p:nvPr/>
        </p:nvSpPr>
        <p:spPr>
          <a:xfrm>
            <a:off x="6495500" y="4165150"/>
            <a:ext cx="171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Read lock</a:t>
            </a:r>
            <a:endParaRPr>
              <a:latin typeface="Proxima Nova"/>
              <a:ea typeface="Proxima Nova"/>
              <a:cs typeface="Proxima Nova"/>
              <a:sym typeface="Proxima Nova"/>
            </a:endParaRPr>
          </a:p>
        </p:txBody>
      </p:sp>
      <p:sp>
        <p:nvSpPr>
          <p:cNvPr id="1376" name="Google Shape;1376;p57"/>
          <p:cNvSpPr txBox="1"/>
          <p:nvPr/>
        </p:nvSpPr>
        <p:spPr>
          <a:xfrm>
            <a:off x="5525600" y="1278525"/>
            <a:ext cx="30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377" name="Google Shape;1377;p57"/>
          <p:cNvSpPr/>
          <p:nvPr/>
        </p:nvSpPr>
        <p:spPr>
          <a:xfrm>
            <a:off x="5554975" y="1249125"/>
            <a:ext cx="2659825" cy="10581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Wake up </a:t>
            </a:r>
            <a:r>
              <a:rPr b="1" lang="en" sz="1700">
                <a:solidFill>
                  <a:schemeClr val="dk1"/>
                </a:solidFill>
                <a:latin typeface="Proxima Nova"/>
                <a:ea typeface="Proxima Nova"/>
                <a:cs typeface="Proxima Nova"/>
                <a:sym typeface="Proxima Nova"/>
              </a:rPr>
              <a:t>𝜏</a:t>
            </a:r>
            <a:r>
              <a:rPr b="1" baseline="-25000" lang="en" sz="1700">
                <a:solidFill>
                  <a:schemeClr val="dk1"/>
                </a:solidFill>
                <a:latin typeface="Proxima Nova"/>
                <a:ea typeface="Proxima Nova"/>
                <a:cs typeface="Proxima Nova"/>
                <a:sym typeface="Proxima Nova"/>
              </a:rPr>
              <a:t>read1</a:t>
            </a:r>
            <a:r>
              <a:rPr lang="en" sz="1700">
                <a:solidFill>
                  <a:schemeClr val="dk1"/>
                </a:solidFill>
                <a:latin typeface="Proxima Nova"/>
                <a:ea typeface="Proxima Nova"/>
                <a:cs typeface="Proxima Nova"/>
                <a:sym typeface="Proxima Nova"/>
              </a:rPr>
              <a:t> and </a:t>
            </a:r>
            <a:r>
              <a:rPr b="1" lang="en" sz="1700">
                <a:solidFill>
                  <a:schemeClr val="dk1"/>
                </a:solidFill>
                <a:latin typeface="Proxima Nova"/>
                <a:ea typeface="Proxima Nova"/>
                <a:cs typeface="Proxima Nova"/>
                <a:sym typeface="Proxima Nova"/>
              </a:rPr>
              <a:t>𝜏</a:t>
            </a:r>
            <a:r>
              <a:rPr b="1" baseline="-25000" lang="en" sz="1700">
                <a:solidFill>
                  <a:schemeClr val="dk1"/>
                </a:solidFill>
                <a:latin typeface="Proxima Nova"/>
                <a:ea typeface="Proxima Nova"/>
                <a:cs typeface="Proxima Nova"/>
                <a:sym typeface="Proxima Nova"/>
              </a:rPr>
              <a:t>read2</a:t>
            </a:r>
            <a:endParaRPr b="1" sz="1800"/>
          </a:p>
        </p:txBody>
      </p:sp>
      <p:cxnSp>
        <p:nvCxnSpPr>
          <p:cNvPr id="1378" name="Google Shape;1378;p57"/>
          <p:cNvCxnSpPr/>
          <p:nvPr/>
        </p:nvCxnSpPr>
        <p:spPr>
          <a:xfrm flipH="1">
            <a:off x="6848263" y="2281738"/>
            <a:ext cx="10200" cy="863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2" name="Shape 1382"/>
        <p:cNvGrpSpPr/>
        <p:nvPr/>
      </p:nvGrpSpPr>
      <p:grpSpPr>
        <a:xfrm>
          <a:off x="0" y="0"/>
          <a:ext cx="0" cy="0"/>
          <a:chOff x="0" y="0"/>
          <a:chExt cx="0" cy="0"/>
        </a:xfrm>
      </p:grpSpPr>
      <p:sp>
        <p:nvSpPr>
          <p:cNvPr id="1383" name="Google Shape;1383;p5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Lock Based Execution</a:t>
            </a:r>
            <a:endParaRPr/>
          </a:p>
        </p:txBody>
      </p:sp>
      <p:sp>
        <p:nvSpPr>
          <p:cNvPr id="1384" name="Google Shape;1384;p58"/>
          <p:cNvSpPr txBox="1"/>
          <p:nvPr/>
        </p:nvSpPr>
        <p:spPr>
          <a:xfrm>
            <a:off x="5701925" y="560800"/>
            <a:ext cx="3159600" cy="42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Clr>
                <a:schemeClr val="dk1"/>
              </a:buClr>
              <a:buSzPts val="1100"/>
              <a:buFont typeface="Arial"/>
              <a:buNone/>
            </a:pPr>
            <a:r>
              <a:rPr lang="en" sz="1700">
                <a:solidFill>
                  <a:schemeClr val="dk1"/>
                </a:solidFill>
                <a:latin typeface="Proxima Nova"/>
                <a:ea typeface="Proxima Nova"/>
                <a:cs typeface="Proxima Nova"/>
                <a:sym typeface="Proxima Nova"/>
              </a:rPr>
              <a:t>𝜎 = {..., RELEASE(X), …} for 𝜏’</a:t>
            </a:r>
            <a:endParaRPr baseline="-25000">
              <a:latin typeface="Proxima Nova"/>
              <a:ea typeface="Proxima Nova"/>
              <a:cs typeface="Proxima Nova"/>
              <a:sym typeface="Proxima Nova"/>
            </a:endParaRPr>
          </a:p>
        </p:txBody>
      </p:sp>
      <p:cxnSp>
        <p:nvCxnSpPr>
          <p:cNvPr id="1385" name="Google Shape;1385;p58"/>
          <p:cNvCxnSpPr/>
          <p:nvPr/>
        </p:nvCxnSpPr>
        <p:spPr>
          <a:xfrm>
            <a:off x="4952450" y="1028700"/>
            <a:ext cx="14700" cy="4232400"/>
          </a:xfrm>
          <a:prstGeom prst="straightConnector1">
            <a:avLst/>
          </a:prstGeom>
          <a:noFill/>
          <a:ln cap="flat" cmpd="sng" w="9525">
            <a:solidFill>
              <a:schemeClr val="dk2"/>
            </a:solidFill>
            <a:prstDash val="solid"/>
            <a:round/>
            <a:headEnd len="med" w="med" type="none"/>
            <a:tailEnd len="med" w="med" type="none"/>
          </a:ln>
        </p:spPr>
      </p:cxnSp>
      <p:sp>
        <p:nvSpPr>
          <p:cNvPr id="1386" name="Google Shape;1386;p58"/>
          <p:cNvSpPr/>
          <p:nvPr/>
        </p:nvSpPr>
        <p:spPr>
          <a:xfrm>
            <a:off x="367400" y="1322625"/>
            <a:ext cx="690600" cy="70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800"/>
              </a:spcBef>
              <a:spcAft>
                <a:spcPts val="0"/>
              </a:spcAft>
              <a:buClr>
                <a:schemeClr val="dk1"/>
              </a:buClr>
              <a:buSzPts val="1100"/>
              <a:buFont typeface="Arial"/>
              <a:buNone/>
            </a:pPr>
            <a:r>
              <a:rPr lang="en" sz="2200">
                <a:solidFill>
                  <a:schemeClr val="dk1"/>
                </a:solidFill>
                <a:latin typeface="Proxima Nova"/>
                <a:ea typeface="Proxima Nova"/>
                <a:cs typeface="Proxima Nova"/>
                <a:sym typeface="Proxima Nova"/>
              </a:rPr>
              <a:t>𝜏’</a:t>
            </a:r>
            <a:endParaRPr sz="1900"/>
          </a:p>
        </p:txBody>
      </p:sp>
      <p:sp>
        <p:nvSpPr>
          <p:cNvPr id="1387" name="Google Shape;1387;p58"/>
          <p:cNvSpPr/>
          <p:nvPr/>
        </p:nvSpPr>
        <p:spPr>
          <a:xfrm>
            <a:off x="3694075" y="1322625"/>
            <a:ext cx="690600" cy="70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800"/>
              </a:spcBef>
              <a:spcAft>
                <a:spcPts val="0"/>
              </a:spcAft>
              <a:buNone/>
            </a:pPr>
            <a:r>
              <a:rPr lang="en" sz="2200">
                <a:solidFill>
                  <a:schemeClr val="dk1"/>
                </a:solidFill>
                <a:latin typeface="Proxima Nova"/>
                <a:ea typeface="Proxima Nova"/>
                <a:cs typeface="Proxima Nova"/>
                <a:sym typeface="Proxima Nova"/>
              </a:rPr>
              <a:t>X</a:t>
            </a:r>
            <a:endParaRPr sz="1900"/>
          </a:p>
        </p:txBody>
      </p:sp>
      <p:cxnSp>
        <p:nvCxnSpPr>
          <p:cNvPr id="1388" name="Google Shape;1388;p58"/>
          <p:cNvCxnSpPr/>
          <p:nvPr/>
        </p:nvCxnSpPr>
        <p:spPr>
          <a:xfrm>
            <a:off x="1182938" y="1675275"/>
            <a:ext cx="2386200" cy="0"/>
          </a:xfrm>
          <a:prstGeom prst="straightConnector1">
            <a:avLst/>
          </a:prstGeom>
          <a:noFill/>
          <a:ln cap="flat" cmpd="sng" w="9525">
            <a:solidFill>
              <a:schemeClr val="dk2"/>
            </a:solidFill>
            <a:prstDash val="solid"/>
            <a:round/>
            <a:headEnd len="med" w="med" type="none"/>
            <a:tailEnd len="med" w="med" type="triangle"/>
          </a:ln>
        </p:spPr>
      </p:cxnSp>
      <p:sp>
        <p:nvSpPr>
          <p:cNvPr id="1389" name="Google Shape;1389;p58"/>
          <p:cNvSpPr txBox="1"/>
          <p:nvPr/>
        </p:nvSpPr>
        <p:spPr>
          <a:xfrm>
            <a:off x="1249125" y="1205050"/>
            <a:ext cx="2086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Last Lock (Read/Write)</a:t>
            </a:r>
            <a:endParaRPr>
              <a:latin typeface="Proxima Nova"/>
              <a:ea typeface="Proxima Nova"/>
              <a:cs typeface="Proxima Nova"/>
              <a:sym typeface="Proxima Nova"/>
            </a:endParaRPr>
          </a:p>
        </p:txBody>
      </p:sp>
      <p:sp>
        <p:nvSpPr>
          <p:cNvPr id="1390" name="Google Shape;1390;p58"/>
          <p:cNvSpPr/>
          <p:nvPr/>
        </p:nvSpPr>
        <p:spPr>
          <a:xfrm>
            <a:off x="191050" y="2027925"/>
            <a:ext cx="4658525" cy="2233950"/>
          </a:xfrm>
          <a:prstGeom prst="flowChartDecision">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8"/>
          <p:cNvSpPr/>
          <p:nvPr/>
        </p:nvSpPr>
        <p:spPr>
          <a:xfrm>
            <a:off x="1189525" y="2613775"/>
            <a:ext cx="501000" cy="4203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R1</a:t>
            </a:r>
            <a:endParaRPr b="1" sz="1000"/>
          </a:p>
        </p:txBody>
      </p:sp>
      <p:sp>
        <p:nvSpPr>
          <p:cNvPr id="1392" name="Google Shape;1392;p58"/>
          <p:cNvSpPr txBox="1"/>
          <p:nvPr/>
        </p:nvSpPr>
        <p:spPr>
          <a:xfrm>
            <a:off x="310025" y="4261875"/>
            <a:ext cx="4436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Q</a:t>
            </a:r>
            <a:r>
              <a:rPr b="1" baseline="-25000" lang="en">
                <a:latin typeface="Proxima Nova"/>
                <a:ea typeface="Proxima Nova"/>
                <a:cs typeface="Proxima Nova"/>
                <a:sym typeface="Proxima Nova"/>
              </a:rPr>
              <a:t>R1</a:t>
            </a:r>
            <a:r>
              <a:rPr b="1" lang="en">
                <a:latin typeface="Proxima Nova"/>
                <a:ea typeface="Proxima Nova"/>
                <a:cs typeface="Proxima Nova"/>
                <a:sym typeface="Proxima Nova"/>
              </a:rPr>
              <a:t>(X) = [</a:t>
            </a:r>
            <a:r>
              <a:rPr b="1" lang="en">
                <a:solidFill>
                  <a:schemeClr val="dk1"/>
                </a:solidFill>
                <a:latin typeface="Proxima Nova"/>
                <a:ea typeface="Proxima Nova"/>
                <a:cs typeface="Proxima Nova"/>
                <a:sym typeface="Proxima Nova"/>
              </a:rPr>
              <a:t>(</a:t>
            </a:r>
            <a:r>
              <a:rPr b="1" lang="en" sz="1700">
                <a:solidFill>
                  <a:schemeClr val="dk1"/>
                </a:solidFill>
                <a:latin typeface="Proxima Nova"/>
                <a:ea typeface="Proxima Nova"/>
                <a:cs typeface="Proxima Nova"/>
                <a:sym typeface="Proxima Nova"/>
              </a:rPr>
              <a:t>𝜏</a:t>
            </a:r>
            <a:r>
              <a:rPr b="1" baseline="-25000" lang="en" sz="1700">
                <a:solidFill>
                  <a:schemeClr val="dk1"/>
                </a:solidFill>
                <a:latin typeface="Proxima Nova"/>
                <a:ea typeface="Proxima Nova"/>
                <a:cs typeface="Proxima Nova"/>
                <a:sym typeface="Proxima Nova"/>
              </a:rPr>
              <a:t>write</a:t>
            </a:r>
            <a:r>
              <a:rPr b="1" lang="en" sz="1700">
                <a:solidFill>
                  <a:schemeClr val="dk1"/>
                </a:solidFill>
                <a:latin typeface="Proxima Nova"/>
                <a:ea typeface="Proxima Nova"/>
                <a:cs typeface="Proxima Nova"/>
                <a:sym typeface="Proxima Nova"/>
              </a:rPr>
              <a:t>, VOTE(S)), ... </a:t>
            </a:r>
            <a:r>
              <a:rPr b="1" lang="en" sz="1700">
                <a:solidFill>
                  <a:schemeClr val="dk1"/>
                </a:solidFill>
                <a:latin typeface="Proxima Nova"/>
                <a:ea typeface="Proxima Nova"/>
                <a:cs typeface="Proxima Nova"/>
                <a:sym typeface="Proxima Nova"/>
              </a:rPr>
              <a:t>]</a:t>
            </a:r>
            <a:endParaRPr b="1">
              <a:latin typeface="Proxima Nova"/>
              <a:ea typeface="Proxima Nova"/>
              <a:cs typeface="Proxima Nova"/>
              <a:sym typeface="Proxima Nova"/>
            </a:endParaRPr>
          </a:p>
        </p:txBody>
      </p:sp>
      <p:cxnSp>
        <p:nvCxnSpPr>
          <p:cNvPr id="1393" name="Google Shape;1393;p58"/>
          <p:cNvCxnSpPr/>
          <p:nvPr/>
        </p:nvCxnSpPr>
        <p:spPr>
          <a:xfrm>
            <a:off x="1740625" y="2821500"/>
            <a:ext cx="102300" cy="1467300"/>
          </a:xfrm>
          <a:prstGeom prst="straightConnector1">
            <a:avLst/>
          </a:prstGeom>
          <a:noFill/>
          <a:ln cap="flat" cmpd="sng" w="9525">
            <a:solidFill>
              <a:schemeClr val="dk2"/>
            </a:solidFill>
            <a:prstDash val="solid"/>
            <a:round/>
            <a:headEnd len="med" w="med" type="none"/>
            <a:tailEnd len="med" w="med" type="triangle"/>
          </a:ln>
        </p:spPr>
      </p:cxnSp>
      <p:sp>
        <p:nvSpPr>
          <p:cNvPr id="1394" name="Google Shape;1394;p58"/>
          <p:cNvSpPr/>
          <p:nvPr/>
        </p:nvSpPr>
        <p:spPr>
          <a:xfrm>
            <a:off x="877775" y="3118675"/>
            <a:ext cx="501000" cy="4203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R2</a:t>
            </a:r>
            <a:endParaRPr b="1" sz="1000"/>
          </a:p>
        </p:txBody>
      </p:sp>
      <p:sp>
        <p:nvSpPr>
          <p:cNvPr id="1395" name="Google Shape;1395;p58"/>
          <p:cNvSpPr/>
          <p:nvPr/>
        </p:nvSpPr>
        <p:spPr>
          <a:xfrm>
            <a:off x="1690525" y="3355050"/>
            <a:ext cx="501000" cy="4002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R3</a:t>
            </a:r>
            <a:endParaRPr b="1" sz="1000"/>
          </a:p>
        </p:txBody>
      </p:sp>
      <p:sp>
        <p:nvSpPr>
          <p:cNvPr id="1396" name="Google Shape;1396;p58"/>
          <p:cNvSpPr/>
          <p:nvPr/>
        </p:nvSpPr>
        <p:spPr>
          <a:xfrm>
            <a:off x="2459450" y="3496700"/>
            <a:ext cx="501000" cy="4203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R4</a:t>
            </a:r>
            <a:endParaRPr b="1" sz="1000"/>
          </a:p>
        </p:txBody>
      </p:sp>
      <p:sp>
        <p:nvSpPr>
          <p:cNvPr id="1397" name="Google Shape;1397;p58"/>
          <p:cNvSpPr/>
          <p:nvPr/>
        </p:nvSpPr>
        <p:spPr>
          <a:xfrm>
            <a:off x="3148700" y="3186475"/>
            <a:ext cx="501000" cy="4203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R5</a:t>
            </a:r>
            <a:endParaRPr b="1" sz="1000"/>
          </a:p>
        </p:txBody>
      </p:sp>
      <p:sp>
        <p:nvSpPr>
          <p:cNvPr id="1398" name="Google Shape;1398;p58"/>
          <p:cNvSpPr/>
          <p:nvPr/>
        </p:nvSpPr>
        <p:spPr>
          <a:xfrm>
            <a:off x="3819975" y="2934750"/>
            <a:ext cx="501000" cy="4203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R6</a:t>
            </a:r>
            <a:endParaRPr b="1" sz="1000"/>
          </a:p>
        </p:txBody>
      </p:sp>
      <p:sp>
        <p:nvSpPr>
          <p:cNvPr id="1399" name="Google Shape;1399;p58"/>
          <p:cNvSpPr/>
          <p:nvPr/>
        </p:nvSpPr>
        <p:spPr>
          <a:xfrm>
            <a:off x="5419625" y="3189763"/>
            <a:ext cx="861600" cy="82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800"/>
              </a:spcBef>
              <a:spcAft>
                <a:spcPts val="0"/>
              </a:spcAft>
              <a:buNone/>
            </a:pPr>
            <a:r>
              <a:rPr lang="en" sz="1600">
                <a:solidFill>
                  <a:schemeClr val="dk1"/>
                </a:solidFill>
                <a:latin typeface="Proxima Nova"/>
                <a:ea typeface="Proxima Nova"/>
                <a:cs typeface="Proxima Nova"/>
                <a:sym typeface="Proxima Nova"/>
              </a:rPr>
              <a:t>𝜏</a:t>
            </a:r>
            <a:r>
              <a:rPr baseline="-25000" lang="en" sz="1600">
                <a:solidFill>
                  <a:schemeClr val="dk1"/>
                </a:solidFill>
                <a:latin typeface="Proxima Nova"/>
                <a:ea typeface="Proxima Nova"/>
                <a:cs typeface="Proxima Nova"/>
                <a:sym typeface="Proxima Nova"/>
              </a:rPr>
              <a:t>write</a:t>
            </a:r>
            <a:endParaRPr baseline="-25000" sz="1300"/>
          </a:p>
        </p:txBody>
      </p:sp>
      <p:cxnSp>
        <p:nvCxnSpPr>
          <p:cNvPr id="1400" name="Google Shape;1400;p58"/>
          <p:cNvCxnSpPr>
            <a:stCxn id="1399" idx="6"/>
            <a:endCxn id="1401" idx="2"/>
          </p:cNvCxnSpPr>
          <p:nvPr/>
        </p:nvCxnSpPr>
        <p:spPr>
          <a:xfrm>
            <a:off x="6281225" y="3601213"/>
            <a:ext cx="1410900" cy="0"/>
          </a:xfrm>
          <a:prstGeom prst="straightConnector1">
            <a:avLst/>
          </a:prstGeom>
          <a:noFill/>
          <a:ln cap="flat" cmpd="sng" w="9525">
            <a:solidFill>
              <a:schemeClr val="dk2"/>
            </a:solidFill>
            <a:prstDash val="solid"/>
            <a:round/>
            <a:headEnd len="med" w="med" type="none"/>
            <a:tailEnd len="med" w="med" type="triangle"/>
          </a:ln>
        </p:spPr>
      </p:cxnSp>
      <p:sp>
        <p:nvSpPr>
          <p:cNvPr id="1401" name="Google Shape;1401;p58"/>
          <p:cNvSpPr/>
          <p:nvPr/>
        </p:nvSpPr>
        <p:spPr>
          <a:xfrm>
            <a:off x="7692125" y="3248563"/>
            <a:ext cx="690600" cy="70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800"/>
              </a:spcBef>
              <a:spcAft>
                <a:spcPts val="0"/>
              </a:spcAft>
              <a:buNone/>
            </a:pPr>
            <a:r>
              <a:rPr lang="en" sz="2200">
                <a:solidFill>
                  <a:schemeClr val="dk1"/>
                </a:solidFill>
                <a:latin typeface="Proxima Nova"/>
                <a:ea typeface="Proxima Nova"/>
                <a:cs typeface="Proxima Nova"/>
                <a:sym typeface="Proxima Nova"/>
              </a:rPr>
              <a:t>X</a:t>
            </a:r>
            <a:endParaRPr sz="1900"/>
          </a:p>
        </p:txBody>
      </p:sp>
      <p:sp>
        <p:nvSpPr>
          <p:cNvPr id="1402" name="Google Shape;1402;p58"/>
          <p:cNvSpPr txBox="1"/>
          <p:nvPr/>
        </p:nvSpPr>
        <p:spPr>
          <a:xfrm>
            <a:off x="6194300" y="3755250"/>
            <a:ext cx="171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Write lock</a:t>
            </a:r>
            <a:endParaRPr>
              <a:latin typeface="Proxima Nova"/>
              <a:ea typeface="Proxima Nova"/>
              <a:cs typeface="Proxima Nova"/>
              <a:sym typeface="Proxima Nova"/>
            </a:endParaRPr>
          </a:p>
        </p:txBody>
      </p:sp>
      <p:sp>
        <p:nvSpPr>
          <p:cNvPr id="1403" name="Google Shape;1403;p58"/>
          <p:cNvSpPr txBox="1"/>
          <p:nvPr/>
        </p:nvSpPr>
        <p:spPr>
          <a:xfrm>
            <a:off x="5525600" y="1278525"/>
            <a:ext cx="30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404" name="Google Shape;1404;p58"/>
          <p:cNvSpPr/>
          <p:nvPr/>
        </p:nvSpPr>
        <p:spPr>
          <a:xfrm>
            <a:off x="5554975" y="1249125"/>
            <a:ext cx="2659825" cy="10581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Wake up </a:t>
            </a:r>
            <a:r>
              <a:rPr b="1" lang="en" sz="1700">
                <a:solidFill>
                  <a:schemeClr val="dk1"/>
                </a:solidFill>
                <a:latin typeface="Proxima Nova"/>
                <a:ea typeface="Proxima Nova"/>
                <a:cs typeface="Proxima Nova"/>
                <a:sym typeface="Proxima Nova"/>
              </a:rPr>
              <a:t>𝜏</a:t>
            </a:r>
            <a:r>
              <a:rPr b="1" baseline="-25000" lang="en" sz="1700">
                <a:solidFill>
                  <a:schemeClr val="dk1"/>
                </a:solidFill>
                <a:latin typeface="Proxima Nova"/>
                <a:ea typeface="Proxima Nova"/>
                <a:cs typeface="Proxima Nova"/>
                <a:sym typeface="Proxima Nova"/>
              </a:rPr>
              <a:t>write</a:t>
            </a:r>
            <a:endParaRPr b="1" sz="1800"/>
          </a:p>
        </p:txBody>
      </p:sp>
      <p:cxnSp>
        <p:nvCxnSpPr>
          <p:cNvPr id="1405" name="Google Shape;1405;p58"/>
          <p:cNvCxnSpPr/>
          <p:nvPr/>
        </p:nvCxnSpPr>
        <p:spPr>
          <a:xfrm flipH="1">
            <a:off x="6848263" y="2281738"/>
            <a:ext cx="10200" cy="863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9" name="Shape 1409"/>
        <p:cNvGrpSpPr/>
        <p:nvPr/>
      </p:nvGrpSpPr>
      <p:grpSpPr>
        <a:xfrm>
          <a:off x="0" y="0"/>
          <a:ext cx="0" cy="0"/>
          <a:chOff x="0" y="0"/>
          <a:chExt cx="0" cy="0"/>
        </a:xfrm>
      </p:grpSpPr>
      <p:sp>
        <p:nvSpPr>
          <p:cNvPr id="1410" name="Google Shape;1410;p5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Lock Based Execution</a:t>
            </a:r>
            <a:endParaRPr/>
          </a:p>
        </p:txBody>
      </p:sp>
      <p:sp>
        <p:nvSpPr>
          <p:cNvPr id="1411" name="Google Shape;1411;p59"/>
          <p:cNvSpPr/>
          <p:nvPr/>
        </p:nvSpPr>
        <p:spPr>
          <a:xfrm>
            <a:off x="567925" y="1550800"/>
            <a:ext cx="578700" cy="53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D1</a:t>
            </a:r>
            <a:endParaRPr/>
          </a:p>
        </p:txBody>
      </p:sp>
      <p:sp>
        <p:nvSpPr>
          <p:cNvPr id="1412" name="Google Shape;1412;p59"/>
          <p:cNvSpPr/>
          <p:nvPr/>
        </p:nvSpPr>
        <p:spPr>
          <a:xfrm>
            <a:off x="1329925" y="1550800"/>
            <a:ext cx="578700" cy="53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D2</a:t>
            </a:r>
            <a:endParaRPr/>
          </a:p>
        </p:txBody>
      </p:sp>
      <p:sp>
        <p:nvSpPr>
          <p:cNvPr id="1413" name="Google Shape;1413;p59"/>
          <p:cNvSpPr/>
          <p:nvPr/>
        </p:nvSpPr>
        <p:spPr>
          <a:xfrm>
            <a:off x="2091925" y="1550800"/>
            <a:ext cx="578700" cy="53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D3</a:t>
            </a:r>
            <a:endParaRPr/>
          </a:p>
        </p:txBody>
      </p:sp>
      <p:sp>
        <p:nvSpPr>
          <p:cNvPr id="1414" name="Google Shape;1414;p59"/>
          <p:cNvSpPr/>
          <p:nvPr/>
        </p:nvSpPr>
        <p:spPr>
          <a:xfrm>
            <a:off x="2853925" y="1550800"/>
            <a:ext cx="578700" cy="53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D4</a:t>
            </a:r>
            <a:endParaRPr/>
          </a:p>
        </p:txBody>
      </p:sp>
      <p:sp>
        <p:nvSpPr>
          <p:cNvPr id="1415" name="Google Shape;1415;p59"/>
          <p:cNvSpPr/>
          <p:nvPr/>
        </p:nvSpPr>
        <p:spPr>
          <a:xfrm>
            <a:off x="3615925" y="1550800"/>
            <a:ext cx="578700" cy="53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D5</a:t>
            </a:r>
            <a:endParaRPr/>
          </a:p>
        </p:txBody>
      </p:sp>
      <p:sp>
        <p:nvSpPr>
          <p:cNvPr id="1416" name="Google Shape;1416;p59"/>
          <p:cNvSpPr/>
          <p:nvPr/>
        </p:nvSpPr>
        <p:spPr>
          <a:xfrm>
            <a:off x="4377925" y="1550800"/>
            <a:ext cx="578700" cy="53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D6</a:t>
            </a:r>
            <a:endParaRPr/>
          </a:p>
        </p:txBody>
      </p:sp>
      <p:sp>
        <p:nvSpPr>
          <p:cNvPr id="1417" name="Google Shape;1417;p59"/>
          <p:cNvSpPr/>
          <p:nvPr/>
        </p:nvSpPr>
        <p:spPr>
          <a:xfrm>
            <a:off x="5139925" y="1550800"/>
            <a:ext cx="578700" cy="53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D7</a:t>
            </a:r>
            <a:endParaRPr/>
          </a:p>
        </p:txBody>
      </p:sp>
      <p:sp>
        <p:nvSpPr>
          <p:cNvPr id="1418" name="Google Shape;1418;p59"/>
          <p:cNvSpPr/>
          <p:nvPr/>
        </p:nvSpPr>
        <p:spPr>
          <a:xfrm>
            <a:off x="5901925" y="1550800"/>
            <a:ext cx="578700" cy="53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D8</a:t>
            </a:r>
            <a:endParaRPr/>
          </a:p>
        </p:txBody>
      </p:sp>
      <p:sp>
        <p:nvSpPr>
          <p:cNvPr id="1419" name="Google Shape;1419;p59"/>
          <p:cNvSpPr/>
          <p:nvPr/>
        </p:nvSpPr>
        <p:spPr>
          <a:xfrm>
            <a:off x="6663925" y="1550800"/>
            <a:ext cx="578700" cy="53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D9</a:t>
            </a:r>
            <a:endParaRPr/>
          </a:p>
        </p:txBody>
      </p:sp>
      <p:sp>
        <p:nvSpPr>
          <p:cNvPr id="1420" name="Google Shape;1420;p59"/>
          <p:cNvSpPr/>
          <p:nvPr/>
        </p:nvSpPr>
        <p:spPr>
          <a:xfrm>
            <a:off x="7425925" y="1550800"/>
            <a:ext cx="578700" cy="53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D10</a:t>
            </a:r>
            <a:endParaRPr/>
          </a:p>
        </p:txBody>
      </p:sp>
      <p:sp>
        <p:nvSpPr>
          <p:cNvPr id="1421" name="Google Shape;1421;p59"/>
          <p:cNvSpPr txBox="1"/>
          <p:nvPr/>
        </p:nvSpPr>
        <p:spPr>
          <a:xfrm>
            <a:off x="589350" y="2507450"/>
            <a:ext cx="339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422" name="Google Shape;1422;p59"/>
          <p:cNvSpPr txBox="1"/>
          <p:nvPr/>
        </p:nvSpPr>
        <p:spPr>
          <a:xfrm>
            <a:off x="578650" y="2528900"/>
            <a:ext cx="3514800" cy="42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None/>
            </a:pPr>
            <a:r>
              <a:rPr lang="en" sz="1700">
                <a:solidFill>
                  <a:schemeClr val="dk1"/>
                </a:solidFill>
                <a:latin typeface="Proxima Nova"/>
                <a:ea typeface="Proxima Nova"/>
                <a:cs typeface="Proxima Nova"/>
                <a:sym typeface="Proxima Nova"/>
              </a:rPr>
              <a:t>𝜏</a:t>
            </a:r>
            <a:r>
              <a:rPr baseline="-25000" lang="en" sz="1700">
                <a:solidFill>
                  <a:schemeClr val="dk1"/>
                </a:solidFill>
                <a:latin typeface="Proxima Nova"/>
                <a:ea typeface="Proxima Nova"/>
                <a:cs typeface="Proxima Nova"/>
                <a:sym typeface="Proxima Nova"/>
              </a:rPr>
              <a:t>1</a:t>
            </a:r>
            <a:r>
              <a:rPr lang="en" sz="1700">
                <a:solidFill>
                  <a:schemeClr val="dk1"/>
                </a:solidFill>
                <a:latin typeface="Proxima Nova"/>
                <a:ea typeface="Proxima Nova"/>
                <a:cs typeface="Proxima Nova"/>
                <a:sym typeface="Proxima Nova"/>
              </a:rPr>
              <a:t> = writes to data items D1, ... , D10</a:t>
            </a:r>
            <a:endParaRPr>
              <a:latin typeface="Proxima Nova"/>
              <a:ea typeface="Proxima Nova"/>
              <a:cs typeface="Proxima Nova"/>
              <a:sym typeface="Proxima Nova"/>
            </a:endParaRPr>
          </a:p>
        </p:txBody>
      </p:sp>
      <p:sp>
        <p:nvSpPr>
          <p:cNvPr id="1423" name="Google Shape;1423;p59"/>
          <p:cNvSpPr txBox="1"/>
          <p:nvPr/>
        </p:nvSpPr>
        <p:spPr>
          <a:xfrm>
            <a:off x="578650" y="3099200"/>
            <a:ext cx="3514800" cy="42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None/>
            </a:pPr>
            <a:r>
              <a:rPr lang="en" sz="1700">
                <a:solidFill>
                  <a:schemeClr val="dk1"/>
                </a:solidFill>
                <a:latin typeface="Proxima Nova"/>
                <a:ea typeface="Proxima Nova"/>
                <a:cs typeface="Proxima Nova"/>
                <a:sym typeface="Proxima Nova"/>
              </a:rPr>
              <a:t>𝜏</a:t>
            </a:r>
            <a:r>
              <a:rPr baseline="-25000" lang="en" sz="1700">
                <a:solidFill>
                  <a:schemeClr val="dk1"/>
                </a:solidFill>
                <a:latin typeface="Proxima Nova"/>
                <a:ea typeface="Proxima Nova"/>
                <a:cs typeface="Proxima Nova"/>
                <a:sym typeface="Proxima Nova"/>
              </a:rPr>
              <a:t>2</a:t>
            </a:r>
            <a:r>
              <a:rPr lang="en" sz="1700">
                <a:solidFill>
                  <a:schemeClr val="dk1"/>
                </a:solidFill>
                <a:latin typeface="Proxima Nova"/>
                <a:ea typeface="Proxima Nova"/>
                <a:cs typeface="Proxima Nova"/>
                <a:sym typeface="Proxima Nova"/>
              </a:rPr>
              <a:t> = writes to data items D1</a:t>
            </a:r>
            <a:endParaRPr>
              <a:latin typeface="Proxima Nova"/>
              <a:ea typeface="Proxima Nova"/>
              <a:cs typeface="Proxima Nova"/>
              <a:sym typeface="Proxima Nova"/>
            </a:endParaRPr>
          </a:p>
        </p:txBody>
      </p:sp>
      <p:sp>
        <p:nvSpPr>
          <p:cNvPr id="1424" name="Google Shape;1424;p59"/>
          <p:cNvSpPr txBox="1"/>
          <p:nvPr/>
        </p:nvSpPr>
        <p:spPr>
          <a:xfrm>
            <a:off x="567925" y="3669500"/>
            <a:ext cx="308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Consensus step takes 30ms</a:t>
            </a:r>
            <a:endParaRPr>
              <a:latin typeface="Proxima Nova"/>
              <a:ea typeface="Proxima Nova"/>
              <a:cs typeface="Proxima Nova"/>
              <a:sym typeface="Proxima Nova"/>
            </a:endParaRPr>
          </a:p>
        </p:txBody>
      </p:sp>
      <p:sp>
        <p:nvSpPr>
          <p:cNvPr id="1425" name="Google Shape;1425;p59"/>
          <p:cNvSpPr txBox="1"/>
          <p:nvPr/>
        </p:nvSpPr>
        <p:spPr>
          <a:xfrm>
            <a:off x="5143500" y="2593175"/>
            <a:ext cx="2861100" cy="2274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None/>
            </a:pPr>
            <a:r>
              <a:rPr lang="en" sz="1700">
                <a:solidFill>
                  <a:schemeClr val="dk1"/>
                </a:solidFill>
                <a:latin typeface="Proxima Nova"/>
                <a:ea typeface="Proxima Nova"/>
                <a:cs typeface="Proxima Nova"/>
                <a:sym typeface="Proxima Nova"/>
              </a:rPr>
              <a:t>𝜏</a:t>
            </a:r>
            <a:r>
              <a:rPr baseline="-25000" lang="en" sz="1700">
                <a:solidFill>
                  <a:schemeClr val="dk1"/>
                </a:solidFill>
                <a:latin typeface="Proxima Nova"/>
                <a:ea typeface="Proxima Nova"/>
                <a:cs typeface="Proxima Nova"/>
                <a:sym typeface="Proxima Nova"/>
              </a:rPr>
              <a:t>1</a:t>
            </a:r>
            <a:r>
              <a:rPr lang="en" sz="1700">
                <a:solidFill>
                  <a:schemeClr val="dk1"/>
                </a:solidFill>
                <a:latin typeface="Proxima Nova"/>
                <a:ea typeface="Proxima Nova"/>
                <a:cs typeface="Proxima Nova"/>
                <a:sym typeface="Proxima Nova"/>
              </a:rPr>
              <a:t> performs m consecutive consensus steps, which will take at least 300ms before 𝜏</a:t>
            </a:r>
            <a:r>
              <a:rPr baseline="-25000" lang="en" sz="1700">
                <a:solidFill>
                  <a:schemeClr val="dk1"/>
                </a:solidFill>
                <a:latin typeface="Proxima Nova"/>
                <a:ea typeface="Proxima Nova"/>
                <a:cs typeface="Proxima Nova"/>
                <a:sym typeface="Proxima Nova"/>
              </a:rPr>
              <a:t>2</a:t>
            </a:r>
            <a:r>
              <a:rPr lang="en" sz="1700">
                <a:solidFill>
                  <a:schemeClr val="dk1"/>
                </a:solidFill>
                <a:latin typeface="Proxima Nova"/>
                <a:ea typeface="Proxima Nova"/>
                <a:cs typeface="Proxima Nova"/>
                <a:sym typeface="Proxima Nova"/>
              </a:rPr>
              <a:t> can get the write lock.</a:t>
            </a:r>
            <a:endParaRPr sz="1700">
              <a:solidFill>
                <a:schemeClr val="dk1"/>
              </a:solidFill>
              <a:latin typeface="Proxima Nova"/>
              <a:ea typeface="Proxima Nova"/>
              <a:cs typeface="Proxima Nova"/>
              <a:sym typeface="Proxima Nova"/>
            </a:endParaRPr>
          </a:p>
          <a:p>
            <a:pPr indent="0" lvl="0" marL="0" rtl="0" algn="l">
              <a:lnSpc>
                <a:spcPct val="90000"/>
              </a:lnSpc>
              <a:spcBef>
                <a:spcPts val="800"/>
              </a:spcBef>
              <a:spcAft>
                <a:spcPts val="0"/>
              </a:spcAft>
              <a:buNone/>
            </a:pPr>
            <a:r>
              <a:t/>
            </a:r>
            <a:endParaRPr sz="1700">
              <a:solidFill>
                <a:schemeClr val="dk1"/>
              </a:solidFill>
              <a:latin typeface="Proxima Nova"/>
              <a:ea typeface="Proxima Nova"/>
              <a:cs typeface="Proxima Nova"/>
              <a:sym typeface="Proxima Nova"/>
            </a:endParaRPr>
          </a:p>
          <a:p>
            <a:pPr indent="0" lvl="0" marL="0" rtl="0" algn="l">
              <a:lnSpc>
                <a:spcPct val="90000"/>
              </a:lnSpc>
              <a:spcBef>
                <a:spcPts val="800"/>
              </a:spcBef>
              <a:spcAft>
                <a:spcPts val="0"/>
              </a:spcAft>
              <a:buClr>
                <a:schemeClr val="dk1"/>
              </a:buClr>
              <a:buSzPts val="1100"/>
              <a:buFont typeface="Arial"/>
              <a:buNone/>
            </a:pPr>
            <a:r>
              <a:rPr b="1" lang="en" sz="1700">
                <a:solidFill>
                  <a:schemeClr val="dk1"/>
                </a:solidFill>
                <a:latin typeface="Proxima Nova"/>
                <a:ea typeface="Proxima Nova"/>
                <a:cs typeface="Proxima Nova"/>
                <a:sym typeface="Proxima Nova"/>
              </a:rPr>
              <a:t>Large txn processing latencies in high contention</a:t>
            </a:r>
            <a:endParaRPr b="1" sz="1700">
              <a:solidFill>
                <a:schemeClr val="dk1"/>
              </a:solidFill>
              <a:latin typeface="Proxima Nova"/>
              <a:ea typeface="Proxima Nova"/>
              <a:cs typeface="Proxima Nova"/>
              <a:sym typeface="Proxima Nov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9" name="Shape 1429"/>
        <p:cNvGrpSpPr/>
        <p:nvPr/>
      </p:nvGrpSpPr>
      <p:grpSpPr>
        <a:xfrm>
          <a:off x="0" y="0"/>
          <a:ext cx="0" cy="0"/>
          <a:chOff x="0" y="0"/>
          <a:chExt cx="0" cy="0"/>
        </a:xfrm>
      </p:grpSpPr>
      <p:sp>
        <p:nvSpPr>
          <p:cNvPr id="1430" name="Google Shape;1430;p60"/>
          <p:cNvSpPr txBox="1"/>
          <p:nvPr>
            <p:ph type="title"/>
          </p:nvPr>
        </p:nvSpPr>
        <p:spPr>
          <a:xfrm>
            <a:off x="582850" y="2074644"/>
            <a:ext cx="7886700" cy="9942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Performance Evaluation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4" name="Shape 1434"/>
        <p:cNvGrpSpPr/>
        <p:nvPr/>
      </p:nvGrpSpPr>
      <p:grpSpPr>
        <a:xfrm>
          <a:off x="0" y="0"/>
          <a:ext cx="0" cy="0"/>
          <a:chOff x="0" y="0"/>
          <a:chExt cx="0" cy="0"/>
        </a:xfrm>
      </p:grpSpPr>
      <p:sp>
        <p:nvSpPr>
          <p:cNvPr id="1435" name="Google Shape;1435;p61"/>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a:p>
            <a:pPr indent="-317500" lvl="0" marL="457200" rtl="0" algn="l">
              <a:spcBef>
                <a:spcPts val="800"/>
              </a:spcBef>
              <a:spcAft>
                <a:spcPts val="0"/>
              </a:spcAft>
              <a:buSzPts val="1400"/>
              <a:buAutoNum type="arabicPeriod"/>
            </a:pPr>
            <a:r>
              <a:rPr lang="en"/>
              <a:t>Scalability</a:t>
            </a:r>
            <a:endParaRPr/>
          </a:p>
          <a:p>
            <a:pPr indent="0" lvl="0" marL="0" rtl="0" algn="l">
              <a:spcBef>
                <a:spcPts val="800"/>
              </a:spcBef>
              <a:spcAft>
                <a:spcPts val="0"/>
              </a:spcAft>
              <a:buNone/>
            </a:pPr>
            <a:r>
              <a:t/>
            </a:r>
            <a:endParaRPr/>
          </a:p>
          <a:p>
            <a:pPr indent="-317500" lvl="0" marL="457200" rtl="0" algn="l">
              <a:spcBef>
                <a:spcPts val="800"/>
              </a:spcBef>
              <a:spcAft>
                <a:spcPts val="0"/>
              </a:spcAft>
              <a:buSzPts val="1400"/>
              <a:buAutoNum type="arabicPeriod"/>
            </a:pPr>
            <a:r>
              <a:rPr lang="en"/>
              <a:t>Contention</a:t>
            </a:r>
            <a:endParaRPr/>
          </a:p>
          <a:p>
            <a:pPr indent="0" lvl="0" marL="0" rtl="0" algn="l">
              <a:spcBef>
                <a:spcPts val="800"/>
              </a:spcBef>
              <a:spcAft>
                <a:spcPts val="0"/>
              </a:spcAft>
              <a:buNone/>
            </a:pPr>
            <a:r>
              <a:t/>
            </a:r>
            <a:endParaRPr/>
          </a:p>
          <a:p>
            <a:pPr indent="-317500" lvl="0" marL="457200" rtl="0" algn="l">
              <a:spcBef>
                <a:spcPts val="800"/>
              </a:spcBef>
              <a:spcAft>
                <a:spcPts val="0"/>
              </a:spcAft>
              <a:buSzPts val="1400"/>
              <a:buAutoNum type="arabicPeriod"/>
            </a:pPr>
            <a:r>
              <a:rPr lang="en"/>
              <a:t>Factor-Scalability</a:t>
            </a:r>
            <a:endParaRPr/>
          </a:p>
        </p:txBody>
      </p:sp>
      <p:sp>
        <p:nvSpPr>
          <p:cNvPr id="1436" name="Google Shape;1436;p61"/>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Experiments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0" name="Shape 1440"/>
        <p:cNvGrpSpPr/>
        <p:nvPr/>
      </p:nvGrpSpPr>
      <p:grpSpPr>
        <a:xfrm>
          <a:off x="0" y="0"/>
          <a:ext cx="0" cy="0"/>
          <a:chOff x="0" y="0"/>
          <a:chExt cx="0" cy="0"/>
        </a:xfrm>
      </p:grpSpPr>
      <p:sp>
        <p:nvSpPr>
          <p:cNvPr id="1441" name="Google Shape;1441;p62"/>
          <p:cNvSpPr txBox="1"/>
          <p:nvPr>
            <p:ph idx="1" type="body"/>
          </p:nvPr>
        </p:nvSpPr>
        <p:spPr>
          <a:xfrm>
            <a:off x="628650" y="1114200"/>
            <a:ext cx="7266000" cy="3063300"/>
          </a:xfrm>
          <a:prstGeom prst="rect">
            <a:avLst/>
          </a:prstGeom>
        </p:spPr>
        <p:txBody>
          <a:bodyPr anchorCtr="0" anchor="t" bIns="34275" lIns="68575" spcFirstLastPara="1" rIns="68575" wrap="square" tIns="34275">
            <a:noAutofit/>
          </a:bodyPr>
          <a:lstStyle/>
          <a:p>
            <a:pPr indent="-317500" lvl="0" marL="457200" rtl="0" algn="l">
              <a:lnSpc>
                <a:spcPct val="50000"/>
              </a:lnSpc>
              <a:spcBef>
                <a:spcPts val="800"/>
              </a:spcBef>
              <a:spcAft>
                <a:spcPts val="0"/>
              </a:spcAft>
              <a:buSzPts val="1400"/>
              <a:buAutoNum type="arabicPeriod"/>
            </a:pPr>
            <a:r>
              <a:rPr lang="en"/>
              <a:t>No. of Shards = 64</a:t>
            </a:r>
            <a:endParaRPr/>
          </a:p>
          <a:p>
            <a:pPr indent="0" lvl="0" marL="0" rtl="0" algn="l">
              <a:lnSpc>
                <a:spcPct val="50000"/>
              </a:lnSpc>
              <a:spcBef>
                <a:spcPts val="800"/>
              </a:spcBef>
              <a:spcAft>
                <a:spcPts val="0"/>
              </a:spcAft>
              <a:buNone/>
            </a:pPr>
            <a:r>
              <a:t/>
            </a:r>
            <a:endParaRPr/>
          </a:p>
          <a:p>
            <a:pPr indent="-317500" lvl="0" marL="457200" rtl="0" algn="l">
              <a:lnSpc>
                <a:spcPct val="50000"/>
              </a:lnSpc>
              <a:spcBef>
                <a:spcPts val="800"/>
              </a:spcBef>
              <a:spcAft>
                <a:spcPts val="0"/>
              </a:spcAft>
              <a:buSzPts val="1400"/>
              <a:buAutoNum type="arabicPeriod"/>
            </a:pPr>
            <a:r>
              <a:rPr lang="en"/>
              <a:t>Active accounts per shard = 128. Total Accounts = 8192</a:t>
            </a:r>
            <a:endParaRPr/>
          </a:p>
          <a:p>
            <a:pPr indent="0" lvl="0" marL="0" rtl="0" algn="l">
              <a:lnSpc>
                <a:spcPct val="50000"/>
              </a:lnSpc>
              <a:spcBef>
                <a:spcPts val="800"/>
              </a:spcBef>
              <a:spcAft>
                <a:spcPts val="0"/>
              </a:spcAft>
              <a:buNone/>
            </a:pPr>
            <a:r>
              <a:t/>
            </a:r>
            <a:endParaRPr/>
          </a:p>
          <a:p>
            <a:pPr indent="-317500" lvl="0" marL="457200" rtl="0" algn="l">
              <a:lnSpc>
                <a:spcPct val="50000"/>
              </a:lnSpc>
              <a:spcBef>
                <a:spcPts val="800"/>
              </a:spcBef>
              <a:spcAft>
                <a:spcPts val="0"/>
              </a:spcAft>
              <a:buSzPts val="1400"/>
              <a:buAutoNum type="arabicPeriod"/>
            </a:pPr>
            <a:r>
              <a:rPr lang="en"/>
              <a:t>Message Delay = 10ms</a:t>
            </a:r>
            <a:endParaRPr/>
          </a:p>
          <a:p>
            <a:pPr indent="0" lvl="0" marL="0" rtl="0" algn="l">
              <a:lnSpc>
                <a:spcPct val="50000"/>
              </a:lnSpc>
              <a:spcBef>
                <a:spcPts val="800"/>
              </a:spcBef>
              <a:spcAft>
                <a:spcPts val="0"/>
              </a:spcAft>
              <a:buNone/>
            </a:pPr>
            <a:r>
              <a:t/>
            </a:r>
            <a:endParaRPr/>
          </a:p>
          <a:p>
            <a:pPr indent="-317500" lvl="0" marL="457200" rtl="0" algn="l">
              <a:lnSpc>
                <a:spcPct val="50000"/>
              </a:lnSpc>
              <a:spcBef>
                <a:spcPts val="800"/>
              </a:spcBef>
              <a:spcAft>
                <a:spcPts val="0"/>
              </a:spcAft>
              <a:buSzPts val="1400"/>
              <a:buAutoNum type="arabicPeriod"/>
            </a:pPr>
            <a:r>
              <a:rPr lang="en"/>
              <a:t>Consensus Time = 30ms</a:t>
            </a:r>
            <a:endParaRPr/>
          </a:p>
          <a:p>
            <a:pPr indent="0" lvl="0" marL="0" rtl="0" algn="l">
              <a:lnSpc>
                <a:spcPct val="50000"/>
              </a:lnSpc>
              <a:spcBef>
                <a:spcPts val="800"/>
              </a:spcBef>
              <a:spcAft>
                <a:spcPts val="0"/>
              </a:spcAft>
              <a:buNone/>
            </a:pPr>
            <a:r>
              <a:t/>
            </a:r>
            <a:endParaRPr/>
          </a:p>
          <a:p>
            <a:pPr indent="-317500" lvl="0" marL="457200" rtl="0" algn="l">
              <a:lnSpc>
                <a:spcPct val="50000"/>
              </a:lnSpc>
              <a:spcBef>
                <a:spcPts val="800"/>
              </a:spcBef>
              <a:spcAft>
                <a:spcPts val="0"/>
              </a:spcAft>
              <a:buSzPts val="1400"/>
              <a:buAutoNum type="arabicPeriod"/>
            </a:pPr>
            <a:r>
              <a:rPr lang="en"/>
              <a:t>Decisions per shard per sec = 1000</a:t>
            </a:r>
            <a:endParaRPr/>
          </a:p>
        </p:txBody>
      </p:sp>
      <p:sp>
        <p:nvSpPr>
          <p:cNvPr id="1442" name="Google Shape;1442;p62"/>
          <p:cNvSpPr txBox="1"/>
          <p:nvPr>
            <p:ph type="title"/>
          </p:nvPr>
        </p:nvSpPr>
        <p:spPr>
          <a:xfrm>
            <a:off x="628650" y="119994"/>
            <a:ext cx="7886700" cy="9942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Setup</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6" name="Shape 1446"/>
        <p:cNvGrpSpPr/>
        <p:nvPr/>
      </p:nvGrpSpPr>
      <p:grpSpPr>
        <a:xfrm>
          <a:off x="0" y="0"/>
          <a:ext cx="0" cy="0"/>
          <a:chOff x="0" y="0"/>
          <a:chExt cx="0" cy="0"/>
        </a:xfrm>
      </p:grpSpPr>
      <p:sp>
        <p:nvSpPr>
          <p:cNvPr id="1447" name="Google Shape;1447;p63"/>
          <p:cNvSpPr txBox="1"/>
          <p:nvPr>
            <p:ph idx="1" type="body"/>
          </p:nvPr>
        </p:nvSpPr>
        <p:spPr>
          <a:xfrm>
            <a:off x="628650" y="1114200"/>
            <a:ext cx="7266000" cy="3063300"/>
          </a:xfrm>
          <a:prstGeom prst="rect">
            <a:avLst/>
          </a:prstGeom>
        </p:spPr>
        <p:txBody>
          <a:bodyPr anchorCtr="0" anchor="t" bIns="34275" lIns="68575" spcFirstLastPara="1" rIns="68575" wrap="square" tIns="34275">
            <a:noAutofit/>
          </a:bodyPr>
          <a:lstStyle/>
          <a:p>
            <a:pPr indent="-317500" lvl="0" marL="457200" rtl="0" algn="l">
              <a:lnSpc>
                <a:spcPct val="50000"/>
              </a:lnSpc>
              <a:spcBef>
                <a:spcPts val="800"/>
              </a:spcBef>
              <a:spcAft>
                <a:spcPts val="0"/>
              </a:spcAft>
              <a:buSzPts val="1400"/>
              <a:buAutoNum type="arabicPeriod"/>
            </a:pPr>
            <a:r>
              <a:rPr lang="en"/>
              <a:t>Total transactions = 5000</a:t>
            </a:r>
            <a:endParaRPr/>
          </a:p>
          <a:p>
            <a:pPr indent="0" lvl="0" marL="0" rtl="0" algn="l">
              <a:lnSpc>
                <a:spcPct val="50000"/>
              </a:lnSpc>
              <a:spcBef>
                <a:spcPts val="800"/>
              </a:spcBef>
              <a:spcAft>
                <a:spcPts val="0"/>
              </a:spcAft>
              <a:buNone/>
            </a:pPr>
            <a:r>
              <a:t/>
            </a:r>
            <a:endParaRPr/>
          </a:p>
          <a:p>
            <a:pPr indent="-317500" lvl="0" marL="457200" rtl="0" algn="l">
              <a:lnSpc>
                <a:spcPct val="50000"/>
              </a:lnSpc>
              <a:spcBef>
                <a:spcPts val="800"/>
              </a:spcBef>
              <a:spcAft>
                <a:spcPts val="0"/>
              </a:spcAft>
              <a:buSzPts val="1400"/>
              <a:buAutoNum type="arabicPeriod"/>
            </a:pPr>
            <a:r>
              <a:rPr lang="en"/>
              <a:t>Each transaction affects 16 distinct accounts</a:t>
            </a:r>
            <a:endParaRPr/>
          </a:p>
          <a:p>
            <a:pPr indent="0" lvl="0" marL="0" rtl="0" algn="l">
              <a:lnSpc>
                <a:spcPct val="50000"/>
              </a:lnSpc>
              <a:spcBef>
                <a:spcPts val="800"/>
              </a:spcBef>
              <a:spcAft>
                <a:spcPts val="0"/>
              </a:spcAft>
              <a:buNone/>
            </a:pPr>
            <a:r>
              <a:t/>
            </a:r>
            <a:endParaRPr/>
          </a:p>
          <a:p>
            <a:pPr indent="-317500" lvl="0" marL="457200" rtl="0" algn="l">
              <a:lnSpc>
                <a:spcPct val="50000"/>
              </a:lnSpc>
              <a:spcBef>
                <a:spcPts val="800"/>
              </a:spcBef>
              <a:spcAft>
                <a:spcPts val="0"/>
              </a:spcAft>
              <a:buSzPts val="1400"/>
              <a:buAutoNum type="arabicPeriod"/>
            </a:pPr>
            <a:r>
              <a:rPr lang="en"/>
              <a:t>These 16 are chosen uniformly at random</a:t>
            </a:r>
            <a:endParaRPr/>
          </a:p>
          <a:p>
            <a:pPr indent="0" lvl="0" marL="0" rtl="0" algn="l">
              <a:lnSpc>
                <a:spcPct val="50000"/>
              </a:lnSpc>
              <a:spcBef>
                <a:spcPts val="800"/>
              </a:spcBef>
              <a:spcAft>
                <a:spcPts val="0"/>
              </a:spcAft>
              <a:buNone/>
            </a:pPr>
            <a:r>
              <a:t/>
            </a:r>
            <a:endParaRPr/>
          </a:p>
          <a:p>
            <a:pPr indent="-317500" lvl="0" marL="457200" rtl="0" algn="l">
              <a:lnSpc>
                <a:spcPct val="50000"/>
              </a:lnSpc>
              <a:spcBef>
                <a:spcPts val="800"/>
              </a:spcBef>
              <a:spcAft>
                <a:spcPts val="0"/>
              </a:spcAft>
              <a:buSzPts val="1400"/>
              <a:buAutoNum type="arabicPeriod"/>
            </a:pPr>
            <a:r>
              <a:rPr lang="en"/>
              <a:t>Out of these 16, 8 have read and 8 have write operations</a:t>
            </a:r>
            <a:endParaRPr/>
          </a:p>
          <a:p>
            <a:pPr indent="0" lvl="0" marL="0" rtl="0" algn="l">
              <a:lnSpc>
                <a:spcPct val="50000"/>
              </a:lnSpc>
              <a:spcBef>
                <a:spcPts val="800"/>
              </a:spcBef>
              <a:spcAft>
                <a:spcPts val="0"/>
              </a:spcAft>
              <a:buNone/>
            </a:pPr>
            <a:r>
              <a:t/>
            </a:r>
            <a:endParaRPr/>
          </a:p>
          <a:p>
            <a:pPr indent="0" lvl="0" marL="457200" rtl="0" algn="l">
              <a:lnSpc>
                <a:spcPct val="50000"/>
              </a:lnSpc>
              <a:spcBef>
                <a:spcPts val="800"/>
              </a:spcBef>
              <a:spcAft>
                <a:spcPts val="0"/>
              </a:spcAft>
              <a:buNone/>
            </a:pPr>
            <a:r>
              <a:t/>
            </a:r>
            <a:endParaRPr/>
          </a:p>
        </p:txBody>
      </p:sp>
      <p:sp>
        <p:nvSpPr>
          <p:cNvPr id="1448" name="Google Shape;1448;p63"/>
          <p:cNvSpPr txBox="1"/>
          <p:nvPr>
            <p:ph type="title"/>
          </p:nvPr>
        </p:nvSpPr>
        <p:spPr>
          <a:xfrm>
            <a:off x="628650" y="119994"/>
            <a:ext cx="7886700" cy="9942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Workload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nvSpPr>
        <p:spPr>
          <a:xfrm>
            <a:off x="2353950" y="100525"/>
            <a:ext cx="16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Client </a:t>
            </a:r>
            <a:endParaRPr>
              <a:latin typeface="Proxima Nova"/>
              <a:ea typeface="Proxima Nova"/>
              <a:cs typeface="Proxima Nova"/>
              <a:sym typeface="Proxima Nova"/>
            </a:endParaRPr>
          </a:p>
        </p:txBody>
      </p:sp>
      <p:sp>
        <p:nvSpPr>
          <p:cNvPr id="151" name="Google Shape;151;p19"/>
          <p:cNvSpPr/>
          <p:nvPr/>
        </p:nvSpPr>
        <p:spPr>
          <a:xfrm>
            <a:off x="2957100" y="971600"/>
            <a:ext cx="452400" cy="4272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p:nvPr/>
        </p:nvSpPr>
        <p:spPr>
          <a:xfrm>
            <a:off x="2990675" y="100525"/>
            <a:ext cx="1390500" cy="603000"/>
          </a:xfrm>
          <a:prstGeom prst="wedgeEllipse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Increment</a:t>
            </a:r>
            <a:r>
              <a:rPr lang="en"/>
              <a:t> A to A+1</a:t>
            </a:r>
            <a:endParaRPr/>
          </a:p>
        </p:txBody>
      </p:sp>
      <p:sp>
        <p:nvSpPr>
          <p:cNvPr id="153" name="Google Shape;153;p19"/>
          <p:cNvSpPr/>
          <p:nvPr/>
        </p:nvSpPr>
        <p:spPr>
          <a:xfrm>
            <a:off x="2022000" y="927325"/>
            <a:ext cx="5100000" cy="3825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p:nvPr/>
        </p:nvSpPr>
        <p:spPr>
          <a:xfrm>
            <a:off x="5537239" y="3537927"/>
            <a:ext cx="701400" cy="67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rPr>
              <a:t>A+1</a:t>
            </a:r>
            <a:endParaRPr b="1" sz="1200">
              <a:solidFill>
                <a:schemeClr val="dk1"/>
              </a:solidFill>
            </a:endParaRPr>
          </a:p>
          <a:p>
            <a:pPr indent="0" lvl="0" marL="0" rtl="0" algn="ctr">
              <a:spcBef>
                <a:spcPts val="0"/>
              </a:spcBef>
              <a:spcAft>
                <a:spcPts val="0"/>
              </a:spcAft>
              <a:buNone/>
            </a:pPr>
            <a:r>
              <a:rPr b="1" lang="en" sz="1200">
                <a:solidFill>
                  <a:schemeClr val="dk1"/>
                </a:solidFill>
              </a:rPr>
              <a:t>B</a:t>
            </a:r>
            <a:endParaRPr b="1" sz="1200">
              <a:solidFill>
                <a:schemeClr val="dk1"/>
              </a:solidFill>
            </a:endParaRPr>
          </a:p>
          <a:p>
            <a:pPr indent="0" lvl="0" marL="0" rtl="0" algn="ctr">
              <a:spcBef>
                <a:spcPts val="0"/>
              </a:spcBef>
              <a:spcAft>
                <a:spcPts val="0"/>
              </a:spcAft>
              <a:buNone/>
            </a:pPr>
            <a:r>
              <a:rPr b="1" lang="en" sz="1200">
                <a:solidFill>
                  <a:schemeClr val="dk1"/>
                </a:solidFill>
              </a:rPr>
              <a:t>C</a:t>
            </a:r>
            <a:endParaRPr b="1" sz="1200">
              <a:solidFill>
                <a:schemeClr val="dk1"/>
              </a:solidFill>
            </a:endParaRPr>
          </a:p>
        </p:txBody>
      </p:sp>
      <p:sp>
        <p:nvSpPr>
          <p:cNvPr id="155" name="Google Shape;155;p19"/>
          <p:cNvSpPr/>
          <p:nvPr/>
        </p:nvSpPr>
        <p:spPr>
          <a:xfrm>
            <a:off x="2805864" y="3537927"/>
            <a:ext cx="701400" cy="67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rPr>
              <a:t>A+1</a:t>
            </a:r>
            <a:endParaRPr b="1" sz="1200">
              <a:solidFill>
                <a:schemeClr val="dk1"/>
              </a:solidFill>
            </a:endParaRPr>
          </a:p>
          <a:p>
            <a:pPr indent="0" lvl="0" marL="0" rtl="0" algn="ctr">
              <a:spcBef>
                <a:spcPts val="0"/>
              </a:spcBef>
              <a:spcAft>
                <a:spcPts val="0"/>
              </a:spcAft>
              <a:buNone/>
            </a:pPr>
            <a:r>
              <a:rPr b="1" lang="en" sz="1200">
                <a:solidFill>
                  <a:schemeClr val="dk1"/>
                </a:solidFill>
              </a:rPr>
              <a:t>B</a:t>
            </a:r>
            <a:endParaRPr b="1" sz="1200">
              <a:solidFill>
                <a:schemeClr val="dk1"/>
              </a:solidFill>
            </a:endParaRPr>
          </a:p>
          <a:p>
            <a:pPr indent="0" lvl="0" marL="0" rtl="0" algn="ctr">
              <a:spcBef>
                <a:spcPts val="0"/>
              </a:spcBef>
              <a:spcAft>
                <a:spcPts val="0"/>
              </a:spcAft>
              <a:buNone/>
            </a:pPr>
            <a:r>
              <a:rPr b="1" lang="en" sz="1200">
                <a:solidFill>
                  <a:schemeClr val="dk1"/>
                </a:solidFill>
              </a:rPr>
              <a:t>C</a:t>
            </a:r>
            <a:endParaRPr b="1" sz="1200">
              <a:solidFill>
                <a:schemeClr val="dk1"/>
              </a:solidFill>
            </a:endParaRPr>
          </a:p>
        </p:txBody>
      </p:sp>
      <p:sp>
        <p:nvSpPr>
          <p:cNvPr id="156" name="Google Shape;156;p19"/>
          <p:cNvSpPr/>
          <p:nvPr/>
        </p:nvSpPr>
        <p:spPr>
          <a:xfrm>
            <a:off x="5537239" y="1315777"/>
            <a:ext cx="701400" cy="67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rPr>
              <a:t>A+1</a:t>
            </a:r>
            <a:endParaRPr b="1" sz="1200">
              <a:solidFill>
                <a:schemeClr val="dk1"/>
              </a:solidFill>
            </a:endParaRPr>
          </a:p>
          <a:p>
            <a:pPr indent="0" lvl="0" marL="0" rtl="0" algn="ctr">
              <a:spcBef>
                <a:spcPts val="0"/>
              </a:spcBef>
              <a:spcAft>
                <a:spcPts val="0"/>
              </a:spcAft>
              <a:buNone/>
            </a:pPr>
            <a:r>
              <a:rPr b="1" lang="en" sz="1200">
                <a:solidFill>
                  <a:schemeClr val="dk1"/>
                </a:solidFill>
              </a:rPr>
              <a:t>B</a:t>
            </a:r>
            <a:endParaRPr b="1" sz="1200">
              <a:solidFill>
                <a:schemeClr val="dk1"/>
              </a:solidFill>
            </a:endParaRPr>
          </a:p>
          <a:p>
            <a:pPr indent="0" lvl="0" marL="0" rtl="0" algn="ctr">
              <a:spcBef>
                <a:spcPts val="0"/>
              </a:spcBef>
              <a:spcAft>
                <a:spcPts val="0"/>
              </a:spcAft>
              <a:buNone/>
            </a:pPr>
            <a:r>
              <a:rPr b="1" lang="en" sz="1200">
                <a:solidFill>
                  <a:schemeClr val="dk1"/>
                </a:solidFill>
              </a:rPr>
              <a:t>C</a:t>
            </a:r>
            <a:endParaRPr b="1" sz="1200"/>
          </a:p>
        </p:txBody>
      </p:sp>
      <p:sp>
        <p:nvSpPr>
          <p:cNvPr id="157" name="Google Shape;157;p19"/>
          <p:cNvSpPr/>
          <p:nvPr/>
        </p:nvSpPr>
        <p:spPr>
          <a:xfrm>
            <a:off x="4242639" y="2502252"/>
            <a:ext cx="701400" cy="67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rPr>
              <a:t>A+1</a:t>
            </a:r>
            <a:endParaRPr b="1" sz="1200">
              <a:solidFill>
                <a:schemeClr val="dk1"/>
              </a:solidFill>
            </a:endParaRPr>
          </a:p>
          <a:p>
            <a:pPr indent="0" lvl="0" marL="0" rtl="0" algn="ctr">
              <a:spcBef>
                <a:spcPts val="0"/>
              </a:spcBef>
              <a:spcAft>
                <a:spcPts val="0"/>
              </a:spcAft>
              <a:buNone/>
            </a:pPr>
            <a:r>
              <a:rPr b="1" lang="en" sz="1200">
                <a:solidFill>
                  <a:schemeClr val="dk1"/>
                </a:solidFill>
              </a:rPr>
              <a:t>B</a:t>
            </a:r>
            <a:endParaRPr b="1" sz="1200">
              <a:solidFill>
                <a:schemeClr val="dk1"/>
              </a:solidFill>
            </a:endParaRPr>
          </a:p>
          <a:p>
            <a:pPr indent="0" lvl="0" marL="0" rtl="0" algn="ctr">
              <a:spcBef>
                <a:spcPts val="0"/>
              </a:spcBef>
              <a:spcAft>
                <a:spcPts val="0"/>
              </a:spcAft>
              <a:buNone/>
            </a:pPr>
            <a:r>
              <a:rPr b="1" lang="en" sz="1200">
                <a:solidFill>
                  <a:schemeClr val="dk1"/>
                </a:solidFill>
              </a:rPr>
              <a:t>C</a:t>
            </a:r>
            <a:endParaRPr b="1" sz="1200">
              <a:solidFill>
                <a:schemeClr val="dk1"/>
              </a:solidFill>
            </a:endParaRPr>
          </a:p>
        </p:txBody>
      </p:sp>
      <p:sp>
        <p:nvSpPr>
          <p:cNvPr id="158" name="Google Shape;158;p19"/>
          <p:cNvSpPr/>
          <p:nvPr/>
        </p:nvSpPr>
        <p:spPr>
          <a:xfrm>
            <a:off x="2805864" y="2502252"/>
            <a:ext cx="701400" cy="67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rPr>
              <a:t>A+1</a:t>
            </a:r>
            <a:endParaRPr b="1" sz="1200">
              <a:solidFill>
                <a:schemeClr val="dk1"/>
              </a:solidFill>
            </a:endParaRPr>
          </a:p>
          <a:p>
            <a:pPr indent="0" lvl="0" marL="0" rtl="0" algn="ctr">
              <a:spcBef>
                <a:spcPts val="0"/>
              </a:spcBef>
              <a:spcAft>
                <a:spcPts val="0"/>
              </a:spcAft>
              <a:buNone/>
            </a:pPr>
            <a:r>
              <a:rPr b="1" lang="en" sz="1200">
                <a:solidFill>
                  <a:schemeClr val="dk1"/>
                </a:solidFill>
              </a:rPr>
              <a:t>B</a:t>
            </a:r>
            <a:endParaRPr b="1" sz="1200">
              <a:solidFill>
                <a:schemeClr val="dk1"/>
              </a:solidFill>
            </a:endParaRPr>
          </a:p>
          <a:p>
            <a:pPr indent="0" lvl="0" marL="0" rtl="0" algn="ctr">
              <a:spcBef>
                <a:spcPts val="0"/>
              </a:spcBef>
              <a:spcAft>
                <a:spcPts val="0"/>
              </a:spcAft>
              <a:buNone/>
            </a:pPr>
            <a:r>
              <a:rPr b="1" lang="en" sz="1200">
                <a:solidFill>
                  <a:schemeClr val="dk1"/>
                </a:solidFill>
              </a:rPr>
              <a:t>C</a:t>
            </a:r>
            <a:endParaRPr b="1" sz="1200">
              <a:solidFill>
                <a:schemeClr val="dk1"/>
              </a:solidFill>
            </a:endParaRPr>
          </a:p>
        </p:txBody>
      </p:sp>
      <p:sp>
        <p:nvSpPr>
          <p:cNvPr id="159" name="Google Shape;159;p19"/>
          <p:cNvSpPr/>
          <p:nvPr/>
        </p:nvSpPr>
        <p:spPr>
          <a:xfrm>
            <a:off x="5537239" y="2502252"/>
            <a:ext cx="701400" cy="67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rPr>
              <a:t>A+1</a:t>
            </a:r>
            <a:endParaRPr b="1" sz="1200">
              <a:solidFill>
                <a:schemeClr val="dk1"/>
              </a:solidFill>
            </a:endParaRPr>
          </a:p>
          <a:p>
            <a:pPr indent="0" lvl="0" marL="0" rtl="0" algn="ctr">
              <a:spcBef>
                <a:spcPts val="0"/>
              </a:spcBef>
              <a:spcAft>
                <a:spcPts val="0"/>
              </a:spcAft>
              <a:buNone/>
            </a:pPr>
            <a:r>
              <a:rPr b="1" lang="en" sz="1200">
                <a:solidFill>
                  <a:schemeClr val="dk1"/>
                </a:solidFill>
              </a:rPr>
              <a:t>B</a:t>
            </a:r>
            <a:endParaRPr b="1" sz="1200">
              <a:solidFill>
                <a:schemeClr val="dk1"/>
              </a:solidFill>
            </a:endParaRPr>
          </a:p>
          <a:p>
            <a:pPr indent="0" lvl="0" marL="0" rtl="0" algn="ctr">
              <a:spcBef>
                <a:spcPts val="0"/>
              </a:spcBef>
              <a:spcAft>
                <a:spcPts val="0"/>
              </a:spcAft>
              <a:buNone/>
            </a:pPr>
            <a:r>
              <a:rPr b="1" lang="en" sz="1200">
                <a:solidFill>
                  <a:schemeClr val="dk1"/>
                </a:solidFill>
              </a:rPr>
              <a:t>C</a:t>
            </a:r>
            <a:endParaRPr b="1" sz="1200">
              <a:solidFill>
                <a:schemeClr val="dk1"/>
              </a:solidFill>
            </a:endParaRPr>
          </a:p>
        </p:txBody>
      </p:sp>
      <p:sp>
        <p:nvSpPr>
          <p:cNvPr id="160" name="Google Shape;160;p19"/>
          <p:cNvSpPr/>
          <p:nvPr/>
        </p:nvSpPr>
        <p:spPr>
          <a:xfrm>
            <a:off x="4247739" y="3537927"/>
            <a:ext cx="701400" cy="67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rPr>
              <a:t>A+1</a:t>
            </a:r>
            <a:endParaRPr b="1" sz="1200">
              <a:solidFill>
                <a:schemeClr val="dk1"/>
              </a:solidFill>
            </a:endParaRPr>
          </a:p>
          <a:p>
            <a:pPr indent="0" lvl="0" marL="0" rtl="0" algn="ctr">
              <a:spcBef>
                <a:spcPts val="0"/>
              </a:spcBef>
              <a:spcAft>
                <a:spcPts val="0"/>
              </a:spcAft>
              <a:buNone/>
            </a:pPr>
            <a:r>
              <a:rPr b="1" lang="en" sz="1200">
                <a:solidFill>
                  <a:schemeClr val="dk1"/>
                </a:solidFill>
              </a:rPr>
              <a:t>B</a:t>
            </a:r>
            <a:endParaRPr b="1" sz="1200">
              <a:solidFill>
                <a:schemeClr val="dk1"/>
              </a:solidFill>
            </a:endParaRPr>
          </a:p>
          <a:p>
            <a:pPr indent="0" lvl="0" marL="0" rtl="0" algn="ctr">
              <a:spcBef>
                <a:spcPts val="0"/>
              </a:spcBef>
              <a:spcAft>
                <a:spcPts val="0"/>
              </a:spcAft>
              <a:buNone/>
            </a:pPr>
            <a:r>
              <a:rPr b="1" lang="en" sz="1200">
                <a:solidFill>
                  <a:schemeClr val="dk1"/>
                </a:solidFill>
              </a:rPr>
              <a:t>C</a:t>
            </a:r>
            <a:endParaRPr b="1" sz="1200">
              <a:solidFill>
                <a:schemeClr val="dk1"/>
              </a:solidFill>
            </a:endParaRPr>
          </a:p>
        </p:txBody>
      </p:sp>
      <p:sp>
        <p:nvSpPr>
          <p:cNvPr id="161" name="Google Shape;161;p19"/>
          <p:cNvSpPr/>
          <p:nvPr/>
        </p:nvSpPr>
        <p:spPr>
          <a:xfrm>
            <a:off x="2764001" y="1315777"/>
            <a:ext cx="701400" cy="67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A+1</a:t>
            </a:r>
            <a:endParaRPr b="1" sz="1200"/>
          </a:p>
          <a:p>
            <a:pPr indent="0" lvl="0" marL="0" rtl="0" algn="ctr">
              <a:spcBef>
                <a:spcPts val="0"/>
              </a:spcBef>
              <a:spcAft>
                <a:spcPts val="0"/>
              </a:spcAft>
              <a:buNone/>
            </a:pPr>
            <a:r>
              <a:rPr b="1" lang="en" sz="1200"/>
              <a:t>B</a:t>
            </a:r>
            <a:endParaRPr b="1" sz="1200"/>
          </a:p>
          <a:p>
            <a:pPr indent="0" lvl="0" marL="0" rtl="0" algn="ctr">
              <a:spcBef>
                <a:spcPts val="0"/>
              </a:spcBef>
              <a:spcAft>
                <a:spcPts val="0"/>
              </a:spcAft>
              <a:buNone/>
            </a:pPr>
            <a:r>
              <a:rPr b="1" lang="en" sz="1200"/>
              <a:t>C</a:t>
            </a:r>
            <a:endParaRPr b="1" sz="1200"/>
          </a:p>
        </p:txBody>
      </p:sp>
      <p:sp>
        <p:nvSpPr>
          <p:cNvPr id="162" name="Google Shape;162;p19"/>
          <p:cNvSpPr/>
          <p:nvPr/>
        </p:nvSpPr>
        <p:spPr>
          <a:xfrm>
            <a:off x="4150626" y="1263139"/>
            <a:ext cx="701400" cy="67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rPr>
              <a:t>A+1</a:t>
            </a:r>
            <a:endParaRPr b="1" sz="1200">
              <a:solidFill>
                <a:schemeClr val="dk1"/>
              </a:solidFill>
            </a:endParaRPr>
          </a:p>
          <a:p>
            <a:pPr indent="0" lvl="0" marL="0" rtl="0" algn="ctr">
              <a:spcBef>
                <a:spcPts val="0"/>
              </a:spcBef>
              <a:spcAft>
                <a:spcPts val="0"/>
              </a:spcAft>
              <a:buNone/>
            </a:pPr>
            <a:r>
              <a:rPr b="1" lang="en" sz="1200">
                <a:solidFill>
                  <a:schemeClr val="dk1"/>
                </a:solidFill>
              </a:rPr>
              <a:t>B</a:t>
            </a:r>
            <a:endParaRPr b="1" sz="1200">
              <a:solidFill>
                <a:schemeClr val="dk1"/>
              </a:solidFill>
            </a:endParaRPr>
          </a:p>
          <a:p>
            <a:pPr indent="0" lvl="0" marL="0" rtl="0" algn="ctr">
              <a:spcBef>
                <a:spcPts val="0"/>
              </a:spcBef>
              <a:spcAft>
                <a:spcPts val="0"/>
              </a:spcAft>
              <a:buNone/>
            </a:pPr>
            <a:r>
              <a:rPr b="1" lang="en" sz="1200">
                <a:solidFill>
                  <a:schemeClr val="dk1"/>
                </a:solidFill>
              </a:rPr>
              <a:t>C</a:t>
            </a:r>
            <a:endParaRPr b="1" sz="1200"/>
          </a:p>
        </p:txBody>
      </p:sp>
      <p:sp>
        <p:nvSpPr>
          <p:cNvPr id="163" name="Google Shape;163;p19"/>
          <p:cNvSpPr/>
          <p:nvPr/>
        </p:nvSpPr>
        <p:spPr>
          <a:xfrm>
            <a:off x="2529875" y="452350"/>
            <a:ext cx="460800" cy="4020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txBox="1"/>
          <p:nvPr/>
        </p:nvSpPr>
        <p:spPr>
          <a:xfrm>
            <a:off x="6081725" y="318325"/>
            <a:ext cx="268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Affected = All replicas</a:t>
            </a:r>
            <a:endParaRPr>
              <a:latin typeface="Proxima Nova"/>
              <a:ea typeface="Proxima Nova"/>
              <a:cs typeface="Proxima Nova"/>
              <a:sym typeface="Proxima Nov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64"/>
          <p:cNvSpPr txBox="1"/>
          <p:nvPr>
            <p:ph idx="1" type="body"/>
          </p:nvPr>
        </p:nvSpPr>
        <p:spPr>
          <a:xfrm>
            <a:off x="628650" y="1114200"/>
            <a:ext cx="7266000" cy="3063300"/>
          </a:xfrm>
          <a:prstGeom prst="rect">
            <a:avLst/>
          </a:prstGeom>
        </p:spPr>
        <p:txBody>
          <a:bodyPr anchorCtr="0" anchor="t" bIns="34275" lIns="68575" spcFirstLastPara="1" rIns="68575" wrap="square" tIns="34275">
            <a:noAutofit/>
          </a:bodyPr>
          <a:lstStyle/>
          <a:p>
            <a:pPr indent="-317500" lvl="0" marL="457200" rtl="0" algn="l">
              <a:lnSpc>
                <a:spcPct val="50000"/>
              </a:lnSpc>
              <a:spcBef>
                <a:spcPts val="800"/>
              </a:spcBef>
              <a:spcAft>
                <a:spcPts val="0"/>
              </a:spcAft>
              <a:buSzPts val="1400"/>
              <a:buAutoNum type="arabicPeriod"/>
            </a:pPr>
            <a:r>
              <a:rPr lang="en"/>
              <a:t>Total Runtime</a:t>
            </a:r>
            <a:endParaRPr/>
          </a:p>
          <a:p>
            <a:pPr indent="0" lvl="0" marL="457200" rtl="0" algn="l">
              <a:lnSpc>
                <a:spcPct val="50000"/>
              </a:lnSpc>
              <a:spcBef>
                <a:spcPts val="800"/>
              </a:spcBef>
              <a:spcAft>
                <a:spcPts val="0"/>
              </a:spcAft>
              <a:buNone/>
            </a:pPr>
            <a:r>
              <a:t/>
            </a:r>
            <a:endParaRPr/>
          </a:p>
          <a:p>
            <a:pPr indent="-317500" lvl="0" marL="457200" rtl="0" algn="l">
              <a:lnSpc>
                <a:spcPct val="50000"/>
              </a:lnSpc>
              <a:spcBef>
                <a:spcPts val="800"/>
              </a:spcBef>
              <a:spcAft>
                <a:spcPts val="0"/>
              </a:spcAft>
              <a:buSzPts val="1400"/>
              <a:buAutoNum type="arabicPeriod"/>
            </a:pPr>
            <a:r>
              <a:rPr lang="en"/>
              <a:t>Cumulative Duration</a:t>
            </a:r>
            <a:endParaRPr/>
          </a:p>
          <a:p>
            <a:pPr indent="0" lvl="0" marL="457200" rtl="0" algn="l">
              <a:lnSpc>
                <a:spcPct val="50000"/>
              </a:lnSpc>
              <a:spcBef>
                <a:spcPts val="800"/>
              </a:spcBef>
              <a:spcAft>
                <a:spcPts val="0"/>
              </a:spcAft>
              <a:buNone/>
            </a:pPr>
            <a:r>
              <a:t/>
            </a:r>
            <a:endParaRPr/>
          </a:p>
          <a:p>
            <a:pPr indent="-317500" lvl="0" marL="457200" rtl="0" algn="l">
              <a:lnSpc>
                <a:spcPct val="50000"/>
              </a:lnSpc>
              <a:spcBef>
                <a:spcPts val="800"/>
              </a:spcBef>
              <a:spcAft>
                <a:spcPts val="0"/>
              </a:spcAft>
              <a:buSzPts val="1400"/>
              <a:buAutoNum type="arabicPeriod"/>
            </a:pPr>
            <a:r>
              <a:rPr lang="en"/>
              <a:t>Average Throughput</a:t>
            </a:r>
            <a:endParaRPr/>
          </a:p>
          <a:p>
            <a:pPr indent="0" lvl="0" marL="457200" rtl="0" algn="l">
              <a:lnSpc>
                <a:spcPct val="50000"/>
              </a:lnSpc>
              <a:spcBef>
                <a:spcPts val="800"/>
              </a:spcBef>
              <a:spcAft>
                <a:spcPts val="0"/>
              </a:spcAft>
              <a:buNone/>
            </a:pPr>
            <a:r>
              <a:t/>
            </a:r>
            <a:endParaRPr/>
          </a:p>
          <a:p>
            <a:pPr indent="-317500" lvl="0" marL="457200" rtl="0" algn="l">
              <a:lnSpc>
                <a:spcPct val="50000"/>
              </a:lnSpc>
              <a:spcBef>
                <a:spcPts val="800"/>
              </a:spcBef>
              <a:spcAft>
                <a:spcPts val="0"/>
              </a:spcAft>
              <a:buSzPts val="1400"/>
              <a:buAutoNum type="arabicPeriod"/>
            </a:pPr>
            <a:r>
              <a:rPr lang="en"/>
              <a:t>Average Committed Throughput</a:t>
            </a:r>
            <a:endParaRPr/>
          </a:p>
          <a:p>
            <a:pPr indent="0" lvl="0" marL="457200" rtl="0" algn="l">
              <a:lnSpc>
                <a:spcPct val="50000"/>
              </a:lnSpc>
              <a:spcBef>
                <a:spcPts val="800"/>
              </a:spcBef>
              <a:spcAft>
                <a:spcPts val="0"/>
              </a:spcAft>
              <a:buClr>
                <a:schemeClr val="dk1"/>
              </a:buClr>
              <a:buSzPts val="1100"/>
              <a:buFont typeface="Arial"/>
              <a:buNone/>
            </a:pPr>
            <a:r>
              <a:t/>
            </a:r>
            <a:endParaRPr/>
          </a:p>
          <a:p>
            <a:pPr indent="-317500" lvl="0" marL="457200" rtl="0" algn="l">
              <a:lnSpc>
                <a:spcPct val="50000"/>
              </a:lnSpc>
              <a:spcBef>
                <a:spcPts val="800"/>
              </a:spcBef>
              <a:spcAft>
                <a:spcPts val="0"/>
              </a:spcAft>
              <a:buSzPts val="1400"/>
              <a:buAutoNum type="arabicPeriod"/>
            </a:pPr>
            <a:r>
              <a:rPr lang="en"/>
              <a:t>Median Shard Steps</a:t>
            </a:r>
            <a:endParaRPr/>
          </a:p>
        </p:txBody>
      </p:sp>
      <p:sp>
        <p:nvSpPr>
          <p:cNvPr id="1454" name="Google Shape;1454;p64"/>
          <p:cNvSpPr txBox="1"/>
          <p:nvPr>
            <p:ph type="title"/>
          </p:nvPr>
        </p:nvSpPr>
        <p:spPr>
          <a:xfrm>
            <a:off x="628650" y="119994"/>
            <a:ext cx="7886700" cy="9942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Measurements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8" name="Shape 1458"/>
        <p:cNvGrpSpPr/>
        <p:nvPr/>
      </p:nvGrpSpPr>
      <p:grpSpPr>
        <a:xfrm>
          <a:off x="0" y="0"/>
          <a:ext cx="0" cy="0"/>
          <a:chOff x="0" y="0"/>
          <a:chExt cx="0" cy="0"/>
        </a:xfrm>
      </p:grpSpPr>
      <p:sp>
        <p:nvSpPr>
          <p:cNvPr id="1459" name="Google Shape;1459;p65"/>
          <p:cNvSpPr/>
          <p:nvPr/>
        </p:nvSpPr>
        <p:spPr>
          <a:xfrm>
            <a:off x="4723075" y="1497175"/>
            <a:ext cx="2182200" cy="28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65"/>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Scalability: Impact of sharding on the system</a:t>
            </a:r>
            <a:endParaRPr/>
          </a:p>
        </p:txBody>
      </p:sp>
      <p:sp>
        <p:nvSpPr>
          <p:cNvPr id="1461" name="Google Shape;1461;p65"/>
          <p:cNvSpPr txBox="1"/>
          <p:nvPr>
            <p:ph idx="1" type="body"/>
          </p:nvPr>
        </p:nvSpPr>
        <p:spPr>
          <a:xfrm>
            <a:off x="628650" y="1369219"/>
            <a:ext cx="7886700" cy="3263400"/>
          </a:xfrm>
          <a:prstGeom prst="rect">
            <a:avLst/>
          </a:prstGeom>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rtl="0" algn="l">
              <a:spcBef>
                <a:spcPts val="800"/>
              </a:spcBef>
              <a:spcAft>
                <a:spcPts val="0"/>
              </a:spcAft>
              <a:buNone/>
            </a:pPr>
            <a:r>
              <a:rPr lang="en" sz="1600"/>
              <a:t>Behavior of system = </a:t>
            </a:r>
            <a:r>
              <a:rPr i="1" lang="en" sz="1600"/>
              <a:t>f(</a:t>
            </a:r>
            <a:r>
              <a:rPr b="1" lang="en" sz="1600"/>
              <a:t>number of shards)</a:t>
            </a:r>
            <a:r>
              <a:rPr lang="en" sz="1600"/>
              <a:t>	</a:t>
            </a:r>
            <a:r>
              <a:rPr b="1" lang="en" sz="1600"/>
              <a:t>parameters constant.</a:t>
            </a:r>
            <a:endParaRPr sz="1500"/>
          </a:p>
          <a:p>
            <a:pPr indent="0" lvl="0" marL="0" rtl="0" algn="l">
              <a:spcBef>
                <a:spcPts val="800"/>
              </a:spcBef>
              <a:spcAft>
                <a:spcPts val="0"/>
              </a:spcAft>
              <a:buNone/>
            </a:pPr>
            <a:r>
              <a:t/>
            </a:r>
            <a:endParaRPr sz="1500"/>
          </a:p>
          <a:p>
            <a:pPr indent="-279400" lvl="0" marL="457200" rtl="0" algn="l">
              <a:spcBef>
                <a:spcPts val="800"/>
              </a:spcBef>
              <a:spcAft>
                <a:spcPts val="0"/>
              </a:spcAft>
              <a:buSzPts val="800"/>
              <a:buAutoNum type="arabicPeriod"/>
            </a:pPr>
            <a:r>
              <a:rPr lang="en" sz="1500"/>
              <a:t>I</a:t>
            </a:r>
            <a:r>
              <a:rPr lang="en" sz="1500"/>
              <a:t>ncrease in </a:t>
            </a:r>
            <a:r>
              <a:rPr b="1" lang="en" sz="1500"/>
              <a:t>shard count</a:t>
            </a:r>
            <a:endParaRPr sz="1500"/>
          </a:p>
          <a:p>
            <a:pPr indent="457200" lvl="0" marL="0" rtl="0" algn="l">
              <a:spcBef>
                <a:spcPts val="800"/>
              </a:spcBef>
              <a:spcAft>
                <a:spcPts val="0"/>
              </a:spcAft>
              <a:buNone/>
            </a:pPr>
            <a:br>
              <a:rPr lang="en" sz="1500"/>
            </a:br>
            <a:r>
              <a:rPr lang="en" sz="1500"/>
              <a:t>	parallel processing power</a:t>
            </a:r>
            <a:endParaRPr sz="1500"/>
          </a:p>
          <a:p>
            <a:pPr indent="0" lvl="0" marL="0" rtl="0" algn="l">
              <a:spcBef>
                <a:spcPts val="800"/>
              </a:spcBef>
              <a:spcAft>
                <a:spcPts val="0"/>
              </a:spcAft>
              <a:buNone/>
            </a:pPr>
            <a:r>
              <a:t/>
            </a:r>
            <a:endParaRPr sz="1500"/>
          </a:p>
          <a:p>
            <a:pPr indent="-279400" lvl="0" marL="457200" rtl="0" algn="l">
              <a:spcBef>
                <a:spcPts val="800"/>
              </a:spcBef>
              <a:spcAft>
                <a:spcPts val="0"/>
              </a:spcAft>
              <a:buSzPts val="800"/>
              <a:buAutoNum type="arabicPeriod"/>
            </a:pPr>
            <a:r>
              <a:rPr lang="en" sz="1500"/>
              <a:t>Decrease in </a:t>
            </a:r>
            <a:r>
              <a:rPr b="1" lang="en" sz="1500"/>
              <a:t>accounts per shard </a:t>
            </a:r>
            <a:endParaRPr b="1" sz="1500"/>
          </a:p>
          <a:p>
            <a:pPr indent="0" lvl="0" marL="0" rtl="0" algn="l">
              <a:spcBef>
                <a:spcPts val="800"/>
              </a:spcBef>
              <a:spcAft>
                <a:spcPts val="0"/>
              </a:spcAft>
              <a:buNone/>
            </a:pPr>
            <a:r>
              <a:t/>
            </a:r>
            <a:endParaRPr b="1" sz="1500"/>
          </a:p>
          <a:p>
            <a:pPr indent="0" lvl="0" marL="0" rtl="0" algn="l">
              <a:spcBef>
                <a:spcPts val="800"/>
              </a:spcBef>
              <a:spcAft>
                <a:spcPts val="0"/>
              </a:spcAft>
              <a:buNone/>
            </a:pPr>
            <a:r>
              <a:rPr lang="en" sz="1500"/>
              <a:t>		</a:t>
            </a:r>
            <a:r>
              <a:rPr lang="en" sz="1500"/>
              <a:t>Increase in multi-shard txns. </a:t>
            </a:r>
            <a:br>
              <a:rPr lang="en" sz="1500"/>
            </a:br>
            <a:r>
              <a:rPr lang="en" sz="1500"/>
              <a:t>		Increase in average number of shards affected per txn.</a:t>
            </a:r>
            <a:endParaRPr sz="1500"/>
          </a:p>
        </p:txBody>
      </p:sp>
      <p:sp>
        <p:nvSpPr>
          <p:cNvPr id="1462" name="Google Shape;1462;p65"/>
          <p:cNvSpPr/>
          <p:nvPr/>
        </p:nvSpPr>
        <p:spPr>
          <a:xfrm>
            <a:off x="3196350" y="2105075"/>
            <a:ext cx="261900" cy="2805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65"/>
          <p:cNvSpPr/>
          <p:nvPr/>
        </p:nvSpPr>
        <p:spPr>
          <a:xfrm>
            <a:off x="3401150" y="2571750"/>
            <a:ext cx="261900" cy="2805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65"/>
          <p:cNvSpPr/>
          <p:nvPr/>
        </p:nvSpPr>
        <p:spPr>
          <a:xfrm>
            <a:off x="3881450" y="3231325"/>
            <a:ext cx="261900" cy="2805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65"/>
          <p:cNvSpPr/>
          <p:nvPr/>
        </p:nvSpPr>
        <p:spPr>
          <a:xfrm>
            <a:off x="4003700" y="3782525"/>
            <a:ext cx="261900" cy="2805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65"/>
          <p:cNvSpPr/>
          <p:nvPr/>
        </p:nvSpPr>
        <p:spPr>
          <a:xfrm>
            <a:off x="6269375" y="4063025"/>
            <a:ext cx="261900" cy="2805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0" name="Shape 1470"/>
        <p:cNvGrpSpPr/>
        <p:nvPr/>
      </p:nvGrpSpPr>
      <p:grpSpPr>
        <a:xfrm>
          <a:off x="0" y="0"/>
          <a:ext cx="0" cy="0"/>
          <a:chOff x="0" y="0"/>
          <a:chExt cx="0" cy="0"/>
        </a:xfrm>
      </p:grpSpPr>
      <p:sp>
        <p:nvSpPr>
          <p:cNvPr id="1471" name="Google Shape;1471;p66"/>
          <p:cNvSpPr txBox="1"/>
          <p:nvPr>
            <p:ph type="title"/>
          </p:nvPr>
        </p:nvSpPr>
        <p:spPr>
          <a:xfrm>
            <a:off x="628650" y="273849"/>
            <a:ext cx="7886700" cy="8529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Performance Evaluation: Results: Scalability</a:t>
            </a:r>
            <a:endParaRPr/>
          </a:p>
        </p:txBody>
      </p:sp>
      <p:pic>
        <p:nvPicPr>
          <p:cNvPr id="1472" name="Google Shape;1472;p66"/>
          <p:cNvPicPr preferRelativeResize="0"/>
          <p:nvPr/>
        </p:nvPicPr>
        <p:blipFill>
          <a:blip r:embed="rId3">
            <a:alphaModFix/>
          </a:blip>
          <a:stretch>
            <a:fillRect/>
          </a:stretch>
        </p:blipFill>
        <p:spPr>
          <a:xfrm>
            <a:off x="407375" y="2477925"/>
            <a:ext cx="3979475" cy="1820750"/>
          </a:xfrm>
          <a:prstGeom prst="rect">
            <a:avLst/>
          </a:prstGeom>
          <a:noFill/>
          <a:ln>
            <a:noFill/>
          </a:ln>
        </p:spPr>
      </p:pic>
      <p:pic>
        <p:nvPicPr>
          <p:cNvPr id="1473" name="Google Shape;1473;p66"/>
          <p:cNvPicPr preferRelativeResize="0"/>
          <p:nvPr/>
        </p:nvPicPr>
        <p:blipFill>
          <a:blip r:embed="rId4">
            <a:alphaModFix/>
          </a:blip>
          <a:stretch>
            <a:fillRect/>
          </a:stretch>
        </p:blipFill>
        <p:spPr>
          <a:xfrm>
            <a:off x="4660750" y="2544200"/>
            <a:ext cx="4091425" cy="1688200"/>
          </a:xfrm>
          <a:prstGeom prst="rect">
            <a:avLst/>
          </a:prstGeom>
          <a:noFill/>
          <a:ln>
            <a:noFill/>
          </a:ln>
        </p:spPr>
      </p:pic>
      <p:pic>
        <p:nvPicPr>
          <p:cNvPr id="1474" name="Google Shape;1474;p66"/>
          <p:cNvPicPr preferRelativeResize="0"/>
          <p:nvPr/>
        </p:nvPicPr>
        <p:blipFill>
          <a:blip r:embed="rId5">
            <a:alphaModFix/>
          </a:blip>
          <a:stretch>
            <a:fillRect/>
          </a:stretch>
        </p:blipFill>
        <p:spPr>
          <a:xfrm>
            <a:off x="407375" y="940325"/>
            <a:ext cx="8582599" cy="1585900"/>
          </a:xfrm>
          <a:prstGeom prst="rect">
            <a:avLst/>
          </a:prstGeom>
          <a:noFill/>
          <a:ln>
            <a:noFill/>
          </a:ln>
        </p:spPr>
      </p:pic>
      <p:sp>
        <p:nvSpPr>
          <p:cNvPr id="1475" name="Google Shape;1475;p66"/>
          <p:cNvSpPr txBox="1"/>
          <p:nvPr/>
        </p:nvSpPr>
        <p:spPr>
          <a:xfrm>
            <a:off x="956925" y="4250375"/>
            <a:ext cx="3340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8192, 4096, 2048, 1024, 512, 256, 128,    64,      32,      16</a:t>
            </a:r>
            <a:endParaRPr sz="1000">
              <a:latin typeface="Proxima Nova"/>
              <a:ea typeface="Proxima Nova"/>
              <a:cs typeface="Proxima Nova"/>
              <a:sym typeface="Proxima Nova"/>
            </a:endParaRPr>
          </a:p>
        </p:txBody>
      </p:sp>
      <p:sp>
        <p:nvSpPr>
          <p:cNvPr id="1476" name="Google Shape;1476;p66"/>
          <p:cNvSpPr txBox="1"/>
          <p:nvPr/>
        </p:nvSpPr>
        <p:spPr>
          <a:xfrm>
            <a:off x="202450" y="4250375"/>
            <a:ext cx="809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AA/shard</a:t>
            </a:r>
            <a:endParaRPr sz="1000">
              <a:latin typeface="Proxima Nova"/>
              <a:ea typeface="Proxima Nova"/>
              <a:cs typeface="Proxima Nova"/>
              <a:sym typeface="Proxima Nova"/>
            </a:endParaRPr>
          </a:p>
        </p:txBody>
      </p:sp>
      <p:sp>
        <p:nvSpPr>
          <p:cNvPr id="1477" name="Google Shape;1477;p66"/>
          <p:cNvSpPr txBox="1"/>
          <p:nvPr/>
        </p:nvSpPr>
        <p:spPr>
          <a:xfrm>
            <a:off x="5175138" y="4250375"/>
            <a:ext cx="3340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8192, 4096, 2048, 1024, 512, 256, 128,    64,      32,      16</a:t>
            </a:r>
            <a:endParaRPr sz="1000">
              <a:latin typeface="Proxima Nova"/>
              <a:ea typeface="Proxima Nova"/>
              <a:cs typeface="Proxima Nova"/>
              <a:sym typeface="Proxima Nova"/>
            </a:endParaRPr>
          </a:p>
        </p:txBody>
      </p:sp>
      <p:sp>
        <p:nvSpPr>
          <p:cNvPr id="1478" name="Google Shape;1478;p66"/>
          <p:cNvSpPr txBox="1"/>
          <p:nvPr/>
        </p:nvSpPr>
        <p:spPr>
          <a:xfrm>
            <a:off x="4477025" y="4250375"/>
            <a:ext cx="809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AA/shard</a:t>
            </a:r>
            <a:endParaRPr sz="1000">
              <a:latin typeface="Proxima Nova"/>
              <a:ea typeface="Proxima Nova"/>
              <a:cs typeface="Proxima Nova"/>
              <a:sym typeface="Proxima Nov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2" name="Shape 1482"/>
        <p:cNvGrpSpPr/>
        <p:nvPr/>
      </p:nvGrpSpPr>
      <p:grpSpPr>
        <a:xfrm>
          <a:off x="0" y="0"/>
          <a:ext cx="0" cy="0"/>
          <a:chOff x="0" y="0"/>
          <a:chExt cx="0" cy="0"/>
        </a:xfrm>
      </p:grpSpPr>
      <p:sp>
        <p:nvSpPr>
          <p:cNvPr id="1483" name="Google Shape;1483;p67"/>
          <p:cNvSpPr txBox="1"/>
          <p:nvPr>
            <p:ph type="title"/>
          </p:nvPr>
        </p:nvSpPr>
        <p:spPr>
          <a:xfrm>
            <a:off x="628650" y="-8481"/>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Performance Evaluation: Results: Scalability</a:t>
            </a:r>
            <a:endParaRPr/>
          </a:p>
        </p:txBody>
      </p:sp>
      <p:pic>
        <p:nvPicPr>
          <p:cNvPr id="1484" name="Google Shape;1484;p67"/>
          <p:cNvPicPr preferRelativeResize="0"/>
          <p:nvPr/>
        </p:nvPicPr>
        <p:blipFill>
          <a:blip r:embed="rId3">
            <a:alphaModFix/>
          </a:blip>
          <a:stretch>
            <a:fillRect/>
          </a:stretch>
        </p:blipFill>
        <p:spPr>
          <a:xfrm>
            <a:off x="176525" y="814100"/>
            <a:ext cx="8790950" cy="1624400"/>
          </a:xfrm>
          <a:prstGeom prst="rect">
            <a:avLst/>
          </a:prstGeom>
          <a:noFill/>
          <a:ln>
            <a:noFill/>
          </a:ln>
        </p:spPr>
      </p:pic>
      <p:pic>
        <p:nvPicPr>
          <p:cNvPr id="1485" name="Google Shape;1485;p67"/>
          <p:cNvPicPr preferRelativeResize="0"/>
          <p:nvPr/>
        </p:nvPicPr>
        <p:blipFill>
          <a:blip r:embed="rId4">
            <a:alphaModFix/>
          </a:blip>
          <a:stretch>
            <a:fillRect/>
          </a:stretch>
        </p:blipFill>
        <p:spPr>
          <a:xfrm>
            <a:off x="1777000" y="2438500"/>
            <a:ext cx="5473527" cy="27050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9" name="Shape 1489"/>
        <p:cNvGrpSpPr/>
        <p:nvPr/>
      </p:nvGrpSpPr>
      <p:grpSpPr>
        <a:xfrm>
          <a:off x="0" y="0"/>
          <a:ext cx="0" cy="0"/>
          <a:chOff x="0" y="0"/>
          <a:chExt cx="0" cy="0"/>
        </a:xfrm>
      </p:grpSpPr>
      <p:sp>
        <p:nvSpPr>
          <p:cNvPr id="1490" name="Google Shape;1490;p6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Contention</a:t>
            </a:r>
            <a:endParaRPr/>
          </a:p>
        </p:txBody>
      </p:sp>
      <p:sp>
        <p:nvSpPr>
          <p:cNvPr id="1491" name="Google Shape;1491;p68"/>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Behavior of system = </a:t>
            </a:r>
            <a:r>
              <a:rPr i="1" lang="en"/>
              <a:t>f(</a:t>
            </a:r>
            <a:r>
              <a:rPr b="1" lang="en"/>
              <a:t>number of active accounts per shard)</a:t>
            </a:r>
            <a:endParaRPr b="1"/>
          </a:p>
          <a:p>
            <a:pPr indent="0" lvl="0" marL="0" rtl="0" algn="l">
              <a:spcBef>
                <a:spcPts val="800"/>
              </a:spcBef>
              <a:spcAft>
                <a:spcPts val="0"/>
              </a:spcAft>
              <a:buNone/>
            </a:pPr>
            <a:r>
              <a:t/>
            </a:r>
            <a:endParaRPr b="1"/>
          </a:p>
          <a:p>
            <a:pPr indent="0" lvl="0" marL="0" rtl="0" algn="l">
              <a:spcBef>
                <a:spcPts val="800"/>
              </a:spcBef>
              <a:spcAft>
                <a:spcPts val="0"/>
              </a:spcAft>
              <a:buNone/>
            </a:pPr>
            <a:r>
              <a:rPr lang="en"/>
              <a:t>Generation of </a:t>
            </a:r>
            <a:r>
              <a:rPr b="1" lang="en"/>
              <a:t>appropriate workloads</a:t>
            </a:r>
            <a:r>
              <a:rPr lang="en"/>
              <a:t> = </a:t>
            </a:r>
            <a:r>
              <a:rPr i="1" lang="en"/>
              <a:t>f(</a:t>
            </a:r>
            <a:r>
              <a:rPr lang="en"/>
              <a:t>overall number of active accounts in the system)</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Increase in number of Active accounts =&gt; Decrease in probability that two transactions affect the same account =&gt; Decrease in contention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6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Performance Evaluation: Results: Contention</a:t>
            </a:r>
            <a:endParaRPr/>
          </a:p>
        </p:txBody>
      </p:sp>
      <p:pic>
        <p:nvPicPr>
          <p:cNvPr id="1497" name="Google Shape;1497;p69"/>
          <p:cNvPicPr preferRelativeResize="0"/>
          <p:nvPr/>
        </p:nvPicPr>
        <p:blipFill>
          <a:blip r:embed="rId3">
            <a:alphaModFix/>
          </a:blip>
          <a:stretch>
            <a:fillRect/>
          </a:stretch>
        </p:blipFill>
        <p:spPr>
          <a:xfrm>
            <a:off x="388975" y="1197950"/>
            <a:ext cx="8582599" cy="1585900"/>
          </a:xfrm>
          <a:prstGeom prst="rect">
            <a:avLst/>
          </a:prstGeom>
          <a:noFill/>
          <a:ln>
            <a:noFill/>
          </a:ln>
        </p:spPr>
      </p:pic>
      <p:pic>
        <p:nvPicPr>
          <p:cNvPr id="1498" name="Google Shape;1498;p69"/>
          <p:cNvPicPr preferRelativeResize="0"/>
          <p:nvPr/>
        </p:nvPicPr>
        <p:blipFill>
          <a:blip r:embed="rId4">
            <a:alphaModFix/>
          </a:blip>
          <a:stretch>
            <a:fillRect/>
          </a:stretch>
        </p:blipFill>
        <p:spPr>
          <a:xfrm>
            <a:off x="538825" y="2847450"/>
            <a:ext cx="3719810" cy="1927650"/>
          </a:xfrm>
          <a:prstGeom prst="rect">
            <a:avLst/>
          </a:prstGeom>
          <a:noFill/>
          <a:ln>
            <a:noFill/>
          </a:ln>
        </p:spPr>
      </p:pic>
      <p:pic>
        <p:nvPicPr>
          <p:cNvPr id="1499" name="Google Shape;1499;p69"/>
          <p:cNvPicPr preferRelativeResize="0"/>
          <p:nvPr/>
        </p:nvPicPr>
        <p:blipFill>
          <a:blip r:embed="rId5">
            <a:alphaModFix/>
          </a:blip>
          <a:stretch>
            <a:fillRect/>
          </a:stretch>
        </p:blipFill>
        <p:spPr>
          <a:xfrm>
            <a:off x="4809425" y="2847450"/>
            <a:ext cx="3998825" cy="19276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7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Performance Evaluation: Results: Contention</a:t>
            </a:r>
            <a:endParaRPr/>
          </a:p>
        </p:txBody>
      </p:sp>
      <p:pic>
        <p:nvPicPr>
          <p:cNvPr id="1505" name="Google Shape;1505;p70"/>
          <p:cNvPicPr preferRelativeResize="0"/>
          <p:nvPr/>
        </p:nvPicPr>
        <p:blipFill>
          <a:blip r:embed="rId3">
            <a:alphaModFix/>
          </a:blip>
          <a:stretch>
            <a:fillRect/>
          </a:stretch>
        </p:blipFill>
        <p:spPr>
          <a:xfrm>
            <a:off x="388975" y="1197950"/>
            <a:ext cx="8582599" cy="1585900"/>
          </a:xfrm>
          <a:prstGeom prst="rect">
            <a:avLst/>
          </a:prstGeom>
          <a:noFill/>
          <a:ln>
            <a:noFill/>
          </a:ln>
        </p:spPr>
      </p:pic>
      <p:pic>
        <p:nvPicPr>
          <p:cNvPr id="1506" name="Google Shape;1506;p70"/>
          <p:cNvPicPr preferRelativeResize="0"/>
          <p:nvPr/>
        </p:nvPicPr>
        <p:blipFill>
          <a:blip r:embed="rId4">
            <a:alphaModFix/>
          </a:blip>
          <a:stretch>
            <a:fillRect/>
          </a:stretch>
        </p:blipFill>
        <p:spPr>
          <a:xfrm>
            <a:off x="2623560" y="2783850"/>
            <a:ext cx="3896900" cy="20548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0" name="Shape 1510"/>
        <p:cNvGrpSpPr/>
        <p:nvPr/>
      </p:nvGrpSpPr>
      <p:grpSpPr>
        <a:xfrm>
          <a:off x="0" y="0"/>
          <a:ext cx="0" cy="0"/>
          <a:chOff x="0" y="0"/>
          <a:chExt cx="0" cy="0"/>
        </a:xfrm>
      </p:grpSpPr>
      <p:sp>
        <p:nvSpPr>
          <p:cNvPr id="1511" name="Google Shape;1511;p71"/>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Factor-Scalability: Impact of scaling the system</a:t>
            </a:r>
            <a:endParaRPr/>
          </a:p>
        </p:txBody>
      </p:sp>
      <p:sp>
        <p:nvSpPr>
          <p:cNvPr id="1512" name="Google Shape;1512;p71"/>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800"/>
              <a:t>Behavior of system = </a:t>
            </a:r>
            <a:r>
              <a:rPr i="1" lang="en" sz="1800"/>
              <a:t>f(</a:t>
            </a:r>
            <a:r>
              <a:rPr b="1" lang="en" sz="1800"/>
              <a:t>number of shards)</a:t>
            </a:r>
            <a:endParaRPr sz="1800"/>
          </a:p>
          <a:p>
            <a:pPr indent="0" lvl="0" marL="0" rtl="0" algn="l">
              <a:spcBef>
                <a:spcPts val="800"/>
              </a:spcBef>
              <a:spcAft>
                <a:spcPts val="0"/>
              </a:spcAft>
              <a:buNone/>
            </a:pPr>
            <a:r>
              <a:rPr b="1" lang="en" sz="1800"/>
              <a:t>with number of active accounts per shard constant (128)</a:t>
            </a:r>
            <a:endParaRPr b="1" sz="1800"/>
          </a:p>
          <a:p>
            <a:pPr indent="0" lvl="0" marL="0" rtl="0" algn="l">
              <a:spcBef>
                <a:spcPts val="800"/>
              </a:spcBef>
              <a:spcAft>
                <a:spcPts val="0"/>
              </a:spcAft>
              <a:buNone/>
            </a:pPr>
            <a:r>
              <a:t/>
            </a:r>
            <a:endParaRPr b="1" sz="1800"/>
          </a:p>
          <a:p>
            <a:pPr indent="0" lvl="0" marL="0" rtl="0" algn="l">
              <a:spcBef>
                <a:spcPts val="800"/>
              </a:spcBef>
              <a:spcAft>
                <a:spcPts val="0"/>
              </a:spcAft>
              <a:buNone/>
            </a:pPr>
            <a:r>
              <a:rPr lang="en" sz="1800"/>
              <a:t>Generation of </a:t>
            </a:r>
            <a:r>
              <a:rPr b="1" lang="en" sz="1800"/>
              <a:t>appropriate workloads</a:t>
            </a:r>
            <a:r>
              <a:rPr lang="en" sz="1800"/>
              <a:t> as a function of the overall number of active accounts in the system.</a:t>
            </a:r>
            <a:endParaRPr sz="1800"/>
          </a:p>
          <a:p>
            <a:pPr indent="0" lvl="0" marL="0" rtl="0" algn="l">
              <a:spcBef>
                <a:spcPts val="800"/>
              </a:spcBef>
              <a:spcAft>
                <a:spcPts val="0"/>
              </a:spcAft>
              <a:buNone/>
            </a:pPr>
            <a:r>
              <a:t/>
            </a:r>
            <a:endParaRPr sz="1800"/>
          </a:p>
          <a:p>
            <a:pPr indent="-298450" lvl="0" marL="457200" rtl="0" algn="l">
              <a:spcBef>
                <a:spcPts val="800"/>
              </a:spcBef>
              <a:spcAft>
                <a:spcPts val="0"/>
              </a:spcAft>
              <a:buSzPts val="1100"/>
              <a:buAutoNum type="arabicPeriod"/>
            </a:pPr>
            <a:r>
              <a:rPr b="1" lang="en" sz="1800"/>
              <a:t>Scalability</a:t>
            </a:r>
            <a:r>
              <a:rPr lang="en" sz="1800"/>
              <a:t>: shard count     =&gt; parallel processing power </a:t>
            </a:r>
            <a:endParaRPr sz="1800"/>
          </a:p>
          <a:p>
            <a:pPr indent="-298450" lvl="0" marL="457200" rtl="0" algn="l">
              <a:spcBef>
                <a:spcPts val="0"/>
              </a:spcBef>
              <a:spcAft>
                <a:spcPts val="0"/>
              </a:spcAft>
              <a:buSzPts val="1100"/>
              <a:buAutoNum type="arabicPeriod"/>
            </a:pPr>
            <a:r>
              <a:rPr b="1" lang="en" sz="1800"/>
              <a:t>Contention: </a:t>
            </a:r>
            <a:r>
              <a:rPr lang="en" sz="1800"/>
              <a:t>total active accounts     =&gt; contention </a:t>
            </a:r>
            <a:endParaRPr sz="1800"/>
          </a:p>
        </p:txBody>
      </p:sp>
      <p:sp>
        <p:nvSpPr>
          <p:cNvPr id="1513" name="Google Shape;1513;p71"/>
          <p:cNvSpPr/>
          <p:nvPr/>
        </p:nvSpPr>
        <p:spPr>
          <a:xfrm>
            <a:off x="6746975" y="3449925"/>
            <a:ext cx="261900" cy="2805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71"/>
          <p:cNvSpPr/>
          <p:nvPr/>
        </p:nvSpPr>
        <p:spPr>
          <a:xfrm>
            <a:off x="3535625" y="3449925"/>
            <a:ext cx="261900" cy="2805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71"/>
          <p:cNvSpPr/>
          <p:nvPr/>
        </p:nvSpPr>
        <p:spPr>
          <a:xfrm>
            <a:off x="4441050" y="3730425"/>
            <a:ext cx="261900" cy="2805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71"/>
          <p:cNvSpPr/>
          <p:nvPr/>
        </p:nvSpPr>
        <p:spPr>
          <a:xfrm>
            <a:off x="6150650" y="3730425"/>
            <a:ext cx="261900" cy="2805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0" name="Shape 1520"/>
        <p:cNvGrpSpPr/>
        <p:nvPr/>
      </p:nvGrpSpPr>
      <p:grpSpPr>
        <a:xfrm>
          <a:off x="0" y="0"/>
          <a:ext cx="0" cy="0"/>
          <a:chOff x="0" y="0"/>
          <a:chExt cx="0" cy="0"/>
        </a:xfrm>
      </p:grpSpPr>
      <p:sp>
        <p:nvSpPr>
          <p:cNvPr id="1521" name="Google Shape;1521;p72"/>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Performance Evaluation: Results: Factor-Scalability</a:t>
            </a:r>
            <a:endParaRPr/>
          </a:p>
        </p:txBody>
      </p:sp>
      <p:pic>
        <p:nvPicPr>
          <p:cNvPr id="1522" name="Google Shape;1522;p72"/>
          <p:cNvPicPr preferRelativeResize="0"/>
          <p:nvPr/>
        </p:nvPicPr>
        <p:blipFill>
          <a:blip r:embed="rId3">
            <a:alphaModFix/>
          </a:blip>
          <a:stretch>
            <a:fillRect/>
          </a:stretch>
        </p:blipFill>
        <p:spPr>
          <a:xfrm>
            <a:off x="388975" y="1197950"/>
            <a:ext cx="8582599" cy="1585900"/>
          </a:xfrm>
          <a:prstGeom prst="rect">
            <a:avLst/>
          </a:prstGeom>
          <a:noFill/>
          <a:ln>
            <a:noFill/>
          </a:ln>
        </p:spPr>
      </p:pic>
      <p:pic>
        <p:nvPicPr>
          <p:cNvPr id="1523" name="Google Shape;1523;p72"/>
          <p:cNvPicPr preferRelativeResize="0"/>
          <p:nvPr/>
        </p:nvPicPr>
        <p:blipFill>
          <a:blip r:embed="rId4">
            <a:alphaModFix/>
          </a:blip>
          <a:stretch>
            <a:fillRect/>
          </a:stretch>
        </p:blipFill>
        <p:spPr>
          <a:xfrm>
            <a:off x="892600" y="2950712"/>
            <a:ext cx="3597809" cy="1860300"/>
          </a:xfrm>
          <a:prstGeom prst="rect">
            <a:avLst/>
          </a:prstGeom>
          <a:noFill/>
          <a:ln>
            <a:noFill/>
          </a:ln>
        </p:spPr>
      </p:pic>
      <p:pic>
        <p:nvPicPr>
          <p:cNvPr id="1524" name="Google Shape;1524;p72"/>
          <p:cNvPicPr preferRelativeResize="0"/>
          <p:nvPr/>
        </p:nvPicPr>
        <p:blipFill>
          <a:blip r:embed="rId5">
            <a:alphaModFix/>
          </a:blip>
          <a:stretch>
            <a:fillRect/>
          </a:stretch>
        </p:blipFill>
        <p:spPr>
          <a:xfrm>
            <a:off x="5039925" y="3115276"/>
            <a:ext cx="3475424" cy="16957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8" name="Shape 1528"/>
        <p:cNvGrpSpPr/>
        <p:nvPr/>
      </p:nvGrpSpPr>
      <p:grpSpPr>
        <a:xfrm>
          <a:off x="0" y="0"/>
          <a:ext cx="0" cy="0"/>
          <a:chOff x="0" y="0"/>
          <a:chExt cx="0" cy="0"/>
        </a:xfrm>
      </p:grpSpPr>
      <p:sp>
        <p:nvSpPr>
          <p:cNvPr id="1529" name="Google Shape;1529;p73"/>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Performance Evaluation: Results: Factor-Scalability</a:t>
            </a:r>
            <a:endParaRPr/>
          </a:p>
        </p:txBody>
      </p:sp>
      <p:pic>
        <p:nvPicPr>
          <p:cNvPr id="1530" name="Google Shape;1530;p73"/>
          <p:cNvPicPr preferRelativeResize="0"/>
          <p:nvPr/>
        </p:nvPicPr>
        <p:blipFill>
          <a:blip r:embed="rId3">
            <a:alphaModFix/>
          </a:blip>
          <a:stretch>
            <a:fillRect/>
          </a:stretch>
        </p:blipFill>
        <p:spPr>
          <a:xfrm>
            <a:off x="388975" y="1197950"/>
            <a:ext cx="8582599" cy="1585900"/>
          </a:xfrm>
          <a:prstGeom prst="rect">
            <a:avLst/>
          </a:prstGeom>
          <a:noFill/>
          <a:ln>
            <a:noFill/>
          </a:ln>
        </p:spPr>
      </p:pic>
      <p:pic>
        <p:nvPicPr>
          <p:cNvPr id="1531" name="Google Shape;1531;p73"/>
          <p:cNvPicPr preferRelativeResize="0"/>
          <p:nvPr/>
        </p:nvPicPr>
        <p:blipFill>
          <a:blip r:embed="rId4">
            <a:alphaModFix/>
          </a:blip>
          <a:stretch>
            <a:fillRect/>
          </a:stretch>
        </p:blipFill>
        <p:spPr>
          <a:xfrm>
            <a:off x="2633531" y="2850525"/>
            <a:ext cx="3876950" cy="205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nvSpPr>
        <p:spPr>
          <a:xfrm>
            <a:off x="2353950" y="100525"/>
            <a:ext cx="16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Client </a:t>
            </a:r>
            <a:endParaRPr>
              <a:latin typeface="Proxima Nova"/>
              <a:ea typeface="Proxima Nova"/>
              <a:cs typeface="Proxima Nova"/>
              <a:sym typeface="Proxima Nova"/>
            </a:endParaRPr>
          </a:p>
        </p:txBody>
      </p:sp>
      <p:sp>
        <p:nvSpPr>
          <p:cNvPr id="170" name="Google Shape;170;p20"/>
          <p:cNvSpPr/>
          <p:nvPr/>
        </p:nvSpPr>
        <p:spPr>
          <a:xfrm>
            <a:off x="3141400" y="100525"/>
            <a:ext cx="1390500" cy="603000"/>
          </a:xfrm>
          <a:prstGeom prst="wedgeEllipse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Increment</a:t>
            </a:r>
            <a:r>
              <a:rPr lang="en"/>
              <a:t> A to A+1</a:t>
            </a:r>
            <a:endParaRPr/>
          </a:p>
        </p:txBody>
      </p:sp>
      <p:sp>
        <p:nvSpPr>
          <p:cNvPr id="171" name="Google Shape;171;p20"/>
          <p:cNvSpPr/>
          <p:nvPr/>
        </p:nvSpPr>
        <p:spPr>
          <a:xfrm>
            <a:off x="2529875" y="452350"/>
            <a:ext cx="460800" cy="4020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a:off x="283750" y="1046100"/>
            <a:ext cx="2530200" cy="3477300"/>
          </a:xfrm>
          <a:prstGeom prst="diamond">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6171800" y="1046100"/>
            <a:ext cx="2530200" cy="3477300"/>
          </a:xfrm>
          <a:prstGeom prst="diamond">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a:off x="3163750" y="1006075"/>
            <a:ext cx="2530200" cy="3477300"/>
          </a:xfrm>
          <a:prstGeom prst="diamond">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a:off x="1075301" y="3248675"/>
            <a:ext cx="947100" cy="7389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A</a:t>
            </a:r>
            <a:endParaRPr b="1" sz="2000"/>
          </a:p>
        </p:txBody>
      </p:sp>
      <p:sp>
        <p:nvSpPr>
          <p:cNvPr id="176" name="Google Shape;176;p20"/>
          <p:cNvSpPr/>
          <p:nvPr/>
        </p:nvSpPr>
        <p:spPr>
          <a:xfrm>
            <a:off x="1075301" y="2375287"/>
            <a:ext cx="947100" cy="7389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A</a:t>
            </a:r>
            <a:endParaRPr b="1" sz="2000"/>
          </a:p>
        </p:txBody>
      </p:sp>
      <p:sp>
        <p:nvSpPr>
          <p:cNvPr id="177" name="Google Shape;177;p20"/>
          <p:cNvSpPr/>
          <p:nvPr/>
        </p:nvSpPr>
        <p:spPr>
          <a:xfrm>
            <a:off x="1075301" y="1501875"/>
            <a:ext cx="947100" cy="7389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A</a:t>
            </a:r>
            <a:endParaRPr b="1" sz="2000"/>
          </a:p>
        </p:txBody>
      </p:sp>
      <p:sp>
        <p:nvSpPr>
          <p:cNvPr id="178" name="Google Shape;178;p20"/>
          <p:cNvSpPr/>
          <p:nvPr/>
        </p:nvSpPr>
        <p:spPr>
          <a:xfrm>
            <a:off x="3955301" y="2375825"/>
            <a:ext cx="947100" cy="738900"/>
          </a:xfrm>
          <a:prstGeom prst="ellipse">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B</a:t>
            </a:r>
            <a:endParaRPr b="1" sz="2000"/>
          </a:p>
        </p:txBody>
      </p:sp>
      <p:sp>
        <p:nvSpPr>
          <p:cNvPr id="179" name="Google Shape;179;p20"/>
          <p:cNvSpPr/>
          <p:nvPr/>
        </p:nvSpPr>
        <p:spPr>
          <a:xfrm>
            <a:off x="3955301" y="1543000"/>
            <a:ext cx="947100" cy="738900"/>
          </a:xfrm>
          <a:prstGeom prst="ellipse">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B</a:t>
            </a:r>
            <a:endParaRPr b="1" sz="2000"/>
          </a:p>
        </p:txBody>
      </p:sp>
      <p:sp>
        <p:nvSpPr>
          <p:cNvPr id="180" name="Google Shape;180;p20"/>
          <p:cNvSpPr/>
          <p:nvPr/>
        </p:nvSpPr>
        <p:spPr>
          <a:xfrm>
            <a:off x="6963350" y="3350900"/>
            <a:ext cx="947100" cy="7389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C</a:t>
            </a:r>
            <a:endParaRPr b="1" sz="2000"/>
          </a:p>
        </p:txBody>
      </p:sp>
      <p:sp>
        <p:nvSpPr>
          <p:cNvPr id="181" name="Google Shape;181;p20"/>
          <p:cNvSpPr/>
          <p:nvPr/>
        </p:nvSpPr>
        <p:spPr>
          <a:xfrm>
            <a:off x="6963351" y="2503300"/>
            <a:ext cx="947100" cy="7389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C</a:t>
            </a:r>
            <a:endParaRPr b="1" sz="2000"/>
          </a:p>
        </p:txBody>
      </p:sp>
      <p:sp>
        <p:nvSpPr>
          <p:cNvPr id="182" name="Google Shape;182;p20"/>
          <p:cNvSpPr/>
          <p:nvPr/>
        </p:nvSpPr>
        <p:spPr>
          <a:xfrm>
            <a:off x="3955300" y="3208650"/>
            <a:ext cx="947100" cy="738900"/>
          </a:xfrm>
          <a:prstGeom prst="ellipse">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B</a:t>
            </a:r>
            <a:endParaRPr b="1" sz="2000"/>
          </a:p>
        </p:txBody>
      </p:sp>
      <p:sp>
        <p:nvSpPr>
          <p:cNvPr id="183" name="Google Shape;183;p20"/>
          <p:cNvSpPr/>
          <p:nvPr/>
        </p:nvSpPr>
        <p:spPr>
          <a:xfrm>
            <a:off x="6963351" y="1655700"/>
            <a:ext cx="947100" cy="7389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C</a:t>
            </a:r>
            <a:endParaRPr b="1" sz="20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5" name="Shape 1535"/>
        <p:cNvGrpSpPr/>
        <p:nvPr/>
      </p:nvGrpSpPr>
      <p:grpSpPr>
        <a:xfrm>
          <a:off x="0" y="0"/>
          <a:ext cx="0" cy="0"/>
          <a:chOff x="0" y="0"/>
          <a:chExt cx="0" cy="0"/>
        </a:xfrm>
      </p:grpSpPr>
      <p:sp>
        <p:nvSpPr>
          <p:cNvPr id="1536" name="Google Shape;1536;p74"/>
          <p:cNvSpPr txBox="1"/>
          <p:nvPr>
            <p:ph type="title"/>
          </p:nvPr>
        </p:nvSpPr>
        <p:spPr>
          <a:xfrm>
            <a:off x="628650" y="2074644"/>
            <a:ext cx="7886700" cy="9942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nvSpPr>
        <p:spPr>
          <a:xfrm>
            <a:off x="2353950" y="100525"/>
            <a:ext cx="16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Client </a:t>
            </a:r>
            <a:endParaRPr>
              <a:latin typeface="Proxima Nova"/>
              <a:ea typeface="Proxima Nova"/>
              <a:cs typeface="Proxima Nova"/>
              <a:sym typeface="Proxima Nova"/>
            </a:endParaRPr>
          </a:p>
        </p:txBody>
      </p:sp>
      <p:sp>
        <p:nvSpPr>
          <p:cNvPr id="189" name="Google Shape;189;p21"/>
          <p:cNvSpPr/>
          <p:nvPr/>
        </p:nvSpPr>
        <p:spPr>
          <a:xfrm>
            <a:off x="3141400" y="100525"/>
            <a:ext cx="1390500" cy="603000"/>
          </a:xfrm>
          <a:prstGeom prst="wedgeEllipse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Increment</a:t>
            </a:r>
            <a:r>
              <a:rPr lang="en"/>
              <a:t> A to A+1</a:t>
            </a:r>
            <a:endParaRPr/>
          </a:p>
        </p:txBody>
      </p:sp>
      <p:sp>
        <p:nvSpPr>
          <p:cNvPr id="190" name="Google Shape;190;p21"/>
          <p:cNvSpPr/>
          <p:nvPr/>
        </p:nvSpPr>
        <p:spPr>
          <a:xfrm>
            <a:off x="2529875" y="452350"/>
            <a:ext cx="460800" cy="4020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p:nvPr/>
        </p:nvSpPr>
        <p:spPr>
          <a:xfrm>
            <a:off x="283750" y="1046100"/>
            <a:ext cx="2530200" cy="3477300"/>
          </a:xfrm>
          <a:prstGeom prst="diamond">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1"/>
          <p:cNvSpPr/>
          <p:nvPr/>
        </p:nvSpPr>
        <p:spPr>
          <a:xfrm>
            <a:off x="6171800" y="1046100"/>
            <a:ext cx="2530200" cy="3477300"/>
          </a:xfrm>
          <a:prstGeom prst="diamond">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
          <p:cNvSpPr/>
          <p:nvPr/>
        </p:nvSpPr>
        <p:spPr>
          <a:xfrm>
            <a:off x="3163750" y="1006075"/>
            <a:ext cx="2530200" cy="3477300"/>
          </a:xfrm>
          <a:prstGeom prst="diamond">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p:nvPr/>
        </p:nvSpPr>
        <p:spPr>
          <a:xfrm>
            <a:off x="1075301" y="3248675"/>
            <a:ext cx="947100" cy="7389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A+1</a:t>
            </a:r>
            <a:endParaRPr b="1" sz="2000"/>
          </a:p>
        </p:txBody>
      </p:sp>
      <p:sp>
        <p:nvSpPr>
          <p:cNvPr id="195" name="Google Shape;195;p21"/>
          <p:cNvSpPr/>
          <p:nvPr/>
        </p:nvSpPr>
        <p:spPr>
          <a:xfrm>
            <a:off x="1075301" y="2375287"/>
            <a:ext cx="947100" cy="7389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A+1</a:t>
            </a:r>
            <a:endParaRPr b="1" sz="2000"/>
          </a:p>
        </p:txBody>
      </p:sp>
      <p:sp>
        <p:nvSpPr>
          <p:cNvPr id="196" name="Google Shape;196;p21"/>
          <p:cNvSpPr/>
          <p:nvPr/>
        </p:nvSpPr>
        <p:spPr>
          <a:xfrm>
            <a:off x="1075301" y="1501875"/>
            <a:ext cx="947100" cy="7389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A+1</a:t>
            </a:r>
            <a:endParaRPr b="1" sz="2000"/>
          </a:p>
        </p:txBody>
      </p:sp>
      <p:sp>
        <p:nvSpPr>
          <p:cNvPr id="197" name="Google Shape;197;p21"/>
          <p:cNvSpPr/>
          <p:nvPr/>
        </p:nvSpPr>
        <p:spPr>
          <a:xfrm>
            <a:off x="3955301" y="2375825"/>
            <a:ext cx="947100" cy="738900"/>
          </a:xfrm>
          <a:prstGeom prst="ellipse">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B</a:t>
            </a:r>
            <a:endParaRPr b="1" sz="2000"/>
          </a:p>
        </p:txBody>
      </p:sp>
      <p:sp>
        <p:nvSpPr>
          <p:cNvPr id="198" name="Google Shape;198;p21"/>
          <p:cNvSpPr/>
          <p:nvPr/>
        </p:nvSpPr>
        <p:spPr>
          <a:xfrm>
            <a:off x="3955301" y="1543000"/>
            <a:ext cx="947100" cy="738900"/>
          </a:xfrm>
          <a:prstGeom prst="ellipse">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B</a:t>
            </a:r>
            <a:endParaRPr b="1" sz="2000"/>
          </a:p>
        </p:txBody>
      </p:sp>
      <p:sp>
        <p:nvSpPr>
          <p:cNvPr id="199" name="Google Shape;199;p21"/>
          <p:cNvSpPr/>
          <p:nvPr/>
        </p:nvSpPr>
        <p:spPr>
          <a:xfrm>
            <a:off x="6963350" y="3350900"/>
            <a:ext cx="947100" cy="7389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C</a:t>
            </a:r>
            <a:endParaRPr b="1" sz="2000"/>
          </a:p>
        </p:txBody>
      </p:sp>
      <p:sp>
        <p:nvSpPr>
          <p:cNvPr id="200" name="Google Shape;200;p21"/>
          <p:cNvSpPr/>
          <p:nvPr/>
        </p:nvSpPr>
        <p:spPr>
          <a:xfrm>
            <a:off x="6963351" y="2503300"/>
            <a:ext cx="947100" cy="7389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C</a:t>
            </a:r>
            <a:endParaRPr b="1" sz="2000"/>
          </a:p>
        </p:txBody>
      </p:sp>
      <p:sp>
        <p:nvSpPr>
          <p:cNvPr id="201" name="Google Shape;201;p21"/>
          <p:cNvSpPr/>
          <p:nvPr/>
        </p:nvSpPr>
        <p:spPr>
          <a:xfrm>
            <a:off x="3955300" y="3208650"/>
            <a:ext cx="947100" cy="738900"/>
          </a:xfrm>
          <a:prstGeom prst="ellipse">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B</a:t>
            </a:r>
            <a:endParaRPr b="1" sz="2000"/>
          </a:p>
        </p:txBody>
      </p:sp>
      <p:sp>
        <p:nvSpPr>
          <p:cNvPr id="202" name="Google Shape;202;p21"/>
          <p:cNvSpPr/>
          <p:nvPr/>
        </p:nvSpPr>
        <p:spPr>
          <a:xfrm>
            <a:off x="6963351" y="1655700"/>
            <a:ext cx="947100" cy="7389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C</a:t>
            </a:r>
            <a:endParaRPr b="1" sz="2000"/>
          </a:p>
        </p:txBody>
      </p:sp>
      <p:sp>
        <p:nvSpPr>
          <p:cNvPr id="203" name="Google Shape;203;p21"/>
          <p:cNvSpPr txBox="1"/>
          <p:nvPr/>
        </p:nvSpPr>
        <p:spPr>
          <a:xfrm>
            <a:off x="6081725" y="318325"/>
            <a:ext cx="2680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Proxima Nova"/>
                <a:ea typeface="Proxima Nova"/>
                <a:cs typeface="Proxima Nova"/>
                <a:sym typeface="Proxima Nova"/>
              </a:rPr>
              <a:t>Affected = a subset of replicas (1 shard)</a:t>
            </a:r>
            <a:endParaRPr sz="150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2"/>
          <p:cNvSpPr txBox="1"/>
          <p:nvPr>
            <p:ph idx="12" type="sldNum"/>
          </p:nvPr>
        </p:nvSpPr>
        <p:spPr>
          <a:xfrm>
            <a:off x="6457950" y="4785796"/>
            <a:ext cx="11661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
        <p:nvSpPr>
          <p:cNvPr id="210" name="Google Shape;210;p22"/>
          <p:cNvSpPr/>
          <p:nvPr/>
        </p:nvSpPr>
        <p:spPr>
          <a:xfrm>
            <a:off x="425950" y="200050"/>
            <a:ext cx="1878975" cy="2253725"/>
          </a:xfrm>
          <a:prstGeom prst="flowChartSor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p:nvPr/>
        </p:nvSpPr>
        <p:spPr>
          <a:xfrm>
            <a:off x="1624910" y="819053"/>
            <a:ext cx="343500" cy="3402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R</a:t>
            </a:r>
            <a:endParaRPr b="1" sz="1100"/>
          </a:p>
        </p:txBody>
      </p:sp>
      <p:sp>
        <p:nvSpPr>
          <p:cNvPr id="212" name="Google Shape;212;p22"/>
          <p:cNvSpPr/>
          <p:nvPr/>
        </p:nvSpPr>
        <p:spPr>
          <a:xfrm>
            <a:off x="762436" y="819053"/>
            <a:ext cx="343500" cy="3402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R</a:t>
            </a:r>
            <a:endParaRPr b="1" sz="1100"/>
          </a:p>
        </p:txBody>
      </p:sp>
      <p:sp>
        <p:nvSpPr>
          <p:cNvPr id="213" name="Google Shape;213;p22"/>
          <p:cNvSpPr/>
          <p:nvPr/>
        </p:nvSpPr>
        <p:spPr>
          <a:xfrm>
            <a:off x="762436" y="1494723"/>
            <a:ext cx="343500" cy="3402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R</a:t>
            </a:r>
            <a:endParaRPr b="1" sz="1100"/>
          </a:p>
        </p:txBody>
      </p:sp>
      <p:sp>
        <p:nvSpPr>
          <p:cNvPr id="214" name="Google Shape;214;p22"/>
          <p:cNvSpPr/>
          <p:nvPr/>
        </p:nvSpPr>
        <p:spPr>
          <a:xfrm>
            <a:off x="1624910" y="1494723"/>
            <a:ext cx="343500" cy="3402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R</a:t>
            </a:r>
            <a:endParaRPr b="1" sz="1100"/>
          </a:p>
        </p:txBody>
      </p:sp>
      <p:cxnSp>
        <p:nvCxnSpPr>
          <p:cNvPr id="215" name="Google Shape;215;p22"/>
          <p:cNvCxnSpPr>
            <a:stCxn id="212" idx="5"/>
            <a:endCxn id="214" idx="1"/>
          </p:cNvCxnSpPr>
          <p:nvPr/>
        </p:nvCxnSpPr>
        <p:spPr>
          <a:xfrm>
            <a:off x="1055631" y="1109431"/>
            <a:ext cx="619500" cy="435000"/>
          </a:xfrm>
          <a:prstGeom prst="straightConnector1">
            <a:avLst/>
          </a:prstGeom>
          <a:noFill/>
          <a:ln cap="flat" cmpd="sng" w="9525">
            <a:solidFill>
              <a:schemeClr val="lt1"/>
            </a:solidFill>
            <a:prstDash val="solid"/>
            <a:round/>
            <a:headEnd len="med" w="med" type="triangle"/>
            <a:tailEnd len="med" w="med" type="triangle"/>
          </a:ln>
        </p:spPr>
      </p:cxnSp>
      <p:cxnSp>
        <p:nvCxnSpPr>
          <p:cNvPr id="216" name="Google Shape;216;p22"/>
          <p:cNvCxnSpPr>
            <a:stCxn id="211" idx="3"/>
            <a:endCxn id="213" idx="7"/>
          </p:cNvCxnSpPr>
          <p:nvPr/>
        </p:nvCxnSpPr>
        <p:spPr>
          <a:xfrm flipH="1">
            <a:off x="1055715" y="1109431"/>
            <a:ext cx="619500" cy="435000"/>
          </a:xfrm>
          <a:prstGeom prst="straightConnector1">
            <a:avLst/>
          </a:prstGeom>
          <a:noFill/>
          <a:ln cap="flat" cmpd="sng" w="9525">
            <a:solidFill>
              <a:schemeClr val="lt1"/>
            </a:solidFill>
            <a:prstDash val="solid"/>
            <a:round/>
            <a:headEnd len="med" w="med" type="triangle"/>
            <a:tailEnd len="med" w="med" type="triangle"/>
          </a:ln>
        </p:spPr>
      </p:cxnSp>
      <p:cxnSp>
        <p:nvCxnSpPr>
          <p:cNvPr id="217" name="Google Shape;217;p22"/>
          <p:cNvCxnSpPr>
            <a:stCxn id="212" idx="6"/>
            <a:endCxn id="211" idx="2"/>
          </p:cNvCxnSpPr>
          <p:nvPr/>
        </p:nvCxnSpPr>
        <p:spPr>
          <a:xfrm>
            <a:off x="1105936" y="989153"/>
            <a:ext cx="519000" cy="0"/>
          </a:xfrm>
          <a:prstGeom prst="straightConnector1">
            <a:avLst/>
          </a:prstGeom>
          <a:noFill/>
          <a:ln cap="flat" cmpd="sng" w="9525">
            <a:solidFill>
              <a:schemeClr val="lt1"/>
            </a:solidFill>
            <a:prstDash val="solid"/>
            <a:round/>
            <a:headEnd len="med" w="med" type="triangle"/>
            <a:tailEnd len="med" w="med" type="triangle"/>
          </a:ln>
        </p:spPr>
      </p:cxnSp>
      <p:cxnSp>
        <p:nvCxnSpPr>
          <p:cNvPr id="218" name="Google Shape;218;p22"/>
          <p:cNvCxnSpPr>
            <a:stCxn id="211" idx="4"/>
            <a:endCxn id="214" idx="0"/>
          </p:cNvCxnSpPr>
          <p:nvPr/>
        </p:nvCxnSpPr>
        <p:spPr>
          <a:xfrm>
            <a:off x="1796660" y="1159253"/>
            <a:ext cx="0" cy="335400"/>
          </a:xfrm>
          <a:prstGeom prst="straightConnector1">
            <a:avLst/>
          </a:prstGeom>
          <a:noFill/>
          <a:ln cap="flat" cmpd="sng" w="9525">
            <a:solidFill>
              <a:schemeClr val="lt1"/>
            </a:solidFill>
            <a:prstDash val="solid"/>
            <a:round/>
            <a:headEnd len="med" w="med" type="triangle"/>
            <a:tailEnd len="med" w="med" type="triangle"/>
          </a:ln>
        </p:spPr>
      </p:cxnSp>
      <p:cxnSp>
        <p:nvCxnSpPr>
          <p:cNvPr id="219" name="Google Shape;219;p22"/>
          <p:cNvCxnSpPr>
            <a:stCxn id="212" idx="4"/>
            <a:endCxn id="213" idx="0"/>
          </p:cNvCxnSpPr>
          <p:nvPr/>
        </p:nvCxnSpPr>
        <p:spPr>
          <a:xfrm>
            <a:off x="934186" y="1159253"/>
            <a:ext cx="0" cy="335400"/>
          </a:xfrm>
          <a:prstGeom prst="straightConnector1">
            <a:avLst/>
          </a:prstGeom>
          <a:noFill/>
          <a:ln cap="flat" cmpd="sng" w="9525">
            <a:solidFill>
              <a:schemeClr val="lt1"/>
            </a:solidFill>
            <a:prstDash val="solid"/>
            <a:round/>
            <a:headEnd len="med" w="med" type="triangle"/>
            <a:tailEnd len="med" w="med" type="triangle"/>
          </a:ln>
        </p:spPr>
      </p:cxnSp>
      <p:cxnSp>
        <p:nvCxnSpPr>
          <p:cNvPr id="220" name="Google Shape;220;p22"/>
          <p:cNvCxnSpPr>
            <a:stCxn id="213" idx="6"/>
            <a:endCxn id="214" idx="2"/>
          </p:cNvCxnSpPr>
          <p:nvPr/>
        </p:nvCxnSpPr>
        <p:spPr>
          <a:xfrm>
            <a:off x="1105936" y="1664823"/>
            <a:ext cx="519000" cy="0"/>
          </a:xfrm>
          <a:prstGeom prst="straightConnector1">
            <a:avLst/>
          </a:prstGeom>
          <a:noFill/>
          <a:ln cap="flat" cmpd="sng" w="9525">
            <a:solidFill>
              <a:schemeClr val="lt1"/>
            </a:solidFill>
            <a:prstDash val="solid"/>
            <a:round/>
            <a:headEnd len="med" w="med" type="triangle"/>
            <a:tailEnd len="med" w="med" type="triangle"/>
          </a:ln>
        </p:spPr>
      </p:cxnSp>
      <p:sp>
        <p:nvSpPr>
          <p:cNvPr id="221" name="Google Shape;221;p22"/>
          <p:cNvSpPr/>
          <p:nvPr/>
        </p:nvSpPr>
        <p:spPr>
          <a:xfrm>
            <a:off x="6305425" y="200038"/>
            <a:ext cx="1878975" cy="2253725"/>
          </a:xfrm>
          <a:prstGeom prst="flowChartSor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7504385" y="819040"/>
            <a:ext cx="343500" cy="340200"/>
          </a:xfrm>
          <a:prstGeom prst="ellipse">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R</a:t>
            </a:r>
            <a:endParaRPr b="1" sz="1100"/>
          </a:p>
        </p:txBody>
      </p:sp>
      <p:sp>
        <p:nvSpPr>
          <p:cNvPr id="223" name="Google Shape;223;p22"/>
          <p:cNvSpPr/>
          <p:nvPr/>
        </p:nvSpPr>
        <p:spPr>
          <a:xfrm>
            <a:off x="6641911" y="819040"/>
            <a:ext cx="343500" cy="340200"/>
          </a:xfrm>
          <a:prstGeom prst="ellipse">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R</a:t>
            </a:r>
            <a:endParaRPr b="1" sz="1100"/>
          </a:p>
        </p:txBody>
      </p:sp>
      <p:sp>
        <p:nvSpPr>
          <p:cNvPr id="224" name="Google Shape;224;p22"/>
          <p:cNvSpPr/>
          <p:nvPr/>
        </p:nvSpPr>
        <p:spPr>
          <a:xfrm>
            <a:off x="6641911" y="1494711"/>
            <a:ext cx="343500" cy="340200"/>
          </a:xfrm>
          <a:prstGeom prst="ellipse">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R</a:t>
            </a:r>
            <a:endParaRPr b="1" sz="1100"/>
          </a:p>
        </p:txBody>
      </p:sp>
      <p:sp>
        <p:nvSpPr>
          <p:cNvPr id="225" name="Google Shape;225;p22"/>
          <p:cNvSpPr/>
          <p:nvPr/>
        </p:nvSpPr>
        <p:spPr>
          <a:xfrm>
            <a:off x="7504385" y="1494711"/>
            <a:ext cx="343500" cy="340200"/>
          </a:xfrm>
          <a:prstGeom prst="ellipse">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R</a:t>
            </a:r>
            <a:endParaRPr b="1" sz="1100"/>
          </a:p>
        </p:txBody>
      </p:sp>
      <p:cxnSp>
        <p:nvCxnSpPr>
          <p:cNvPr id="226" name="Google Shape;226;p22"/>
          <p:cNvCxnSpPr>
            <a:stCxn id="223" idx="5"/>
            <a:endCxn id="225" idx="1"/>
          </p:cNvCxnSpPr>
          <p:nvPr/>
        </p:nvCxnSpPr>
        <p:spPr>
          <a:xfrm>
            <a:off x="6935106" y="1109419"/>
            <a:ext cx="619500" cy="435000"/>
          </a:xfrm>
          <a:prstGeom prst="straightConnector1">
            <a:avLst/>
          </a:prstGeom>
          <a:noFill/>
          <a:ln cap="flat" cmpd="sng" w="9525">
            <a:solidFill>
              <a:schemeClr val="lt1"/>
            </a:solidFill>
            <a:prstDash val="solid"/>
            <a:round/>
            <a:headEnd len="med" w="med" type="triangle"/>
            <a:tailEnd len="med" w="med" type="triangle"/>
          </a:ln>
        </p:spPr>
      </p:cxnSp>
      <p:cxnSp>
        <p:nvCxnSpPr>
          <p:cNvPr id="227" name="Google Shape;227;p22"/>
          <p:cNvCxnSpPr>
            <a:stCxn id="222" idx="3"/>
            <a:endCxn id="224" idx="7"/>
          </p:cNvCxnSpPr>
          <p:nvPr/>
        </p:nvCxnSpPr>
        <p:spPr>
          <a:xfrm flipH="1">
            <a:off x="6935190" y="1109419"/>
            <a:ext cx="619500" cy="435000"/>
          </a:xfrm>
          <a:prstGeom prst="straightConnector1">
            <a:avLst/>
          </a:prstGeom>
          <a:noFill/>
          <a:ln cap="flat" cmpd="sng" w="9525">
            <a:solidFill>
              <a:schemeClr val="lt1"/>
            </a:solidFill>
            <a:prstDash val="solid"/>
            <a:round/>
            <a:headEnd len="med" w="med" type="triangle"/>
            <a:tailEnd len="med" w="med" type="triangle"/>
          </a:ln>
        </p:spPr>
      </p:cxnSp>
      <p:cxnSp>
        <p:nvCxnSpPr>
          <p:cNvPr id="228" name="Google Shape;228;p22"/>
          <p:cNvCxnSpPr>
            <a:stCxn id="223" idx="6"/>
            <a:endCxn id="222" idx="2"/>
          </p:cNvCxnSpPr>
          <p:nvPr/>
        </p:nvCxnSpPr>
        <p:spPr>
          <a:xfrm>
            <a:off x="6985411" y="989140"/>
            <a:ext cx="519000" cy="0"/>
          </a:xfrm>
          <a:prstGeom prst="straightConnector1">
            <a:avLst/>
          </a:prstGeom>
          <a:noFill/>
          <a:ln cap="flat" cmpd="sng" w="9525">
            <a:solidFill>
              <a:schemeClr val="lt1"/>
            </a:solidFill>
            <a:prstDash val="solid"/>
            <a:round/>
            <a:headEnd len="med" w="med" type="triangle"/>
            <a:tailEnd len="med" w="med" type="triangle"/>
          </a:ln>
        </p:spPr>
      </p:cxnSp>
      <p:cxnSp>
        <p:nvCxnSpPr>
          <p:cNvPr id="229" name="Google Shape;229;p22"/>
          <p:cNvCxnSpPr>
            <a:stCxn id="222" idx="4"/>
            <a:endCxn id="225" idx="0"/>
          </p:cNvCxnSpPr>
          <p:nvPr/>
        </p:nvCxnSpPr>
        <p:spPr>
          <a:xfrm>
            <a:off x="7676135" y="1159240"/>
            <a:ext cx="0" cy="335400"/>
          </a:xfrm>
          <a:prstGeom prst="straightConnector1">
            <a:avLst/>
          </a:prstGeom>
          <a:noFill/>
          <a:ln cap="flat" cmpd="sng" w="9525">
            <a:solidFill>
              <a:schemeClr val="lt1"/>
            </a:solidFill>
            <a:prstDash val="solid"/>
            <a:round/>
            <a:headEnd len="med" w="med" type="triangle"/>
            <a:tailEnd len="med" w="med" type="triangle"/>
          </a:ln>
        </p:spPr>
      </p:cxnSp>
      <p:cxnSp>
        <p:nvCxnSpPr>
          <p:cNvPr id="230" name="Google Shape;230;p22"/>
          <p:cNvCxnSpPr>
            <a:stCxn id="223" idx="4"/>
            <a:endCxn id="224" idx="0"/>
          </p:cNvCxnSpPr>
          <p:nvPr/>
        </p:nvCxnSpPr>
        <p:spPr>
          <a:xfrm>
            <a:off x="6813661" y="1159240"/>
            <a:ext cx="0" cy="335400"/>
          </a:xfrm>
          <a:prstGeom prst="straightConnector1">
            <a:avLst/>
          </a:prstGeom>
          <a:noFill/>
          <a:ln cap="flat" cmpd="sng" w="9525">
            <a:solidFill>
              <a:schemeClr val="lt1"/>
            </a:solidFill>
            <a:prstDash val="solid"/>
            <a:round/>
            <a:headEnd len="med" w="med" type="triangle"/>
            <a:tailEnd len="med" w="med" type="triangle"/>
          </a:ln>
        </p:spPr>
      </p:cxnSp>
      <p:cxnSp>
        <p:nvCxnSpPr>
          <p:cNvPr id="231" name="Google Shape;231;p22"/>
          <p:cNvCxnSpPr>
            <a:stCxn id="224" idx="6"/>
            <a:endCxn id="225" idx="2"/>
          </p:cNvCxnSpPr>
          <p:nvPr/>
        </p:nvCxnSpPr>
        <p:spPr>
          <a:xfrm>
            <a:off x="6985411" y="1664811"/>
            <a:ext cx="519000" cy="0"/>
          </a:xfrm>
          <a:prstGeom prst="straightConnector1">
            <a:avLst/>
          </a:prstGeom>
          <a:noFill/>
          <a:ln cap="flat" cmpd="sng" w="9525">
            <a:solidFill>
              <a:schemeClr val="lt1"/>
            </a:solidFill>
            <a:prstDash val="solid"/>
            <a:round/>
            <a:headEnd len="med" w="med" type="triangle"/>
            <a:tailEnd len="med" w="med" type="triangle"/>
          </a:ln>
        </p:spPr>
      </p:cxnSp>
      <p:sp>
        <p:nvSpPr>
          <p:cNvPr id="232" name="Google Shape;232;p22"/>
          <p:cNvSpPr/>
          <p:nvPr/>
        </p:nvSpPr>
        <p:spPr>
          <a:xfrm>
            <a:off x="3391525" y="2631475"/>
            <a:ext cx="1878975" cy="2253725"/>
          </a:xfrm>
          <a:prstGeom prst="flowChartSor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a:off x="4590485" y="3250478"/>
            <a:ext cx="343500" cy="3402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R</a:t>
            </a:r>
            <a:endParaRPr b="1" sz="1100"/>
          </a:p>
        </p:txBody>
      </p:sp>
      <p:sp>
        <p:nvSpPr>
          <p:cNvPr id="234" name="Google Shape;234;p22"/>
          <p:cNvSpPr/>
          <p:nvPr/>
        </p:nvSpPr>
        <p:spPr>
          <a:xfrm>
            <a:off x="3728011" y="3250478"/>
            <a:ext cx="343500" cy="3402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R</a:t>
            </a:r>
            <a:endParaRPr b="1" sz="1100"/>
          </a:p>
        </p:txBody>
      </p:sp>
      <p:sp>
        <p:nvSpPr>
          <p:cNvPr id="235" name="Google Shape;235;p22"/>
          <p:cNvSpPr/>
          <p:nvPr/>
        </p:nvSpPr>
        <p:spPr>
          <a:xfrm>
            <a:off x="3728011" y="3926148"/>
            <a:ext cx="343500" cy="3402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R</a:t>
            </a:r>
            <a:endParaRPr b="1" sz="1100"/>
          </a:p>
        </p:txBody>
      </p:sp>
      <p:sp>
        <p:nvSpPr>
          <p:cNvPr id="236" name="Google Shape;236;p22"/>
          <p:cNvSpPr/>
          <p:nvPr/>
        </p:nvSpPr>
        <p:spPr>
          <a:xfrm>
            <a:off x="4590485" y="3926148"/>
            <a:ext cx="343500" cy="3402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R</a:t>
            </a:r>
            <a:endParaRPr b="1" sz="1100"/>
          </a:p>
        </p:txBody>
      </p:sp>
      <p:cxnSp>
        <p:nvCxnSpPr>
          <p:cNvPr id="237" name="Google Shape;237;p22"/>
          <p:cNvCxnSpPr>
            <a:stCxn id="234" idx="5"/>
            <a:endCxn id="236" idx="1"/>
          </p:cNvCxnSpPr>
          <p:nvPr/>
        </p:nvCxnSpPr>
        <p:spPr>
          <a:xfrm>
            <a:off x="4021206" y="3540856"/>
            <a:ext cx="619500" cy="435000"/>
          </a:xfrm>
          <a:prstGeom prst="straightConnector1">
            <a:avLst/>
          </a:prstGeom>
          <a:noFill/>
          <a:ln cap="flat" cmpd="sng" w="9525">
            <a:solidFill>
              <a:schemeClr val="lt1"/>
            </a:solidFill>
            <a:prstDash val="solid"/>
            <a:round/>
            <a:headEnd len="med" w="med" type="triangle"/>
            <a:tailEnd len="med" w="med" type="triangle"/>
          </a:ln>
        </p:spPr>
      </p:cxnSp>
      <p:cxnSp>
        <p:nvCxnSpPr>
          <p:cNvPr id="238" name="Google Shape;238;p22"/>
          <p:cNvCxnSpPr>
            <a:stCxn id="233" idx="3"/>
            <a:endCxn id="235" idx="7"/>
          </p:cNvCxnSpPr>
          <p:nvPr/>
        </p:nvCxnSpPr>
        <p:spPr>
          <a:xfrm flipH="1">
            <a:off x="4021290" y="3540856"/>
            <a:ext cx="619500" cy="435000"/>
          </a:xfrm>
          <a:prstGeom prst="straightConnector1">
            <a:avLst/>
          </a:prstGeom>
          <a:noFill/>
          <a:ln cap="flat" cmpd="sng" w="9525">
            <a:solidFill>
              <a:schemeClr val="lt1"/>
            </a:solidFill>
            <a:prstDash val="solid"/>
            <a:round/>
            <a:headEnd len="med" w="med" type="triangle"/>
            <a:tailEnd len="med" w="med" type="triangle"/>
          </a:ln>
        </p:spPr>
      </p:cxnSp>
      <p:cxnSp>
        <p:nvCxnSpPr>
          <p:cNvPr id="239" name="Google Shape;239;p22"/>
          <p:cNvCxnSpPr>
            <a:stCxn id="234" idx="6"/>
            <a:endCxn id="233" idx="2"/>
          </p:cNvCxnSpPr>
          <p:nvPr/>
        </p:nvCxnSpPr>
        <p:spPr>
          <a:xfrm>
            <a:off x="4071511" y="3420578"/>
            <a:ext cx="519000" cy="0"/>
          </a:xfrm>
          <a:prstGeom prst="straightConnector1">
            <a:avLst/>
          </a:prstGeom>
          <a:noFill/>
          <a:ln cap="flat" cmpd="sng" w="9525">
            <a:solidFill>
              <a:schemeClr val="lt1"/>
            </a:solidFill>
            <a:prstDash val="solid"/>
            <a:round/>
            <a:headEnd len="med" w="med" type="triangle"/>
            <a:tailEnd len="med" w="med" type="triangle"/>
          </a:ln>
        </p:spPr>
      </p:cxnSp>
      <p:cxnSp>
        <p:nvCxnSpPr>
          <p:cNvPr id="240" name="Google Shape;240;p22"/>
          <p:cNvCxnSpPr>
            <a:stCxn id="233" idx="4"/>
            <a:endCxn id="236" idx="0"/>
          </p:cNvCxnSpPr>
          <p:nvPr/>
        </p:nvCxnSpPr>
        <p:spPr>
          <a:xfrm>
            <a:off x="4762235" y="3590678"/>
            <a:ext cx="0" cy="335400"/>
          </a:xfrm>
          <a:prstGeom prst="straightConnector1">
            <a:avLst/>
          </a:prstGeom>
          <a:noFill/>
          <a:ln cap="flat" cmpd="sng" w="9525">
            <a:solidFill>
              <a:schemeClr val="lt1"/>
            </a:solidFill>
            <a:prstDash val="solid"/>
            <a:round/>
            <a:headEnd len="med" w="med" type="triangle"/>
            <a:tailEnd len="med" w="med" type="triangle"/>
          </a:ln>
        </p:spPr>
      </p:cxnSp>
      <p:cxnSp>
        <p:nvCxnSpPr>
          <p:cNvPr id="241" name="Google Shape;241;p22"/>
          <p:cNvCxnSpPr>
            <a:stCxn id="234" idx="4"/>
            <a:endCxn id="235" idx="0"/>
          </p:cNvCxnSpPr>
          <p:nvPr/>
        </p:nvCxnSpPr>
        <p:spPr>
          <a:xfrm>
            <a:off x="3899761" y="3590678"/>
            <a:ext cx="0" cy="335400"/>
          </a:xfrm>
          <a:prstGeom prst="straightConnector1">
            <a:avLst/>
          </a:prstGeom>
          <a:noFill/>
          <a:ln cap="flat" cmpd="sng" w="9525">
            <a:solidFill>
              <a:schemeClr val="lt1"/>
            </a:solidFill>
            <a:prstDash val="solid"/>
            <a:round/>
            <a:headEnd len="med" w="med" type="triangle"/>
            <a:tailEnd len="med" w="med" type="triangle"/>
          </a:ln>
        </p:spPr>
      </p:cxnSp>
      <p:cxnSp>
        <p:nvCxnSpPr>
          <p:cNvPr id="242" name="Google Shape;242;p22"/>
          <p:cNvCxnSpPr>
            <a:stCxn id="235" idx="6"/>
            <a:endCxn id="236" idx="2"/>
          </p:cNvCxnSpPr>
          <p:nvPr/>
        </p:nvCxnSpPr>
        <p:spPr>
          <a:xfrm>
            <a:off x="4071511" y="4096248"/>
            <a:ext cx="519000" cy="0"/>
          </a:xfrm>
          <a:prstGeom prst="straightConnector1">
            <a:avLst/>
          </a:prstGeom>
          <a:noFill/>
          <a:ln cap="flat" cmpd="sng" w="9525">
            <a:solidFill>
              <a:schemeClr val="lt1"/>
            </a:solidFill>
            <a:prstDash val="solid"/>
            <a:round/>
            <a:headEnd len="med" w="med" type="triangle"/>
            <a:tailEnd len="med" w="med" type="triangle"/>
          </a:ln>
        </p:spPr>
      </p:cxnSp>
      <p:cxnSp>
        <p:nvCxnSpPr>
          <p:cNvPr id="243" name="Google Shape;243;p22"/>
          <p:cNvCxnSpPr>
            <a:stCxn id="214" idx="5"/>
            <a:endCxn id="234" idx="1"/>
          </p:cNvCxnSpPr>
          <p:nvPr/>
        </p:nvCxnSpPr>
        <p:spPr>
          <a:xfrm>
            <a:off x="1918106" y="1785102"/>
            <a:ext cx="1860300" cy="1515300"/>
          </a:xfrm>
          <a:prstGeom prst="straightConnector1">
            <a:avLst/>
          </a:prstGeom>
          <a:noFill/>
          <a:ln cap="flat" cmpd="sng" w="38100">
            <a:solidFill>
              <a:schemeClr val="dk2"/>
            </a:solidFill>
            <a:prstDash val="solid"/>
            <a:round/>
            <a:headEnd len="med" w="med" type="triangle"/>
            <a:tailEnd len="med" w="med" type="triangle"/>
          </a:ln>
        </p:spPr>
      </p:cxnSp>
      <p:cxnSp>
        <p:nvCxnSpPr>
          <p:cNvPr id="244" name="Google Shape;244;p22"/>
          <p:cNvCxnSpPr>
            <a:stCxn id="210" idx="3"/>
            <a:endCxn id="221" idx="1"/>
          </p:cNvCxnSpPr>
          <p:nvPr/>
        </p:nvCxnSpPr>
        <p:spPr>
          <a:xfrm>
            <a:off x="2304925" y="1326913"/>
            <a:ext cx="4000500" cy="0"/>
          </a:xfrm>
          <a:prstGeom prst="straightConnector1">
            <a:avLst/>
          </a:prstGeom>
          <a:noFill/>
          <a:ln cap="flat" cmpd="sng" w="38100">
            <a:solidFill>
              <a:schemeClr val="dk2"/>
            </a:solidFill>
            <a:prstDash val="solid"/>
            <a:round/>
            <a:headEnd len="med" w="med" type="triangle"/>
            <a:tailEnd len="med" w="med" type="triangle"/>
          </a:ln>
        </p:spPr>
      </p:cxnSp>
      <p:cxnSp>
        <p:nvCxnSpPr>
          <p:cNvPr id="245" name="Google Shape;245;p22"/>
          <p:cNvCxnSpPr>
            <a:stCxn id="224" idx="3"/>
            <a:endCxn id="233" idx="7"/>
          </p:cNvCxnSpPr>
          <p:nvPr/>
        </p:nvCxnSpPr>
        <p:spPr>
          <a:xfrm flipH="1">
            <a:off x="4883815" y="1785089"/>
            <a:ext cx="1808400" cy="1515300"/>
          </a:xfrm>
          <a:prstGeom prst="straightConnector1">
            <a:avLst/>
          </a:prstGeom>
          <a:noFill/>
          <a:ln cap="flat" cmpd="sng" w="38100">
            <a:solidFill>
              <a:schemeClr val="dk2"/>
            </a:solidFill>
            <a:prstDash val="solid"/>
            <a:round/>
            <a:headEnd len="med" w="med" type="triangle"/>
            <a:tailEnd len="med" w="med" type="triangle"/>
          </a:ln>
        </p:spPr>
      </p:cxnSp>
      <p:sp>
        <p:nvSpPr>
          <p:cNvPr id="246" name="Google Shape;246;p22"/>
          <p:cNvSpPr txBox="1"/>
          <p:nvPr/>
        </p:nvSpPr>
        <p:spPr>
          <a:xfrm>
            <a:off x="6305425" y="3147775"/>
            <a:ext cx="2350800" cy="1477500"/>
          </a:xfrm>
          <a:prstGeom prst="rect">
            <a:avLst/>
          </a:prstGeom>
          <a:solidFill>
            <a:schemeClr val="lt1"/>
          </a:solidFill>
          <a:ln cap="flat" cmpd="sng" w="19050">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Light arrows = </a:t>
            </a:r>
            <a:r>
              <a:rPr lang="en">
                <a:latin typeface="Proxima Nova"/>
                <a:ea typeface="Proxima Nova"/>
                <a:cs typeface="Proxima Nova"/>
                <a:sym typeface="Proxima Nova"/>
              </a:rPr>
              <a:t>l</a:t>
            </a:r>
            <a:r>
              <a:rPr lang="en">
                <a:latin typeface="Proxima Nova"/>
                <a:ea typeface="Proxima Nova"/>
                <a:cs typeface="Proxima Nova"/>
                <a:sym typeface="Proxima Nova"/>
              </a:rPr>
              <a:t>ocal decisions by consensus</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Dark arrows = </a:t>
            </a:r>
            <a:r>
              <a:rPr lang="en">
                <a:latin typeface="Proxima Nova"/>
                <a:ea typeface="Proxima Nova"/>
                <a:cs typeface="Proxima Nova"/>
                <a:sym typeface="Proxima Nova"/>
              </a:rPr>
              <a:t>multi-shard communication</a:t>
            </a:r>
            <a:r>
              <a:rPr lang="en">
                <a:latin typeface="Proxima Nova"/>
                <a:ea typeface="Proxima Nova"/>
                <a:cs typeface="Proxima Nova"/>
                <a:sym typeface="Proxima Nova"/>
              </a:rPr>
              <a:t> using cluster-sending</a:t>
            </a:r>
            <a:endParaRPr>
              <a:latin typeface="Proxima Nova"/>
              <a:ea typeface="Proxima Nova"/>
              <a:cs typeface="Proxima Nova"/>
              <a:sym typeface="Proxima Nova"/>
            </a:endParaRPr>
          </a:p>
        </p:txBody>
      </p:sp>
      <p:sp>
        <p:nvSpPr>
          <p:cNvPr id="247" name="Google Shape;247;p22"/>
          <p:cNvSpPr txBox="1"/>
          <p:nvPr/>
        </p:nvSpPr>
        <p:spPr>
          <a:xfrm>
            <a:off x="957150" y="2371650"/>
            <a:ext cx="81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Shard 1</a:t>
            </a:r>
            <a:endParaRPr b="1">
              <a:latin typeface="Proxima Nova"/>
              <a:ea typeface="Proxima Nova"/>
              <a:cs typeface="Proxima Nova"/>
              <a:sym typeface="Proxima Nova"/>
            </a:endParaRPr>
          </a:p>
        </p:txBody>
      </p:sp>
      <p:sp>
        <p:nvSpPr>
          <p:cNvPr id="248" name="Google Shape;248;p22"/>
          <p:cNvSpPr txBox="1"/>
          <p:nvPr/>
        </p:nvSpPr>
        <p:spPr>
          <a:xfrm>
            <a:off x="6888275" y="2371650"/>
            <a:ext cx="81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Shard 2</a:t>
            </a:r>
            <a:endParaRPr b="1">
              <a:latin typeface="Proxima Nova"/>
              <a:ea typeface="Proxima Nova"/>
              <a:cs typeface="Proxima Nova"/>
              <a:sym typeface="Proxima Nova"/>
            </a:endParaRPr>
          </a:p>
        </p:txBody>
      </p:sp>
      <p:sp>
        <p:nvSpPr>
          <p:cNvPr id="249" name="Google Shape;249;p22"/>
          <p:cNvSpPr txBox="1"/>
          <p:nvPr/>
        </p:nvSpPr>
        <p:spPr>
          <a:xfrm>
            <a:off x="3896875" y="4771913"/>
            <a:ext cx="81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Shard 3</a:t>
            </a:r>
            <a:endParaRPr b="1">
              <a:latin typeface="Proxima Nova"/>
              <a:ea typeface="Proxima Nova"/>
              <a:cs typeface="Proxima Nova"/>
              <a:sym typeface="Proxima Nova"/>
            </a:endParaRPr>
          </a:p>
        </p:txBody>
      </p:sp>
      <p:sp>
        <p:nvSpPr>
          <p:cNvPr id="250" name="Google Shape;250;p22"/>
          <p:cNvSpPr txBox="1"/>
          <p:nvPr/>
        </p:nvSpPr>
        <p:spPr>
          <a:xfrm>
            <a:off x="600075" y="3621875"/>
            <a:ext cx="1596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Proxima Nova"/>
                <a:ea typeface="Proxima Nova"/>
                <a:cs typeface="Proxima Nova"/>
                <a:sym typeface="Proxima Nova"/>
              </a:rPr>
              <a:t>N</a:t>
            </a:r>
            <a:r>
              <a:rPr b="1" baseline="-25000" lang="en" sz="2800">
                <a:latin typeface="Proxima Nova"/>
                <a:ea typeface="Proxima Nova"/>
                <a:cs typeface="Proxima Nova"/>
                <a:sym typeface="Proxima Nova"/>
              </a:rPr>
              <a:t>s</a:t>
            </a:r>
            <a:r>
              <a:rPr lang="en" sz="2800"/>
              <a:t> &gt; </a:t>
            </a:r>
            <a:r>
              <a:rPr b="1" lang="en" sz="2800"/>
              <a:t>3F</a:t>
            </a:r>
            <a:r>
              <a:rPr b="1" baseline="-25000" lang="en" sz="2800"/>
              <a:t>s</a:t>
            </a:r>
            <a:endParaRPr b="1" baseline="-25000" sz="2800"/>
          </a:p>
          <a:p>
            <a:pPr indent="0" lvl="0" marL="0" rtl="0" algn="l">
              <a:spcBef>
                <a:spcPts val="0"/>
              </a:spcBef>
              <a:spcAft>
                <a:spcPts val="0"/>
              </a:spcAft>
              <a:buNone/>
            </a:pPr>
            <a:r>
              <a:rPr b="1" baseline="-25000" lang="en" sz="1700"/>
              <a:t>Within each shard</a:t>
            </a:r>
            <a:endParaRPr b="1" baseline="-25000"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3"/>
          <p:cNvSpPr txBox="1"/>
          <p:nvPr>
            <p:ph idx="12" type="sldNum"/>
          </p:nvPr>
        </p:nvSpPr>
        <p:spPr>
          <a:xfrm>
            <a:off x="6457950" y="4785796"/>
            <a:ext cx="11661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
        <p:nvSpPr>
          <p:cNvPr id="257" name="Google Shape;257;p23"/>
          <p:cNvSpPr txBox="1"/>
          <p:nvPr/>
        </p:nvSpPr>
        <p:spPr>
          <a:xfrm>
            <a:off x="1914300" y="202750"/>
            <a:ext cx="5315400" cy="846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4300">
                <a:solidFill>
                  <a:schemeClr val="dk1"/>
                </a:solidFill>
                <a:highlight>
                  <a:srgbClr val="FFFFFF"/>
                </a:highlight>
                <a:latin typeface="Roboto"/>
                <a:ea typeface="Roboto"/>
                <a:cs typeface="Roboto"/>
                <a:sym typeface="Roboto"/>
              </a:rPr>
              <a:t>𝜏 </a:t>
            </a:r>
            <a:r>
              <a:rPr b="1" lang="en" sz="2700">
                <a:solidFill>
                  <a:schemeClr val="dk1"/>
                </a:solidFill>
                <a:highlight>
                  <a:srgbClr val="FFFFFF"/>
                </a:highlight>
                <a:latin typeface="Roboto"/>
                <a:ea typeface="Roboto"/>
                <a:cs typeface="Roboto"/>
                <a:sym typeface="Roboto"/>
              </a:rPr>
              <a:t>→ A,B,C,</a:t>
            </a:r>
            <a:r>
              <a:rPr b="1" lang="en" sz="2700">
                <a:solidFill>
                  <a:schemeClr val="dk1"/>
                </a:solidFill>
                <a:highlight>
                  <a:srgbClr val="FFFFFF"/>
                </a:highlight>
                <a:latin typeface="Roboto"/>
                <a:ea typeface="Roboto"/>
                <a:cs typeface="Roboto"/>
                <a:sym typeface="Roboto"/>
              </a:rPr>
              <a:t>D,</a:t>
            </a:r>
            <a:r>
              <a:rPr b="1" lang="en" sz="2700">
                <a:solidFill>
                  <a:schemeClr val="dk1"/>
                </a:solidFill>
                <a:highlight>
                  <a:srgbClr val="FFFFFF"/>
                </a:highlight>
                <a:latin typeface="Roboto"/>
                <a:ea typeface="Roboto"/>
                <a:cs typeface="Roboto"/>
                <a:sym typeface="Roboto"/>
              </a:rPr>
              <a:t>E,F</a:t>
            </a:r>
            <a:endParaRPr b="1" sz="2700">
              <a:solidFill>
                <a:schemeClr val="dk1"/>
              </a:solidFill>
              <a:latin typeface="Proxima Nova"/>
              <a:ea typeface="Proxima Nova"/>
              <a:cs typeface="Proxima Nova"/>
              <a:sym typeface="Proxima Nova"/>
            </a:endParaRPr>
          </a:p>
        </p:txBody>
      </p:sp>
      <p:sp>
        <p:nvSpPr>
          <p:cNvPr id="258" name="Google Shape;258;p23"/>
          <p:cNvSpPr/>
          <p:nvPr/>
        </p:nvSpPr>
        <p:spPr>
          <a:xfrm>
            <a:off x="1103925" y="1659600"/>
            <a:ext cx="292775" cy="912150"/>
          </a:xfrm>
          <a:prstGeom prst="flowChartSor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3223825" y="1603300"/>
            <a:ext cx="292775" cy="912150"/>
          </a:xfrm>
          <a:prstGeom prst="flowChartSor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5343675" y="1603300"/>
            <a:ext cx="292775" cy="912150"/>
          </a:xfrm>
          <a:prstGeom prst="flowChartSor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a:off x="7666675" y="1603450"/>
            <a:ext cx="292775" cy="912150"/>
          </a:xfrm>
          <a:prstGeom prst="flowChartSor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2" name="Google Shape;262;p23"/>
          <p:cNvCxnSpPr>
            <a:stCxn id="257" idx="2"/>
            <a:endCxn id="258" idx="0"/>
          </p:cNvCxnSpPr>
          <p:nvPr/>
        </p:nvCxnSpPr>
        <p:spPr>
          <a:xfrm flipH="1">
            <a:off x="1250400" y="1049350"/>
            <a:ext cx="3321600" cy="610200"/>
          </a:xfrm>
          <a:prstGeom prst="straightConnector1">
            <a:avLst/>
          </a:prstGeom>
          <a:noFill/>
          <a:ln cap="flat" cmpd="sng" w="9525">
            <a:solidFill>
              <a:schemeClr val="dk2"/>
            </a:solidFill>
            <a:prstDash val="solid"/>
            <a:round/>
            <a:headEnd len="med" w="med" type="none"/>
            <a:tailEnd len="med" w="med" type="triangle"/>
          </a:ln>
        </p:spPr>
      </p:cxnSp>
      <p:cxnSp>
        <p:nvCxnSpPr>
          <p:cNvPr id="263" name="Google Shape;263;p23"/>
          <p:cNvCxnSpPr>
            <a:stCxn id="257" idx="2"/>
            <a:endCxn id="259" idx="0"/>
          </p:cNvCxnSpPr>
          <p:nvPr/>
        </p:nvCxnSpPr>
        <p:spPr>
          <a:xfrm flipH="1">
            <a:off x="3370200" y="1049350"/>
            <a:ext cx="1201800" cy="554100"/>
          </a:xfrm>
          <a:prstGeom prst="straightConnector1">
            <a:avLst/>
          </a:prstGeom>
          <a:noFill/>
          <a:ln cap="flat" cmpd="sng" w="9525">
            <a:solidFill>
              <a:schemeClr val="dk2"/>
            </a:solidFill>
            <a:prstDash val="solid"/>
            <a:round/>
            <a:headEnd len="med" w="med" type="none"/>
            <a:tailEnd len="med" w="med" type="triangle"/>
          </a:ln>
        </p:spPr>
      </p:cxnSp>
      <p:cxnSp>
        <p:nvCxnSpPr>
          <p:cNvPr id="264" name="Google Shape;264;p23"/>
          <p:cNvCxnSpPr>
            <a:stCxn id="257" idx="2"/>
            <a:endCxn id="260" idx="0"/>
          </p:cNvCxnSpPr>
          <p:nvPr/>
        </p:nvCxnSpPr>
        <p:spPr>
          <a:xfrm>
            <a:off x="4572000" y="1049350"/>
            <a:ext cx="918000" cy="554100"/>
          </a:xfrm>
          <a:prstGeom prst="straightConnector1">
            <a:avLst/>
          </a:prstGeom>
          <a:noFill/>
          <a:ln cap="flat" cmpd="sng" w="9525">
            <a:solidFill>
              <a:schemeClr val="dk2"/>
            </a:solidFill>
            <a:prstDash val="solid"/>
            <a:round/>
            <a:headEnd len="med" w="med" type="none"/>
            <a:tailEnd len="med" w="med" type="triangle"/>
          </a:ln>
        </p:spPr>
      </p:cxnSp>
      <p:cxnSp>
        <p:nvCxnSpPr>
          <p:cNvPr id="265" name="Google Shape;265;p23"/>
          <p:cNvCxnSpPr>
            <a:stCxn id="257" idx="2"/>
            <a:endCxn id="261" idx="0"/>
          </p:cNvCxnSpPr>
          <p:nvPr/>
        </p:nvCxnSpPr>
        <p:spPr>
          <a:xfrm>
            <a:off x="4572000" y="1049350"/>
            <a:ext cx="3241200" cy="554100"/>
          </a:xfrm>
          <a:prstGeom prst="straightConnector1">
            <a:avLst/>
          </a:prstGeom>
          <a:noFill/>
          <a:ln cap="flat" cmpd="sng" w="9525">
            <a:solidFill>
              <a:schemeClr val="dk2"/>
            </a:solidFill>
            <a:prstDash val="solid"/>
            <a:round/>
            <a:headEnd len="med" w="med" type="none"/>
            <a:tailEnd len="med" w="med" type="triangle"/>
          </a:ln>
        </p:spPr>
      </p:cxnSp>
      <p:sp>
        <p:nvSpPr>
          <p:cNvPr id="266" name="Google Shape;266;p23"/>
          <p:cNvSpPr txBox="1"/>
          <p:nvPr/>
        </p:nvSpPr>
        <p:spPr>
          <a:xfrm>
            <a:off x="1006263" y="2571800"/>
            <a:ext cx="488100" cy="193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900">
                <a:solidFill>
                  <a:schemeClr val="dk1"/>
                </a:solidFill>
                <a:highlight>
                  <a:srgbClr val="FFFFFF"/>
                </a:highlight>
                <a:latin typeface="Roboto"/>
                <a:ea typeface="Roboto"/>
                <a:cs typeface="Roboto"/>
                <a:sym typeface="Roboto"/>
              </a:rPr>
              <a:t>A</a:t>
            </a:r>
            <a:endParaRPr sz="19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b="1" lang="en" sz="1900">
                <a:solidFill>
                  <a:schemeClr val="dk1"/>
                </a:solidFill>
                <a:highlight>
                  <a:srgbClr val="FFFFFF"/>
                </a:highlight>
                <a:latin typeface="Roboto"/>
                <a:ea typeface="Roboto"/>
                <a:cs typeface="Roboto"/>
                <a:sym typeface="Roboto"/>
              </a:rPr>
              <a:t>B</a:t>
            </a:r>
            <a:endParaRPr b="1" sz="19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b="1" lang="en" sz="1900">
                <a:solidFill>
                  <a:schemeClr val="dk1"/>
                </a:solidFill>
                <a:highlight>
                  <a:srgbClr val="FFFFFF"/>
                </a:highlight>
                <a:latin typeface="Roboto"/>
                <a:ea typeface="Roboto"/>
                <a:cs typeface="Roboto"/>
                <a:sym typeface="Roboto"/>
              </a:rPr>
              <a:t>C</a:t>
            </a:r>
            <a:endParaRPr b="1" sz="19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b="1" lang="en" sz="1900">
                <a:solidFill>
                  <a:schemeClr val="dk1"/>
                </a:solidFill>
                <a:highlight>
                  <a:srgbClr val="FFFFFF"/>
                </a:highlight>
                <a:latin typeface="Roboto"/>
                <a:ea typeface="Roboto"/>
                <a:cs typeface="Roboto"/>
                <a:sym typeface="Roboto"/>
              </a:rPr>
              <a:t>D</a:t>
            </a:r>
            <a:endParaRPr b="1" sz="19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b="1" lang="en" sz="1900">
                <a:solidFill>
                  <a:schemeClr val="dk1"/>
                </a:solidFill>
                <a:highlight>
                  <a:srgbClr val="FFFFFF"/>
                </a:highlight>
                <a:latin typeface="Roboto"/>
                <a:ea typeface="Roboto"/>
                <a:cs typeface="Roboto"/>
                <a:sym typeface="Roboto"/>
              </a:rPr>
              <a:t>E</a:t>
            </a:r>
            <a:endParaRPr b="1" sz="19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b="1" lang="en" sz="1900">
                <a:solidFill>
                  <a:schemeClr val="dk1"/>
                </a:solidFill>
                <a:highlight>
                  <a:srgbClr val="FFFFFF"/>
                </a:highlight>
                <a:latin typeface="Roboto"/>
                <a:ea typeface="Roboto"/>
                <a:cs typeface="Roboto"/>
                <a:sym typeface="Roboto"/>
              </a:rPr>
              <a:t>F</a:t>
            </a:r>
            <a:endParaRPr b="1" sz="1900">
              <a:solidFill>
                <a:schemeClr val="dk1"/>
              </a:solidFill>
              <a:highlight>
                <a:srgbClr val="FFFFFF"/>
              </a:highlight>
              <a:latin typeface="Roboto"/>
              <a:ea typeface="Roboto"/>
              <a:cs typeface="Roboto"/>
              <a:sym typeface="Roboto"/>
            </a:endParaRPr>
          </a:p>
        </p:txBody>
      </p:sp>
      <p:sp>
        <p:nvSpPr>
          <p:cNvPr id="267" name="Google Shape;267;p23"/>
          <p:cNvSpPr/>
          <p:nvPr/>
        </p:nvSpPr>
        <p:spPr>
          <a:xfrm>
            <a:off x="1798425" y="1049350"/>
            <a:ext cx="3241200" cy="2810700"/>
          </a:xfrm>
          <a:prstGeom prst="wedgeEllipseCallout">
            <a:avLst>
              <a:gd fmla="val -60771" name="adj1"/>
              <a:gd fmla="val -1306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p:nvPr/>
        </p:nvSpPr>
        <p:spPr>
          <a:xfrm>
            <a:off x="2237111" y="1493853"/>
            <a:ext cx="343500" cy="3402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R</a:t>
            </a:r>
            <a:endParaRPr b="1" sz="1100"/>
          </a:p>
        </p:txBody>
      </p:sp>
      <p:sp>
        <p:nvSpPr>
          <p:cNvPr id="269" name="Google Shape;269;p23"/>
          <p:cNvSpPr/>
          <p:nvPr/>
        </p:nvSpPr>
        <p:spPr>
          <a:xfrm>
            <a:off x="2730461" y="1493853"/>
            <a:ext cx="343500" cy="3402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R</a:t>
            </a:r>
            <a:endParaRPr b="1" sz="1100"/>
          </a:p>
        </p:txBody>
      </p:sp>
      <p:sp>
        <p:nvSpPr>
          <p:cNvPr id="270" name="Google Shape;270;p23"/>
          <p:cNvSpPr/>
          <p:nvPr/>
        </p:nvSpPr>
        <p:spPr>
          <a:xfrm>
            <a:off x="3187673" y="1493853"/>
            <a:ext cx="343500" cy="3402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R</a:t>
            </a:r>
            <a:endParaRPr b="1" sz="1100"/>
          </a:p>
        </p:txBody>
      </p:sp>
      <p:sp>
        <p:nvSpPr>
          <p:cNvPr id="271" name="Google Shape;271;p23"/>
          <p:cNvSpPr/>
          <p:nvPr/>
        </p:nvSpPr>
        <p:spPr>
          <a:xfrm>
            <a:off x="3648061" y="1493853"/>
            <a:ext cx="343500" cy="3402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R</a:t>
            </a:r>
            <a:endParaRPr b="1" sz="1100"/>
          </a:p>
        </p:txBody>
      </p:sp>
      <p:sp>
        <p:nvSpPr>
          <p:cNvPr id="272" name="Google Shape;272;p23"/>
          <p:cNvSpPr/>
          <p:nvPr/>
        </p:nvSpPr>
        <p:spPr>
          <a:xfrm>
            <a:off x="4110036" y="1493853"/>
            <a:ext cx="343500" cy="3402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R</a:t>
            </a:r>
            <a:endParaRPr b="1" sz="1100"/>
          </a:p>
        </p:txBody>
      </p:sp>
      <p:sp>
        <p:nvSpPr>
          <p:cNvPr id="273" name="Google Shape;273;p23"/>
          <p:cNvSpPr txBox="1"/>
          <p:nvPr/>
        </p:nvSpPr>
        <p:spPr>
          <a:xfrm>
            <a:off x="2212688" y="1928550"/>
            <a:ext cx="2928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A</a:t>
            </a:r>
            <a:endParaRPr sz="15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B</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C</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D</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E</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F</a:t>
            </a:r>
            <a:endParaRPr b="1" sz="1500">
              <a:solidFill>
                <a:schemeClr val="dk1"/>
              </a:solidFill>
              <a:highlight>
                <a:srgbClr val="FFFFFF"/>
              </a:highlight>
              <a:latin typeface="Roboto"/>
              <a:ea typeface="Roboto"/>
              <a:cs typeface="Roboto"/>
              <a:sym typeface="Roboto"/>
            </a:endParaRPr>
          </a:p>
        </p:txBody>
      </p:sp>
      <p:sp>
        <p:nvSpPr>
          <p:cNvPr id="274" name="Google Shape;274;p23"/>
          <p:cNvSpPr txBox="1"/>
          <p:nvPr/>
        </p:nvSpPr>
        <p:spPr>
          <a:xfrm>
            <a:off x="2718238" y="1928550"/>
            <a:ext cx="2928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A</a:t>
            </a:r>
            <a:endParaRPr sz="15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B</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C</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D</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E</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F</a:t>
            </a:r>
            <a:endParaRPr b="1" sz="1500">
              <a:solidFill>
                <a:schemeClr val="dk1"/>
              </a:solidFill>
              <a:highlight>
                <a:srgbClr val="FFFFFF"/>
              </a:highlight>
              <a:latin typeface="Roboto"/>
              <a:ea typeface="Roboto"/>
              <a:cs typeface="Roboto"/>
              <a:sym typeface="Roboto"/>
            </a:endParaRPr>
          </a:p>
        </p:txBody>
      </p:sp>
      <p:sp>
        <p:nvSpPr>
          <p:cNvPr id="275" name="Google Shape;275;p23"/>
          <p:cNvSpPr txBox="1"/>
          <p:nvPr/>
        </p:nvSpPr>
        <p:spPr>
          <a:xfrm>
            <a:off x="3223813" y="1928550"/>
            <a:ext cx="2928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A</a:t>
            </a:r>
            <a:endParaRPr sz="15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B</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C</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D</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E</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F</a:t>
            </a:r>
            <a:endParaRPr b="1" sz="1500">
              <a:solidFill>
                <a:schemeClr val="dk1"/>
              </a:solidFill>
              <a:highlight>
                <a:srgbClr val="FFFFFF"/>
              </a:highlight>
              <a:latin typeface="Roboto"/>
              <a:ea typeface="Roboto"/>
              <a:cs typeface="Roboto"/>
              <a:sym typeface="Roboto"/>
            </a:endParaRPr>
          </a:p>
        </p:txBody>
      </p:sp>
      <p:sp>
        <p:nvSpPr>
          <p:cNvPr id="276" name="Google Shape;276;p23"/>
          <p:cNvSpPr txBox="1"/>
          <p:nvPr/>
        </p:nvSpPr>
        <p:spPr>
          <a:xfrm>
            <a:off x="3678788" y="1928550"/>
            <a:ext cx="2928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A</a:t>
            </a:r>
            <a:endParaRPr sz="15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B</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C</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D</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E</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F</a:t>
            </a:r>
            <a:endParaRPr b="1" sz="1500">
              <a:solidFill>
                <a:schemeClr val="dk1"/>
              </a:solidFill>
              <a:highlight>
                <a:srgbClr val="FFFFFF"/>
              </a:highlight>
              <a:latin typeface="Roboto"/>
              <a:ea typeface="Roboto"/>
              <a:cs typeface="Roboto"/>
              <a:sym typeface="Roboto"/>
            </a:endParaRPr>
          </a:p>
        </p:txBody>
      </p:sp>
      <p:sp>
        <p:nvSpPr>
          <p:cNvPr id="277" name="Google Shape;277;p23"/>
          <p:cNvSpPr txBox="1"/>
          <p:nvPr/>
        </p:nvSpPr>
        <p:spPr>
          <a:xfrm>
            <a:off x="4133763" y="1928550"/>
            <a:ext cx="2928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A</a:t>
            </a:r>
            <a:endParaRPr sz="15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B</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C</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D</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E</a:t>
            </a:r>
            <a:endParaRPr b="1" sz="15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1500">
                <a:solidFill>
                  <a:schemeClr val="dk1"/>
                </a:solidFill>
                <a:highlight>
                  <a:srgbClr val="FFFFFF"/>
                </a:highlight>
                <a:latin typeface="Roboto"/>
                <a:ea typeface="Roboto"/>
                <a:cs typeface="Roboto"/>
                <a:sym typeface="Roboto"/>
              </a:rPr>
              <a:t>F</a:t>
            </a:r>
            <a:endParaRPr b="1" sz="1500">
              <a:solidFill>
                <a:schemeClr val="dk1"/>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