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9" r:id="rId5"/>
    <p:sldId id="259" r:id="rId6"/>
    <p:sldId id="262" r:id="rId7"/>
    <p:sldId id="261" r:id="rId8"/>
    <p:sldId id="264" r:id="rId9"/>
    <p:sldId id="265" r:id="rId10"/>
    <p:sldId id="270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268" r:id="rId19"/>
    <p:sldId id="269" r:id="rId20"/>
    <p:sldId id="271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6183FF-C9B1-45E0-F084-C1ECE394378C}" v="240" dt="2019-10-30T18:48:05.649"/>
    <p1510:client id="{F8BE1099-7C5E-86EC-1111-2A4AF0FEB1D1}" v="1294" dt="2019-10-30T08:18:36.655"/>
    <p1510:client id="{FBA7A285-F941-4154-A2A6-C8DF0A2F6ED9}" v="2169" dt="2019-10-30T17:48:03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EC079-0028-4EE3-8D64-D1781EB74E85}" type="datetimeFigureOut">
              <a:rPr lang="en-IN" smtClean="0"/>
              <a:t>06-11-2019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9A7D-0DBF-4E6B-A426-714EF568A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8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/>
              <a:t>PBFT, Q/U, HQ, Zyzzyva the </a:t>
            </a:r>
            <a:r>
              <a:rPr lang="en-IN" err="1"/>
              <a:t>throughtput</a:t>
            </a:r>
            <a:r>
              <a:rPr lang="en-IN"/>
              <a:t> in worst case scenario is bad, the protocols basically crash at times when faults are inflicted on them. By the end of our presentation I will elaborate on how these protocols fail and how authors of this paper achieve better stability than others.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/>
              <a:t>Gracious Intervals good performance, uncivil Executions when there are faults. We will elaborate on this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/>
              <a:t>We will discuss the use of digital signatures, Regular View Changes and Point to Point Communication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D9A7D-0DBF-4E6B-A426-714EF568A00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91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Heartbeat timer.</a:t>
            </a:r>
          </a:p>
          <a:p>
            <a:r>
              <a:rPr lang="en-IN"/>
              <a:t>To keep the process </a:t>
            </a:r>
            <a:r>
              <a:rPr lang="en-IN" err="1"/>
              <a:t>continuos</a:t>
            </a:r>
            <a:r>
              <a:rPr lang="en-IN"/>
              <a:t>, </a:t>
            </a:r>
            <a:r>
              <a:rPr lang="en-IN" err="1"/>
              <a:t>everytime</a:t>
            </a:r>
            <a:r>
              <a:rPr lang="en-IN"/>
              <a:t> timer expires a good </a:t>
            </a:r>
            <a:r>
              <a:rPr lang="en-IN" err="1"/>
              <a:t>node,increases</a:t>
            </a:r>
            <a:r>
              <a:rPr lang="en-IN"/>
              <a:t> the heartbeat timer. (Doubles it)</a:t>
            </a:r>
          </a:p>
          <a:p>
            <a:r>
              <a:rPr lang="en-IN"/>
              <a:t>Initially the throughput is 90% of expected throughput and this throughput is increased at every 5s by 1%, if a primary is not able to catch up with expected throughput, the view change is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D9A7D-0DBF-4E6B-A426-714EF568A00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739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a replica receives from a client a request that it has not seen in a PRE-PREPARE message, it adds the message to its request queue and, before forwarding the request to the </a:t>
            </a:r>
            <a:r>
              <a:rPr lang="en-US" err="1"/>
              <a:t>primary,it</a:t>
            </a:r>
            <a:r>
              <a:rPr lang="en-US"/>
              <a:t> records the sequence number k of the most recent PRE-PREPARE received during the current view. The replica monitors future PRE-PREPARE messages for that </a:t>
            </a:r>
            <a:r>
              <a:rPr lang="en-US" err="1"/>
              <a:t>request,and</a:t>
            </a:r>
            <a:r>
              <a:rPr lang="en-US"/>
              <a:t> if it receives two PRE-PREPAREs for another client before receiving a PREPARE for client </a:t>
            </a:r>
            <a:r>
              <a:rPr lang="en-US" err="1"/>
              <a:t>c,then</a:t>
            </a:r>
            <a:r>
              <a:rPr lang="en-US"/>
              <a:t> it declares the current primary to be unfair and initiates a view change.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D9A7D-0DBF-4E6B-A426-714EF568A00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0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D9A7D-0DBF-4E6B-A426-714EF568A00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91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This is not the right place for this slide, This should be just before the slide explaining about the algorithm</a:t>
            </a:r>
            <a:br>
              <a:rPr lang="en-IN"/>
            </a:br>
            <a:r>
              <a:rPr lang="en-IN"/>
              <a:t>The authors have assumed that any adversaries cannot break the crypto techniques like collision resistant hashing, MACs, encryption and signatures.</a:t>
            </a:r>
            <a:br>
              <a:rPr lang="en-IN"/>
            </a:br>
            <a:br>
              <a:rPr lang="en-IN"/>
            </a:br>
            <a:r>
              <a:rPr lang="en-IN"/>
              <a:t>Talk a little bit about Synchronous Intervals. Don’t dive deep, or he will burn you with questions.</a:t>
            </a:r>
            <a:br>
              <a:rPr lang="en-IN"/>
            </a:br>
            <a:br>
              <a:rPr lang="en-IN"/>
            </a:b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D9A7D-0DBF-4E6B-A426-714EF568A00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6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agreement protocol requires replica-to-replica communication. A replica r ﬁlters ,classiﬁes ,and ﬁnally acts on the messages it receives from another replica according to the decision tree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D9A7D-0DBF-4E6B-A426-714EF568A00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85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/>
              <a:t> If replica q is sending too many messages, blacklist q and discard the message. Otherwise continue to step (b). Aardvark replicas use a distinct NIC for communicating with each replica. Using per-replica NICs allows an Aardvark replica to silence replicas that ﬂood the network and impose excessive interrupt processing load.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After disconnecting q for ﬂooding, r reconnects q after 10 minutes, or when f other replicas are disconnected for ﬂooding.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D9A7D-0DBF-4E6B-A426-714EF568A00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867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Among the pending messages, select the </a:t>
            </a:r>
            <a:r>
              <a:rPr lang="en-US" err="1"/>
              <a:t>the</a:t>
            </a:r>
            <a:r>
              <a:rPr lang="en-US"/>
              <a:t> next message to process from the available messages in round-robin order based on the sending replica . Discard received messages when the buffers are full.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 If the selected message has a valid MAC, then proceed to step (d) otherwise, discard the message.</a:t>
            </a:r>
            <a:endParaRPr lang="en-IN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D9A7D-0DBF-4E6B-A426-714EF568A00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9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Classify the authenticated message according to its type:</a:t>
            </a:r>
          </a:p>
          <a:p>
            <a:r>
              <a:rPr lang="en-US"/>
              <a:t>• If the message is PRE-PREPARE, then process it immediately in protocol step 3 below. </a:t>
            </a:r>
          </a:p>
          <a:p>
            <a:r>
              <a:rPr lang="en-US"/>
              <a:t>• If the message is PREPARE or COMMIT, then add it to the appropriate quorum and proceed to step (e). </a:t>
            </a:r>
          </a:p>
          <a:p>
            <a:r>
              <a:rPr lang="en-US"/>
              <a:t>• If the message is a catchup message, then proceed to step (f). </a:t>
            </a:r>
          </a:p>
          <a:p>
            <a:r>
              <a:rPr lang="en-US"/>
              <a:t>• If the message is anything else, then discard the message.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D9A7D-0DBF-4E6B-A426-714EF568A00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137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Upon receipt of PRE-PREPARE from primary p, replica r veriﬁes the message’s authenticity following a process similar to the one described in Section 5.1 for verifying requests. If r has already accepted the PRE-PREPARE message, r discards the message preemptively</a:t>
            </a:r>
            <a:r>
              <a:rPr lang="en-IN"/>
              <a:t>Upon receipt of </a:t>
            </a:r>
            <a:r>
              <a:rPr lang="en-IN" err="1"/>
              <a:t>preprepare</a:t>
            </a:r>
            <a:r>
              <a:rPr lang="en-IN"/>
              <a:t> replica sends PREPARE:</a:t>
            </a:r>
          </a:p>
          <a:p>
            <a:r>
              <a:rPr lang="en-IN"/>
              <a:t>There are three cases now:</a:t>
            </a:r>
          </a:p>
          <a:p>
            <a:pPr marL="228600" indent="-228600">
              <a:buAutoNum type="arabicPeriod"/>
            </a:pPr>
            <a:r>
              <a:rPr lang="en-IN"/>
              <a:t>The message was already accepted before for same view: Discard the message</a:t>
            </a:r>
          </a:p>
          <a:p>
            <a:pPr marL="228600" indent="-228600">
              <a:buAutoNum type="arabicPeriod"/>
            </a:pPr>
            <a:r>
              <a:rPr lang="en-IN"/>
              <a:t>Already accepted in different view: Discard Message</a:t>
            </a:r>
          </a:p>
          <a:p>
            <a:pPr marL="228600" indent="-228600">
              <a:buAutoNum type="arabicPeriod"/>
            </a:pPr>
            <a:r>
              <a:rPr lang="en-IN"/>
              <a:t>If neither of above: Checks for MAC if wrong: Wrong discard the message. Else if Digital Signature wrong: Blacklist the Primary and Request a view change</a:t>
            </a:r>
          </a:p>
          <a:p>
            <a:pPr marL="228600" indent="-228600">
              <a:buAutoNum type="arabicPeriod"/>
            </a:pPr>
            <a:endParaRPr lang="en-IN"/>
          </a:p>
          <a:p>
            <a:pPr marL="228600" indent="-228600">
              <a:buAutoNum type="arabicPeriod"/>
            </a:pPr>
            <a:r>
              <a:rPr lang="en-IN"/>
              <a:t>If everything was right, log the pre-prepare and send a prepare to all replicas</a:t>
            </a:r>
          </a:p>
          <a:p>
            <a:pPr marL="228600" indent="-228600">
              <a:buAutoNum type="arabicPeriod"/>
            </a:pPr>
            <a:endParaRPr lang="en-IN"/>
          </a:p>
          <a:p>
            <a:pPr marL="228600" indent="-228600">
              <a:buAutoNum type="arabicPeriod"/>
            </a:pPr>
            <a:r>
              <a:rPr lang="en-IN"/>
              <a:t>AFTER LAST POINT IN SLIDE</a:t>
            </a:r>
          </a:p>
          <a:p>
            <a:pPr marL="0" indent="0">
              <a:buNone/>
            </a:pPr>
            <a:r>
              <a:rPr lang="en-IN"/>
              <a:t>Catch up Message: If in case some replica lags in processing the request out of any reasons, it sends a status message. </a:t>
            </a:r>
            <a:r>
              <a:rPr lang="en-US"/>
              <a:t>If replica r receives a catchup message from a replica q that has fallen behind, then r sends q the state that q to catch up and resume normal operations. Sending catchup messages is vital to allow temporarily slow replicas to avoid becoming permanently non-responsive, but it also offers faulty replicas the chance to impose signiﬁcant load on their non-faulty counterparts.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D9A7D-0DBF-4E6B-A426-714EF568A00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374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System throughput Is throughout of primary</a:t>
            </a:r>
          </a:p>
          <a:p>
            <a:r>
              <a:rPr lang="en-IN"/>
              <a:t>A faulty primary can cause: Delay Processing, Discard requests, Corrupt client MAC authentication, Introduce gap in sequence.</a:t>
            </a:r>
          </a:p>
          <a:p>
            <a:endParaRPr lang="en-IN"/>
          </a:p>
          <a:p>
            <a:r>
              <a:rPr lang="en-IN"/>
              <a:t>Basically, there are 2 things expected from Primary: </a:t>
            </a:r>
            <a:r>
              <a:rPr lang="en-IN" err="1"/>
              <a:t>PrePrepare</a:t>
            </a:r>
            <a:r>
              <a:rPr lang="en-IN"/>
              <a:t> messages and High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D9A7D-0DBF-4E6B-A426-714EF568A00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25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BC5A-BCB2-4245-90EE-B9760F86DA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6687" y="2542966"/>
            <a:ext cx="11029950" cy="1014413"/>
          </a:xfrm>
        </p:spPr>
        <p:txBody>
          <a:bodyPr>
            <a:noAutofit/>
          </a:bodyPr>
          <a:lstStyle/>
          <a:p>
            <a:r>
              <a:rPr lang="hg-IN" sz="3200">
                <a:solidFill>
                  <a:schemeClr val="accent1">
                    <a:lumMod val="90000"/>
                    <a:lumOff val="10000"/>
                  </a:schemeClr>
                </a:solidFill>
              </a:rPr>
              <a:t>Making Byzantine fault tolerant</a:t>
            </a:r>
            <a:br>
              <a:rPr lang="en-US" sz="3200">
                <a:solidFill>
                  <a:schemeClr val="accent1">
                    <a:lumMod val="90000"/>
                    <a:lumOff val="10000"/>
                  </a:schemeClr>
                </a:solidFill>
              </a:rPr>
            </a:br>
            <a:r>
              <a:rPr lang="hg-IN" sz="3200">
                <a:solidFill>
                  <a:schemeClr val="accent1">
                    <a:lumMod val="90000"/>
                    <a:lumOff val="10000"/>
                  </a:schemeClr>
                </a:solidFill>
              </a:rPr>
              <a:t>systems tolerate faults </a:t>
            </a:r>
            <a:endParaRPr lang="en-US" sz="320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48FF3D-3ACB-9B40-916B-D91EFD9662B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9869" y="1276435"/>
            <a:ext cx="11029950" cy="53460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Clement A, Wong E, Alvisi L, Dahlin M, University of Texas, Austin</a:t>
            </a:r>
          </a:p>
          <a:p>
            <a:pPr marL="0" indent="0">
              <a:buNone/>
            </a:pPr>
            <a:r>
              <a:rPr lang="en-US"/>
              <a:t>Marchetti M, University of Modena and Reggio Emilia</a:t>
            </a:r>
          </a:p>
          <a:p>
            <a:pPr marL="0" indent="0">
              <a:buNone/>
            </a:pPr>
            <a:endParaRPr 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3A32CF-D549-444D-BF69-C995AB18C89C}"/>
              </a:ext>
            </a:extLst>
          </p:cNvPr>
          <p:cNvSpPr txBox="1"/>
          <p:nvPr/>
        </p:nvSpPr>
        <p:spPr>
          <a:xfrm>
            <a:off x="476687" y="6492376"/>
            <a:ext cx="100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g-IN" sz="1200"/>
              <a:t>Anusha Bangi</a:t>
            </a:r>
            <a:r>
              <a:rPr lang="en-GB" sz="1200"/>
              <a:t>  </a:t>
            </a:r>
            <a:r>
              <a:rPr lang="hg-IN" sz="1200"/>
              <a:t>●</a:t>
            </a:r>
            <a:r>
              <a:rPr lang="en-GB" sz="1200"/>
              <a:t>  </a:t>
            </a:r>
            <a:r>
              <a:rPr lang="hg-IN" sz="1200"/>
              <a:t>Shubham Pandey</a:t>
            </a:r>
            <a:endParaRPr lang="en-US" sz="1200"/>
          </a:p>
        </p:txBody>
      </p:sp>
      <p:pic>
        <p:nvPicPr>
          <p:cNvPr id="1026" name="Picture 2" descr="Image result for uc davis logo">
            <a:extLst>
              <a:ext uri="{FF2B5EF4-FFF2-40B4-BE49-F238E27FC236}">
                <a16:creationId xmlns:a16="http://schemas.microsoft.com/office/drawing/2014/main" id="{817273C7-D84A-4E13-A862-AAFEA9084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77" y="6458066"/>
            <a:ext cx="1223890" cy="3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92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28ECBD2-D471-4268-9319-0CF5C92A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96" y="1070517"/>
            <a:ext cx="4124325" cy="481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859FBC-23A3-403F-8157-9036F90CAD03}"/>
              </a:ext>
            </a:extLst>
          </p:cNvPr>
          <p:cNvSpPr txBox="1"/>
          <p:nvPr/>
        </p:nvSpPr>
        <p:spPr>
          <a:xfrm>
            <a:off x="476687" y="6492376"/>
            <a:ext cx="100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g-IN" sz="1200"/>
              <a:t>Anusha Bangi</a:t>
            </a:r>
            <a:r>
              <a:rPr lang="en-GB" sz="1200"/>
              <a:t>  </a:t>
            </a:r>
            <a:r>
              <a:rPr lang="hg-IN" sz="1200"/>
              <a:t>●</a:t>
            </a:r>
            <a:r>
              <a:rPr lang="en-GB" sz="1200"/>
              <a:t>  </a:t>
            </a:r>
            <a:r>
              <a:rPr lang="hg-IN" sz="1200"/>
              <a:t>Shubham Pandey</a:t>
            </a:r>
            <a:endParaRPr lang="en-US" sz="1200"/>
          </a:p>
        </p:txBody>
      </p:sp>
      <p:pic>
        <p:nvPicPr>
          <p:cNvPr id="7" name="Picture 2" descr="Image result for uc davis logo">
            <a:extLst>
              <a:ext uri="{FF2B5EF4-FFF2-40B4-BE49-F238E27FC236}">
                <a16:creationId xmlns:a16="http://schemas.microsoft.com/office/drawing/2014/main" id="{8A613679-7E1E-42D3-A0F6-D87FFFE3E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77" y="6458066"/>
            <a:ext cx="1223890" cy="3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61057EFC-0199-4AA7-B760-43E28D2FA71D}"/>
              </a:ext>
            </a:extLst>
          </p:cNvPr>
          <p:cNvSpPr/>
          <p:nvPr/>
        </p:nvSpPr>
        <p:spPr>
          <a:xfrm>
            <a:off x="6132727" y="2463589"/>
            <a:ext cx="3160307" cy="193082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ONCE PER VIEW CHECK</a:t>
            </a:r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4C64BB1-8DAE-4F71-8964-8A5FF17495B1}"/>
              </a:ext>
            </a:extLst>
          </p:cNvPr>
          <p:cNvSpPr/>
          <p:nvPr/>
        </p:nvSpPr>
        <p:spPr>
          <a:xfrm rot="5400000">
            <a:off x="7416681" y="1787908"/>
            <a:ext cx="592397" cy="15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517D9B8-9E97-4464-8DA6-2DFE12E6D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034" y="2463589"/>
            <a:ext cx="2872093" cy="191578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A9DEE71-B87E-4081-8A29-0280CB3C6844}"/>
              </a:ext>
            </a:extLst>
          </p:cNvPr>
          <p:cNvSpPr/>
          <p:nvPr/>
        </p:nvSpPr>
        <p:spPr>
          <a:xfrm rot="5400000">
            <a:off x="7416680" y="5068816"/>
            <a:ext cx="592397" cy="15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2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3237E1-7DB1-46F5-87CE-BB4A1D096DF2}"/>
              </a:ext>
            </a:extLst>
          </p:cNvPr>
          <p:cNvSpPr txBox="1"/>
          <p:nvPr/>
        </p:nvSpPr>
        <p:spPr>
          <a:xfrm>
            <a:off x="476687" y="6492376"/>
            <a:ext cx="100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g-IN" sz="1200"/>
              <a:t>Anusha Bangi</a:t>
            </a:r>
            <a:r>
              <a:rPr lang="en-GB" sz="1200"/>
              <a:t>  </a:t>
            </a:r>
            <a:r>
              <a:rPr lang="hg-IN" sz="1200"/>
              <a:t>●</a:t>
            </a:r>
            <a:r>
              <a:rPr lang="en-GB" sz="1200"/>
              <a:t>  </a:t>
            </a:r>
            <a:r>
              <a:rPr lang="hg-IN" sz="1200"/>
              <a:t>Shubham Pandey</a:t>
            </a:r>
            <a:endParaRPr lang="en-US" sz="1200"/>
          </a:p>
        </p:txBody>
      </p:sp>
      <p:pic>
        <p:nvPicPr>
          <p:cNvPr id="8" name="Picture 2" descr="Image result for uc davis logo">
            <a:extLst>
              <a:ext uri="{FF2B5EF4-FFF2-40B4-BE49-F238E27FC236}">
                <a16:creationId xmlns:a16="http://schemas.microsoft.com/office/drawing/2014/main" id="{4373ACB9-2076-4308-A11F-16EF2215C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77" y="6458066"/>
            <a:ext cx="1223890" cy="3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41783A87-2A17-411D-888C-95508E90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SCHEDULING</a:t>
            </a:r>
          </a:p>
        </p:txBody>
      </p:sp>
      <p:pic>
        <p:nvPicPr>
          <p:cNvPr id="12" name="Picture 1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A43E379F-BBB1-48D3-827B-3CF8BDB61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8042" r="409"/>
          <a:stretch/>
        </p:blipFill>
        <p:spPr>
          <a:xfrm>
            <a:off x="6338148" y="1979214"/>
            <a:ext cx="5290110" cy="416732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A34F08-D88D-4089-9F4C-397D2BF76E2B}"/>
              </a:ext>
            </a:extLst>
          </p:cNvPr>
          <p:cNvSpPr txBox="1"/>
          <p:nvPr/>
        </p:nvSpPr>
        <p:spPr>
          <a:xfrm>
            <a:off x="482181" y="2336860"/>
            <a:ext cx="5618671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/>
              <a:t>Separate work queues for client requests and replica to replica communication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/>
              <a:t>Isolating resources and Parallelism.</a:t>
            </a:r>
          </a:p>
        </p:txBody>
      </p:sp>
    </p:spTree>
    <p:extLst>
      <p:ext uri="{BB962C8B-B14F-4D97-AF65-F5344CB8AC3E}">
        <p14:creationId xmlns:p14="http://schemas.microsoft.com/office/powerpoint/2010/main" val="92647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0A54-DBC1-44BF-8E2A-BB1F5FBA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 agreement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7F8F4-3B43-43E3-9A5B-0DB9BA7104E0}"/>
              </a:ext>
            </a:extLst>
          </p:cNvPr>
          <p:cNvSpPr txBox="1"/>
          <p:nvPr/>
        </p:nvSpPr>
        <p:spPr>
          <a:xfrm>
            <a:off x="476687" y="6492376"/>
            <a:ext cx="100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g-IN" sz="1200"/>
              <a:t>Anusha Bangi</a:t>
            </a:r>
            <a:r>
              <a:rPr lang="en-GB" sz="1200"/>
              <a:t>  </a:t>
            </a:r>
            <a:r>
              <a:rPr lang="hg-IN" sz="1200"/>
              <a:t>●</a:t>
            </a:r>
            <a:r>
              <a:rPr lang="en-GB" sz="1200"/>
              <a:t>  </a:t>
            </a:r>
            <a:r>
              <a:rPr lang="hg-IN" sz="1200"/>
              <a:t>Shubham Pandey</a:t>
            </a:r>
            <a:endParaRPr lang="en-US" sz="1200"/>
          </a:p>
        </p:txBody>
      </p:sp>
      <p:pic>
        <p:nvPicPr>
          <p:cNvPr id="8" name="Picture 2" descr="Image result for uc davis logo">
            <a:extLst>
              <a:ext uri="{FF2B5EF4-FFF2-40B4-BE49-F238E27FC236}">
                <a16:creationId xmlns:a16="http://schemas.microsoft.com/office/drawing/2014/main" id="{77C769AA-1846-42AD-A9CD-2207CBBB4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77" y="6458066"/>
            <a:ext cx="1223890" cy="3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B002A3-E416-41E1-8D81-C0D08AAEE9DE}"/>
              </a:ext>
            </a:extLst>
          </p:cNvPr>
          <p:cNvSpPr txBox="1"/>
          <p:nvPr/>
        </p:nvSpPr>
        <p:spPr>
          <a:xfrm>
            <a:off x="425570" y="2165231"/>
            <a:ext cx="1128335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/>
              <a:t>Aardvark replicas coordinate using the three phase commit protocol</a:t>
            </a:r>
          </a:p>
          <a:p>
            <a:pPr marL="285750" indent="-285750">
              <a:buFont typeface="Arial"/>
              <a:buChar char="•"/>
            </a:pP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/>
              <a:t>Correct replicas schedule messages in round-robin fashion.</a:t>
            </a:r>
          </a:p>
        </p:txBody>
      </p:sp>
    </p:spTree>
    <p:extLst>
      <p:ext uri="{BB962C8B-B14F-4D97-AF65-F5344CB8AC3E}">
        <p14:creationId xmlns:p14="http://schemas.microsoft.com/office/powerpoint/2010/main" val="182891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2DC9-F973-454A-A7B8-E6F2835E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REPLICA HANDLING MESSAGES FROM OTHER REPLICAS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AC6CB4-58E0-47FE-B0B5-B8A4CAF577B3}"/>
              </a:ext>
            </a:extLst>
          </p:cNvPr>
          <p:cNvSpPr txBox="1">
            <a:spLocks/>
          </p:cNvSpPr>
          <p:nvPr/>
        </p:nvSpPr>
        <p:spPr>
          <a:xfrm>
            <a:off x="476687" y="2542966"/>
            <a:ext cx="11029950" cy="10144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200">
                <a:solidFill>
                  <a:schemeClr val="accent1">
                    <a:lumMod val="90000"/>
                    <a:lumOff val="10000"/>
                  </a:schemeClr>
                </a:solidFill>
              </a:rPr>
              <a:t>AGREEMENT PROTOCOL</a:t>
            </a:r>
            <a:endParaRPr lang="en-US" sz="320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24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78DE06-C081-4A05-A11A-6D7449DBE91C}"/>
              </a:ext>
            </a:extLst>
          </p:cNvPr>
          <p:cNvSpPr txBox="1"/>
          <p:nvPr/>
        </p:nvSpPr>
        <p:spPr>
          <a:xfrm>
            <a:off x="476687" y="6492376"/>
            <a:ext cx="100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g-IN" sz="1200"/>
              <a:t>Anusha Bangi</a:t>
            </a:r>
            <a:r>
              <a:rPr lang="en-GB" sz="1200"/>
              <a:t>  </a:t>
            </a:r>
            <a:r>
              <a:rPr lang="hg-IN" sz="1200"/>
              <a:t>●</a:t>
            </a:r>
            <a:r>
              <a:rPr lang="en-GB" sz="1200"/>
              <a:t>  </a:t>
            </a:r>
            <a:r>
              <a:rPr lang="hg-IN" sz="1200"/>
              <a:t>Shubham Pandey</a:t>
            </a:r>
            <a:endParaRPr lang="en-US" sz="1200"/>
          </a:p>
        </p:txBody>
      </p:sp>
      <p:pic>
        <p:nvPicPr>
          <p:cNvPr id="10" name="Picture 2" descr="Image result for uc davis logo">
            <a:extLst>
              <a:ext uri="{FF2B5EF4-FFF2-40B4-BE49-F238E27FC236}">
                <a16:creationId xmlns:a16="http://schemas.microsoft.com/office/drawing/2014/main" id="{D70D992D-26B1-4AC2-AB32-FD5E046D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77" y="6458066"/>
            <a:ext cx="1223890" cy="3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B4A0FE3-083F-446D-B549-E3D010E94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82" y="993993"/>
            <a:ext cx="5698719" cy="5485579"/>
          </a:xfrm>
          <a:prstGeom prst="rect">
            <a:avLst/>
          </a:prstGeom>
        </p:spPr>
      </p:pic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AD99BADC-ACCD-4418-8552-1B3FF9DBBF5B}"/>
              </a:ext>
            </a:extLst>
          </p:cNvPr>
          <p:cNvSpPr/>
          <p:nvPr/>
        </p:nvSpPr>
        <p:spPr>
          <a:xfrm>
            <a:off x="5800374" y="2633170"/>
            <a:ext cx="2229748" cy="15263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VOLUME</a:t>
            </a:r>
          </a:p>
          <a:p>
            <a:pPr algn="ctr"/>
            <a:r>
              <a:rPr lang="en-US"/>
              <a:t>CHECK</a:t>
            </a:r>
            <a:endParaRPr lang="en-IN"/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CDA89E82-120B-47F3-855F-1DE573D27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511" y="2633170"/>
            <a:ext cx="2265712" cy="1511304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84C7BED-8B18-4043-9698-C2159C028BD1}"/>
              </a:ext>
            </a:extLst>
          </p:cNvPr>
          <p:cNvSpPr/>
          <p:nvPr/>
        </p:nvSpPr>
        <p:spPr>
          <a:xfrm>
            <a:off x="8726049" y="3157192"/>
            <a:ext cx="2110154" cy="4783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BLACKLIST SENDER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8A3F39B-4087-4F0A-8AD3-1B7123C69BC3}"/>
              </a:ext>
            </a:extLst>
          </p:cNvPr>
          <p:cNvSpPr/>
          <p:nvPr/>
        </p:nvSpPr>
        <p:spPr>
          <a:xfrm>
            <a:off x="8103113" y="3294947"/>
            <a:ext cx="549945" cy="187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ACCF996-E5B2-4278-8CA8-69BCD857B430}"/>
              </a:ext>
            </a:extLst>
          </p:cNvPr>
          <p:cNvSpPr/>
          <p:nvPr/>
        </p:nvSpPr>
        <p:spPr>
          <a:xfrm>
            <a:off x="10906311" y="3302467"/>
            <a:ext cx="549945" cy="187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A8E998E-46BB-4EDD-AA5F-09906C46EE3F}"/>
              </a:ext>
            </a:extLst>
          </p:cNvPr>
          <p:cNvSpPr/>
          <p:nvPr/>
        </p:nvSpPr>
        <p:spPr>
          <a:xfrm rot="5400000">
            <a:off x="6381659" y="1771646"/>
            <a:ext cx="1067176" cy="282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14324D9-3460-424D-A27D-CA145494D4B0}"/>
              </a:ext>
            </a:extLst>
          </p:cNvPr>
          <p:cNvSpPr/>
          <p:nvPr/>
        </p:nvSpPr>
        <p:spPr>
          <a:xfrm rot="5400000">
            <a:off x="6514754" y="4605557"/>
            <a:ext cx="800986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1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E0500674-F58A-4D50-A7E4-6937D2C688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042" r="409"/>
          <a:stretch/>
        </p:blipFill>
        <p:spPr>
          <a:xfrm>
            <a:off x="9347646" y="4324055"/>
            <a:ext cx="2267662" cy="1786366"/>
          </a:xfrm>
          <a:prstGeom prst="rect">
            <a:avLst/>
          </a:prstGeom>
        </p:spPr>
      </p:pic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56266C6-3296-4052-9F25-FFD52E1A313C}"/>
              </a:ext>
            </a:extLst>
          </p:cNvPr>
          <p:cNvSpPr/>
          <p:nvPr/>
        </p:nvSpPr>
        <p:spPr>
          <a:xfrm>
            <a:off x="9119524" y="4216556"/>
            <a:ext cx="2660996" cy="203184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A2B1E9-9D0B-452D-B2DB-F3F577915F8C}"/>
              </a:ext>
            </a:extLst>
          </p:cNvPr>
          <p:cNvSpPr txBox="1"/>
          <p:nvPr/>
        </p:nvSpPr>
        <p:spPr>
          <a:xfrm>
            <a:off x="8045456" y="2968846"/>
            <a:ext cx="6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FAIL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18DDFA-728E-4321-B42A-0A010784A25D}"/>
              </a:ext>
            </a:extLst>
          </p:cNvPr>
          <p:cNvSpPr txBox="1"/>
          <p:nvPr/>
        </p:nvSpPr>
        <p:spPr>
          <a:xfrm>
            <a:off x="7056441" y="1728173"/>
            <a:ext cx="64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PASS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714719-17C7-4AF9-A653-D8FBDFD169F8}"/>
              </a:ext>
            </a:extLst>
          </p:cNvPr>
          <p:cNvSpPr txBox="1"/>
          <p:nvPr/>
        </p:nvSpPr>
        <p:spPr>
          <a:xfrm>
            <a:off x="7050377" y="4462750"/>
            <a:ext cx="64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1722959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F2C65EF-7513-4F5D-9954-DC165A10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88" y="633046"/>
            <a:ext cx="5658613" cy="5846526"/>
          </a:xfrm>
          <a:prstGeom prst="rect">
            <a:avLst/>
          </a:prstGeom>
        </p:spPr>
      </p:pic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0535B53B-F486-4991-8F53-E1D883EE00AC}"/>
              </a:ext>
            </a:extLst>
          </p:cNvPr>
          <p:cNvSpPr/>
          <p:nvPr/>
        </p:nvSpPr>
        <p:spPr>
          <a:xfrm>
            <a:off x="7161460" y="1808705"/>
            <a:ext cx="2504049" cy="112541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ROUND ROBIN SCHEDULER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49B705-B72C-4AD3-9734-368858BF5AB7}"/>
              </a:ext>
            </a:extLst>
          </p:cNvPr>
          <p:cNvSpPr/>
          <p:nvPr/>
        </p:nvSpPr>
        <p:spPr>
          <a:xfrm rot="5400000">
            <a:off x="8012991" y="1153604"/>
            <a:ext cx="800986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7B94242-66D8-4569-8146-5D3EA1715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803" y="1615761"/>
            <a:ext cx="2265712" cy="151130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A9D5F85-6E9C-42A2-95F4-AD9FBD8C62E6}"/>
              </a:ext>
            </a:extLst>
          </p:cNvPr>
          <p:cNvSpPr/>
          <p:nvPr/>
        </p:nvSpPr>
        <p:spPr>
          <a:xfrm>
            <a:off x="9801803" y="2277538"/>
            <a:ext cx="549945" cy="187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AFCF99AD-5D5E-44A6-860E-7CD5753C9F95}"/>
              </a:ext>
            </a:extLst>
          </p:cNvPr>
          <p:cNvSpPr/>
          <p:nvPr/>
        </p:nvSpPr>
        <p:spPr>
          <a:xfrm>
            <a:off x="7298610" y="3923880"/>
            <a:ext cx="2229748" cy="15263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MAC</a:t>
            </a:r>
          </a:p>
          <a:p>
            <a:pPr algn="ctr"/>
            <a:r>
              <a:rPr lang="en-US"/>
              <a:t>CHECK</a:t>
            </a:r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D28E406-748F-46E8-8DAB-E40B9AD2E430}"/>
              </a:ext>
            </a:extLst>
          </p:cNvPr>
          <p:cNvSpPr/>
          <p:nvPr/>
        </p:nvSpPr>
        <p:spPr>
          <a:xfrm rot="5400000">
            <a:off x="8012991" y="3287806"/>
            <a:ext cx="800986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D6616C6-B32C-4FE0-83E9-0018234FB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803" y="3938922"/>
            <a:ext cx="2265712" cy="151130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EA669A8-8142-452A-B6CC-4424D951A84B}"/>
              </a:ext>
            </a:extLst>
          </p:cNvPr>
          <p:cNvSpPr/>
          <p:nvPr/>
        </p:nvSpPr>
        <p:spPr>
          <a:xfrm>
            <a:off x="9801802" y="4600699"/>
            <a:ext cx="549945" cy="187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9E037E-EE11-4A63-A7FD-20AC3D37ABDD}"/>
              </a:ext>
            </a:extLst>
          </p:cNvPr>
          <p:cNvSpPr/>
          <p:nvPr/>
        </p:nvSpPr>
        <p:spPr>
          <a:xfrm rot="5400000">
            <a:off x="8012991" y="5822501"/>
            <a:ext cx="800986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DF1568-1256-407E-B6FB-D19E79E8CAC4}"/>
              </a:ext>
            </a:extLst>
          </p:cNvPr>
          <p:cNvSpPr txBox="1"/>
          <p:nvPr/>
        </p:nvSpPr>
        <p:spPr>
          <a:xfrm>
            <a:off x="476687" y="6492376"/>
            <a:ext cx="100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g-IN" sz="1200"/>
              <a:t>Anusha Bangi</a:t>
            </a:r>
            <a:r>
              <a:rPr lang="en-GB" sz="1200"/>
              <a:t>  </a:t>
            </a:r>
            <a:r>
              <a:rPr lang="hg-IN" sz="1200"/>
              <a:t>●</a:t>
            </a:r>
            <a:r>
              <a:rPr lang="en-GB" sz="1200"/>
              <a:t>  </a:t>
            </a:r>
            <a:r>
              <a:rPr lang="hg-IN" sz="1200"/>
              <a:t>Shubham Pandey</a:t>
            </a:r>
            <a:endParaRPr lang="en-US" sz="1200"/>
          </a:p>
        </p:txBody>
      </p:sp>
      <p:pic>
        <p:nvPicPr>
          <p:cNvPr id="16" name="Picture 2" descr="Image result for uc davis logo">
            <a:extLst>
              <a:ext uri="{FF2B5EF4-FFF2-40B4-BE49-F238E27FC236}">
                <a16:creationId xmlns:a16="http://schemas.microsoft.com/office/drawing/2014/main" id="{E2E0C9E9-FE59-4A14-9552-FCCCA2CA9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77" y="6458066"/>
            <a:ext cx="1223890" cy="3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41EE9A-489C-45FA-8FD3-80689F5E343B}"/>
              </a:ext>
            </a:extLst>
          </p:cNvPr>
          <p:cNvSpPr txBox="1"/>
          <p:nvPr/>
        </p:nvSpPr>
        <p:spPr>
          <a:xfrm>
            <a:off x="9772973" y="1911383"/>
            <a:ext cx="6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FAIL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633513-2B3A-433C-AC4E-5A3C8ADE70E9}"/>
              </a:ext>
            </a:extLst>
          </p:cNvPr>
          <p:cNvSpPr txBox="1"/>
          <p:nvPr/>
        </p:nvSpPr>
        <p:spPr>
          <a:xfrm>
            <a:off x="8554678" y="3244334"/>
            <a:ext cx="64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PASS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270088-8A6B-427C-BA21-284EFC5989E3}"/>
              </a:ext>
            </a:extLst>
          </p:cNvPr>
          <p:cNvSpPr txBox="1"/>
          <p:nvPr/>
        </p:nvSpPr>
        <p:spPr>
          <a:xfrm>
            <a:off x="9772973" y="4304339"/>
            <a:ext cx="6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121290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38DB5D8-25E7-48F8-AD80-C2CC23E67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56" y="606310"/>
            <a:ext cx="5391245" cy="5873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0C5769-5EE0-4D5E-9029-B72E064708E8}"/>
              </a:ext>
            </a:extLst>
          </p:cNvPr>
          <p:cNvSpPr txBox="1"/>
          <p:nvPr/>
        </p:nvSpPr>
        <p:spPr>
          <a:xfrm>
            <a:off x="476687" y="6492376"/>
            <a:ext cx="100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g-IN" sz="1200"/>
              <a:t>Anusha Bangi</a:t>
            </a:r>
            <a:r>
              <a:rPr lang="en-GB" sz="1200"/>
              <a:t>  </a:t>
            </a:r>
            <a:r>
              <a:rPr lang="hg-IN" sz="1200"/>
              <a:t>●</a:t>
            </a:r>
            <a:r>
              <a:rPr lang="en-GB" sz="1200"/>
              <a:t>  </a:t>
            </a:r>
            <a:r>
              <a:rPr lang="hg-IN" sz="1200"/>
              <a:t>Shubham Pandey</a:t>
            </a:r>
            <a:endParaRPr lang="en-US" sz="1200"/>
          </a:p>
        </p:txBody>
      </p:sp>
      <p:pic>
        <p:nvPicPr>
          <p:cNvPr id="7" name="Picture 2" descr="Image result for uc davis logo">
            <a:extLst>
              <a:ext uri="{FF2B5EF4-FFF2-40B4-BE49-F238E27FC236}">
                <a16:creationId xmlns:a16="http://schemas.microsoft.com/office/drawing/2014/main" id="{5F875CD6-CF3A-4185-82C0-89E3925A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77" y="6458066"/>
            <a:ext cx="1223890" cy="3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9E5CC62D-4B0A-4A83-B8CF-69AA1B446B44}"/>
              </a:ext>
            </a:extLst>
          </p:cNvPr>
          <p:cNvSpPr/>
          <p:nvPr/>
        </p:nvSpPr>
        <p:spPr>
          <a:xfrm>
            <a:off x="7971826" y="1050602"/>
            <a:ext cx="2479934" cy="15263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CLASSIFY MESSAGE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63623D55-5D20-4E2A-A590-1FFF9EE5AB82}"/>
              </a:ext>
            </a:extLst>
          </p:cNvPr>
          <p:cNvSpPr/>
          <p:nvPr/>
        </p:nvSpPr>
        <p:spPr>
          <a:xfrm flipV="1">
            <a:off x="9241510" y="2730137"/>
            <a:ext cx="2175427" cy="69886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89677CCA-3B4A-4F0F-B762-7355A5ADCF1A}"/>
              </a:ext>
            </a:extLst>
          </p:cNvPr>
          <p:cNvSpPr/>
          <p:nvPr/>
        </p:nvSpPr>
        <p:spPr>
          <a:xfrm flipH="1" flipV="1">
            <a:off x="7036366" y="2730135"/>
            <a:ext cx="2175427" cy="69886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5917774-C504-4B13-9342-27E9D2458CBB}"/>
              </a:ext>
            </a:extLst>
          </p:cNvPr>
          <p:cNvSpPr/>
          <p:nvPr/>
        </p:nvSpPr>
        <p:spPr>
          <a:xfrm rot="5400000">
            <a:off x="8811300" y="2887310"/>
            <a:ext cx="800986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5630C94F-761E-4004-9130-909469975B82}"/>
              </a:ext>
            </a:extLst>
          </p:cNvPr>
          <p:cNvSpPr/>
          <p:nvPr/>
        </p:nvSpPr>
        <p:spPr>
          <a:xfrm>
            <a:off x="6535488" y="3582184"/>
            <a:ext cx="1436338" cy="526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ADD TO QUORUM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2160B0F-A002-437D-A3A2-4C1256498B7E}"/>
              </a:ext>
            </a:extLst>
          </p:cNvPr>
          <p:cNvSpPr/>
          <p:nvPr/>
        </p:nvSpPr>
        <p:spPr>
          <a:xfrm>
            <a:off x="8584914" y="3582236"/>
            <a:ext cx="1327456" cy="526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ACT ON PREPARE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8FCE4DB7-128D-4B5D-9DC4-3097B10A94F0}"/>
              </a:ext>
            </a:extLst>
          </p:cNvPr>
          <p:cNvSpPr/>
          <p:nvPr/>
        </p:nvSpPr>
        <p:spPr>
          <a:xfrm>
            <a:off x="10645479" y="3568563"/>
            <a:ext cx="1189470" cy="8466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/>
              <a:t>IDLE CHECK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BFCC7CF-D8CD-4F39-B2AB-010F5171D1D7}"/>
              </a:ext>
            </a:extLst>
          </p:cNvPr>
          <p:cNvSpPr/>
          <p:nvPr/>
        </p:nvSpPr>
        <p:spPr>
          <a:xfrm rot="5400000">
            <a:off x="6813619" y="4534751"/>
            <a:ext cx="800986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23ECA44-4320-483F-B164-7BBF918AFD78}"/>
              </a:ext>
            </a:extLst>
          </p:cNvPr>
          <p:cNvSpPr/>
          <p:nvPr/>
        </p:nvSpPr>
        <p:spPr>
          <a:xfrm rot="5400000">
            <a:off x="10852784" y="4812591"/>
            <a:ext cx="800986" cy="28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Manual Operation 18">
            <a:extLst>
              <a:ext uri="{FF2B5EF4-FFF2-40B4-BE49-F238E27FC236}">
                <a16:creationId xmlns:a16="http://schemas.microsoft.com/office/drawing/2014/main" id="{4CBB1C4F-B4AA-48C3-AA98-D2302D0D253D}"/>
              </a:ext>
            </a:extLst>
          </p:cNvPr>
          <p:cNvSpPr/>
          <p:nvPr/>
        </p:nvSpPr>
        <p:spPr>
          <a:xfrm>
            <a:off x="6496299" y="5214688"/>
            <a:ext cx="1436338" cy="698862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/>
              <a:t>QUORUM</a:t>
            </a:r>
          </a:p>
          <a:p>
            <a:pPr algn="ctr"/>
            <a:r>
              <a:rPr lang="en-IN" sz="1600"/>
              <a:t>CHECK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514C2ED-AAC6-44A1-ABF6-BBDD32FDDDB4}"/>
              </a:ext>
            </a:extLst>
          </p:cNvPr>
          <p:cNvSpPr/>
          <p:nvPr/>
        </p:nvSpPr>
        <p:spPr>
          <a:xfrm>
            <a:off x="10589549" y="5498804"/>
            <a:ext cx="1327456" cy="526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ACT ON MESSAGE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A63AC18-56DB-4079-9521-10F94AE3CEB9}"/>
              </a:ext>
            </a:extLst>
          </p:cNvPr>
          <p:cNvSpPr/>
          <p:nvPr/>
        </p:nvSpPr>
        <p:spPr>
          <a:xfrm rot="5400000">
            <a:off x="9031881" y="688347"/>
            <a:ext cx="352832" cy="170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581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417F-0399-45AD-97EA-CAA4A521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42214"/>
            <a:ext cx="11029616" cy="566738"/>
          </a:xfrm>
        </p:spPr>
        <p:txBody>
          <a:bodyPr>
            <a:normAutofit/>
          </a:bodyPr>
          <a:lstStyle/>
          <a:p>
            <a:r>
              <a:rPr lang="en-IN"/>
              <a:t>Everything after the before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02A8E-268D-426F-9470-D99592800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1" y="2168434"/>
            <a:ext cx="11029617" cy="31547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/>
              <a:t>Primary</a:t>
            </a:r>
            <a:r>
              <a:rPr lang="en-IN" sz="1800"/>
              <a:t> sends PREPREPARE to all the </a:t>
            </a:r>
            <a:r>
              <a:rPr lang="en-IN" sz="1800" b="1"/>
              <a:t>Replicas</a:t>
            </a:r>
            <a:r>
              <a:rPr lang="en-IN" sz="18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/>
              <a:t>Replica</a:t>
            </a:r>
            <a:r>
              <a:rPr lang="en-US" sz="1800"/>
              <a:t> receives PRE-PREPARE from the </a:t>
            </a:r>
            <a:r>
              <a:rPr lang="en-US" sz="1800" b="1"/>
              <a:t>primary,</a:t>
            </a:r>
            <a:r>
              <a:rPr lang="en-US" sz="1800"/>
              <a:t> authenticates the PRE-PREPARE, and sends a PREPARE to all other replicas.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/>
              <a:t>Replica</a:t>
            </a:r>
            <a:r>
              <a:rPr lang="en-US" sz="1800"/>
              <a:t> receives 2f PREPARE messages that are consistent with the PREPREPARE message for sequence number n and sends a COMMIT message to all other </a:t>
            </a:r>
            <a:r>
              <a:rPr lang="en-US" sz="1800" b="1"/>
              <a:t>replicas</a:t>
            </a:r>
            <a:r>
              <a:rPr lang="en-US" sz="18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/>
              <a:t>Replica</a:t>
            </a:r>
            <a:r>
              <a:rPr lang="en-US" sz="1800"/>
              <a:t> receives 2f +1COMMIT messages, commits and executes the request, and sends a REPLY message to the </a:t>
            </a:r>
            <a:r>
              <a:rPr lang="en-US" sz="1800" b="1"/>
              <a:t>client.</a:t>
            </a:r>
            <a:r>
              <a:rPr lang="en-US" sz="18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The </a:t>
            </a:r>
            <a:r>
              <a:rPr lang="en-US" sz="1800" b="1"/>
              <a:t>client</a:t>
            </a:r>
            <a:r>
              <a:rPr lang="en-US" sz="1800"/>
              <a:t> receives f +1matching REPLY messages and accepts the request as complete.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73112-08AA-4A62-A404-BD8A56C86613}"/>
              </a:ext>
            </a:extLst>
          </p:cNvPr>
          <p:cNvSpPr txBox="1"/>
          <p:nvPr/>
        </p:nvSpPr>
        <p:spPr>
          <a:xfrm>
            <a:off x="476687" y="6492376"/>
            <a:ext cx="100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g-IN" sz="1200"/>
              <a:t>Anusha Bangi</a:t>
            </a:r>
            <a:r>
              <a:rPr lang="en-GB" sz="1200"/>
              <a:t>  </a:t>
            </a:r>
            <a:r>
              <a:rPr lang="hg-IN" sz="1200"/>
              <a:t>●</a:t>
            </a:r>
            <a:r>
              <a:rPr lang="en-GB" sz="1200"/>
              <a:t>  </a:t>
            </a:r>
            <a:r>
              <a:rPr lang="hg-IN" sz="1200"/>
              <a:t>Shubham Pandey</a:t>
            </a:r>
            <a:endParaRPr lang="en-US" sz="1200"/>
          </a:p>
        </p:txBody>
      </p:sp>
      <p:pic>
        <p:nvPicPr>
          <p:cNvPr id="6" name="Picture 2" descr="Image result for uc davis logo">
            <a:extLst>
              <a:ext uri="{FF2B5EF4-FFF2-40B4-BE49-F238E27FC236}">
                <a16:creationId xmlns:a16="http://schemas.microsoft.com/office/drawing/2014/main" id="{3CB9B0C8-B707-420F-AC42-2689D10DF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77" y="6458066"/>
            <a:ext cx="1223890" cy="3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509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A550-B13D-4D6F-9583-69142245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view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21E28-603C-45AF-BF1D-7555A21B01D6}"/>
              </a:ext>
            </a:extLst>
          </p:cNvPr>
          <p:cNvSpPr txBox="1"/>
          <p:nvPr/>
        </p:nvSpPr>
        <p:spPr>
          <a:xfrm>
            <a:off x="483080" y="2136476"/>
            <a:ext cx="1125459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/>
              <a:t>Same view change mechanism like PBFT.</a:t>
            </a:r>
          </a:p>
          <a:p>
            <a:pPr marL="285750" indent="-285750">
              <a:buFont typeface="Arial"/>
              <a:buChar char="•"/>
            </a:pP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/>
              <a:t>Employing view changes to replace the fault primary instead of targeting each of the threats caused.</a:t>
            </a:r>
          </a:p>
          <a:p>
            <a:pPr marL="285750" indent="-285750">
              <a:buFont typeface="Arial"/>
              <a:buChar char="•"/>
            </a:pPr>
            <a:endParaRPr lang="en-US" sz="2000"/>
          </a:p>
          <a:p>
            <a:endParaRPr lang="en-US" sz="200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6F21103-BF8F-454C-BEB4-1F64A7DC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838" y="6448425"/>
            <a:ext cx="1228725" cy="361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44F976-F8CB-4655-B789-00E7767D06C6}"/>
              </a:ext>
            </a:extLst>
          </p:cNvPr>
          <p:cNvSpPr txBox="1"/>
          <p:nvPr/>
        </p:nvSpPr>
        <p:spPr>
          <a:xfrm>
            <a:off x="476687" y="6492376"/>
            <a:ext cx="100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g-IN" sz="1200"/>
              <a:t>Anusha Bangi</a:t>
            </a:r>
            <a:r>
              <a:rPr lang="en-GB" sz="1200"/>
              <a:t>  </a:t>
            </a:r>
            <a:r>
              <a:rPr lang="hg-IN" sz="1200"/>
              <a:t>●</a:t>
            </a:r>
            <a:r>
              <a:rPr lang="en-GB" sz="1200"/>
              <a:t>  </a:t>
            </a:r>
            <a:r>
              <a:rPr lang="hg-IN" sz="1200"/>
              <a:t>Shubham Pandey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3266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CFE8-D99F-48F8-8C30-0D96B386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THROUGHPUT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A51F0-F5D4-4762-AB00-8783750B4925}"/>
              </a:ext>
            </a:extLst>
          </p:cNvPr>
          <p:cNvSpPr txBox="1"/>
          <p:nvPr/>
        </p:nvSpPr>
        <p:spPr>
          <a:xfrm>
            <a:off x="476687" y="6492376"/>
            <a:ext cx="100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g-IN" sz="1200"/>
              <a:t>Anusha Bangi</a:t>
            </a:r>
            <a:r>
              <a:rPr lang="en-GB" sz="1200"/>
              <a:t>  </a:t>
            </a:r>
            <a:r>
              <a:rPr lang="hg-IN" sz="1200"/>
              <a:t>●</a:t>
            </a:r>
            <a:r>
              <a:rPr lang="en-GB" sz="1200"/>
              <a:t>  </a:t>
            </a:r>
            <a:r>
              <a:rPr lang="hg-IN" sz="1200"/>
              <a:t>Shubham Pandey</a:t>
            </a:r>
            <a:endParaRPr lang="en-US" sz="120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91EFADE-5812-46C1-95CD-BC2EEF21C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838" y="6448425"/>
            <a:ext cx="1228725" cy="361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97EC0B-B3A1-4321-AAE1-96A60D19FCD1}"/>
              </a:ext>
            </a:extLst>
          </p:cNvPr>
          <p:cNvSpPr txBox="1"/>
          <p:nvPr/>
        </p:nvSpPr>
        <p:spPr>
          <a:xfrm>
            <a:off x="457199" y="2175164"/>
            <a:ext cx="1126374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Replica initiates a view change if no pre-prepare messages are received by it before the heart-beat timer expires.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Aardvark uses a heartbeat timer of 40 </a:t>
            </a:r>
            <a:r>
              <a:rPr lang="en-US" err="1"/>
              <a:t>ms.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If throughput is less than a specified threshold, the replica initiates a view change. 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On change of the workload, the required throughput adjusts over n views.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3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0D5F-DBD0-48A5-862B-22D397DB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topics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5A9B64-9650-4AFE-B55F-2AE7098D3D0B}"/>
              </a:ext>
            </a:extLst>
          </p:cNvPr>
          <p:cNvSpPr/>
          <p:nvPr/>
        </p:nvSpPr>
        <p:spPr>
          <a:xfrm>
            <a:off x="3816723" y="4311316"/>
            <a:ext cx="1811386" cy="18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EVALUATION</a:t>
            </a:r>
            <a:endParaRPr lang="en-IN" sz="1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333371-5602-4385-AB80-30AA31FEF885}"/>
              </a:ext>
            </a:extLst>
          </p:cNvPr>
          <p:cNvSpPr/>
          <p:nvPr/>
        </p:nvSpPr>
        <p:spPr>
          <a:xfrm>
            <a:off x="3819594" y="2167021"/>
            <a:ext cx="1811386" cy="18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SYSTEM MODEL</a:t>
            </a:r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E93B86-FA1A-4176-8FD5-73CCC2CA98CE}"/>
              </a:ext>
            </a:extLst>
          </p:cNvPr>
          <p:cNvSpPr/>
          <p:nvPr/>
        </p:nvSpPr>
        <p:spPr>
          <a:xfrm>
            <a:off x="6694909" y="2167200"/>
            <a:ext cx="1811386" cy="18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ARDVARK</a:t>
            </a:r>
          </a:p>
          <a:p>
            <a:pPr algn="ctr"/>
            <a:r>
              <a:rPr lang="en-US"/>
              <a:t>(RBFT)</a:t>
            </a:r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23205-7AE5-4179-9088-A8B594B113E4}"/>
              </a:ext>
            </a:extLst>
          </p:cNvPr>
          <p:cNvSpPr txBox="1"/>
          <p:nvPr/>
        </p:nvSpPr>
        <p:spPr>
          <a:xfrm>
            <a:off x="476687" y="6492376"/>
            <a:ext cx="100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g-IN" sz="1200"/>
              <a:t>Anusha Bangi</a:t>
            </a:r>
            <a:r>
              <a:rPr lang="en-GB" sz="1200"/>
              <a:t>  </a:t>
            </a:r>
            <a:r>
              <a:rPr lang="hg-IN" sz="1200"/>
              <a:t>●</a:t>
            </a:r>
            <a:r>
              <a:rPr lang="en-GB" sz="1200"/>
              <a:t>  </a:t>
            </a:r>
            <a:r>
              <a:rPr lang="hg-IN" sz="1200"/>
              <a:t>Shubham Pandey</a:t>
            </a:r>
            <a:endParaRPr lang="en-US" sz="1200"/>
          </a:p>
        </p:txBody>
      </p:sp>
      <p:pic>
        <p:nvPicPr>
          <p:cNvPr id="14" name="Picture 2" descr="Image result for uc davis logo">
            <a:extLst>
              <a:ext uri="{FF2B5EF4-FFF2-40B4-BE49-F238E27FC236}">
                <a16:creationId xmlns:a16="http://schemas.microsoft.com/office/drawing/2014/main" id="{53107D3B-B572-4104-9C2A-DF76BDC59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77" y="6458066"/>
            <a:ext cx="1223890" cy="3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E40656A-34A7-401A-87E8-E29C82C9B9EE}"/>
              </a:ext>
            </a:extLst>
          </p:cNvPr>
          <p:cNvSpPr/>
          <p:nvPr/>
        </p:nvSpPr>
        <p:spPr>
          <a:xfrm>
            <a:off x="6688478" y="4314476"/>
            <a:ext cx="1811386" cy="18113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PROTOCOL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3790493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93D4-E4F4-41D3-BB0D-9BD43690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fairness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4391F-DF32-440A-834F-6A1563FD7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838" y="6448425"/>
            <a:ext cx="1228725" cy="361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DB583-1E12-4420-AE26-3AFE0A4B6C10}"/>
              </a:ext>
            </a:extLst>
          </p:cNvPr>
          <p:cNvSpPr txBox="1"/>
          <p:nvPr/>
        </p:nvSpPr>
        <p:spPr>
          <a:xfrm>
            <a:off x="476687" y="6492376"/>
            <a:ext cx="100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g-IN" sz="1200"/>
              <a:t>Anusha Bangi</a:t>
            </a:r>
            <a:r>
              <a:rPr lang="en-GB" sz="1200"/>
              <a:t>  </a:t>
            </a:r>
            <a:r>
              <a:rPr lang="hg-IN" sz="1200"/>
              <a:t>●</a:t>
            </a:r>
            <a:r>
              <a:rPr lang="en-GB" sz="1200"/>
              <a:t>  </a:t>
            </a:r>
            <a:r>
              <a:rPr lang="hg-IN" sz="1200"/>
              <a:t>Shubham Pandey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AC7EC-94B4-4148-A184-9316EF9E5862}"/>
              </a:ext>
            </a:extLst>
          </p:cNvPr>
          <p:cNvSpPr txBox="1"/>
          <p:nvPr/>
        </p:nvSpPr>
        <p:spPr>
          <a:xfrm>
            <a:off x="471055" y="2036619"/>
            <a:ext cx="1126374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/>
              <a:t>When a replica receives from a client a request that it has not seen in a PRE-PREPARE message, it adds the message to its request queue.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The replica further monitors the PRE-PREPARE messages and if it receives two PRE-PREPARE messages from another client before receiving a PREPARE from the previous client, it knows that the primary is unfair and faulty.</a:t>
            </a:r>
          </a:p>
        </p:txBody>
      </p:sp>
    </p:spTree>
    <p:extLst>
      <p:ext uri="{BB962C8B-B14F-4D97-AF65-F5344CB8AC3E}">
        <p14:creationId xmlns:p14="http://schemas.microsoft.com/office/powerpoint/2010/main" val="398214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417F-0399-45AD-97EA-CAA4A521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42214"/>
            <a:ext cx="11029616" cy="566738"/>
          </a:xfrm>
        </p:spPr>
        <p:txBody>
          <a:bodyPr>
            <a:normAutofit/>
          </a:bodyPr>
          <a:lstStyle/>
          <a:p>
            <a:r>
              <a:rPr lang="en-IN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73112-08AA-4A62-A404-BD8A56C86613}"/>
              </a:ext>
            </a:extLst>
          </p:cNvPr>
          <p:cNvSpPr txBox="1"/>
          <p:nvPr/>
        </p:nvSpPr>
        <p:spPr>
          <a:xfrm>
            <a:off x="476687" y="6492376"/>
            <a:ext cx="100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g-IN" sz="1200"/>
              <a:t>Anusha Bangi</a:t>
            </a:r>
            <a:r>
              <a:rPr lang="en-GB" sz="1200"/>
              <a:t>  </a:t>
            </a:r>
            <a:r>
              <a:rPr lang="hg-IN" sz="1200"/>
              <a:t>●</a:t>
            </a:r>
            <a:r>
              <a:rPr lang="en-GB" sz="1200"/>
              <a:t>  </a:t>
            </a:r>
            <a:r>
              <a:rPr lang="hg-IN" sz="1200"/>
              <a:t>Shubham Pandey</a:t>
            </a:r>
            <a:endParaRPr lang="en-US" sz="1200"/>
          </a:p>
        </p:txBody>
      </p:sp>
      <p:pic>
        <p:nvPicPr>
          <p:cNvPr id="6" name="Picture 2" descr="Image result for uc davis logo">
            <a:extLst>
              <a:ext uri="{FF2B5EF4-FFF2-40B4-BE49-F238E27FC236}">
                <a16:creationId xmlns:a16="http://schemas.microsoft.com/office/drawing/2014/main" id="{3CB9B0C8-B707-420F-AC42-2689D10DF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77" y="6458066"/>
            <a:ext cx="1223890" cy="3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11D296-CE0D-4B69-8447-E0943D988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9117" y="2830329"/>
            <a:ext cx="1773766" cy="598671"/>
          </a:xfrm>
        </p:spPr>
        <p:txBody>
          <a:bodyPr>
            <a:normAutofit/>
          </a:bodyPr>
          <a:lstStyle/>
          <a:p>
            <a:r>
              <a:rPr lang="en-IN" sz="180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251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F77A-191B-4A7B-9B26-406BE527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System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69F90-AC60-45A3-A67D-3305802DF9B2}"/>
              </a:ext>
            </a:extLst>
          </p:cNvPr>
          <p:cNvSpPr txBox="1"/>
          <p:nvPr/>
        </p:nvSpPr>
        <p:spPr>
          <a:xfrm>
            <a:off x="476687" y="6492376"/>
            <a:ext cx="100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g-IN" sz="1200"/>
              <a:t>Anusha Bangi</a:t>
            </a:r>
            <a:r>
              <a:rPr lang="en-GB" sz="1200"/>
              <a:t>  </a:t>
            </a:r>
            <a:r>
              <a:rPr lang="hg-IN" sz="1200"/>
              <a:t>●</a:t>
            </a:r>
            <a:r>
              <a:rPr lang="en-GB" sz="1200"/>
              <a:t>  </a:t>
            </a:r>
            <a:r>
              <a:rPr lang="hg-IN" sz="1200"/>
              <a:t>Shubham Pandey</a:t>
            </a:r>
            <a:endParaRPr lang="en-US" sz="1200"/>
          </a:p>
        </p:txBody>
      </p:sp>
      <p:pic>
        <p:nvPicPr>
          <p:cNvPr id="5" name="Picture 2" descr="Image result for uc davis logo">
            <a:extLst>
              <a:ext uri="{FF2B5EF4-FFF2-40B4-BE49-F238E27FC236}">
                <a16:creationId xmlns:a16="http://schemas.microsoft.com/office/drawing/2014/main" id="{41A1A964-9FFA-471A-964B-1E85BDDA5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77" y="6458066"/>
            <a:ext cx="1223890" cy="3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3E9BE4F-5F9F-49B8-954D-63A959AEB7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98" t="18026" r="-431"/>
          <a:stretch/>
        </p:blipFill>
        <p:spPr>
          <a:xfrm>
            <a:off x="8403556" y="2144781"/>
            <a:ext cx="2918641" cy="2886765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4BDA35A2-0473-46F2-8252-5673DA9765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798" r="1444"/>
          <a:stretch/>
        </p:blipFill>
        <p:spPr>
          <a:xfrm>
            <a:off x="4252117" y="2292721"/>
            <a:ext cx="3356356" cy="30620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B37499-0A7F-4FC3-8AD1-529B7C0B37B0}"/>
              </a:ext>
            </a:extLst>
          </p:cNvPr>
          <p:cNvSpPr txBox="1"/>
          <p:nvPr/>
        </p:nvSpPr>
        <p:spPr>
          <a:xfrm>
            <a:off x="280742" y="5210744"/>
            <a:ext cx="311385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latin typeface="Gill Sans MT" panose="020B0502020104020203"/>
              </a:rPr>
              <a:t>A</a:t>
            </a:r>
            <a:r>
              <a:rPr lang="en-US">
                <a:ea typeface="+mn-lt"/>
                <a:cs typeface="+mn-lt"/>
              </a:rPr>
              <a:t> Message ‘X’ signed by </a:t>
            </a:r>
            <a:endParaRPr lang="en-US"/>
          </a:p>
          <a:p>
            <a:pPr algn="ctr"/>
            <a:r>
              <a:rPr lang="en-US">
                <a:ea typeface="+mn-lt"/>
                <a:cs typeface="+mn-lt"/>
              </a:rPr>
              <a:t>principal p’s public key </a:t>
            </a:r>
            <a:endParaRPr lang="en-IN">
              <a:ea typeface="+mn-lt"/>
              <a:cs typeface="+mn-lt"/>
            </a:endParaRPr>
          </a:p>
          <a:p>
            <a:pPr algn="ctr"/>
            <a:endParaRPr lang="en-IN" i="1">
              <a:latin typeface="Abad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EB58D-B13A-4BA2-B229-A3C2A78666EE}"/>
              </a:ext>
            </a:extLst>
          </p:cNvPr>
          <p:cNvSpPr txBox="1"/>
          <p:nvPr/>
        </p:nvSpPr>
        <p:spPr>
          <a:xfrm>
            <a:off x="8310414" y="5211024"/>
            <a:ext cx="34747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>
                <a:latin typeface="Gill Sans MT"/>
              </a:rPr>
              <a:t>A</a:t>
            </a:r>
            <a:r>
              <a:rPr lang="en-IN"/>
              <a:t> Message </a:t>
            </a:r>
            <a:r>
              <a:rPr lang="en-IN">
                <a:latin typeface="Gill Sans MT"/>
              </a:rPr>
              <a:t>Containing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IN" i="1">
                <a:latin typeface="Gill Sans MT"/>
              </a:rPr>
              <a:t>MAC Authenticator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D31AAF-A6A4-4975-B931-D10CBF687228}"/>
              </a:ext>
            </a:extLst>
          </p:cNvPr>
          <p:cNvSpPr txBox="1"/>
          <p:nvPr/>
        </p:nvSpPr>
        <p:spPr>
          <a:xfrm>
            <a:off x="4410110" y="5214205"/>
            <a:ext cx="374315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>
                <a:latin typeface="Abadi"/>
              </a:rPr>
              <a:t>A</a:t>
            </a:r>
            <a:r>
              <a:rPr lang="en-US">
                <a:latin typeface="Gill Sans MT"/>
              </a:rPr>
              <a:t> Message X with a MAC appropriate for principals ‘p’ and ‘r’</a:t>
            </a:r>
            <a:r>
              <a:rPr lang="en-US">
                <a:latin typeface="Gill Sans MT"/>
                <a:ea typeface="Gill Sans MT"/>
                <a:cs typeface="Gill Sans MT"/>
              </a:rPr>
              <a:t>​</a:t>
            </a:r>
            <a:endParaRPr lang="en-US"/>
          </a:p>
        </p:txBody>
      </p:sp>
      <p:pic>
        <p:nvPicPr>
          <p:cNvPr id="3" name="Picture 5" descr="A drawing of a person&#10;&#10;Description generated with high confidence">
            <a:extLst>
              <a:ext uri="{FF2B5EF4-FFF2-40B4-BE49-F238E27FC236}">
                <a16:creationId xmlns:a16="http://schemas.microsoft.com/office/drawing/2014/main" id="{8548FFAA-8ED9-4058-A316-88E036B8D0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629" r="398" b="14768"/>
          <a:stretch/>
        </p:blipFill>
        <p:spPr>
          <a:xfrm>
            <a:off x="392950" y="2392040"/>
            <a:ext cx="3341580" cy="263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5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DFC4-383A-4218-A1F2-5D02549F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IS ARDVARK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4276-E35B-401A-9DA8-4D4C9D3A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/>
            <a:r>
              <a:rPr lang="en-US" sz="2400"/>
              <a:t>Signed Client Requests</a:t>
            </a:r>
          </a:p>
          <a:p>
            <a:pPr marL="305435" indent="-305435"/>
            <a:r>
              <a:rPr lang="en-US" sz="2400"/>
              <a:t>Resource Isolation</a:t>
            </a:r>
          </a:p>
          <a:p>
            <a:pPr marL="305435" indent="-305435"/>
            <a:r>
              <a:rPr lang="en-US" sz="2400"/>
              <a:t>Regular View Changes</a:t>
            </a:r>
          </a:p>
        </p:txBody>
      </p:sp>
    </p:spTree>
    <p:extLst>
      <p:ext uri="{BB962C8B-B14F-4D97-AF65-F5344CB8AC3E}">
        <p14:creationId xmlns:p14="http://schemas.microsoft.com/office/powerpoint/2010/main" val="206424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5260-6BFD-4653-B9DB-CEBE4AC7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Aardvark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BB2E-D88B-4A79-AC09-542C68C41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/>
              <a:t>Client Request Transmission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/>
              <a:t>Replica Agreement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/>
              <a:t>Primary View 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C0143-F057-4CCF-8A34-25DA90D8108C}"/>
              </a:ext>
            </a:extLst>
          </p:cNvPr>
          <p:cNvSpPr txBox="1"/>
          <p:nvPr/>
        </p:nvSpPr>
        <p:spPr>
          <a:xfrm>
            <a:off x="476687" y="6492376"/>
            <a:ext cx="100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g-IN" sz="1200"/>
              <a:t>Anusha Bangi</a:t>
            </a:r>
            <a:r>
              <a:rPr lang="en-GB" sz="1200"/>
              <a:t>  </a:t>
            </a:r>
            <a:r>
              <a:rPr lang="hg-IN" sz="1200"/>
              <a:t>●</a:t>
            </a:r>
            <a:r>
              <a:rPr lang="en-GB" sz="1200"/>
              <a:t>  </a:t>
            </a:r>
            <a:r>
              <a:rPr lang="hg-IN" sz="1200"/>
              <a:t>Shubham Pandey</a:t>
            </a:r>
            <a:endParaRPr lang="en-US" sz="1200"/>
          </a:p>
        </p:txBody>
      </p:sp>
      <p:pic>
        <p:nvPicPr>
          <p:cNvPr id="5" name="Picture 2" descr="Image result for uc davis logo">
            <a:extLst>
              <a:ext uri="{FF2B5EF4-FFF2-40B4-BE49-F238E27FC236}">
                <a16:creationId xmlns:a16="http://schemas.microsoft.com/office/drawing/2014/main" id="{1D58810B-323B-4E14-8C70-A7056269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77" y="6458066"/>
            <a:ext cx="1223890" cy="3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BAE6B1D-9727-4A71-89B0-1CAD14A2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450" y="1925370"/>
            <a:ext cx="4288972" cy="428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5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0F088-A855-7A4A-8918-0D865230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931493"/>
            <a:ext cx="11029615" cy="1497507"/>
          </a:xfrm>
        </p:spPr>
        <p:txBody>
          <a:bodyPr/>
          <a:lstStyle/>
          <a:p>
            <a:r>
              <a:rPr lang="en-US"/>
              <a:t>CLIENT SENDS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019E0-9022-49B4-8358-45EEAFA53322}"/>
              </a:ext>
            </a:extLst>
          </p:cNvPr>
          <p:cNvSpPr txBox="1"/>
          <p:nvPr/>
        </p:nvSpPr>
        <p:spPr>
          <a:xfrm>
            <a:off x="476687" y="6492376"/>
            <a:ext cx="100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g-IN" sz="1200"/>
              <a:t>Anusha Bangi</a:t>
            </a:r>
            <a:r>
              <a:rPr lang="en-GB" sz="1200"/>
              <a:t>  </a:t>
            </a:r>
            <a:r>
              <a:rPr lang="hg-IN" sz="1200"/>
              <a:t>●</a:t>
            </a:r>
            <a:r>
              <a:rPr lang="en-GB" sz="1200"/>
              <a:t>  </a:t>
            </a:r>
            <a:r>
              <a:rPr lang="hg-IN" sz="1200"/>
              <a:t>Shubham Pandey</a:t>
            </a:r>
            <a:endParaRPr lang="en-US" sz="1200"/>
          </a:p>
        </p:txBody>
      </p:sp>
      <p:pic>
        <p:nvPicPr>
          <p:cNvPr id="9" name="Picture 2" descr="Image result for uc davis logo">
            <a:extLst>
              <a:ext uri="{FF2B5EF4-FFF2-40B4-BE49-F238E27FC236}">
                <a16:creationId xmlns:a16="http://schemas.microsoft.com/office/drawing/2014/main" id="{9E3667B5-F0F1-49CB-865C-E1C08EF40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77" y="6458066"/>
            <a:ext cx="1223890" cy="3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81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2256036F-618C-4ECB-91F0-2D26D76AAFA3}"/>
              </a:ext>
            </a:extLst>
          </p:cNvPr>
          <p:cNvSpPr/>
          <p:nvPr/>
        </p:nvSpPr>
        <p:spPr>
          <a:xfrm>
            <a:off x="4951972" y="2040351"/>
            <a:ext cx="2627693" cy="2235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BLACKLIST CHECK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8DE06-C081-4A05-A11A-6D7449DBE91C}"/>
              </a:ext>
            </a:extLst>
          </p:cNvPr>
          <p:cNvSpPr txBox="1"/>
          <p:nvPr/>
        </p:nvSpPr>
        <p:spPr>
          <a:xfrm>
            <a:off x="476687" y="6492376"/>
            <a:ext cx="100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g-IN" sz="1200"/>
              <a:t>Anusha Bangi</a:t>
            </a:r>
            <a:r>
              <a:rPr lang="en-GB" sz="1200"/>
              <a:t>  </a:t>
            </a:r>
            <a:r>
              <a:rPr lang="hg-IN" sz="1200"/>
              <a:t>●</a:t>
            </a:r>
            <a:r>
              <a:rPr lang="en-GB" sz="1200"/>
              <a:t>  </a:t>
            </a:r>
            <a:r>
              <a:rPr lang="hg-IN" sz="1200"/>
              <a:t>Shubham Pandey</a:t>
            </a:r>
            <a:endParaRPr lang="en-US" sz="1200"/>
          </a:p>
        </p:txBody>
      </p:sp>
      <p:pic>
        <p:nvPicPr>
          <p:cNvPr id="10" name="Picture 2" descr="Image result for uc davis logo">
            <a:extLst>
              <a:ext uri="{FF2B5EF4-FFF2-40B4-BE49-F238E27FC236}">
                <a16:creationId xmlns:a16="http://schemas.microsoft.com/office/drawing/2014/main" id="{D70D992D-26B1-4AC2-AB32-FD5E046D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77" y="6458066"/>
            <a:ext cx="1223890" cy="3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C4F92FC-A664-499F-8F94-F47275330211}"/>
              </a:ext>
            </a:extLst>
          </p:cNvPr>
          <p:cNvSpPr/>
          <p:nvPr/>
        </p:nvSpPr>
        <p:spPr>
          <a:xfrm>
            <a:off x="7706149" y="3054923"/>
            <a:ext cx="549945" cy="187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22F398D8-0A04-4DB3-94C9-2B57E2B7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43" y="4252736"/>
            <a:ext cx="2268958" cy="1513470"/>
          </a:xfrm>
          <a:prstGeom prst="rect">
            <a:avLst/>
          </a:prstGeom>
        </p:spPr>
      </p:pic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E4F840D5-38CA-400F-8BAA-0EAF7F6E2512}"/>
              </a:ext>
            </a:extLst>
          </p:cNvPr>
          <p:cNvSpPr/>
          <p:nvPr/>
        </p:nvSpPr>
        <p:spPr>
          <a:xfrm>
            <a:off x="8382579" y="2031232"/>
            <a:ext cx="2627693" cy="2235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MAC</a:t>
            </a:r>
          </a:p>
          <a:p>
            <a:pPr algn="ctr"/>
            <a:r>
              <a:rPr lang="en-US"/>
              <a:t>CHECK</a:t>
            </a:r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B65093B-59A4-446C-AD89-0C9380BD19CD}"/>
              </a:ext>
            </a:extLst>
          </p:cNvPr>
          <p:cNvSpPr/>
          <p:nvPr/>
        </p:nvSpPr>
        <p:spPr>
          <a:xfrm>
            <a:off x="11093422" y="3034345"/>
            <a:ext cx="611945" cy="232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A6E76B35-3E24-4A30-B4BC-510C3E54AB86}"/>
              </a:ext>
            </a:extLst>
          </p:cNvPr>
          <p:cNvSpPr/>
          <p:nvPr/>
        </p:nvSpPr>
        <p:spPr>
          <a:xfrm rot="16200000" flipH="1">
            <a:off x="9189983" y="4552128"/>
            <a:ext cx="648098" cy="5310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0AE39EBE-C202-4BF7-95E0-EC0DB285843B}"/>
              </a:ext>
            </a:extLst>
          </p:cNvPr>
          <p:cNvSpPr/>
          <p:nvPr/>
        </p:nvSpPr>
        <p:spPr>
          <a:xfrm rot="16200000" flipH="1" flipV="1">
            <a:off x="6132384" y="4552126"/>
            <a:ext cx="648099" cy="53104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0FE9520-2552-47F4-AE7C-B7F850724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14" y="1034611"/>
            <a:ext cx="4471903" cy="52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4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2256036F-618C-4ECB-91F0-2D26D76AAFA3}"/>
              </a:ext>
            </a:extLst>
          </p:cNvPr>
          <p:cNvSpPr/>
          <p:nvPr/>
        </p:nvSpPr>
        <p:spPr>
          <a:xfrm>
            <a:off x="7446687" y="651183"/>
            <a:ext cx="2832516" cy="21713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SEQUENCE CHECK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8DE06-C081-4A05-A11A-6D7449DBE91C}"/>
              </a:ext>
            </a:extLst>
          </p:cNvPr>
          <p:cNvSpPr txBox="1"/>
          <p:nvPr/>
        </p:nvSpPr>
        <p:spPr>
          <a:xfrm>
            <a:off x="476687" y="6492376"/>
            <a:ext cx="100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g-IN" sz="1200"/>
              <a:t>Anusha Bangi</a:t>
            </a:r>
            <a:r>
              <a:rPr lang="en-GB" sz="1200"/>
              <a:t>  </a:t>
            </a:r>
            <a:r>
              <a:rPr lang="hg-IN" sz="1200"/>
              <a:t>●</a:t>
            </a:r>
            <a:r>
              <a:rPr lang="en-GB" sz="1200"/>
              <a:t>  </a:t>
            </a:r>
            <a:r>
              <a:rPr lang="hg-IN" sz="1200"/>
              <a:t>Shubham Pandey</a:t>
            </a:r>
            <a:endParaRPr lang="en-US" sz="1200"/>
          </a:p>
        </p:txBody>
      </p:sp>
      <p:pic>
        <p:nvPicPr>
          <p:cNvPr id="10" name="Picture 2" descr="Image result for uc davis logo">
            <a:extLst>
              <a:ext uri="{FF2B5EF4-FFF2-40B4-BE49-F238E27FC236}">
                <a16:creationId xmlns:a16="http://schemas.microsoft.com/office/drawing/2014/main" id="{D70D992D-26B1-4AC2-AB32-FD5E046D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77" y="6458066"/>
            <a:ext cx="1223890" cy="3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6D2D54B5-13B2-4CB8-8810-06547E94D96A}"/>
              </a:ext>
            </a:extLst>
          </p:cNvPr>
          <p:cNvSpPr/>
          <p:nvPr/>
        </p:nvSpPr>
        <p:spPr>
          <a:xfrm>
            <a:off x="7446686" y="3729305"/>
            <a:ext cx="2832516" cy="21713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RETRANSMISSION</a:t>
            </a:r>
            <a:r>
              <a:rPr lang="en-US"/>
              <a:t> CHECK</a:t>
            </a:r>
            <a:endParaRPr lang="en-IN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7C7F4784-3760-41C5-8C70-8079AEA91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266" y="3839562"/>
            <a:ext cx="2872093" cy="1915781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534EC1B2-146E-47BD-89B4-1BF5E2D91547}"/>
              </a:ext>
            </a:extLst>
          </p:cNvPr>
          <p:cNvSpPr/>
          <p:nvPr/>
        </p:nvSpPr>
        <p:spPr>
          <a:xfrm flipH="1">
            <a:off x="6701244" y="4722462"/>
            <a:ext cx="626935" cy="149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302F2DEA-AA84-447A-9D21-657D2EE58E22}"/>
              </a:ext>
            </a:extLst>
          </p:cNvPr>
          <p:cNvSpPr/>
          <p:nvPr/>
        </p:nvSpPr>
        <p:spPr>
          <a:xfrm>
            <a:off x="4522740" y="4020970"/>
            <a:ext cx="2040037" cy="15638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RETRANSMIT</a:t>
            </a:r>
            <a:r>
              <a:rPr lang="en-US" sz="1600"/>
              <a:t> CACHED </a:t>
            </a:r>
            <a:r>
              <a:rPr lang="en-US"/>
              <a:t>REPLY</a:t>
            </a:r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785E2FA-E8BE-47FA-B507-0B2211855FA2}"/>
              </a:ext>
            </a:extLst>
          </p:cNvPr>
          <p:cNvSpPr/>
          <p:nvPr/>
        </p:nvSpPr>
        <p:spPr>
          <a:xfrm rot="5400000">
            <a:off x="8566745" y="3197558"/>
            <a:ext cx="592397" cy="15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CBEE8156-ABF4-4493-B75E-220A524D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14" y="1083577"/>
            <a:ext cx="4124325" cy="481965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A838B6B1-1DC2-4353-A2C0-55A7BB37A01E}"/>
              </a:ext>
            </a:extLst>
          </p:cNvPr>
          <p:cNvSpPr/>
          <p:nvPr/>
        </p:nvSpPr>
        <p:spPr>
          <a:xfrm>
            <a:off x="6562777" y="1620540"/>
            <a:ext cx="611945" cy="232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D7C9F29-B5A5-4E39-8C97-41355359AAD9}"/>
              </a:ext>
            </a:extLst>
          </p:cNvPr>
          <p:cNvSpPr/>
          <p:nvPr/>
        </p:nvSpPr>
        <p:spPr>
          <a:xfrm>
            <a:off x="10551168" y="1613944"/>
            <a:ext cx="611945" cy="2326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80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2256036F-618C-4ECB-91F0-2D26D76AAFA3}"/>
              </a:ext>
            </a:extLst>
          </p:cNvPr>
          <p:cNvSpPr/>
          <p:nvPr/>
        </p:nvSpPr>
        <p:spPr>
          <a:xfrm>
            <a:off x="4938663" y="1214845"/>
            <a:ext cx="3160307" cy="193082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REDUNDANCY</a:t>
            </a:r>
          </a:p>
          <a:p>
            <a:pPr algn="ctr"/>
            <a:r>
              <a:rPr lang="en-US"/>
              <a:t>CHECK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8DE06-C081-4A05-A11A-6D7449DBE91C}"/>
              </a:ext>
            </a:extLst>
          </p:cNvPr>
          <p:cNvSpPr txBox="1"/>
          <p:nvPr/>
        </p:nvSpPr>
        <p:spPr>
          <a:xfrm>
            <a:off x="476687" y="6492376"/>
            <a:ext cx="10004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g-IN" sz="1200"/>
              <a:t>Anusha Bangi</a:t>
            </a:r>
            <a:r>
              <a:rPr lang="en-GB" sz="1200"/>
              <a:t>  </a:t>
            </a:r>
            <a:r>
              <a:rPr lang="hg-IN" sz="1200"/>
              <a:t>●</a:t>
            </a:r>
            <a:r>
              <a:rPr lang="en-GB" sz="1200"/>
              <a:t>  </a:t>
            </a:r>
            <a:r>
              <a:rPr lang="hg-IN" sz="1200"/>
              <a:t>Shubham Pandey</a:t>
            </a:r>
            <a:endParaRPr lang="en-US" sz="1200"/>
          </a:p>
        </p:txBody>
      </p:sp>
      <p:pic>
        <p:nvPicPr>
          <p:cNvPr id="10" name="Picture 2" descr="Image result for uc davis logo">
            <a:extLst>
              <a:ext uri="{FF2B5EF4-FFF2-40B4-BE49-F238E27FC236}">
                <a16:creationId xmlns:a16="http://schemas.microsoft.com/office/drawing/2014/main" id="{D70D992D-26B1-4AC2-AB32-FD5E046D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477" y="6458066"/>
            <a:ext cx="1223890" cy="35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58BB055-C888-4693-9468-583087651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96" y="1070517"/>
            <a:ext cx="4124325" cy="4819650"/>
          </a:xfrm>
          <a:prstGeom prst="rect">
            <a:avLst/>
          </a:prstGeom>
        </p:spPr>
      </p:pic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BE5F6A41-FA39-455E-AC31-267462B87576}"/>
              </a:ext>
            </a:extLst>
          </p:cNvPr>
          <p:cNvSpPr/>
          <p:nvPr/>
        </p:nvSpPr>
        <p:spPr>
          <a:xfrm>
            <a:off x="4938663" y="4068156"/>
            <a:ext cx="3160307" cy="193082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SIGNATURE</a:t>
            </a:r>
          </a:p>
          <a:p>
            <a:pPr algn="ctr"/>
            <a:r>
              <a:rPr lang="en-US"/>
              <a:t>CHECK</a:t>
            </a:r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3518375-414B-4CF5-A2AF-914978FE4B3C}"/>
              </a:ext>
            </a:extLst>
          </p:cNvPr>
          <p:cNvSpPr/>
          <p:nvPr/>
        </p:nvSpPr>
        <p:spPr>
          <a:xfrm rot="5400000">
            <a:off x="6222617" y="3517248"/>
            <a:ext cx="592397" cy="15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089C3486-9B1F-447F-9D00-213BD953F2F4}"/>
              </a:ext>
            </a:extLst>
          </p:cNvPr>
          <p:cNvSpPr/>
          <p:nvPr/>
        </p:nvSpPr>
        <p:spPr>
          <a:xfrm>
            <a:off x="8862015" y="4068155"/>
            <a:ext cx="3160307" cy="193082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BLACKLIST</a:t>
            </a:r>
          </a:p>
          <a:p>
            <a:pPr algn="ctr"/>
            <a:r>
              <a:rPr lang="en-US"/>
              <a:t>SENDER</a:t>
            </a:r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8B6443-12F5-4050-82EA-48B1C975162D}"/>
              </a:ext>
            </a:extLst>
          </p:cNvPr>
          <p:cNvSpPr/>
          <p:nvPr/>
        </p:nvSpPr>
        <p:spPr>
          <a:xfrm>
            <a:off x="8190411" y="4939690"/>
            <a:ext cx="549945" cy="187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F8C2D8C1-0215-4C31-BF43-ADA4215E1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6121" y="2152374"/>
            <a:ext cx="2872093" cy="1915781"/>
          </a:xfrm>
          <a:prstGeom prst="rect">
            <a:avLst/>
          </a:prstGeom>
        </p:spPr>
      </p:pic>
      <p:sp>
        <p:nvSpPr>
          <p:cNvPr id="6" name="Arrow: Bent-Up 5">
            <a:extLst>
              <a:ext uri="{FF2B5EF4-FFF2-40B4-BE49-F238E27FC236}">
                <a16:creationId xmlns:a16="http://schemas.microsoft.com/office/drawing/2014/main" id="{5FB861EE-3F17-4C97-9826-6668F559AE3D}"/>
              </a:ext>
            </a:extLst>
          </p:cNvPr>
          <p:cNvSpPr/>
          <p:nvPr/>
        </p:nvSpPr>
        <p:spPr>
          <a:xfrm rot="10800000">
            <a:off x="4441370" y="2152372"/>
            <a:ext cx="405851" cy="400372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8479B3D-D8AB-4747-AB7C-32D20C17F962}"/>
              </a:ext>
            </a:extLst>
          </p:cNvPr>
          <p:cNvSpPr/>
          <p:nvPr/>
        </p:nvSpPr>
        <p:spPr>
          <a:xfrm rot="5400000">
            <a:off x="6222617" y="6373917"/>
            <a:ext cx="592397" cy="156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708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Dividend</vt:lpstr>
      <vt:lpstr>Making Byzantine fault tolerant systems tolerate faults </vt:lpstr>
      <vt:lpstr>topics</vt:lpstr>
      <vt:lpstr>System Model</vt:lpstr>
      <vt:lpstr>HOW IS ARDVARK DIFFERENT?</vt:lpstr>
      <vt:lpstr>Aardvark</vt:lpstr>
      <vt:lpstr>CLIENT SENDS REQUEST</vt:lpstr>
      <vt:lpstr>PowerPoint Presentation</vt:lpstr>
      <vt:lpstr>PowerPoint Presentation</vt:lpstr>
      <vt:lpstr>PowerPoint Presentation</vt:lpstr>
      <vt:lpstr>PowerPoint Presentation</vt:lpstr>
      <vt:lpstr>RESOURCE SCHEDULING</vt:lpstr>
      <vt:lpstr>Replica agreement</vt:lpstr>
      <vt:lpstr>REPLICA HANDLING MESSAGES FROM OTHER REPLICAS</vt:lpstr>
      <vt:lpstr>PowerPoint Presentation</vt:lpstr>
      <vt:lpstr>PowerPoint Presentation</vt:lpstr>
      <vt:lpstr>PowerPoint Presentation</vt:lpstr>
      <vt:lpstr>Everything after the before</vt:lpstr>
      <vt:lpstr>Primary view changes</vt:lpstr>
      <vt:lpstr>ADAPTIVE THROUGHPUT</vt:lpstr>
      <vt:lpstr>fairness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Byzantine fault tolerant systems tolerate faults </dc:title>
  <dc:creator>Unknown User</dc:creator>
  <cp:revision>2</cp:revision>
  <dcterms:created xsi:type="dcterms:W3CDTF">2019-10-10T21:10:31Z</dcterms:created>
  <dcterms:modified xsi:type="dcterms:W3CDTF">2019-11-06T20:15:52Z</dcterms:modified>
</cp:coreProperties>
</file>