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bc797b4f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5bc797b4f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safety rule to accept a proposal is the branch of m.node extends from the currently locked node lockedQC.node.</a:t>
            </a:r>
            <a:endParaRPr/>
          </a:p>
          <a:p>
            <a:pPr indent="0" lvl="0" marL="0" rtl="0" algn="l">
              <a:spcBef>
                <a:spcPts val="0"/>
              </a:spcBef>
              <a:spcAft>
                <a:spcPts val="0"/>
              </a:spcAft>
              <a:buNone/>
            </a:pPr>
            <a:r>
              <a:rPr lang="en"/>
              <a:t>On the other hand, the liveness rule is the replica will accept m if m.justify has a higher view than the current lockedQC. The predicate is true as long as either one of two rules holds.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t>Extends: if a replica lost connection after the lock, and the commit didn’t get enough vote, therefore cancelled. The safety rule might not hold anymore.</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5bc797b4f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5bc797b4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the leader receives (n-f) prepare votes for the current proposal, it combines them into prepareQC. The leader then broadcast prepareQC in pre-commit messages. A replica responds to the leader with pre-commit vote having a signed digest for the proposal.</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5bc797b4f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5bc797b4f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Commit phase is basically the same as the pre-commit phase.</a:t>
            </a:r>
            <a:endParaRPr sz="1400"/>
          </a:p>
          <a:p>
            <a:pPr indent="0" lvl="0" marL="0" rtl="0" algn="l">
              <a:spcBef>
                <a:spcPts val="0"/>
              </a:spcBef>
              <a:spcAft>
                <a:spcPts val="0"/>
              </a:spcAft>
              <a:buNone/>
            </a:pPr>
            <a:r>
              <a:rPr lang="en" sz="1400"/>
              <a:t>Importantly, a replica becomes locked on the precommitQC at this point by setting its lockedQC to precommitQC (Line 25 of Algorithm 2). This is crucial to guard the safety of the proposal in case it becomes a consensus decision.</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5bc797b4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5bc797b4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the leader receives (n-f) commit votes, it combines them into commitQC and broadcast it. Once re replica receive this message, it executes the commands in the branch.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5bc797b4f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5bc797b4f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 the commit phase, each replica will increment the view number and move to the next view.</a:t>
            </a:r>
            <a:endParaRPr sz="1400"/>
          </a:p>
          <a:p>
            <a:pPr indent="0" lvl="0" marL="0" rtl="0" algn="l">
              <a:spcBef>
                <a:spcPts val="0"/>
              </a:spcBef>
              <a:spcAft>
                <a:spcPts val="0"/>
              </a:spcAft>
              <a:buNone/>
            </a:pPr>
            <a:r>
              <a:rPr lang="en" sz="1400"/>
              <a:t>If there’s a timeout during any wait in any phase, each replica will move to the next view as well.</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5bc797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5bc797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presented previously, there are total 3 phases before a success commit, however the </a:t>
            </a:r>
            <a:r>
              <a:rPr lang="en"/>
              <a:t>qc that </a:t>
            </a:r>
            <a:r>
              <a:rPr lang="en"/>
              <a:t>carries</a:t>
            </a:r>
            <a:r>
              <a:rPr lang="en"/>
              <a:t> the message in</a:t>
            </a:r>
            <a:r>
              <a:rPr lang="en"/>
              <a:t> all these phases are exactly same, which means that in all these phases, replicas are </a:t>
            </a:r>
            <a:r>
              <a:rPr lang="en"/>
              <a:t>transferring</a:t>
            </a:r>
            <a:r>
              <a:rPr lang="en"/>
              <a:t> same message to make a decision. Maybe we could improve the way that HotStuff transfer messages and in each phase there will be a </a:t>
            </a:r>
            <a:r>
              <a:rPr lang="en"/>
              <a:t>committed</a:t>
            </a:r>
            <a:r>
              <a:rPr lang="en"/>
              <a:t> command?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5bc797b4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5bc797b4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recalls me a pipeline design in processor, and I suppose most of us are familiar with it. We know that in a single cycle MIPS processor, we execute a command and several part of a processor is involved, but </a:t>
            </a:r>
            <a:r>
              <a:rPr lang="en"/>
              <a:t>basically</a:t>
            </a:r>
            <a:r>
              <a:rPr lang="en"/>
              <a:t> only part of processor is working and other part is idle, so here comes the 5-stage pipeline processor to make idle part of the processor work to reduce the time when executing multiple commands. Such a design could also apply to HotStuff.</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5bc797b4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5bc797b4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Inspired by idea of pipelining, maybe we could implement a pipeline feature in basic HotStuff protocol? Since we know that each phase of HotStuff is simply communicating with other replicas, maybe it is possible to merge all those information in a general QC that contains different information required by different command? The idea is to change the view and the leader on every prepare phase, so each proposal has its own view. This reduces the number of message types and allows for pipelining of decisions. But there are several critical problems need to be solved.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5bc797b4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5bc797b4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how could we build such a genericQC to include all information required by all command?(same qc as basic HotStuff, because previous qc is wasting resources and can be tracked by a link.)</a:t>
            </a:r>
            <a:endParaRPr/>
          </a:p>
          <a:p>
            <a:pPr indent="0" lvl="0" marL="0" rtl="0" algn="l">
              <a:spcBef>
                <a:spcPts val="0"/>
              </a:spcBef>
              <a:spcAft>
                <a:spcPts val="0"/>
              </a:spcAft>
              <a:buNone/>
            </a:pPr>
            <a:r>
              <a:rPr lang="en"/>
              <a:t>Second, how could replicas know that a command should be executed? Since all information is included in the genericQC, how can a replica know that a command is in different phases? We know that a command can only be executed when 3 phases is complete.</a:t>
            </a:r>
            <a:endParaRPr/>
          </a:p>
          <a:p>
            <a:pPr indent="0" lvl="0" marL="0" rtl="0" algn="l">
              <a:spcBef>
                <a:spcPts val="0"/>
              </a:spcBef>
              <a:spcAft>
                <a:spcPts val="0"/>
              </a:spcAft>
              <a:buNone/>
            </a:pPr>
            <a:r>
              <a:rPr lang="en"/>
              <a:t>Third, if there is an interruption/disconnection, how could HotStuff fix 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5bc797b4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5bc797b4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previously introduced in the slides, there are several QC in Basic HotStuff: prepareQC, pre-commitQC, commitQC. In Chained HotStuff, we will only transfer one QC called genericQC, the genericQC is able to serve in different phases simultaneously.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bc797b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bc797b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3fa6226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3fa622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3f0fb05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3f0fb05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800"/>
              </a:spcBef>
              <a:spcAft>
                <a:spcPts val="2800"/>
              </a:spcAft>
              <a:buNone/>
            </a:pPr>
            <a:r>
              <a:rPr lang="en" sz="1050">
                <a:solidFill>
                  <a:schemeClr val="dk1"/>
                </a:solidFill>
              </a:rPr>
              <a:t>GenericQC is determined by two principle, the first principle is involved when there are no accident, such as disconnected, QC missing et ceterar. If there is a disconnection happened, then second principle wi</a:t>
            </a:r>
            <a:r>
              <a:rPr lang="en" sz="1050">
                <a:solidFill>
                  <a:schemeClr val="dk1"/>
                </a:solidFill>
              </a:rPr>
              <a:t>ll be involved.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3e46b948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46b948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say a command alpha is awaiting to be executed, the votes over a PREPARE phase are collected in a view by the leader into a genericQC. Then the genericQC is relayed to the leader of the next view, and in next phase, the command would PRE-COMMIT, to the next leader. However, the next leader does not actually carry a PRE-COMMIT phase, but instead initiates a new PREPARE phase and adds its own proposal. So it is easy to check previous view’s information with genericQC received in previous view. We also know that a command should be executed after 3 phases, so if there exist such a chain with 3 continuous view number then such a command should be executed. Here is an example of 3 continuous view number, and it is called 3-Chain. We could also conclude that if there exist 2 continuous view number or 2-chain, then the command is in pre-commit phase and will be in commit phase in next view.</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5bc797b4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5bc797b4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problem what if the leader fails?</a:t>
            </a:r>
            <a:endParaRPr/>
          </a:p>
          <a:p>
            <a:pPr indent="0" lvl="0" marL="0" rtl="0" algn="l">
              <a:spcBef>
                <a:spcPts val="0"/>
              </a:spcBef>
              <a:spcAft>
                <a:spcPts val="0"/>
              </a:spcAft>
              <a:buNone/>
            </a:pPr>
            <a:r>
              <a:rPr lang="en"/>
              <a:t>In chained hotstuff, dummy node is involved to solve this problem. It is possible that genericQC used by a leader in some view alpha may not directly reference the proposal of the preceding view (alpha - 1). The reason is that the leader of a preceding view fails to obtain a QC, either because there are conflicting proposals, or due to a crash. To simplify the tree structure, we extends node in genericQC with blank nodes up to the height of the proposing view, so view-numbers are equated with node heights.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3f0fb05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3f0fb05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is the performance of HotStuff? Compare with BFT-Smart, we could see that Hotstuff lines are between the lines of BFT-smart, which means that hotstuff is more stable than BFT-smart in various situations.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3f0fb05b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3f0fb05b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is the performance of HotStuff? Compare with BFT-Smart, we could see that Hotstuff lines are between the lines of BFT-smart, which means that hotstuff is more stable than BFT-smart in various situations.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3f0fb05b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3f0fb05b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3f0fb05b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3f0fb05b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bc797b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bc797b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BFT SMR protocols were originally conceived, a typical target system size was n = 4 or n = 7, deployed on a local-area network. However, the renewed interest in Byzantine fault-tolerance brought about by its application to blockchains now demands solutions that can scale to much larger n.</a:t>
            </a:r>
            <a:endParaRPr/>
          </a:p>
          <a:p>
            <a:pPr indent="-298450" lvl="0" marL="457200" rtl="0" algn="l">
              <a:spcBef>
                <a:spcPts val="0"/>
              </a:spcBef>
              <a:spcAft>
                <a:spcPts val="0"/>
              </a:spcAft>
              <a:buSzPts val="1100"/>
              <a:buChar char="●"/>
            </a:pPr>
            <a:r>
              <a:rPr lang="en"/>
              <a:t>Conveying a new proposal has a communication footprint of O(n^3 ) authenticators in PBFT, and variants that combine multiple authenticators into one via threshold digital signatures still send O(n^2 ) authenticators.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bc797b4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bc797b4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After GST, any correct leader, once designated, sends only O(n) authenticators to drive a consensus decision. This includes the case where a leader is replaced. Consequently, communication costs to reach consensus after GST is O(n 2 ) authenticators in the worst case of cascading leader failures.</a:t>
            </a:r>
            <a:endParaRPr/>
          </a:p>
          <a:p>
            <a:pPr indent="-298450" lvl="0" marL="457200" rtl="0" algn="l">
              <a:spcBef>
                <a:spcPts val="0"/>
              </a:spcBef>
              <a:spcAft>
                <a:spcPts val="0"/>
              </a:spcAft>
              <a:buSzPts val="1100"/>
              <a:buChar char="●"/>
            </a:pPr>
            <a:r>
              <a:rPr lang="en"/>
              <a:t>After GST, any correct leader, once designated, needs to wait just for the first n-f responses to guarantee that it can create a proposal that will make progress.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bc797b4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bc797b4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5bc797b4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5bc797b4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bc797b4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bc797b4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5bc797b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5bc797b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5bc797b4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5bc797b4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protocol for a new leader starts by collecting new-view message from (n - f) replicas. The new-view message is sent by a replica as it transitions into viewNumber (including </a:t>
            </a:r>
            <a:r>
              <a:rPr lang="en"/>
              <a:t>the first view) and carries the highest prepareQC that the replica received.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leader selects the prepareQC with the highest view, denoted as highQC. Because highQC is the highest among (n-f) replicas, no higher view could have reached a commit decision. The branch led by highQC.node is therefore safe.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Upon receiving the Prepare message from the leader, replica r uses the SafeNode predicate to determine whether to accept it. If it is accepted, the replica sends a prepare vote with a partial signature for the proposal to the leader.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672950" y="1201538"/>
            <a:ext cx="5798100" cy="14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HotStuff: BFT Consensus in the Lens of Blockchain</a:t>
            </a:r>
            <a:endParaRPr sz="3600"/>
          </a:p>
        </p:txBody>
      </p:sp>
      <p:sp>
        <p:nvSpPr>
          <p:cNvPr id="55" name="Google Shape;55;p13"/>
          <p:cNvSpPr txBox="1"/>
          <p:nvPr>
            <p:ph idx="1" type="subTitle"/>
          </p:nvPr>
        </p:nvSpPr>
        <p:spPr>
          <a:xfrm>
            <a:off x="311700" y="31493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Weisu Yin, Weijia Xing</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HotStuff</a:t>
            </a:r>
            <a:endParaRPr/>
          </a:p>
        </p:txBody>
      </p:sp>
      <p:pic>
        <p:nvPicPr>
          <p:cNvPr id="156" name="Google Shape;156;p22"/>
          <p:cNvPicPr preferRelativeResize="0"/>
          <p:nvPr/>
        </p:nvPicPr>
        <p:blipFill>
          <a:blip r:embed="rId3">
            <a:alphaModFix/>
          </a:blip>
          <a:stretch>
            <a:fillRect/>
          </a:stretch>
        </p:blipFill>
        <p:spPr>
          <a:xfrm>
            <a:off x="152400" y="2021325"/>
            <a:ext cx="8839202" cy="11008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Hotstuff</a:t>
            </a:r>
            <a:endParaRPr/>
          </a:p>
        </p:txBody>
      </p:sp>
      <p:pic>
        <p:nvPicPr>
          <p:cNvPr id="162" name="Google Shape;162;p23"/>
          <p:cNvPicPr preferRelativeResize="0"/>
          <p:nvPr/>
        </p:nvPicPr>
        <p:blipFill>
          <a:blip r:embed="rId3">
            <a:alphaModFix/>
          </a:blip>
          <a:stretch>
            <a:fillRect/>
          </a:stretch>
        </p:blipFill>
        <p:spPr>
          <a:xfrm>
            <a:off x="152400" y="1420325"/>
            <a:ext cx="8839199" cy="2302844"/>
          </a:xfrm>
          <a:prstGeom prst="rect">
            <a:avLst/>
          </a:prstGeom>
          <a:noFill/>
          <a:ln>
            <a:noFill/>
          </a:ln>
        </p:spPr>
      </p:pic>
      <p:sp>
        <p:nvSpPr>
          <p:cNvPr id="163" name="Google Shape;163;p23"/>
          <p:cNvSpPr/>
          <p:nvPr/>
        </p:nvSpPr>
        <p:spPr>
          <a:xfrm>
            <a:off x="502300" y="1648250"/>
            <a:ext cx="8579100" cy="1052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4" name="Google Shape;164;p23"/>
          <p:cNvSpPr/>
          <p:nvPr/>
        </p:nvSpPr>
        <p:spPr>
          <a:xfrm>
            <a:off x="502300" y="2700350"/>
            <a:ext cx="8579100" cy="10521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HotStuff</a:t>
            </a:r>
            <a:endParaRPr/>
          </a:p>
        </p:txBody>
      </p:sp>
      <p:pic>
        <p:nvPicPr>
          <p:cNvPr id="170" name="Google Shape;170;p24"/>
          <p:cNvPicPr preferRelativeResize="0"/>
          <p:nvPr/>
        </p:nvPicPr>
        <p:blipFill>
          <a:blip r:embed="rId3">
            <a:alphaModFix/>
          </a:blip>
          <a:stretch>
            <a:fillRect/>
          </a:stretch>
        </p:blipFill>
        <p:spPr>
          <a:xfrm>
            <a:off x="152400" y="1420325"/>
            <a:ext cx="8839199" cy="2302844"/>
          </a:xfrm>
          <a:prstGeom prst="rect">
            <a:avLst/>
          </a:prstGeom>
          <a:noFill/>
          <a:ln>
            <a:noFill/>
          </a:ln>
        </p:spPr>
      </p:pic>
      <p:sp>
        <p:nvSpPr>
          <p:cNvPr id="171" name="Google Shape;171;p24"/>
          <p:cNvSpPr/>
          <p:nvPr/>
        </p:nvSpPr>
        <p:spPr>
          <a:xfrm>
            <a:off x="502300" y="1648250"/>
            <a:ext cx="8579100" cy="1052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2" name="Google Shape;172;p24"/>
          <p:cNvSpPr/>
          <p:nvPr/>
        </p:nvSpPr>
        <p:spPr>
          <a:xfrm>
            <a:off x="502300" y="2700350"/>
            <a:ext cx="8579100" cy="10521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HotStuff</a:t>
            </a:r>
            <a:endParaRPr/>
          </a:p>
        </p:txBody>
      </p:sp>
      <p:pic>
        <p:nvPicPr>
          <p:cNvPr id="178" name="Google Shape;178;p25"/>
          <p:cNvPicPr preferRelativeResize="0"/>
          <p:nvPr/>
        </p:nvPicPr>
        <p:blipFill>
          <a:blip r:embed="rId3">
            <a:alphaModFix/>
          </a:blip>
          <a:stretch>
            <a:fillRect/>
          </a:stretch>
        </p:blipFill>
        <p:spPr>
          <a:xfrm>
            <a:off x="152400" y="1583150"/>
            <a:ext cx="8839199" cy="1977189"/>
          </a:xfrm>
          <a:prstGeom prst="rect">
            <a:avLst/>
          </a:prstGeom>
          <a:noFill/>
          <a:ln>
            <a:noFill/>
          </a:ln>
        </p:spPr>
      </p:pic>
      <p:pic>
        <p:nvPicPr>
          <p:cNvPr id="179" name="Google Shape;179;p25"/>
          <p:cNvPicPr preferRelativeResize="0"/>
          <p:nvPr/>
        </p:nvPicPr>
        <p:blipFill>
          <a:blip r:embed="rId4">
            <a:alphaModFix/>
          </a:blip>
          <a:stretch>
            <a:fillRect/>
          </a:stretch>
        </p:blipFill>
        <p:spPr>
          <a:xfrm>
            <a:off x="210850" y="3560339"/>
            <a:ext cx="8839199" cy="267502"/>
          </a:xfrm>
          <a:prstGeom prst="rect">
            <a:avLst/>
          </a:prstGeom>
          <a:noFill/>
          <a:ln>
            <a:noFill/>
          </a:ln>
        </p:spPr>
      </p:pic>
      <p:sp>
        <p:nvSpPr>
          <p:cNvPr id="180" name="Google Shape;180;p25"/>
          <p:cNvSpPr/>
          <p:nvPr/>
        </p:nvSpPr>
        <p:spPr>
          <a:xfrm>
            <a:off x="470950" y="2828925"/>
            <a:ext cx="8579100" cy="10521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1" name="Google Shape;181;p25"/>
          <p:cNvSpPr/>
          <p:nvPr/>
        </p:nvSpPr>
        <p:spPr>
          <a:xfrm>
            <a:off x="470950" y="1776825"/>
            <a:ext cx="8579100" cy="1052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HotStuff</a:t>
            </a:r>
            <a:endParaRPr/>
          </a:p>
        </p:txBody>
      </p:sp>
      <p:pic>
        <p:nvPicPr>
          <p:cNvPr id="187" name="Google Shape;187;p26"/>
          <p:cNvPicPr preferRelativeResize="0"/>
          <p:nvPr/>
        </p:nvPicPr>
        <p:blipFill>
          <a:blip r:embed="rId3">
            <a:alphaModFix/>
          </a:blip>
          <a:stretch>
            <a:fillRect/>
          </a:stretch>
        </p:blipFill>
        <p:spPr>
          <a:xfrm>
            <a:off x="152400" y="2202000"/>
            <a:ext cx="8839200" cy="7394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Chained HotStuff</a:t>
            </a:r>
            <a:endParaRPr/>
          </a:p>
        </p:txBody>
      </p:sp>
      <p:sp>
        <p:nvSpPr>
          <p:cNvPr id="193" name="Google Shape;193;p27"/>
          <p:cNvSpPr txBox="1"/>
          <p:nvPr>
            <p:ph idx="1" type="body"/>
          </p:nvPr>
        </p:nvSpPr>
        <p:spPr>
          <a:xfrm>
            <a:off x="311700" y="1152475"/>
            <a:ext cx="8185500" cy="50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could be a possible improvement?</a:t>
            </a:r>
            <a:endParaRPr/>
          </a:p>
        </p:txBody>
      </p:sp>
      <p:sp>
        <p:nvSpPr>
          <p:cNvPr id="194" name="Google Shape;194;p27"/>
          <p:cNvSpPr/>
          <p:nvPr/>
        </p:nvSpPr>
        <p:spPr>
          <a:xfrm>
            <a:off x="1378440" y="1965110"/>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1378440" y="2372947"/>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1378440" y="2780784"/>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1378440" y="3188622"/>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2398856" y="1965110"/>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2398856" y="2372947"/>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2398856" y="2780784"/>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2398856" y="3188622"/>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7"/>
          <p:cNvCxnSpPr>
            <a:stCxn id="194" idx="6"/>
            <a:endCxn id="199" idx="2"/>
          </p:cNvCxnSpPr>
          <p:nvPr/>
        </p:nvCxnSpPr>
        <p:spPr>
          <a:xfrm>
            <a:off x="1586040" y="2069660"/>
            <a:ext cx="812700" cy="4077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7"/>
          <p:cNvCxnSpPr>
            <a:stCxn id="194" idx="6"/>
            <a:endCxn id="200" idx="2"/>
          </p:cNvCxnSpPr>
          <p:nvPr/>
        </p:nvCxnSpPr>
        <p:spPr>
          <a:xfrm>
            <a:off x="1586040" y="2069660"/>
            <a:ext cx="812700" cy="8157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7"/>
          <p:cNvCxnSpPr>
            <a:stCxn id="194" idx="6"/>
            <a:endCxn id="201" idx="2"/>
          </p:cNvCxnSpPr>
          <p:nvPr/>
        </p:nvCxnSpPr>
        <p:spPr>
          <a:xfrm>
            <a:off x="1586040" y="2069660"/>
            <a:ext cx="812700" cy="12234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7"/>
          <p:cNvSpPr txBox="1"/>
          <p:nvPr/>
        </p:nvSpPr>
        <p:spPr>
          <a:xfrm>
            <a:off x="1350063" y="3486350"/>
            <a:ext cx="2153400" cy="4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Prepare </a:t>
            </a:r>
            <a:r>
              <a:rPr lang="en"/>
              <a:t>phase</a:t>
            </a:r>
            <a:endParaRPr/>
          </a:p>
          <a:p>
            <a:pPr indent="0" lvl="0" marL="0" rtl="0" algn="ctr">
              <a:spcBef>
                <a:spcPts val="0"/>
              </a:spcBef>
              <a:spcAft>
                <a:spcPts val="0"/>
              </a:spcAft>
              <a:buNone/>
            </a:pPr>
            <a:r>
              <a:rPr lang="en"/>
              <a:t>(We are going to do this)</a:t>
            </a:r>
            <a:endParaRPr/>
          </a:p>
        </p:txBody>
      </p:sp>
      <p:sp>
        <p:nvSpPr>
          <p:cNvPr id="206" name="Google Shape;206;p27"/>
          <p:cNvSpPr/>
          <p:nvPr/>
        </p:nvSpPr>
        <p:spPr>
          <a:xfrm>
            <a:off x="3382924" y="2005459"/>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3382924" y="2413297"/>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3382924" y="2821134"/>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3382924" y="3228971"/>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7"/>
          <p:cNvCxnSpPr>
            <a:stCxn id="199" idx="6"/>
            <a:endCxn id="206" idx="2"/>
          </p:cNvCxnSpPr>
          <p:nvPr/>
        </p:nvCxnSpPr>
        <p:spPr>
          <a:xfrm flipH="1" rot="10800000">
            <a:off x="2606456" y="2109997"/>
            <a:ext cx="776400" cy="3675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7"/>
          <p:cNvCxnSpPr>
            <a:stCxn id="200" idx="6"/>
            <a:endCxn id="206" idx="2"/>
          </p:cNvCxnSpPr>
          <p:nvPr/>
        </p:nvCxnSpPr>
        <p:spPr>
          <a:xfrm flipH="1" rot="10800000">
            <a:off x="2606456" y="2110134"/>
            <a:ext cx="776400" cy="7752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7"/>
          <p:cNvCxnSpPr>
            <a:stCxn id="201" idx="6"/>
            <a:endCxn id="206" idx="2"/>
          </p:cNvCxnSpPr>
          <p:nvPr/>
        </p:nvCxnSpPr>
        <p:spPr>
          <a:xfrm flipH="1" rot="10800000">
            <a:off x="2606456" y="2109972"/>
            <a:ext cx="776400" cy="11832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7"/>
          <p:cNvSpPr/>
          <p:nvPr/>
        </p:nvSpPr>
        <p:spPr>
          <a:xfrm>
            <a:off x="5246765" y="2013397"/>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5246765" y="2421235"/>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5246765" y="2829072"/>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5246765" y="3236909"/>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6267181" y="2013397"/>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6267181" y="2421235"/>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6267181" y="2829072"/>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6267181" y="3236909"/>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7"/>
          <p:cNvCxnSpPr>
            <a:stCxn id="213" idx="6"/>
            <a:endCxn id="218" idx="2"/>
          </p:cNvCxnSpPr>
          <p:nvPr/>
        </p:nvCxnSpPr>
        <p:spPr>
          <a:xfrm>
            <a:off x="5454365" y="2117947"/>
            <a:ext cx="812700" cy="4077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7"/>
          <p:cNvCxnSpPr>
            <a:stCxn id="213" idx="6"/>
            <a:endCxn id="219" idx="2"/>
          </p:cNvCxnSpPr>
          <p:nvPr/>
        </p:nvCxnSpPr>
        <p:spPr>
          <a:xfrm>
            <a:off x="5454365" y="2117947"/>
            <a:ext cx="812700" cy="8157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7"/>
          <p:cNvCxnSpPr>
            <a:stCxn id="213" idx="6"/>
            <a:endCxn id="220" idx="2"/>
          </p:cNvCxnSpPr>
          <p:nvPr/>
        </p:nvCxnSpPr>
        <p:spPr>
          <a:xfrm>
            <a:off x="5454365" y="2117947"/>
            <a:ext cx="812700" cy="122340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27"/>
          <p:cNvSpPr txBox="1"/>
          <p:nvPr/>
        </p:nvSpPr>
        <p:spPr>
          <a:xfrm>
            <a:off x="5605713" y="3486350"/>
            <a:ext cx="1711500" cy="4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Commit </a:t>
            </a:r>
            <a:r>
              <a:rPr lang="en"/>
              <a:t>phase</a:t>
            </a:r>
            <a:endParaRPr/>
          </a:p>
          <a:p>
            <a:pPr indent="0" lvl="0" marL="0" rtl="0" algn="ctr">
              <a:spcBef>
                <a:spcPts val="0"/>
              </a:spcBef>
              <a:spcAft>
                <a:spcPts val="0"/>
              </a:spcAft>
              <a:buNone/>
            </a:pPr>
            <a:r>
              <a:rPr lang="en"/>
              <a:t>(</a:t>
            </a:r>
            <a:r>
              <a:rPr lang="en"/>
              <a:t>Definitely</a:t>
            </a:r>
            <a:r>
              <a:rPr lang="en"/>
              <a:t> do stuff)</a:t>
            </a:r>
            <a:endParaRPr/>
          </a:p>
        </p:txBody>
      </p:sp>
      <p:sp>
        <p:nvSpPr>
          <p:cNvPr id="225" name="Google Shape;225;p27"/>
          <p:cNvSpPr/>
          <p:nvPr/>
        </p:nvSpPr>
        <p:spPr>
          <a:xfrm>
            <a:off x="7251249" y="2013347"/>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7251249" y="2421184"/>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7251249" y="2829022"/>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7251249" y="3236859"/>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27"/>
          <p:cNvCxnSpPr>
            <a:stCxn id="218" idx="6"/>
            <a:endCxn id="225" idx="2"/>
          </p:cNvCxnSpPr>
          <p:nvPr/>
        </p:nvCxnSpPr>
        <p:spPr>
          <a:xfrm flipH="1" rot="10800000">
            <a:off x="6474781" y="2117785"/>
            <a:ext cx="776400" cy="40800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27"/>
          <p:cNvCxnSpPr>
            <a:stCxn id="219" idx="6"/>
            <a:endCxn id="225" idx="2"/>
          </p:cNvCxnSpPr>
          <p:nvPr/>
        </p:nvCxnSpPr>
        <p:spPr>
          <a:xfrm flipH="1" rot="10800000">
            <a:off x="6474781" y="2117922"/>
            <a:ext cx="776400" cy="8157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7"/>
          <p:cNvCxnSpPr>
            <a:stCxn id="220" idx="6"/>
            <a:endCxn id="225" idx="2"/>
          </p:cNvCxnSpPr>
          <p:nvPr/>
        </p:nvCxnSpPr>
        <p:spPr>
          <a:xfrm flipH="1" rot="10800000">
            <a:off x="6474781" y="2117759"/>
            <a:ext cx="776400" cy="12237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27"/>
          <p:cNvSpPr/>
          <p:nvPr/>
        </p:nvSpPr>
        <p:spPr>
          <a:xfrm>
            <a:off x="4314849" y="2013347"/>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4314849" y="2421184"/>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4314849" y="2829022"/>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4314849" y="3236859"/>
            <a:ext cx="207600" cy="20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txBox="1"/>
          <p:nvPr/>
        </p:nvSpPr>
        <p:spPr>
          <a:xfrm>
            <a:off x="3562875" y="3486350"/>
            <a:ext cx="1711500" cy="4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Pre-commit phase</a:t>
            </a:r>
            <a:endParaRPr/>
          </a:p>
          <a:p>
            <a:pPr indent="0" lvl="0" marL="0" rtl="0" algn="ctr">
              <a:spcBef>
                <a:spcPts val="0"/>
              </a:spcBef>
              <a:spcAft>
                <a:spcPts val="0"/>
              </a:spcAft>
              <a:buNone/>
            </a:pPr>
            <a:r>
              <a:rPr lang="en"/>
              <a:t>(Maybe do stuff)</a:t>
            </a:r>
            <a:endParaRPr/>
          </a:p>
        </p:txBody>
      </p:sp>
      <p:cxnSp>
        <p:nvCxnSpPr>
          <p:cNvPr id="237" name="Google Shape;237;p27"/>
          <p:cNvCxnSpPr>
            <a:endCxn id="233" idx="2"/>
          </p:cNvCxnSpPr>
          <p:nvPr/>
        </p:nvCxnSpPr>
        <p:spPr>
          <a:xfrm>
            <a:off x="3590649" y="2109934"/>
            <a:ext cx="724200" cy="4158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7"/>
          <p:cNvCxnSpPr>
            <a:endCxn id="234" idx="2"/>
          </p:cNvCxnSpPr>
          <p:nvPr/>
        </p:nvCxnSpPr>
        <p:spPr>
          <a:xfrm>
            <a:off x="3590649" y="2110072"/>
            <a:ext cx="724200" cy="82350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27"/>
          <p:cNvCxnSpPr>
            <a:stCxn id="206" idx="6"/>
            <a:endCxn id="235" idx="2"/>
          </p:cNvCxnSpPr>
          <p:nvPr/>
        </p:nvCxnSpPr>
        <p:spPr>
          <a:xfrm>
            <a:off x="3590524" y="2110009"/>
            <a:ext cx="724200" cy="12315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7"/>
          <p:cNvCxnSpPr>
            <a:stCxn id="233" idx="6"/>
            <a:endCxn id="213" idx="2"/>
          </p:cNvCxnSpPr>
          <p:nvPr/>
        </p:nvCxnSpPr>
        <p:spPr>
          <a:xfrm flipH="1" rot="10800000">
            <a:off x="4522449" y="2118034"/>
            <a:ext cx="724200" cy="4077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7"/>
          <p:cNvCxnSpPr>
            <a:endCxn id="213" idx="2"/>
          </p:cNvCxnSpPr>
          <p:nvPr/>
        </p:nvCxnSpPr>
        <p:spPr>
          <a:xfrm flipH="1" rot="10800000">
            <a:off x="4522565" y="2117947"/>
            <a:ext cx="724200" cy="8157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7"/>
          <p:cNvCxnSpPr>
            <a:endCxn id="213" idx="2"/>
          </p:cNvCxnSpPr>
          <p:nvPr/>
        </p:nvCxnSpPr>
        <p:spPr>
          <a:xfrm flipH="1" rot="10800000">
            <a:off x="4522565" y="2117947"/>
            <a:ext cx="724200" cy="122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5-segment Pipeline Processor</a:t>
            </a:r>
            <a:endParaRPr/>
          </a:p>
        </p:txBody>
      </p:sp>
      <p:sp>
        <p:nvSpPr>
          <p:cNvPr id="248" name="Google Shape;2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9" name="Google Shape;249;p28"/>
          <p:cNvPicPr preferRelativeResize="0"/>
          <p:nvPr/>
        </p:nvPicPr>
        <p:blipFill>
          <a:blip r:embed="rId3">
            <a:alphaModFix/>
          </a:blip>
          <a:stretch>
            <a:fillRect/>
          </a:stretch>
        </p:blipFill>
        <p:spPr>
          <a:xfrm>
            <a:off x="1314450" y="1714500"/>
            <a:ext cx="6515100" cy="25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Chained HotStuff</a:t>
            </a:r>
            <a:endParaRPr/>
          </a:p>
        </p:txBody>
      </p:sp>
      <p:sp>
        <p:nvSpPr>
          <p:cNvPr id="255" name="Google Shape;2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Pipeline involved:</a:t>
            </a:r>
            <a:endParaRPr/>
          </a:p>
        </p:txBody>
      </p:sp>
      <p:pic>
        <p:nvPicPr>
          <p:cNvPr id="256" name="Google Shape;256;p29"/>
          <p:cNvPicPr preferRelativeResize="0"/>
          <p:nvPr/>
        </p:nvPicPr>
        <p:blipFill>
          <a:blip r:embed="rId3">
            <a:alphaModFix/>
          </a:blip>
          <a:stretch>
            <a:fillRect/>
          </a:stretch>
        </p:blipFill>
        <p:spPr>
          <a:xfrm>
            <a:off x="311700" y="1843116"/>
            <a:ext cx="8520600" cy="2365110"/>
          </a:xfrm>
          <a:prstGeom prst="rect">
            <a:avLst/>
          </a:prstGeom>
          <a:noFill/>
          <a:ln>
            <a:noFill/>
          </a:ln>
        </p:spPr>
      </p:pic>
      <p:sp>
        <p:nvSpPr>
          <p:cNvPr id="257" name="Google Shape;257;p29"/>
          <p:cNvSpPr txBox="1"/>
          <p:nvPr/>
        </p:nvSpPr>
        <p:spPr>
          <a:xfrm>
            <a:off x="1605600" y="4347475"/>
            <a:ext cx="59328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Chained HotStuff is a pipelined Basic HotStuff where a QC can serve in different phases simultaneously.</a:t>
            </a:r>
            <a:endParaRPr>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Chained HotStuff: Critical Problems</a:t>
            </a:r>
            <a:endParaRPr/>
          </a:p>
        </p:txBody>
      </p:sp>
      <p:sp>
        <p:nvSpPr>
          <p:cNvPr id="263" name="Google Shape;2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GenericQC</a:t>
            </a:r>
            <a:endParaRPr/>
          </a:p>
          <a:p>
            <a:pPr indent="-342900" lvl="0" marL="457200" rtl="0" algn="l">
              <a:spcBef>
                <a:spcPts val="0"/>
              </a:spcBef>
              <a:spcAft>
                <a:spcPts val="0"/>
              </a:spcAft>
              <a:buSzPts val="1800"/>
              <a:buAutoNum type="arabicPeriod"/>
            </a:pPr>
            <a:r>
              <a:rPr lang="en"/>
              <a:t>Execute or not?</a:t>
            </a:r>
            <a:endParaRPr/>
          </a:p>
          <a:p>
            <a:pPr indent="-342900" lvl="0" marL="457200" rtl="0" algn="l">
              <a:spcBef>
                <a:spcPts val="0"/>
              </a:spcBef>
              <a:spcAft>
                <a:spcPts val="0"/>
              </a:spcAft>
              <a:buSzPts val="1800"/>
              <a:buAutoNum type="arabicPeriod"/>
            </a:pPr>
            <a:r>
              <a:rPr lang="en"/>
              <a:t>Interruption/disconnection happened?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338375" y="268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GenericQC(1/2)</a:t>
            </a:r>
            <a:endParaRPr/>
          </a:p>
        </p:txBody>
      </p:sp>
      <p:pic>
        <p:nvPicPr>
          <p:cNvPr id="269" name="Google Shape;269;p31"/>
          <p:cNvPicPr preferRelativeResize="0"/>
          <p:nvPr/>
        </p:nvPicPr>
        <p:blipFill>
          <a:blip r:embed="rId3">
            <a:alphaModFix/>
          </a:blip>
          <a:stretch>
            <a:fillRect/>
          </a:stretch>
        </p:blipFill>
        <p:spPr>
          <a:xfrm>
            <a:off x="1394825" y="1565373"/>
            <a:ext cx="2532100" cy="2661974"/>
          </a:xfrm>
          <a:prstGeom prst="rect">
            <a:avLst/>
          </a:prstGeom>
          <a:noFill/>
          <a:ln>
            <a:noFill/>
          </a:ln>
        </p:spPr>
      </p:pic>
      <p:sp>
        <p:nvSpPr>
          <p:cNvPr id="270" name="Google Shape;270;p31"/>
          <p:cNvSpPr txBox="1"/>
          <p:nvPr/>
        </p:nvSpPr>
        <p:spPr>
          <a:xfrm>
            <a:off x="285025" y="2133800"/>
            <a:ext cx="12924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prepareQC</a:t>
            </a:r>
            <a:endParaRPr/>
          </a:p>
        </p:txBody>
      </p:sp>
      <p:sp>
        <p:nvSpPr>
          <p:cNvPr id="271" name="Google Shape;271;p31"/>
          <p:cNvSpPr txBox="1"/>
          <p:nvPr/>
        </p:nvSpPr>
        <p:spPr>
          <a:xfrm>
            <a:off x="1019575" y="1184475"/>
            <a:ext cx="14409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precommit</a:t>
            </a:r>
            <a:r>
              <a:rPr lang="en"/>
              <a:t>QC</a:t>
            </a:r>
            <a:endParaRPr/>
          </a:p>
        </p:txBody>
      </p:sp>
      <p:sp>
        <p:nvSpPr>
          <p:cNvPr id="272" name="Google Shape;272;p31"/>
          <p:cNvSpPr txBox="1"/>
          <p:nvPr/>
        </p:nvSpPr>
        <p:spPr>
          <a:xfrm>
            <a:off x="3040675" y="1106550"/>
            <a:ext cx="11850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commitQC</a:t>
            </a:r>
            <a:endParaRPr/>
          </a:p>
        </p:txBody>
      </p:sp>
      <p:cxnSp>
        <p:nvCxnSpPr>
          <p:cNvPr id="273" name="Google Shape;273;p31"/>
          <p:cNvCxnSpPr/>
          <p:nvPr/>
        </p:nvCxnSpPr>
        <p:spPr>
          <a:xfrm>
            <a:off x="4109125" y="2514500"/>
            <a:ext cx="1086900" cy="0"/>
          </a:xfrm>
          <a:prstGeom prst="straightConnector1">
            <a:avLst/>
          </a:prstGeom>
          <a:noFill/>
          <a:ln cap="flat" cmpd="sng" w="9525">
            <a:solidFill>
              <a:schemeClr val="dk2"/>
            </a:solidFill>
            <a:prstDash val="solid"/>
            <a:round/>
            <a:headEnd len="med" w="med" type="none"/>
            <a:tailEnd len="med" w="med" type="triangle"/>
          </a:ln>
        </p:spPr>
      </p:cxnSp>
      <p:pic>
        <p:nvPicPr>
          <p:cNvPr id="274" name="Google Shape;274;p31"/>
          <p:cNvPicPr preferRelativeResize="0"/>
          <p:nvPr/>
        </p:nvPicPr>
        <p:blipFill>
          <a:blip r:embed="rId4">
            <a:alphaModFix/>
          </a:blip>
          <a:stretch>
            <a:fillRect/>
          </a:stretch>
        </p:blipFill>
        <p:spPr>
          <a:xfrm>
            <a:off x="5455784" y="1507201"/>
            <a:ext cx="2695065" cy="2661975"/>
          </a:xfrm>
          <a:prstGeom prst="rect">
            <a:avLst/>
          </a:prstGeom>
          <a:noFill/>
          <a:ln>
            <a:noFill/>
          </a:ln>
        </p:spPr>
      </p:pic>
      <p:sp>
        <p:nvSpPr>
          <p:cNvPr id="275" name="Google Shape;275;p31"/>
          <p:cNvSpPr txBox="1"/>
          <p:nvPr/>
        </p:nvSpPr>
        <p:spPr>
          <a:xfrm>
            <a:off x="6147475" y="959225"/>
            <a:ext cx="14409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gener</a:t>
            </a:r>
            <a:r>
              <a:rPr lang="en"/>
              <a:t>ic</a:t>
            </a:r>
            <a:r>
              <a:rPr lang="en"/>
              <a:t>QC</a:t>
            </a:r>
            <a:endParaRPr/>
          </a:p>
        </p:txBody>
      </p:sp>
      <p:sp>
        <p:nvSpPr>
          <p:cNvPr id="276" name="Google Shape;276;p31"/>
          <p:cNvSpPr txBox="1"/>
          <p:nvPr/>
        </p:nvSpPr>
        <p:spPr>
          <a:xfrm>
            <a:off x="873175" y="4320300"/>
            <a:ext cx="75588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are only two types of messages in Chained HotStuff, a new-view message and generic-phase generic message. The generic QC functions in all logically pipelined phases.</a:t>
            </a:r>
            <a:endParaRPr>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48125" y="205275"/>
            <a:ext cx="20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Why HotStuff</a:t>
            </a:r>
            <a:endParaRPr sz="2400"/>
          </a:p>
          <a:p>
            <a:pPr indent="-381000" lvl="0" marL="457200" rtl="0" algn="l">
              <a:spcBef>
                <a:spcPts val="0"/>
              </a:spcBef>
              <a:spcAft>
                <a:spcPts val="0"/>
              </a:spcAft>
              <a:buSzPts val="2400"/>
              <a:buChar char="●"/>
            </a:pPr>
            <a:r>
              <a:rPr lang="en" sz="2400"/>
              <a:t>Basic HotStuff</a:t>
            </a:r>
            <a:endParaRPr sz="2400"/>
          </a:p>
          <a:p>
            <a:pPr indent="-381000" lvl="0" marL="457200" rtl="0" algn="l">
              <a:spcBef>
                <a:spcPts val="0"/>
              </a:spcBef>
              <a:spcAft>
                <a:spcPts val="0"/>
              </a:spcAft>
              <a:buSzPts val="2400"/>
              <a:buChar char="●"/>
            </a:pPr>
            <a:r>
              <a:rPr lang="en" sz="2400"/>
              <a:t>Chained HotStuff</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structure and genericQC</a:t>
            </a:r>
            <a:endParaRPr/>
          </a:p>
        </p:txBody>
      </p:sp>
      <p:sp>
        <p:nvSpPr>
          <p:cNvPr id="282" name="Google Shape;282;p32"/>
          <p:cNvSpPr txBox="1"/>
          <p:nvPr>
            <p:ph idx="1" type="body"/>
          </p:nvPr>
        </p:nvSpPr>
        <p:spPr>
          <a:xfrm>
            <a:off x="1208325" y="1182500"/>
            <a:ext cx="2843100" cy="33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Node {</a:t>
            </a:r>
            <a:endParaRPr sz="1400"/>
          </a:p>
          <a:p>
            <a:pPr indent="0" lvl="0" marL="0" rtl="0" algn="l">
              <a:spcBef>
                <a:spcPts val="1600"/>
              </a:spcBef>
              <a:spcAft>
                <a:spcPts val="0"/>
              </a:spcAft>
              <a:buClr>
                <a:schemeClr val="dk1"/>
              </a:buClr>
              <a:buSzPts val="1100"/>
              <a:buFont typeface="Arial"/>
              <a:buNone/>
            </a:pPr>
            <a:r>
              <a:rPr lang="en" sz="1400"/>
              <a:t>	parent: Node</a:t>
            </a:r>
            <a:endParaRPr sz="1400"/>
          </a:p>
          <a:p>
            <a:pPr indent="0" lvl="0" marL="0" rtl="0" algn="l">
              <a:spcBef>
                <a:spcPts val="1600"/>
              </a:spcBef>
              <a:spcAft>
                <a:spcPts val="0"/>
              </a:spcAft>
              <a:buClr>
                <a:schemeClr val="dk1"/>
              </a:buClr>
              <a:buSzPts val="1100"/>
              <a:buFont typeface="Arial"/>
              <a:buNone/>
            </a:pPr>
            <a:r>
              <a:rPr lang="en" sz="1400"/>
              <a:t>	cmd: CMD</a:t>
            </a:r>
            <a:endParaRPr sz="1400"/>
          </a:p>
          <a:p>
            <a:pPr indent="0" lvl="0" marL="0" rtl="0" algn="l">
              <a:spcBef>
                <a:spcPts val="1600"/>
              </a:spcBef>
              <a:spcAft>
                <a:spcPts val="0"/>
              </a:spcAft>
              <a:buClr>
                <a:schemeClr val="dk1"/>
              </a:buClr>
              <a:buSzPts val="1100"/>
              <a:buFont typeface="Arial"/>
              <a:buNone/>
            </a:pPr>
            <a:r>
              <a:rPr lang="en" sz="1400"/>
              <a:t>	justify: QC </a:t>
            </a:r>
            <a:endParaRPr sz="1400"/>
          </a:p>
          <a:p>
            <a:pPr indent="0" lvl="0" marL="0" rtl="0" algn="l">
              <a:spcBef>
                <a:spcPts val="1600"/>
              </a:spcBef>
              <a:spcAft>
                <a:spcPts val="0"/>
              </a:spcAft>
              <a:buClr>
                <a:schemeClr val="dk1"/>
              </a:buClr>
              <a:buSzPts val="1100"/>
              <a:buFont typeface="Arial"/>
              <a:buNone/>
            </a:pPr>
            <a:r>
              <a:rPr lang="en" sz="1400"/>
              <a:t>}</a:t>
            </a:r>
            <a:endParaRPr sz="1400"/>
          </a:p>
          <a:p>
            <a:pPr indent="0" lvl="0" marL="0" rtl="0" algn="l">
              <a:spcBef>
                <a:spcPts val="1600"/>
              </a:spcBef>
              <a:spcAft>
                <a:spcPts val="1600"/>
              </a:spcAft>
              <a:buNone/>
            </a:pPr>
            <a:r>
              <a:t/>
            </a:r>
            <a:endParaRPr/>
          </a:p>
        </p:txBody>
      </p:sp>
      <p:sp>
        <p:nvSpPr>
          <p:cNvPr id="283" name="Google Shape;283;p32"/>
          <p:cNvSpPr txBox="1"/>
          <p:nvPr>
            <p:ph idx="1" type="body"/>
          </p:nvPr>
        </p:nvSpPr>
        <p:spPr>
          <a:xfrm>
            <a:off x="3979250" y="1167500"/>
            <a:ext cx="4115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a:t>
            </a:r>
            <a:r>
              <a:rPr lang="en"/>
              <a:t>QC: same to the Basic HotStuff</a:t>
            </a:r>
            <a:endParaRPr/>
          </a:p>
          <a:p>
            <a:pPr indent="-317500" lvl="1" marL="914400" rtl="0" algn="l">
              <a:spcBef>
                <a:spcPts val="1600"/>
              </a:spcBef>
              <a:spcAft>
                <a:spcPts val="0"/>
              </a:spcAft>
              <a:buSzPts val="1400"/>
              <a:buChar char="○"/>
            </a:pPr>
            <a:r>
              <a:rPr lang="en"/>
              <a:t>Types</a:t>
            </a:r>
            <a:endParaRPr/>
          </a:p>
          <a:p>
            <a:pPr indent="-317500" lvl="1" marL="914400" rtl="0" algn="l">
              <a:spcBef>
                <a:spcPts val="0"/>
              </a:spcBef>
              <a:spcAft>
                <a:spcPts val="0"/>
              </a:spcAft>
              <a:buSzPts val="1400"/>
              <a:buChar char="○"/>
            </a:pPr>
            <a:r>
              <a:rPr lang="en"/>
              <a:t>ViewNumber</a:t>
            </a:r>
            <a:endParaRPr/>
          </a:p>
          <a:p>
            <a:pPr indent="-317500" lvl="1" marL="914400" rtl="0" algn="l">
              <a:spcBef>
                <a:spcPts val="0"/>
              </a:spcBef>
              <a:spcAft>
                <a:spcPts val="0"/>
              </a:spcAft>
              <a:buSzPts val="1400"/>
              <a:buChar char="○"/>
            </a:pPr>
            <a:r>
              <a:rPr lang="en"/>
              <a:t>A node</a:t>
            </a:r>
            <a:endParaRPr sz="1200"/>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GenericQC(2/2)</a:t>
            </a:r>
            <a:endParaRPr/>
          </a:p>
        </p:txBody>
      </p:sp>
      <p:sp>
        <p:nvSpPr>
          <p:cNvPr id="289" name="Google Shape;2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GenericQC is determined by:</a:t>
            </a:r>
            <a:endParaRPr/>
          </a:p>
          <a:p>
            <a:pPr indent="-342900" lvl="0" marL="457200" rtl="0" algn="l">
              <a:spcBef>
                <a:spcPts val="1600"/>
              </a:spcBef>
              <a:spcAft>
                <a:spcPts val="0"/>
              </a:spcAft>
              <a:buSzPts val="1800"/>
              <a:buAutoNum type="arabicPeriod"/>
            </a:pPr>
            <a:r>
              <a:rPr lang="en"/>
              <a:t>QC received from leader of current view; if not, then by</a:t>
            </a:r>
            <a:endParaRPr/>
          </a:p>
          <a:p>
            <a:pPr indent="-342900" lvl="0" marL="457200" rtl="0" algn="l">
              <a:spcBef>
                <a:spcPts val="0"/>
              </a:spcBef>
              <a:spcAft>
                <a:spcPts val="0"/>
              </a:spcAft>
              <a:buSzPts val="1800"/>
              <a:buAutoNum type="arabicPeriod"/>
            </a:pPr>
            <a:r>
              <a:rPr lang="en"/>
              <a:t>highQC with maximum viewNumber:</a:t>
            </a:r>
            <a:endParaRPr/>
          </a:p>
          <a:p>
            <a:pPr indent="0" lvl="0" marL="0" rtl="0" algn="l">
              <a:spcBef>
                <a:spcPts val="1600"/>
              </a:spcBef>
              <a:spcAft>
                <a:spcPts val="0"/>
              </a:spcAft>
              <a:buClr>
                <a:schemeClr val="dk1"/>
              </a:buClr>
              <a:buSzPts val="1100"/>
              <a:buFont typeface="Arial"/>
              <a:buNone/>
            </a:pPr>
            <a:r>
              <a:rPr lang="en"/>
              <a:t>if highQC.viewNumber &gt; genericQC.viewNumber then genericQC &lt;- highQC</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Execute a command</a:t>
            </a:r>
            <a:endParaRPr/>
          </a:p>
        </p:txBody>
      </p:sp>
      <p:pic>
        <p:nvPicPr>
          <p:cNvPr id="295" name="Google Shape;295;p34"/>
          <p:cNvPicPr preferRelativeResize="0"/>
          <p:nvPr/>
        </p:nvPicPr>
        <p:blipFill>
          <a:blip r:embed="rId3">
            <a:alphaModFix/>
          </a:blip>
          <a:stretch>
            <a:fillRect/>
          </a:stretch>
        </p:blipFill>
        <p:spPr>
          <a:xfrm>
            <a:off x="2038350" y="1763425"/>
            <a:ext cx="5067300" cy="933450"/>
          </a:xfrm>
          <a:prstGeom prst="rect">
            <a:avLst/>
          </a:prstGeom>
          <a:noFill/>
          <a:ln>
            <a:noFill/>
          </a:ln>
        </p:spPr>
      </p:pic>
      <p:sp>
        <p:nvSpPr>
          <p:cNvPr id="296" name="Google Shape;296;p34"/>
          <p:cNvSpPr txBox="1"/>
          <p:nvPr/>
        </p:nvSpPr>
        <p:spPr>
          <a:xfrm>
            <a:off x="2316300" y="3073025"/>
            <a:ext cx="451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Nodes at views v3, v4, v5, v6 form a Three-chain.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Interrupt/Disconnection</a:t>
            </a:r>
            <a:endParaRPr/>
          </a:p>
        </p:txBody>
      </p:sp>
      <p:sp>
        <p:nvSpPr>
          <p:cNvPr id="302" name="Google Shape;30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Dummy Node:</a:t>
            </a:r>
            <a:endParaRPr/>
          </a:p>
          <a:p>
            <a:pPr indent="-342900" lvl="0" marL="457200" rtl="0" algn="l">
              <a:spcBef>
                <a:spcPts val="1600"/>
              </a:spcBef>
              <a:spcAft>
                <a:spcPts val="0"/>
              </a:spcAft>
              <a:buSzPts val="1800"/>
              <a:buAutoNum type="arabicPeriod"/>
            </a:pPr>
            <a:r>
              <a:rPr lang="en"/>
              <a:t>Fails to obtain a QC.</a:t>
            </a:r>
            <a:endParaRPr/>
          </a:p>
          <a:p>
            <a:pPr indent="-342900" lvl="0" marL="457200" rtl="0" algn="l">
              <a:spcBef>
                <a:spcPts val="0"/>
              </a:spcBef>
              <a:spcAft>
                <a:spcPts val="0"/>
              </a:spcAft>
              <a:buSzPts val="1800"/>
              <a:buAutoNum type="arabicPeriod"/>
            </a:pPr>
            <a:r>
              <a:rPr lang="en"/>
              <a:t>Extends genericQC.node with blank nodes.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 HotStuff vs BFT-SMaRt</a:t>
            </a:r>
            <a:endParaRPr/>
          </a:p>
        </p:txBody>
      </p:sp>
      <p:pic>
        <p:nvPicPr>
          <p:cNvPr id="308" name="Google Shape;308;p36"/>
          <p:cNvPicPr preferRelativeResize="0"/>
          <p:nvPr/>
        </p:nvPicPr>
        <p:blipFill>
          <a:blip r:embed="rId3">
            <a:alphaModFix/>
          </a:blip>
          <a:stretch>
            <a:fillRect/>
          </a:stretch>
        </p:blipFill>
        <p:spPr>
          <a:xfrm>
            <a:off x="642950" y="1435300"/>
            <a:ext cx="7858125" cy="264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Performance - HotStuff vs BFT-SMaRt</a:t>
            </a:r>
            <a:endParaRPr/>
          </a:p>
        </p:txBody>
      </p:sp>
      <p:pic>
        <p:nvPicPr>
          <p:cNvPr id="314" name="Google Shape;314;p37"/>
          <p:cNvPicPr preferRelativeResize="0"/>
          <p:nvPr/>
        </p:nvPicPr>
        <p:blipFill>
          <a:blip r:embed="rId3">
            <a:alphaModFix/>
          </a:blip>
          <a:stretch>
            <a:fillRect/>
          </a:stretch>
        </p:blipFill>
        <p:spPr>
          <a:xfrm>
            <a:off x="665675" y="1513300"/>
            <a:ext cx="7812648" cy="26578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20" name="Google Shape;32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9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HotStuff</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BFT SMR protocols target system size was small</a:t>
            </a:r>
            <a:endParaRPr/>
          </a:p>
          <a:p>
            <a:pPr indent="-342900" lvl="0" marL="457200" rtl="0" algn="l">
              <a:spcBef>
                <a:spcPts val="0"/>
              </a:spcBef>
              <a:spcAft>
                <a:spcPts val="0"/>
              </a:spcAft>
              <a:buSzPts val="1800"/>
              <a:buChar char="●"/>
            </a:pPr>
            <a:r>
              <a:rPr lang="en"/>
              <a:t>PBFT is complex and slow</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05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HotStuff</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Linear View Change</a:t>
            </a:r>
            <a:endParaRPr/>
          </a:p>
          <a:p>
            <a:pPr indent="-342900" lvl="0" marL="457200" rtl="0" algn="l">
              <a:spcBef>
                <a:spcPts val="0"/>
              </a:spcBef>
              <a:spcAft>
                <a:spcPts val="0"/>
              </a:spcAft>
              <a:buSzPts val="1800"/>
              <a:buChar char="●"/>
            </a:pPr>
            <a:r>
              <a:rPr lang="en"/>
              <a:t>Optimistic Responsiveness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p:nvPr/>
        </p:nvSpPr>
        <p:spPr>
          <a:xfrm>
            <a:off x="3644138" y="1457925"/>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3644138" y="2092175"/>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3644138" y="2726425"/>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3644138" y="3360675"/>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5186063" y="1457925"/>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5186063" y="2092175"/>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5186063" y="2726425"/>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5186063" y="3360675"/>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7"/>
          <p:cNvCxnSpPr>
            <a:stCxn id="78" idx="6"/>
            <a:endCxn id="82" idx="2"/>
          </p:cNvCxnSpPr>
          <p:nvPr/>
        </p:nvCxnSpPr>
        <p:spPr>
          <a:xfrm>
            <a:off x="3957938" y="1620375"/>
            <a:ext cx="1228200" cy="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7"/>
          <p:cNvCxnSpPr>
            <a:stCxn id="78" idx="6"/>
            <a:endCxn id="83" idx="2"/>
          </p:cNvCxnSpPr>
          <p:nvPr/>
        </p:nvCxnSpPr>
        <p:spPr>
          <a:xfrm>
            <a:off x="3957938" y="1620375"/>
            <a:ext cx="1228200" cy="6342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7"/>
          <p:cNvCxnSpPr>
            <a:stCxn id="78" idx="6"/>
            <a:endCxn id="84" idx="2"/>
          </p:cNvCxnSpPr>
          <p:nvPr/>
        </p:nvCxnSpPr>
        <p:spPr>
          <a:xfrm>
            <a:off x="3957938" y="1620375"/>
            <a:ext cx="1228200" cy="126840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7"/>
          <p:cNvCxnSpPr>
            <a:stCxn id="78" idx="6"/>
            <a:endCxn id="85" idx="2"/>
          </p:cNvCxnSpPr>
          <p:nvPr/>
        </p:nvCxnSpPr>
        <p:spPr>
          <a:xfrm>
            <a:off x="3957938" y="1620375"/>
            <a:ext cx="1228200" cy="19029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7"/>
          <p:cNvCxnSpPr>
            <a:stCxn id="79" idx="6"/>
            <a:endCxn id="82" idx="2"/>
          </p:cNvCxnSpPr>
          <p:nvPr/>
        </p:nvCxnSpPr>
        <p:spPr>
          <a:xfrm flipH="1" rot="10800000">
            <a:off x="3957938" y="1620425"/>
            <a:ext cx="1228200" cy="6342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7"/>
          <p:cNvCxnSpPr>
            <a:stCxn id="79" idx="6"/>
            <a:endCxn id="83" idx="2"/>
          </p:cNvCxnSpPr>
          <p:nvPr/>
        </p:nvCxnSpPr>
        <p:spPr>
          <a:xfrm>
            <a:off x="3957938" y="2254625"/>
            <a:ext cx="1228200" cy="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7"/>
          <p:cNvCxnSpPr>
            <a:stCxn id="79" idx="6"/>
            <a:endCxn id="84" idx="2"/>
          </p:cNvCxnSpPr>
          <p:nvPr/>
        </p:nvCxnSpPr>
        <p:spPr>
          <a:xfrm>
            <a:off x="3957938" y="2254625"/>
            <a:ext cx="1228200" cy="6342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7"/>
          <p:cNvCxnSpPr>
            <a:stCxn id="79" idx="6"/>
            <a:endCxn id="85" idx="2"/>
          </p:cNvCxnSpPr>
          <p:nvPr/>
        </p:nvCxnSpPr>
        <p:spPr>
          <a:xfrm>
            <a:off x="3957938" y="2254625"/>
            <a:ext cx="1228200" cy="12684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7"/>
          <p:cNvCxnSpPr>
            <a:stCxn id="80" idx="6"/>
            <a:endCxn id="82" idx="2"/>
          </p:cNvCxnSpPr>
          <p:nvPr/>
        </p:nvCxnSpPr>
        <p:spPr>
          <a:xfrm flipH="1" rot="10800000">
            <a:off x="3957938" y="1620475"/>
            <a:ext cx="1228200" cy="12684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7"/>
          <p:cNvCxnSpPr>
            <a:stCxn id="80" idx="6"/>
            <a:endCxn id="83" idx="2"/>
          </p:cNvCxnSpPr>
          <p:nvPr/>
        </p:nvCxnSpPr>
        <p:spPr>
          <a:xfrm flipH="1" rot="10800000">
            <a:off x="3957938" y="2254675"/>
            <a:ext cx="1228200" cy="6342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7"/>
          <p:cNvCxnSpPr>
            <a:stCxn id="80" idx="6"/>
            <a:endCxn id="84" idx="2"/>
          </p:cNvCxnSpPr>
          <p:nvPr/>
        </p:nvCxnSpPr>
        <p:spPr>
          <a:xfrm>
            <a:off x="3957938" y="2888875"/>
            <a:ext cx="1228200" cy="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7"/>
          <p:cNvCxnSpPr>
            <a:stCxn id="80" idx="6"/>
            <a:endCxn id="85" idx="2"/>
          </p:cNvCxnSpPr>
          <p:nvPr/>
        </p:nvCxnSpPr>
        <p:spPr>
          <a:xfrm>
            <a:off x="3957938" y="2888875"/>
            <a:ext cx="1228200" cy="6342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7"/>
          <p:cNvCxnSpPr>
            <a:stCxn id="81" idx="6"/>
            <a:endCxn id="82" idx="2"/>
          </p:cNvCxnSpPr>
          <p:nvPr/>
        </p:nvCxnSpPr>
        <p:spPr>
          <a:xfrm flipH="1" rot="10800000">
            <a:off x="3957938" y="1620525"/>
            <a:ext cx="1228200" cy="19026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7"/>
          <p:cNvCxnSpPr>
            <a:stCxn id="81" idx="6"/>
            <a:endCxn id="83" idx="2"/>
          </p:cNvCxnSpPr>
          <p:nvPr/>
        </p:nvCxnSpPr>
        <p:spPr>
          <a:xfrm flipH="1" rot="10800000">
            <a:off x="3957938" y="2254725"/>
            <a:ext cx="1228200" cy="12684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7"/>
          <p:cNvCxnSpPr>
            <a:stCxn id="81" idx="6"/>
            <a:endCxn id="84" idx="2"/>
          </p:cNvCxnSpPr>
          <p:nvPr/>
        </p:nvCxnSpPr>
        <p:spPr>
          <a:xfrm flipH="1" rot="10800000">
            <a:off x="3957938" y="2888925"/>
            <a:ext cx="1228200" cy="6342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7"/>
          <p:cNvCxnSpPr>
            <a:stCxn id="81" idx="6"/>
            <a:endCxn id="85" idx="2"/>
          </p:cNvCxnSpPr>
          <p:nvPr/>
        </p:nvCxnSpPr>
        <p:spPr>
          <a:xfrm>
            <a:off x="3957938" y="3523125"/>
            <a:ext cx="1228200" cy="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7"/>
          <p:cNvSpPr txBox="1"/>
          <p:nvPr/>
        </p:nvSpPr>
        <p:spPr>
          <a:xfrm>
            <a:off x="2566200" y="3994925"/>
            <a:ext cx="4011600" cy="7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 phase in PBFT</a:t>
            </a:r>
            <a:endParaRPr/>
          </a:p>
        </p:txBody>
      </p:sp>
      <p:sp>
        <p:nvSpPr>
          <p:cNvPr id="103" name="Google Shape;103;p17"/>
          <p:cNvSpPr txBox="1"/>
          <p:nvPr/>
        </p:nvSpPr>
        <p:spPr>
          <a:xfrm>
            <a:off x="3453650" y="1075750"/>
            <a:ext cx="8943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Leader</a:t>
            </a:r>
            <a:endParaRPr/>
          </a:p>
        </p:txBody>
      </p:sp>
      <p:sp>
        <p:nvSpPr>
          <p:cNvPr id="104" name="Google Shape;104;p17"/>
          <p:cNvSpPr txBox="1"/>
          <p:nvPr/>
        </p:nvSpPr>
        <p:spPr>
          <a:xfrm>
            <a:off x="4940650" y="1075750"/>
            <a:ext cx="8943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p:nvPr/>
        </p:nvSpPr>
        <p:spPr>
          <a:xfrm>
            <a:off x="2828338" y="161763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2828338" y="225188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2828338" y="288613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828338" y="352038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4370263" y="161763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4370263" y="225188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4370263" y="288613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370263" y="352038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8"/>
          <p:cNvCxnSpPr>
            <a:stCxn id="109" idx="6"/>
            <a:endCxn id="114" idx="2"/>
          </p:cNvCxnSpPr>
          <p:nvPr/>
        </p:nvCxnSpPr>
        <p:spPr>
          <a:xfrm>
            <a:off x="3142138" y="1780088"/>
            <a:ext cx="1228200" cy="6342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a:stCxn id="109" idx="6"/>
            <a:endCxn id="115" idx="2"/>
          </p:cNvCxnSpPr>
          <p:nvPr/>
        </p:nvCxnSpPr>
        <p:spPr>
          <a:xfrm>
            <a:off x="3142138" y="1780088"/>
            <a:ext cx="1228200" cy="12684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8"/>
          <p:cNvCxnSpPr>
            <a:stCxn id="109" idx="6"/>
            <a:endCxn id="116" idx="2"/>
          </p:cNvCxnSpPr>
          <p:nvPr/>
        </p:nvCxnSpPr>
        <p:spPr>
          <a:xfrm>
            <a:off x="3142138" y="1780088"/>
            <a:ext cx="1228200" cy="19029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8"/>
          <p:cNvSpPr txBox="1"/>
          <p:nvPr/>
        </p:nvSpPr>
        <p:spPr>
          <a:xfrm>
            <a:off x="2566200" y="3994925"/>
            <a:ext cx="4011600" cy="7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 phase in HotStuff</a:t>
            </a:r>
            <a:endParaRPr/>
          </a:p>
        </p:txBody>
      </p:sp>
      <p:sp>
        <p:nvSpPr>
          <p:cNvPr id="121" name="Google Shape;121;p18"/>
          <p:cNvSpPr txBox="1"/>
          <p:nvPr/>
        </p:nvSpPr>
        <p:spPr>
          <a:xfrm>
            <a:off x="2637850" y="1235463"/>
            <a:ext cx="8943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Leader</a:t>
            </a:r>
            <a:endParaRPr/>
          </a:p>
        </p:txBody>
      </p:sp>
      <p:sp>
        <p:nvSpPr>
          <p:cNvPr id="122" name="Google Shape;122;p18"/>
          <p:cNvSpPr txBox="1"/>
          <p:nvPr/>
        </p:nvSpPr>
        <p:spPr>
          <a:xfrm>
            <a:off x="4124850" y="1235463"/>
            <a:ext cx="8943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Leader</a:t>
            </a:r>
            <a:endParaRPr/>
          </a:p>
        </p:txBody>
      </p:sp>
      <p:sp>
        <p:nvSpPr>
          <p:cNvPr id="123" name="Google Shape;123;p18"/>
          <p:cNvSpPr/>
          <p:nvPr/>
        </p:nvSpPr>
        <p:spPr>
          <a:xfrm>
            <a:off x="5857263" y="168038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5857263" y="231463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5857263" y="294888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857263" y="3583138"/>
            <a:ext cx="313800" cy="32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nvSpPr>
        <p:spPr>
          <a:xfrm>
            <a:off x="5611850" y="1298213"/>
            <a:ext cx="8943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Leader</a:t>
            </a:r>
            <a:endParaRPr/>
          </a:p>
        </p:txBody>
      </p:sp>
      <p:cxnSp>
        <p:nvCxnSpPr>
          <p:cNvPr id="128" name="Google Shape;128;p18"/>
          <p:cNvCxnSpPr>
            <a:stCxn id="114" idx="6"/>
            <a:endCxn id="123" idx="2"/>
          </p:cNvCxnSpPr>
          <p:nvPr/>
        </p:nvCxnSpPr>
        <p:spPr>
          <a:xfrm flipH="1" rot="10800000">
            <a:off x="4684063" y="1842838"/>
            <a:ext cx="1173300" cy="5715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8"/>
          <p:cNvCxnSpPr>
            <a:stCxn id="115" idx="6"/>
            <a:endCxn id="123" idx="2"/>
          </p:cNvCxnSpPr>
          <p:nvPr/>
        </p:nvCxnSpPr>
        <p:spPr>
          <a:xfrm flipH="1" rot="10800000">
            <a:off x="4684063" y="1842888"/>
            <a:ext cx="1173300" cy="12057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8"/>
          <p:cNvCxnSpPr>
            <a:stCxn id="116" idx="6"/>
            <a:endCxn id="123" idx="2"/>
          </p:cNvCxnSpPr>
          <p:nvPr/>
        </p:nvCxnSpPr>
        <p:spPr>
          <a:xfrm flipH="1" rot="10800000">
            <a:off x="4684063" y="1842938"/>
            <a:ext cx="1173300" cy="183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HotStuff</a:t>
            </a:r>
            <a:endParaRPr/>
          </a:p>
        </p:txBody>
      </p:sp>
      <p:sp>
        <p:nvSpPr>
          <p:cNvPr id="136" name="Google Shape;13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Phases:</a:t>
            </a:r>
            <a:endParaRPr/>
          </a:p>
          <a:p>
            <a:pPr indent="-342900" lvl="0" marL="457200" rtl="0" algn="l">
              <a:spcBef>
                <a:spcPts val="1600"/>
              </a:spcBef>
              <a:spcAft>
                <a:spcPts val="0"/>
              </a:spcAft>
              <a:buSzPts val="1800"/>
              <a:buAutoNum type="arabicPeriod"/>
            </a:pPr>
            <a:r>
              <a:rPr lang="en"/>
              <a:t>Prepare</a:t>
            </a:r>
            <a:endParaRPr/>
          </a:p>
          <a:p>
            <a:pPr indent="-342900" lvl="0" marL="457200" rtl="0" algn="l">
              <a:spcBef>
                <a:spcPts val="0"/>
              </a:spcBef>
              <a:spcAft>
                <a:spcPts val="0"/>
              </a:spcAft>
              <a:buSzPts val="1800"/>
              <a:buAutoNum type="arabicPeriod"/>
            </a:pPr>
            <a:r>
              <a:rPr lang="en"/>
              <a:t>Pre-Commit</a:t>
            </a:r>
            <a:endParaRPr/>
          </a:p>
          <a:p>
            <a:pPr indent="-342900" lvl="0" marL="457200" rtl="0" algn="l">
              <a:spcBef>
                <a:spcPts val="0"/>
              </a:spcBef>
              <a:spcAft>
                <a:spcPts val="0"/>
              </a:spcAft>
              <a:buSzPts val="1800"/>
              <a:buAutoNum type="arabicPeriod"/>
            </a:pPr>
            <a:r>
              <a:rPr lang="en"/>
              <a:t>Commit</a:t>
            </a:r>
            <a:endParaRPr/>
          </a:p>
          <a:p>
            <a:pPr indent="0" lvl="0" marL="0" rtl="0" algn="l">
              <a:spcBef>
                <a:spcPts val="1600"/>
              </a:spcBef>
              <a:spcAft>
                <a:spcPts val="1600"/>
              </a:spcAft>
              <a:buNone/>
            </a:pPr>
            <a:r>
              <a:rPr lang="en"/>
              <a:t>Plus a decide phase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HotStuff</a:t>
            </a:r>
            <a:endParaRPr/>
          </a:p>
        </p:txBody>
      </p:sp>
      <p:sp>
        <p:nvSpPr>
          <p:cNvPr id="142" name="Google Shape;14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replica maintains a tree, in which a node represents a commit</a:t>
            </a:r>
            <a:endParaRPr/>
          </a:p>
          <a:p>
            <a:pPr indent="-342900" lvl="0" marL="457200" rtl="0" algn="l">
              <a:spcBef>
                <a:spcPts val="0"/>
              </a:spcBef>
              <a:spcAft>
                <a:spcPts val="0"/>
              </a:spcAft>
              <a:buSzPts val="1800"/>
              <a:buChar char="●"/>
            </a:pPr>
            <a:r>
              <a:rPr lang="en"/>
              <a:t>QC(quorum certificate) is a structure containing: </a:t>
            </a:r>
            <a:endParaRPr/>
          </a:p>
          <a:p>
            <a:pPr indent="-317500" lvl="1" marL="914400" rtl="0" algn="l">
              <a:spcBef>
                <a:spcPts val="0"/>
              </a:spcBef>
              <a:spcAft>
                <a:spcPts val="0"/>
              </a:spcAft>
              <a:buSzPts val="1400"/>
              <a:buChar char="○"/>
            </a:pPr>
            <a:r>
              <a:rPr lang="en"/>
              <a:t>Types</a:t>
            </a:r>
            <a:endParaRPr/>
          </a:p>
          <a:p>
            <a:pPr indent="-317500" lvl="1" marL="914400" rtl="0" algn="l">
              <a:spcBef>
                <a:spcPts val="0"/>
              </a:spcBef>
              <a:spcAft>
                <a:spcPts val="0"/>
              </a:spcAft>
              <a:buSzPts val="1400"/>
              <a:buChar char="○"/>
            </a:pPr>
            <a:r>
              <a:rPr lang="en"/>
              <a:t>ViewNumber</a:t>
            </a:r>
            <a:endParaRPr/>
          </a:p>
          <a:p>
            <a:pPr indent="-317500" lvl="1" marL="914400" rtl="0" algn="l">
              <a:spcBef>
                <a:spcPts val="0"/>
              </a:spcBef>
              <a:spcAft>
                <a:spcPts val="0"/>
              </a:spcAft>
              <a:buSzPts val="1400"/>
              <a:buChar char="○"/>
            </a:pPr>
            <a:r>
              <a:rPr lang="en"/>
              <a:t>A node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HotStuff</a:t>
            </a:r>
            <a:endParaRPr/>
          </a:p>
        </p:txBody>
      </p:sp>
      <p:pic>
        <p:nvPicPr>
          <p:cNvPr id="148" name="Google Shape;148;p21"/>
          <p:cNvPicPr preferRelativeResize="0"/>
          <p:nvPr/>
        </p:nvPicPr>
        <p:blipFill>
          <a:blip r:embed="rId3">
            <a:alphaModFix/>
          </a:blip>
          <a:stretch>
            <a:fillRect/>
          </a:stretch>
        </p:blipFill>
        <p:spPr>
          <a:xfrm>
            <a:off x="0" y="1178702"/>
            <a:ext cx="9144001" cy="3279147"/>
          </a:xfrm>
          <a:prstGeom prst="rect">
            <a:avLst/>
          </a:prstGeom>
          <a:noFill/>
          <a:ln>
            <a:noFill/>
          </a:ln>
        </p:spPr>
      </p:pic>
      <p:sp>
        <p:nvSpPr>
          <p:cNvPr id="149" name="Google Shape;149;p21"/>
          <p:cNvSpPr/>
          <p:nvPr/>
        </p:nvSpPr>
        <p:spPr>
          <a:xfrm>
            <a:off x="502300" y="1436575"/>
            <a:ext cx="8579100" cy="1728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0" name="Google Shape;150;p21"/>
          <p:cNvSpPr/>
          <p:nvPr/>
        </p:nvSpPr>
        <p:spPr>
          <a:xfrm>
            <a:off x="502300" y="3216400"/>
            <a:ext cx="8579100" cy="13443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