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85" r:id="rId5"/>
    <p:sldId id="288" r:id="rId6"/>
    <p:sldId id="25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8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6" r:id="rId25"/>
    <p:sldId id="280" r:id="rId26"/>
    <p:sldId id="281" r:id="rId27"/>
    <p:sldId id="282" r:id="rId28"/>
    <p:sldId id="283" r:id="rId29"/>
    <p:sldId id="279" r:id="rId30"/>
    <p:sldId id="260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DF6F1-5FD9-F9C2-CBB3-8664D381A314}" v="33" dt="2019-10-31T22:56:58.762"/>
    <p1510:client id="{84CECBBF-166A-BB31-7CB7-BF6E266B8D6D}" v="62" dt="2019-10-31T22:51:06.102"/>
    <p1510:client id="{E9670A09-57D2-6E43-D37A-586E4B4FA900}" v="26" dt="2019-10-31T22:59:45.564"/>
    <p1510:client id="{EFA6C28A-9145-42CD-9C4C-3FAF82A45C6E}" v="1" dt="2019-11-08T22:30:08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53D0-FFDE-47EF-92FA-CC232BC16C79}" type="datetimeFigureOut">
              <a:rPr lang="en-IN" smtClean="0"/>
              <a:t>08-11-2019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7336-3673-46AC-B9F4-558CD9830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1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53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for execution, only the request proposed by the primary of the master instance is sent to EXECUTION denoted by green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4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Spinning provides highest coz only MAC</a:t>
            </a:r>
          </a:p>
          <a:p>
            <a:r>
              <a:rPr lang="en-US"/>
              <a:t>Aardvark slightly low coz, regular view changes</a:t>
            </a:r>
          </a:p>
          <a:p>
            <a:r>
              <a:rPr lang="en-US"/>
              <a:t>When regular VC was turned off -&gt; Aadrvard == RBFT</a:t>
            </a:r>
          </a:p>
          <a:p>
            <a:r>
              <a:rPr lang="en-US"/>
              <a:t>Prime relies only on SIGNATURES, hence WORST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5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RBFT replaces primary on each node during protocol instance change as is at most 1 primary per node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1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diagram &gt; NIC </a:t>
            </a:r>
          </a:p>
          <a:p>
            <a:pPr>
              <a:defRPr/>
            </a:pPr>
            <a:r>
              <a:rPr lang="en-US"/>
              <a:t>8 cores used</a:t>
            </a:r>
          </a:p>
          <a:p>
            <a:r>
              <a:rPr lang="en-US"/>
              <a:t>These are threads running parallelly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8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MAC &gt; discard if invalid &gt; Signature &gt; blacklist if invalid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6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that every node receives the request eventually &gt; waits for reply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5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there are malicious nodes present &gt; in this case f=1 &gt; PROPOGATION waits to receive only f+1 PROPOGATE from others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7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request is now ready to be handed to f+1 protocol instances through the D&amp;M</a:t>
            </a:r>
            <a:endParaRPr lang="en-I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9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D&amp;M passes on the msg to all f+1 BFT instances &gt; all instances run BFT consensus in parallel, to count 2f+1 COMMIT msgs for the said request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9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2f+1 COMMIT msgs for said req; REPLY msg is sent back to D&amp;M where it logs that consensus has been reached</a:t>
            </a:r>
          </a:p>
          <a:p>
            <a:r>
              <a:rPr lang="en-US"/>
              <a:t>Monitoring will periodically (1 sec) check ratio of (consensus was reached on how many requests for all instances)</a:t>
            </a:r>
          </a:p>
          <a:p>
            <a:r>
              <a:rPr lang="en-US"/>
              <a:t>If MASTER instance is not better in above comparison, instance CHANGE is initiated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7336-3673-46AC-B9F4-558CD98302B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6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79-75B4-4D7C-B03B-95EB49699B7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0F74-3EB3-4ADE-BA31-3E8E142E6C5A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0038-3338-40B7-809B-D6A6BB91BED0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7741-A3A5-4B99-9E0A-BACB207C46E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BDA-5E20-4689-AE67-39DFD9228FB8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B150-F5D1-4C8E-A69F-2F3A61B6B6EB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4B4-373B-4EDB-925F-22DE53F5421C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39E-51A9-42D3-A0EE-5D94F90BF543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D785-7918-4F54-97D4-186A338AB46D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CEF-76CC-4832-BF3C-B2A68F8C86FA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CC0-3E5D-40C7-88E3-5FAB503D9BCB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8C1A-8BEF-4F9B-A168-85D2AC472C72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702" y="1228380"/>
            <a:ext cx="11224591" cy="1740108"/>
          </a:xfrm>
        </p:spPr>
        <p:txBody>
          <a:bodyPr>
            <a:normAutofit fontScale="90000"/>
          </a:bodyPr>
          <a:lstStyle/>
          <a:p>
            <a:r>
              <a:rPr lang="en-IN" sz="5400" b="1">
                <a:solidFill>
                  <a:schemeClr val="tx2">
                    <a:lumMod val="75000"/>
                  </a:schemeClr>
                </a:solidFill>
              </a:rPr>
              <a:t>RBFT: Redundant Byzantine Fault Tolerance</a:t>
            </a:r>
            <a:br>
              <a:rPr lang="en-IN" sz="4000"/>
            </a:br>
            <a:r>
              <a:rPr lang="en-IN" sz="2800" i="1"/>
              <a:t>Pierre-Louis </a:t>
            </a:r>
            <a:r>
              <a:rPr lang="en-IN" sz="2800" i="1" err="1"/>
              <a:t>Aublin</a:t>
            </a:r>
            <a:r>
              <a:rPr lang="en-IN" sz="2800" i="1"/>
              <a:t>, Sonia Ben Mokhtar, Vivien </a:t>
            </a:r>
            <a:r>
              <a:rPr lang="en-IN" sz="2800" i="1" err="1"/>
              <a:t>Quema</a:t>
            </a:r>
            <a:br>
              <a:rPr lang="en-IN" sz="2800" i="1"/>
            </a:br>
            <a:r>
              <a:rPr lang="en-IN" sz="2400"/>
              <a:t>Grenoble University, CNRS – LIRIS, Grenoble INP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7" y="3834538"/>
            <a:ext cx="9144000" cy="1655762"/>
          </a:xfrm>
        </p:spPr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Presenters: Rohan Sogani, </a:t>
            </a:r>
            <a:r>
              <a:rPr lang="en-IN" err="1">
                <a:solidFill>
                  <a:srgbClr val="FF0000"/>
                </a:solidFill>
              </a:rPr>
              <a:t>Utkarsh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 err="1">
                <a:solidFill>
                  <a:srgbClr val="FF0000"/>
                </a:solidFill>
              </a:rPr>
              <a:t>Opalkar</a:t>
            </a:r>
            <a:endParaRPr lang="en-IN">
              <a:solidFill>
                <a:srgbClr val="FF0000"/>
              </a:solidFill>
            </a:endParaRP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ECS 265 Fall 2019 Paper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/>
          <p:cNvCxnSpPr/>
          <p:nvPr/>
        </p:nvCxnSpPr>
        <p:spPr>
          <a:xfrm>
            <a:off x="7430504" y="3703120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204315" y="3646206"/>
            <a:ext cx="83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PREPARE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741677" y="364269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COMMIT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44701" y="3644404"/>
            <a:ext cx="1166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PRE-PREPARE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4149" y="3543872"/>
            <a:ext cx="4434282" cy="3154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6" name="Straight Arrow Connector 125"/>
          <p:cNvCxnSpPr>
            <a:stCxn id="125" idx="1"/>
          </p:cNvCxnSpPr>
          <p:nvPr/>
        </p:nvCxnSpPr>
        <p:spPr>
          <a:xfrm flipV="1">
            <a:off x="4574149" y="4574399"/>
            <a:ext cx="1312476" cy="54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5" idx="1"/>
          </p:cNvCxnSpPr>
          <p:nvPr/>
        </p:nvCxnSpPr>
        <p:spPr>
          <a:xfrm>
            <a:off x="4574149" y="5121128"/>
            <a:ext cx="1312476" cy="56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5" idx="1"/>
          </p:cNvCxnSpPr>
          <p:nvPr/>
        </p:nvCxnSpPr>
        <p:spPr>
          <a:xfrm>
            <a:off x="4574149" y="5121128"/>
            <a:ext cx="1312476" cy="114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886625" y="4574399"/>
            <a:ext cx="1543879" cy="56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886625" y="4569102"/>
            <a:ext cx="1543879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5886625" y="4569102"/>
            <a:ext cx="1543879" cy="169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886625" y="4569102"/>
            <a:ext cx="1543879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886625" y="5137626"/>
            <a:ext cx="1543879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886625" y="5682555"/>
            <a:ext cx="1543879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886625" y="4569102"/>
            <a:ext cx="1543879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886625" y="5137626"/>
            <a:ext cx="1543879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451301" y="458082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424797" y="4580822"/>
            <a:ext cx="1583634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451301" y="4580822"/>
            <a:ext cx="155713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7451301" y="458082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451301" y="5149346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424797" y="5149346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7451301" y="4580822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7424797" y="5149346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451301" y="569427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7424797" y="4580822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451301" y="5149346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7451301" y="569427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886625" y="3689868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 3, 4, &amp; 5: 3 Phase Commit in Parallel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Primary p of an instance sends </a:t>
                </a:r>
                <a:r>
                  <a:rPr lang="en-IN" i="1"/>
                  <a:t>&lt; PRE-PREPARE, v, n, c, rid, d 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/>
              </a:p>
              <a:p>
                <a:r>
                  <a:rPr lang="en-IN"/>
                  <a:t>Replica nodes send </a:t>
                </a:r>
                <a:r>
                  <a:rPr lang="en-IN" i="1"/>
                  <a:t>PREPARE </a:t>
                </a:r>
                <a:r>
                  <a:rPr lang="en-IN"/>
                  <a:t>if </a:t>
                </a:r>
                <a:r>
                  <a:rPr lang="en-IN" i="1"/>
                  <a:t>f + 1 </a:t>
                </a:r>
                <a:r>
                  <a:rPr lang="en-IN"/>
                  <a:t>copies of request</a:t>
                </a:r>
              </a:p>
              <a:p>
                <a:r>
                  <a:rPr lang="en-IN"/>
                  <a:t>After receiving </a:t>
                </a:r>
                <a:r>
                  <a:rPr lang="en-IN" i="1"/>
                  <a:t>2f</a:t>
                </a:r>
                <a:r>
                  <a:rPr lang="en-IN"/>
                  <a:t> </a:t>
                </a:r>
                <a:r>
                  <a:rPr lang="en-IN" i="1"/>
                  <a:t>PREPARE</a:t>
                </a:r>
                <a:r>
                  <a:rPr lang="en-IN"/>
                  <a:t>, a replica sends </a:t>
                </a:r>
                <a:r>
                  <a:rPr lang="en-IN" i="1"/>
                  <a:t>&lt; COMMIT, v, n, d, r&gt;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4379" y="3997256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84378" y="4569102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57872" y="5140947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371120" y="5682557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384374" y="6254401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83972" y="3800095"/>
            <a:ext cx="394256" cy="39432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983972" y="4377238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983972" y="4952263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983972" y="5500513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983972" y="6065717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35970" y="3650077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93100" y="3689869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</p:cNvCxnSpPr>
          <p:nvPr/>
        </p:nvCxnSpPr>
        <p:spPr>
          <a:xfrm>
            <a:off x="1378228" y="3997256"/>
            <a:ext cx="1457742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</p:cNvCxnSpPr>
          <p:nvPr/>
        </p:nvCxnSpPr>
        <p:spPr>
          <a:xfrm>
            <a:off x="1378228" y="3997256"/>
            <a:ext cx="1417987" cy="114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</p:cNvCxnSpPr>
          <p:nvPr/>
        </p:nvCxnSpPr>
        <p:spPr>
          <a:xfrm>
            <a:off x="1378228" y="3997256"/>
            <a:ext cx="1419877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64976" y="3997256"/>
            <a:ext cx="1444490" cy="225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35970" y="456910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09466" y="4569102"/>
            <a:ext cx="1583634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35970" y="4569102"/>
            <a:ext cx="155713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35970" y="456910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35970" y="5137626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09466" y="5137626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35970" y="4569102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809466" y="5137626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35970" y="568255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809466" y="4569102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835970" y="5137626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35970" y="568255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37700" y="3631090"/>
            <a:ext cx="1231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2. PROPAGATE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82368" y="3642499"/>
            <a:ext cx="10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1. REQUEST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5911290" y="3689868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55169" y="3703120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88213" y="3647006"/>
            <a:ext cx="1166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PRE-PREPARE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584746" y="3543872"/>
            <a:ext cx="4434282" cy="3154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584746" y="4569102"/>
            <a:ext cx="1326544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574150" y="4569102"/>
            <a:ext cx="133714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74150" y="4569102"/>
            <a:ext cx="133714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914448" y="4566754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914448" y="5135278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887944" y="5135278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914448" y="4566754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887944" y="5135278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914448" y="5680207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887944" y="4566754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5914448" y="5135278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914448" y="5680207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61898" y="458082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435394" y="4580822"/>
            <a:ext cx="1583634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1898" y="4580822"/>
            <a:ext cx="155713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7461898" y="458082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461898" y="5149346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435394" y="5149346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7461898" y="4580822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435394" y="5149346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461898" y="569427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435394" y="4580822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61898" y="5149346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461898" y="569427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14912" y="3646206"/>
            <a:ext cx="83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PREPARE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752274" y="364269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COMMIT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741424" y="3392601"/>
            <a:ext cx="4434282" cy="315451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5908949" y="3687520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452828" y="3700772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685872" y="3644658"/>
            <a:ext cx="1166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PRE-PREPARE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582405" y="4566754"/>
            <a:ext cx="1326544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571808" y="3555674"/>
            <a:ext cx="4434282" cy="3154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4571809" y="4566754"/>
            <a:ext cx="133714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571809" y="4566754"/>
            <a:ext cx="133714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5912107" y="4564406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5912107" y="5132930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885603" y="5132930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912107" y="4564406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5885603" y="5132930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912107" y="5677859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5885603" y="4564406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912107" y="5132930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5912107" y="5677859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459557" y="4578474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433053" y="4578474"/>
            <a:ext cx="1583634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459557" y="4578474"/>
            <a:ext cx="155713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7459557" y="4578474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459557" y="5146998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7433053" y="5146998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459557" y="4578474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433053" y="5146998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459557" y="5691927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433053" y="4578474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459557" y="5146998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459557" y="5691927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6212571" y="3643858"/>
            <a:ext cx="833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PREPARE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749933" y="3640342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7024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2" grpId="1"/>
      <p:bldP spid="123" grpId="0"/>
      <p:bldP spid="123" grpId="1"/>
      <p:bldP spid="124" grpId="0"/>
      <p:bldP spid="124" grpId="1"/>
      <p:bldP spid="125" grpId="0" animBg="1"/>
      <p:bldP spid="125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79" grpId="0"/>
      <p:bldP spid="80" grpId="0"/>
      <p:bldP spid="88" grpId="0"/>
      <p:bldP spid="88" grpId="1"/>
      <p:bldP spid="89" grpId="0" animBg="1"/>
      <p:bldP spid="89" grpId="1" animBg="1"/>
      <p:bldP spid="114" grpId="0"/>
      <p:bldP spid="114" grpId="1"/>
      <p:bldP spid="115" grpId="0"/>
      <p:bldP spid="115" grpId="1"/>
      <p:bldP spid="150" grpId="0" animBg="1"/>
      <p:bldP spid="153" grpId="0"/>
      <p:bldP spid="155" grpId="0" animBg="1"/>
      <p:bldP spid="179" grpId="0"/>
      <p:bldP spid="1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 6: Execute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Request Executed after a node receives an ordered request from a replica of a </a:t>
                </a:r>
                <a:r>
                  <a:rPr lang="en-IN" b="1">
                    <a:solidFill>
                      <a:srgbClr val="FF0000"/>
                    </a:solidFill>
                  </a:rPr>
                  <a:t>master instance</a:t>
                </a:r>
              </a:p>
              <a:p>
                <a:r>
                  <a:rPr lang="en-IN"/>
                  <a:t>Node </a:t>
                </a:r>
                <a:r>
                  <a:rPr lang="en-IN" err="1"/>
                  <a:t>i</a:t>
                </a:r>
                <a:r>
                  <a:rPr lang="en-IN"/>
                  <a:t> sends </a:t>
                </a:r>
                <a:r>
                  <a:rPr lang="en-IN" i="1"/>
                  <a:t>&lt; REPLY, u, </a:t>
                </a:r>
                <a:r>
                  <a:rPr lang="en-IN" i="1" err="1"/>
                  <a:t>i</a:t>
                </a:r>
                <a:r>
                  <a:rPr lang="en-IN" i="1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/>
                  <a:t>. </a:t>
                </a:r>
                <a:r>
                  <a:rPr lang="en-IN" i="1"/>
                  <a:t>u </a:t>
                </a:r>
                <a:r>
                  <a:rPr lang="en-IN"/>
                  <a:t>is the result.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4379" y="3997256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384378" y="4569102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57872" y="5140947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71120" y="5682557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84374" y="6254401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83972" y="3800095"/>
            <a:ext cx="394256" cy="39432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983972" y="4377238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983972" y="4952263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983972" y="5500513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983972" y="6065717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35970" y="3650077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93100" y="3689869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</p:cNvCxnSpPr>
          <p:nvPr/>
        </p:nvCxnSpPr>
        <p:spPr>
          <a:xfrm>
            <a:off x="1378228" y="3997256"/>
            <a:ext cx="1457742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</p:cNvCxnSpPr>
          <p:nvPr/>
        </p:nvCxnSpPr>
        <p:spPr>
          <a:xfrm>
            <a:off x="1378228" y="3997256"/>
            <a:ext cx="1417987" cy="114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</p:cNvCxnSpPr>
          <p:nvPr/>
        </p:nvCxnSpPr>
        <p:spPr>
          <a:xfrm>
            <a:off x="1378228" y="3997256"/>
            <a:ext cx="1419877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64976" y="3997256"/>
            <a:ext cx="1444490" cy="225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5257" y="3407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582368" y="3642499"/>
            <a:ext cx="10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1. REQUEST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35970" y="456910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09466" y="4569102"/>
            <a:ext cx="1583634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35970" y="4569102"/>
            <a:ext cx="155713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35970" y="456910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35970" y="5137626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09466" y="5137626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35970" y="4569102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09466" y="5137626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35970" y="568255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09466" y="4569102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835970" y="5137626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835970" y="568255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7700" y="3631090"/>
            <a:ext cx="1231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2. PROPAGATE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77530" y="3497002"/>
            <a:ext cx="4434282" cy="315451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5911290" y="3689868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55169" y="3703120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0057" y="3646206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3. PRE-PREPARE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84746" y="4569102"/>
            <a:ext cx="1326544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59156" y="3627124"/>
            <a:ext cx="4434282" cy="3154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74150" y="4569102"/>
            <a:ext cx="133714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4150" y="4569102"/>
            <a:ext cx="133714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914448" y="4566754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14448" y="5135278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87944" y="5135278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914448" y="4566754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887944" y="5135278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14448" y="5680207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87944" y="4566754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914448" y="5135278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914448" y="5680207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61898" y="458082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35394" y="4580822"/>
            <a:ext cx="1583634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461898" y="4580822"/>
            <a:ext cx="155713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461898" y="458082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461898" y="5149346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35394" y="5149346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461898" y="4580822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435394" y="5149346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461898" y="569427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435394" y="4580822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461898" y="5149346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461898" y="569427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14912" y="3646206"/>
            <a:ext cx="100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4. PREPARE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752274" y="364269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5. COMMIT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9300389" y="3703120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37066" y="3627993"/>
            <a:ext cx="10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6. EXECUTE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294829" y="3997256"/>
            <a:ext cx="881127" cy="57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300389" y="4013208"/>
            <a:ext cx="852221" cy="113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294829" y="4025999"/>
            <a:ext cx="881127" cy="166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9294829" y="4023535"/>
            <a:ext cx="881127" cy="22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1" grpId="0"/>
      <p:bldP spid="22" grpId="0"/>
      <p:bldP spid="35" grpId="0"/>
      <p:bldP spid="36" grpId="0" animBg="1"/>
      <p:bldP spid="39" grpId="0"/>
      <p:bldP spid="41" grpId="0" animBg="1"/>
      <p:bldP spid="65" grpId="0"/>
      <p:bldP spid="66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Monitoring Mechanism: Throughput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530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/>
                  <a:t>Detects faulty master</a:t>
                </a:r>
              </a:p>
              <a:p>
                <a:r>
                  <a:rPr lang="en-IN"/>
                  <a:t>Each node keeps f+1 counters for each of the f+1 instances</a:t>
                </a:r>
              </a:p>
              <a:p>
                <a:pPr lvl="1"/>
                <a:r>
                  <a:rPr lang="en-IN"/>
                  <a:t>For f = 1</a:t>
                </a:r>
              </a:p>
              <a:p>
                <a:pPr lvl="2"/>
                <a:r>
                  <a:rPr lang="en-IN"/>
                  <a:t>2 counters, 1 for master, 1 for backup</a:t>
                </a:r>
              </a:p>
              <a:p>
                <a:r>
                  <a:rPr lang="en-IN"/>
                  <a:t>Counts no. of 2f+1 COMMIT messages</a:t>
                </a:r>
              </a:p>
              <a:p>
                <a:r>
                  <a:rPr lang="en-IN"/>
                  <a:t>Throughput is calculated</a:t>
                </a:r>
              </a:p>
              <a:p>
                <a:r>
                  <a:rPr lang="en-IN"/>
                  <a:t>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𝑚𝑎𝑠𝑡𝑒𝑟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𝑏𝑎𝑐𝑘𝑢𝑝</m:t>
                            </m:r>
                          </m:sub>
                        </m:sSub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&lt;∆</m:t>
                    </m:r>
                  </m:oMath>
                </a14:m>
                <a:r>
                  <a:rPr lang="en-IN"/>
                  <a:t> </a:t>
                </a:r>
              </a:p>
              <a:p>
                <a:pPr lvl="1"/>
                <a:r>
                  <a:rPr lang="en-IN"/>
                  <a:t>Initiate Protocol Instance Change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53000" cy="4351338"/>
              </a:xfrm>
              <a:blipFill>
                <a:blip r:embed="rId2"/>
                <a:stretch>
                  <a:fillRect l="-1970" t="-2801" r="-1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80242" y="2008737"/>
            <a:ext cx="3564836" cy="3305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392130" y="205738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032392" y="3654190"/>
                <a:ext cx="939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𝑚𝑎𝑠𝑡𝑒𝑟</m:t>
                          </m:r>
                        </m:sub>
                      </m:sSub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92" y="3654190"/>
                <a:ext cx="9399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742167" y="3632224"/>
                <a:ext cx="94628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𝑏𝑎𝑐𝑘𝑢𝑝</m:t>
                          </m:r>
                        </m:sub>
                      </m:sSub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167" y="3632224"/>
                <a:ext cx="946285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951912" y="2475359"/>
            <a:ext cx="10204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Counter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42167" y="2475359"/>
            <a:ext cx="10204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Counter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12997" y="3084959"/>
            <a:ext cx="85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backup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7292" y="3084959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master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02360" y="4664610"/>
            <a:ext cx="1700455" cy="44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Monitoring Unit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455708" y="3454291"/>
            <a:ext cx="0" cy="207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202815" y="3447052"/>
            <a:ext cx="0" cy="207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19" idx="2"/>
          </p:cNvCxnSpPr>
          <p:nvPr/>
        </p:nvCxnSpPr>
        <p:spPr>
          <a:xfrm flipH="1" flipV="1">
            <a:off x="8502361" y="4023522"/>
            <a:ext cx="850227" cy="641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352587" y="4022972"/>
            <a:ext cx="862722" cy="641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84975" y="4335070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Periodic checks</a:t>
            </a:r>
          </a:p>
        </p:txBody>
      </p:sp>
    </p:spTree>
    <p:extLst>
      <p:ext uri="{BB962C8B-B14F-4D97-AF65-F5344CB8AC3E}">
        <p14:creationId xmlns:p14="http://schemas.microsoft.com/office/powerpoint/2010/main" val="224695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9" grpId="0"/>
      <p:bldP spid="21" grpId="0"/>
      <p:bldP spid="22" grpId="0" animBg="1"/>
      <p:bldP spid="23" grpId="0" animBg="1"/>
      <p:bldP spid="24" grpId="0"/>
      <p:bldP spid="25" grpId="0"/>
      <p:bldP spid="28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Protocol Instance Change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Each node </a:t>
                </a:r>
                <a:r>
                  <a:rPr lang="en-IN" err="1"/>
                  <a:t>i</a:t>
                </a:r>
                <a:r>
                  <a:rPr lang="en-IN"/>
                  <a:t> keeps a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𝑐𝑝𝑖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/>
                  <a:t>, uniquely identifies an instance change message</a:t>
                </a:r>
              </a:p>
              <a:p>
                <a:r>
                  <a:rPr lang="en-IN"/>
                  <a:t>If detects slow performance, Sends </a:t>
                </a:r>
                <a:r>
                  <a:rPr lang="en-IN" i="1"/>
                  <a:t>&lt; INSTANCE_CHANGE,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𝑐𝑝𝑖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i="1"/>
                  <a:t>, </a:t>
                </a:r>
                <a:r>
                  <a:rPr lang="en-IN" i="1" err="1"/>
                  <a:t>i</a:t>
                </a:r>
                <a:r>
                  <a:rPr lang="en-IN" i="1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/>
              </a:p>
              <a:p>
                <a:endParaRPr lang="en-IN"/>
              </a:p>
              <a:p>
                <a:endParaRPr lang="en-IN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49419" y="4224543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22913" y="4796388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36161" y="5337998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49415" y="5909842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49013" y="4032679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1249013" y="4607704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249013" y="5155954"/>
            <a:ext cx="394256" cy="394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1249013" y="5721158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949152" y="3607558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1555" y="4048435"/>
            <a:ext cx="102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Master 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1555" y="4607235"/>
            <a:ext cx="10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Backup 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2299" y="5194181"/>
            <a:ext cx="102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Detects</a:t>
            </a:r>
          </a:p>
        </p:txBody>
      </p:sp>
      <p:cxnSp>
        <p:nvCxnSpPr>
          <p:cNvPr id="52" name="Straight Arrow Connector 51"/>
          <p:cNvCxnSpPr>
            <a:stCxn id="13" idx="6"/>
          </p:cNvCxnSpPr>
          <p:nvPr/>
        </p:nvCxnSpPr>
        <p:spPr>
          <a:xfrm flipV="1">
            <a:off x="1643269" y="4229840"/>
            <a:ext cx="2292546" cy="112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</p:cNvCxnSpPr>
          <p:nvPr/>
        </p:nvCxnSpPr>
        <p:spPr>
          <a:xfrm flipV="1">
            <a:off x="1643269" y="4813356"/>
            <a:ext cx="2292546" cy="53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6"/>
          </p:cNvCxnSpPr>
          <p:nvPr/>
        </p:nvCxnSpPr>
        <p:spPr>
          <a:xfrm>
            <a:off x="1643269" y="5353115"/>
            <a:ext cx="2312030" cy="5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65775" y="3658050"/>
            <a:ext cx="224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Send Instance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103030" y="3652192"/>
                <a:ext cx="384509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𝑐𝑝𝑖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𝑐𝑝𝑖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&amp;&amp;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𝑠𝑙𝑜𝑤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𝑝𝑒𝑟𝑓𝑜𝑟𝑚𝑎𝑛𝑐𝑒</m:t>
                    </m:r>
                  </m:oMath>
                </a14:m>
                <a:r>
                  <a:rPr lang="en-IN"/>
                  <a:t> </a:t>
                </a: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30" y="3652192"/>
                <a:ext cx="3845092" cy="391646"/>
              </a:xfrm>
              <a:prstGeom prst="rect">
                <a:avLst/>
              </a:prstGeom>
              <a:blipFill>
                <a:blip r:embed="rId4"/>
                <a:stretch>
                  <a:fillRect l="-1268" t="-625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>
            <a:off x="3949152" y="4813356"/>
            <a:ext cx="3883446" cy="52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32598" y="3584779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77168" y="4435036"/>
            <a:ext cx="224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Send Instance Change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3955299" y="5354965"/>
            <a:ext cx="3857815" cy="56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103030" y="5893769"/>
            <a:ext cx="224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Send Instance Change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97067" y="5439253"/>
            <a:ext cx="102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2f + 1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8005621" y="3492074"/>
                <a:ext cx="3526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/>
                  <a:t>Increment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𝑐𝑝𝑖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/>
                  <a:t>, initiate view change on every protocol instance</a:t>
                </a: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21" y="3492074"/>
                <a:ext cx="3526601" cy="646331"/>
              </a:xfrm>
              <a:prstGeom prst="rect">
                <a:avLst/>
              </a:prstGeom>
              <a:blipFill>
                <a:blip r:embed="rId5"/>
                <a:stretch>
                  <a:fillRect l="-1382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48" grpId="0"/>
      <p:bldP spid="49" grpId="0"/>
      <p:bldP spid="50" grpId="0"/>
      <p:bldP spid="59" grpId="0"/>
      <p:bldP spid="65" grpId="0"/>
      <p:bldP spid="92" grpId="0"/>
      <p:bldP spid="95" grpId="0"/>
      <p:bldP spid="96" grpId="0"/>
      <p:bldP spid="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4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Implementation</a:t>
            </a:r>
            <a:endParaRPr lang="en-IN"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139929C-A2AB-4187-A867-88A21C87ECB2}"/>
              </a:ext>
            </a:extLst>
          </p:cNvPr>
          <p:cNvSpPr/>
          <p:nvPr/>
        </p:nvSpPr>
        <p:spPr>
          <a:xfrm>
            <a:off x="300672" y="3275635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8C15337-AE2E-4F9A-A2BF-37BC4339ECFB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BFBDEA3-10D2-4387-805A-2F42A3DDDA86}"/>
              </a:ext>
            </a:extLst>
          </p:cNvPr>
          <p:cNvSpPr txBox="1"/>
          <p:nvPr/>
        </p:nvSpPr>
        <p:spPr>
          <a:xfrm>
            <a:off x="3945331" y="6130136"/>
            <a:ext cx="463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A client sends requests to all nodes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6866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0.00092 L 0.01432 0.00092 C 0.01654 0.00046 0.02878 -0.00139 0.03164 -0.00232 C 0.03255 -0.00255 0.03346 -0.00347 0.03438 -0.00394 C 0.03607 -0.00463 0.03776 -0.00486 0.03958 -0.00533 L 0.18073 -0.00394 C 0.18633 -0.0037 0.1918 -0.00232 0.1974 -0.00232 L 0.20091 -0.00232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139929C-A2AB-4187-A867-88A21C87ECB2}"/>
              </a:ext>
            </a:extLst>
          </p:cNvPr>
          <p:cNvSpPr/>
          <p:nvPr/>
        </p:nvSpPr>
        <p:spPr>
          <a:xfrm>
            <a:off x="2767426" y="3275635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19B350A-2C8C-49D7-BA67-73E64963F9FD}"/>
              </a:ext>
            </a:extLst>
          </p:cNvPr>
          <p:cNvSpPr txBox="1"/>
          <p:nvPr/>
        </p:nvSpPr>
        <p:spPr>
          <a:xfrm>
            <a:off x="2406079" y="6104638"/>
            <a:ext cx="7379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Verification module authenticates the incoming messages</a:t>
            </a:r>
            <a:endParaRPr lang="en-IN" sz="240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8FD3F99-67FC-4BBE-B240-5BC61CE62589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11542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-0.0007 L 0.01172 -0.0007 C 0.01628 0.00116 0.02162 0.0037 0.02644 0.00393 C 0.03464 0.00417 0.04271 0.00393 0.05092 0.00393 L 0.05092 0.00393 C 0.05118 -0.07199 0.05144 -0.14792 0.05183 -0.22384 L 0.18178 -0.22384 L 0.18178 -0.2238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A36A1A9-8007-41D1-A9B9-C3FF5688B5BB}"/>
              </a:ext>
            </a:extLst>
          </p:cNvPr>
          <p:cNvSpPr/>
          <p:nvPr/>
        </p:nvSpPr>
        <p:spPr>
          <a:xfrm>
            <a:off x="5070563" y="1743402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3F2623C-A75D-4BD9-848C-7B371C9CBD91}"/>
              </a:ext>
            </a:extLst>
          </p:cNvPr>
          <p:cNvSpPr/>
          <p:nvPr/>
        </p:nvSpPr>
        <p:spPr>
          <a:xfrm>
            <a:off x="5070562" y="1743402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CC3D74-8ACA-4133-B86E-0F29FCB935DD}"/>
              </a:ext>
            </a:extLst>
          </p:cNvPr>
          <p:cNvSpPr/>
          <p:nvPr/>
        </p:nvSpPr>
        <p:spPr>
          <a:xfrm>
            <a:off x="5070561" y="1743401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185AF-4ED9-4363-B2B8-AE9A55FDF366}"/>
              </a:ext>
            </a:extLst>
          </p:cNvPr>
          <p:cNvSpPr/>
          <p:nvPr/>
        </p:nvSpPr>
        <p:spPr>
          <a:xfrm>
            <a:off x="5070561" y="1764667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DDA85C2-4B88-431C-BAF2-8C78EFE40BFE}"/>
              </a:ext>
            </a:extLst>
          </p:cNvPr>
          <p:cNvSpPr txBox="1"/>
          <p:nvPr/>
        </p:nvSpPr>
        <p:spPr>
          <a:xfrm>
            <a:off x="2379838" y="6130136"/>
            <a:ext cx="736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Messages received are PROPOGATED to every other node</a:t>
            </a:r>
            <a:endParaRPr lang="en-IN" sz="240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5B15F530-CCD8-4899-BFEF-9ECF9F873DF2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1241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208 L 0.29075 -0.00671 L 0.29244 0.16065 L 0.51054 0.16551 L 0.51054 0.165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0.01343 L 0.28567 0.0088 L 0.28659 0.33426 L 0.51341 0.34051 L 0.51341 0.34051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-0.00347 L 0.5108 -0.01898 L 0.5108 -0.01898 " pathEditMode="relative" ptsTypes="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A36A1A9-8007-41D1-A9B9-C3FF5688B5BB}"/>
              </a:ext>
            </a:extLst>
          </p:cNvPr>
          <p:cNvSpPr/>
          <p:nvPr/>
        </p:nvSpPr>
        <p:spPr>
          <a:xfrm>
            <a:off x="5070563" y="1743402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104BD20-E05B-431B-AC25-80F92AAEE52D}"/>
              </a:ext>
            </a:extLst>
          </p:cNvPr>
          <p:cNvSpPr/>
          <p:nvPr/>
        </p:nvSpPr>
        <p:spPr>
          <a:xfrm>
            <a:off x="11313043" y="1621129"/>
            <a:ext cx="350875" cy="35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F6A093-0239-48D1-A3C4-D0789C9FF671}"/>
              </a:ext>
            </a:extLst>
          </p:cNvPr>
          <p:cNvSpPr/>
          <p:nvPr/>
        </p:nvSpPr>
        <p:spPr>
          <a:xfrm>
            <a:off x="11277669" y="2806056"/>
            <a:ext cx="350875" cy="35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10CABAD-50C2-4420-AEBC-532AD1312E23}"/>
              </a:ext>
            </a:extLst>
          </p:cNvPr>
          <p:cNvSpPr txBox="1"/>
          <p:nvPr/>
        </p:nvSpPr>
        <p:spPr>
          <a:xfrm>
            <a:off x="2379838" y="6130136"/>
            <a:ext cx="757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PROPOGATION module waits for f+1 PROPOGATE messages</a:t>
            </a:r>
            <a:endParaRPr lang="en-IN" sz="240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D227CB9-4E7D-4DE4-A161-1FC536A1AFC6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38732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23 L -0.528 0.00324 L -0.528 0.00324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394 L -0.22604 0.0007 C -0.2263 -0.05555 -0.22669 -0.1118 -0.22695 -0.16805 L -0.52513 -0.16805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A36A1A9-8007-41D1-A9B9-C3FF5688B5BB}"/>
              </a:ext>
            </a:extLst>
          </p:cNvPr>
          <p:cNvSpPr/>
          <p:nvPr/>
        </p:nvSpPr>
        <p:spPr>
          <a:xfrm>
            <a:off x="5070563" y="1743402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104BD20-E05B-431B-AC25-80F92AAEE52D}"/>
              </a:ext>
            </a:extLst>
          </p:cNvPr>
          <p:cNvSpPr/>
          <p:nvPr/>
        </p:nvSpPr>
        <p:spPr>
          <a:xfrm>
            <a:off x="4970492" y="1718930"/>
            <a:ext cx="350875" cy="35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14C8F75-1055-4E1B-82A3-46678607A15C}"/>
              </a:ext>
            </a:extLst>
          </p:cNvPr>
          <p:cNvSpPr txBox="1"/>
          <p:nvPr/>
        </p:nvSpPr>
        <p:spPr>
          <a:xfrm>
            <a:off x="2379838" y="6130136"/>
            <a:ext cx="757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PROPOGATION module waits for f+1 PROPOGATE messages</a:t>
            </a:r>
            <a:endParaRPr lang="en-IN" sz="240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2C1320F-271B-42DA-B165-B0DFCD2123B6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86207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0091 0.26667 L 0.00091 0.266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Motivation</a:t>
            </a:r>
          </a:p>
          <a:p>
            <a:r>
              <a:rPr lang="en-IN"/>
              <a:t>RBFT Overview</a:t>
            </a:r>
          </a:p>
          <a:p>
            <a:r>
              <a:rPr lang="en-IN"/>
              <a:t>Detailed Protocol Steps</a:t>
            </a:r>
          </a:p>
          <a:p>
            <a:r>
              <a:rPr lang="en-IN"/>
              <a:t>Implementation</a:t>
            </a:r>
          </a:p>
          <a:p>
            <a:r>
              <a:rPr lang="en-IN"/>
              <a:t>Performance Evaluation</a:t>
            </a:r>
          </a:p>
          <a:p>
            <a:r>
              <a:rPr lang="en-IN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2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A36A1A9-8007-41D1-A9B9-C3FF5688B5BB}"/>
              </a:ext>
            </a:extLst>
          </p:cNvPr>
          <p:cNvSpPr/>
          <p:nvPr/>
        </p:nvSpPr>
        <p:spPr>
          <a:xfrm>
            <a:off x="5070563" y="1743402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DCE8FE-AF30-439D-B47F-4209511ACB0B}"/>
              </a:ext>
            </a:extLst>
          </p:cNvPr>
          <p:cNvSpPr/>
          <p:nvPr/>
        </p:nvSpPr>
        <p:spPr>
          <a:xfrm>
            <a:off x="4937657" y="3414267"/>
            <a:ext cx="350875" cy="35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C65857-3108-4EF7-98E3-DA40E805F546}"/>
              </a:ext>
            </a:extLst>
          </p:cNvPr>
          <p:cNvSpPr/>
          <p:nvPr/>
        </p:nvSpPr>
        <p:spPr>
          <a:xfrm>
            <a:off x="4938266" y="3414267"/>
            <a:ext cx="350875" cy="35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FB93D45-A6AC-4133-B9D7-D9BB71F536A7}"/>
              </a:ext>
            </a:extLst>
          </p:cNvPr>
          <p:cNvSpPr txBox="1"/>
          <p:nvPr/>
        </p:nvSpPr>
        <p:spPr>
          <a:xfrm>
            <a:off x="1991848" y="6147880"/>
            <a:ext cx="813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Message is dispatched to all f+1 BFT instances running parallelly</a:t>
            </a:r>
            <a:endParaRPr lang="en-IN" sz="240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400F9D5E-4A2F-4FC3-9984-0AE536D29A81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210291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069 L 0.12227 -0.01482 L 0.12136 -0.15764 L 0.2069 -0.15903 " pathEditMode="relative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7 L 0.12292 -0.01482 L 0.12031 0.16343 L 0.20846 0.1696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A36A1A9-8007-41D1-A9B9-C3FF5688B5BB}"/>
              </a:ext>
            </a:extLst>
          </p:cNvPr>
          <p:cNvSpPr/>
          <p:nvPr/>
        </p:nvSpPr>
        <p:spPr>
          <a:xfrm>
            <a:off x="5070563" y="1743402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DCE8FE-AF30-439D-B47F-4209511ACB0B}"/>
              </a:ext>
            </a:extLst>
          </p:cNvPr>
          <p:cNvSpPr/>
          <p:nvPr/>
        </p:nvSpPr>
        <p:spPr>
          <a:xfrm>
            <a:off x="7488912" y="4528325"/>
            <a:ext cx="350875" cy="35087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C65857-3108-4EF7-98E3-DA40E805F546}"/>
              </a:ext>
            </a:extLst>
          </p:cNvPr>
          <p:cNvSpPr/>
          <p:nvPr/>
        </p:nvSpPr>
        <p:spPr>
          <a:xfrm>
            <a:off x="7479447" y="2316163"/>
            <a:ext cx="350875" cy="3508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717B19C-02F5-45E5-B43F-56D0D2F5B1FA}"/>
              </a:ext>
            </a:extLst>
          </p:cNvPr>
          <p:cNvSpPr txBox="1"/>
          <p:nvPr/>
        </p:nvSpPr>
        <p:spPr>
          <a:xfrm>
            <a:off x="515081" y="6222211"/>
            <a:ext cx="11279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Performance of each BFT instance is monitored by counting every COMMIT stage reached</a:t>
            </a:r>
            <a:endParaRPr lang="en-IN" sz="240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89B731FD-8872-4AD7-8225-44FAD5F93433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41825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069 L -0.12631 -0.01435 L -0.12526 -0.15162 L -0.21263 -0.1527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046 L -0.1246 -0.01851 L -0.122 0.15556 L -0.21184 0.1620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A36A1A9-8007-41D1-A9B9-C3FF5688B5BB}"/>
              </a:ext>
            </a:extLst>
          </p:cNvPr>
          <p:cNvSpPr/>
          <p:nvPr/>
        </p:nvSpPr>
        <p:spPr>
          <a:xfrm>
            <a:off x="5070563" y="1743402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C65857-3108-4EF7-98E3-DA40E805F546}"/>
              </a:ext>
            </a:extLst>
          </p:cNvPr>
          <p:cNvSpPr/>
          <p:nvPr/>
        </p:nvSpPr>
        <p:spPr>
          <a:xfrm>
            <a:off x="4895125" y="3458606"/>
            <a:ext cx="350875" cy="3508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F4974-78C6-453F-AE53-4667D6A27AC7}"/>
              </a:ext>
            </a:extLst>
          </p:cNvPr>
          <p:cNvSpPr txBox="1"/>
          <p:nvPr/>
        </p:nvSpPr>
        <p:spPr>
          <a:xfrm>
            <a:off x="261390" y="6209293"/>
            <a:ext cx="1166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Ordered requests coming from the master protocol instance is sent to the Execution module</a:t>
            </a:r>
            <a:endParaRPr lang="en-IN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3F3E946C-9520-41EE-BBD9-7FCF9F4E6766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27824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0261 0.22639 L 0.00261 0.2266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A36A1A9-8007-41D1-A9B9-C3FF5688B5BB}"/>
              </a:ext>
            </a:extLst>
          </p:cNvPr>
          <p:cNvSpPr/>
          <p:nvPr/>
        </p:nvSpPr>
        <p:spPr>
          <a:xfrm>
            <a:off x="5070563" y="1743402"/>
            <a:ext cx="326403" cy="32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015EA-DC8B-4693-A8CF-7EA0C5E9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4BC-C3B3-4A50-991B-E4D39ACF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05B8D-D54F-43C1-81E4-2C9C3CD4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05" y="787077"/>
            <a:ext cx="12439144" cy="534305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C65857-3108-4EF7-98E3-DA40E805F546}"/>
              </a:ext>
            </a:extLst>
          </p:cNvPr>
          <p:cNvSpPr/>
          <p:nvPr/>
        </p:nvSpPr>
        <p:spPr>
          <a:xfrm>
            <a:off x="4924252" y="4999000"/>
            <a:ext cx="350875" cy="3508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F4974-78C6-453F-AE53-4667D6A27AC7}"/>
              </a:ext>
            </a:extLst>
          </p:cNvPr>
          <p:cNvSpPr txBox="1"/>
          <p:nvPr/>
        </p:nvSpPr>
        <p:spPr>
          <a:xfrm>
            <a:off x="3383591" y="6085430"/>
            <a:ext cx="542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Reply is sent back to client after execution</a:t>
            </a:r>
            <a:endParaRPr lang="en-IN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055BE38-2C05-412D-9792-7B8998D9C45E}"/>
              </a:ext>
            </a:extLst>
          </p:cNvPr>
          <p:cNvSpPr txBox="1"/>
          <p:nvPr/>
        </p:nvSpPr>
        <p:spPr>
          <a:xfrm>
            <a:off x="300672" y="187042"/>
            <a:ext cx="386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Implementation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18555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417 L 0.0013 0.09352 L -0.26224 0.09676 L -0.26133 -0.24769 L -0.39037 -0.2490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4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Performance Evaluation</a:t>
            </a:r>
            <a:endParaRPr lang="en-IN"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4231-16B6-43E5-90AA-D52835D7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4" y="100900"/>
            <a:ext cx="10515600" cy="1325563"/>
          </a:xfrm>
        </p:spPr>
        <p:txBody>
          <a:bodyPr/>
          <a:lstStyle/>
          <a:p>
            <a:r>
              <a:rPr lang="en-US"/>
              <a:t>Performance Evaluation – (I) Fault Free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B24D-896A-45AF-9FA2-24C38C79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566CE37-AC38-4D35-8B37-89B2B0DCD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" y="1487068"/>
            <a:ext cx="12012701" cy="45726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F755-F1CB-44FD-89D9-B2186903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13" y="1295831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arenR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7F05E30-F8D2-4602-B388-6C91FC278CD3}"/>
              </a:ext>
            </a:extLst>
          </p:cNvPr>
          <p:cNvSpPr txBox="1"/>
          <p:nvPr/>
        </p:nvSpPr>
        <p:spPr>
          <a:xfrm>
            <a:off x="3057058" y="6125517"/>
            <a:ext cx="607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Latency vs Throughput for robust BFT protocols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39468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4231-16B6-43E5-90AA-D52835D7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4" y="136525"/>
            <a:ext cx="10515600" cy="1325563"/>
          </a:xfrm>
        </p:spPr>
        <p:txBody>
          <a:bodyPr/>
          <a:lstStyle/>
          <a:p>
            <a:r>
              <a:rPr lang="en-US"/>
              <a:t>Performance Evaluation– (II) Worst Attack 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B24D-896A-45AF-9FA2-24C38C79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EA46D7-4A81-4C83-B521-73DA394A64D3}"/>
              </a:ext>
            </a:extLst>
          </p:cNvPr>
          <p:cNvSpPr txBox="1">
            <a:spLocks/>
          </p:cNvSpPr>
          <p:nvPr/>
        </p:nvSpPr>
        <p:spPr>
          <a:xfrm>
            <a:off x="398812" y="1462088"/>
            <a:ext cx="10954987" cy="4680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CONDITIONS –</a:t>
            </a:r>
          </a:p>
          <a:p>
            <a:r>
              <a:rPr lang="en-IN"/>
              <a:t>f faulty nodes and all clients are faulty</a:t>
            </a:r>
          </a:p>
          <a:p>
            <a:r>
              <a:rPr lang="en-IN"/>
              <a:t>primary of the master protocol instance is correct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AIM –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To cause max </a:t>
            </a:r>
            <a:r>
              <a:rPr lang="en-IN"/>
              <a:t>decrease in performance of the master instance to induce a protocol instance change.</a:t>
            </a:r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RESULT –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/>
              <a:t>Throughput degradation of RBFT is </a:t>
            </a:r>
          </a:p>
          <a:p>
            <a:r>
              <a:rPr lang="en-IN"/>
              <a:t>below 2.2%  for static load</a:t>
            </a:r>
          </a:p>
          <a:p>
            <a:r>
              <a:rPr lang="en-IN"/>
              <a:t>null with the dynamic 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4231-16B6-43E5-90AA-D52835D7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4" y="136525"/>
            <a:ext cx="10515600" cy="1325563"/>
          </a:xfrm>
        </p:spPr>
        <p:txBody>
          <a:bodyPr/>
          <a:lstStyle/>
          <a:p>
            <a:r>
              <a:rPr lang="en-US"/>
              <a:t>Performance Evaluation– (III) Worst Attack 2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B24D-896A-45AF-9FA2-24C38C79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804237-9599-4F51-B779-29892FA4B848}"/>
              </a:ext>
            </a:extLst>
          </p:cNvPr>
          <p:cNvSpPr txBox="1">
            <a:spLocks/>
          </p:cNvSpPr>
          <p:nvPr/>
        </p:nvSpPr>
        <p:spPr>
          <a:xfrm>
            <a:off x="398812" y="1462088"/>
            <a:ext cx="10954987" cy="4680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CONDITIONS –</a:t>
            </a:r>
          </a:p>
          <a:p>
            <a:r>
              <a:rPr lang="en-IN"/>
              <a:t>f faulty nodes collude with faulty clients(all are faulty)</a:t>
            </a:r>
          </a:p>
          <a:p>
            <a:r>
              <a:rPr lang="en-IN"/>
              <a:t>primary of the master protocol instance is also faulty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AIM – </a:t>
            </a:r>
          </a:p>
          <a:p>
            <a:pPr marL="0" indent="0">
              <a:buNone/>
            </a:pPr>
            <a:r>
              <a:rPr lang="en-IN"/>
              <a:t>To decrease performance of the backup protocol instances so that faulty primary of master protocol instance can delay requests without being detected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RESULT – </a:t>
            </a:r>
          </a:p>
          <a:p>
            <a:pPr marL="0" indent="0">
              <a:buNone/>
            </a:pPr>
            <a:r>
              <a:rPr lang="en-IN"/>
              <a:t>maximum throughput loss is below 3%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1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4231-16B6-43E5-90AA-D52835D7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4" y="136525"/>
            <a:ext cx="10515600" cy="1325563"/>
          </a:xfrm>
        </p:spPr>
        <p:txBody>
          <a:bodyPr/>
          <a:lstStyle/>
          <a:p>
            <a:r>
              <a:rPr lang="en-US"/>
              <a:t>Performance Evaluation– (IV) Unfair Primary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B24D-896A-45AF-9FA2-24C38C79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F755-F1CB-44FD-89D9-B2186903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12" y="1450365"/>
            <a:ext cx="11089803" cy="4786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CONDITIONS –</a:t>
            </a:r>
            <a:endParaRPr lang="en-IN"/>
          </a:p>
          <a:p>
            <a:pPr marL="0" indent="0">
              <a:buNone/>
            </a:pPr>
            <a:r>
              <a:rPr lang="en-IN"/>
              <a:t>Primary of the master protocol instance is unfair (malicious)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AIM – </a:t>
            </a:r>
          </a:p>
          <a:p>
            <a:pPr marL="0" indent="0">
              <a:buNone/>
            </a:pPr>
            <a:r>
              <a:rPr lang="en-US"/>
              <a:t>To process </a:t>
            </a:r>
            <a:r>
              <a:rPr lang="en-IN"/>
              <a:t>the requests of a given client less frequently than for the other clients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RESULT – </a:t>
            </a:r>
          </a:p>
          <a:p>
            <a:pPr marL="0" indent="0">
              <a:buNone/>
            </a:pPr>
            <a:r>
              <a:rPr lang="en-US"/>
              <a:t>Biased Primary gets replaced </a:t>
            </a:r>
            <a:r>
              <a:rPr lang="en-IN"/>
              <a:t>as RBFT does not tolerate latency of a client request beyond a given max latency threshold and invokes </a:t>
            </a:r>
            <a:r>
              <a:rPr lang="en-US"/>
              <a:t>change of </a:t>
            </a:r>
            <a:r>
              <a:rPr lang="en-IN"/>
              <a:t>master instance.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5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State of art “Robust BFT” protocols are not Robust.</a:t>
            </a:r>
          </a:p>
          <a:p>
            <a:r>
              <a:rPr lang="en-IN"/>
              <a:t>RBFT leverages multicore architecture.</a:t>
            </a:r>
          </a:p>
          <a:p>
            <a:r>
              <a:rPr lang="en-IN"/>
              <a:t>Runs several instances of a BFT protocol in parallel. </a:t>
            </a:r>
          </a:p>
          <a:p>
            <a:r>
              <a:rPr lang="en-IN"/>
              <a:t>Monitors and compares performance of primary.</a:t>
            </a:r>
          </a:p>
          <a:p>
            <a:r>
              <a:rPr lang="en-IN"/>
              <a:t>Maximum throughput degradation during attacks is 3%. </a:t>
            </a:r>
          </a:p>
          <a:p>
            <a:pPr marL="0" indent="0">
              <a:buNone/>
            </a:pPr>
            <a:endParaRPr lang="en-I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4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8183" cy="4351338"/>
          </a:xfrm>
        </p:spPr>
        <p:txBody>
          <a:bodyPr/>
          <a:lstStyle/>
          <a:p>
            <a:r>
              <a:rPr lang="en-IN"/>
              <a:t>Robust BFT Protocols</a:t>
            </a:r>
          </a:p>
          <a:p>
            <a:pPr lvl="1"/>
            <a:r>
              <a:rPr lang="en-IN"/>
              <a:t>Achieve good performance when faults occur</a:t>
            </a:r>
          </a:p>
          <a:p>
            <a:r>
              <a:rPr lang="en-IN"/>
              <a:t>Prime, Aardvark, and Spinning claim to be Robust, but they are not!</a:t>
            </a:r>
          </a:p>
          <a:p>
            <a:r>
              <a:rPr lang="en-IN"/>
              <a:t>Reason: They rely on dedicated replica called primary to order request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74" y="4001294"/>
            <a:ext cx="6723563" cy="15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4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4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4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Drawbacks of Aardvark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Regular View Change</a:t>
            </a:r>
          </a:p>
          <a:p>
            <a:pPr lvl="1"/>
            <a:r>
              <a:rPr lang="en-IN"/>
              <a:t>No throughput during view change</a:t>
            </a:r>
          </a:p>
          <a:p>
            <a:r>
              <a:rPr lang="en-IN"/>
              <a:t>Not a reliable yardstick for comparison</a:t>
            </a:r>
          </a:p>
          <a:p>
            <a:pPr lvl="1"/>
            <a:r>
              <a:rPr lang="en-IN"/>
              <a:t>Replicas expect a min. throughput from Primary</a:t>
            </a:r>
          </a:p>
          <a:p>
            <a:pPr lvl="1"/>
            <a:r>
              <a:rPr lang="en-IN"/>
              <a:t>Replicas also monitor ordering messages</a:t>
            </a:r>
          </a:p>
          <a:p>
            <a:pPr lvl="1"/>
            <a:r>
              <a:rPr lang="en-IN"/>
              <a:t>What if primary is </a:t>
            </a:r>
            <a:r>
              <a:rPr lang="en-IN">
                <a:solidFill>
                  <a:srgbClr val="FF0000"/>
                </a:solidFill>
              </a:rPr>
              <a:t>smartly malicious</a:t>
            </a:r>
            <a:r>
              <a:rPr lang="en-IN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8622" y="1921566"/>
            <a:ext cx="540027" cy="51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V1</a:t>
            </a:r>
          </a:p>
        </p:txBody>
      </p:sp>
      <p:sp>
        <p:nvSpPr>
          <p:cNvPr id="6" name="Oval 5"/>
          <p:cNvSpPr/>
          <p:nvPr/>
        </p:nvSpPr>
        <p:spPr>
          <a:xfrm>
            <a:off x="9203630" y="1921566"/>
            <a:ext cx="540027" cy="51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V2</a:t>
            </a:r>
          </a:p>
        </p:txBody>
      </p:sp>
      <p:sp>
        <p:nvSpPr>
          <p:cNvPr id="7" name="Oval 6"/>
          <p:cNvSpPr/>
          <p:nvPr/>
        </p:nvSpPr>
        <p:spPr>
          <a:xfrm>
            <a:off x="10018638" y="1921566"/>
            <a:ext cx="540027" cy="51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V3</a:t>
            </a:r>
          </a:p>
        </p:txBody>
      </p:sp>
      <p:sp>
        <p:nvSpPr>
          <p:cNvPr id="8" name="Oval 7"/>
          <p:cNvSpPr/>
          <p:nvPr/>
        </p:nvSpPr>
        <p:spPr>
          <a:xfrm>
            <a:off x="10833646" y="1921566"/>
            <a:ext cx="540027" cy="51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. . </a:t>
            </a: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8928649" y="2179984"/>
            <a:ext cx="27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9743657" y="2179984"/>
            <a:ext cx="274981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565292" y="2179984"/>
            <a:ext cx="268354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12" y="3104874"/>
            <a:ext cx="3800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1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4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RBFT Protocol</a:t>
            </a:r>
            <a:endParaRPr lang="en-IN"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RBFT Overview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984A2-0EA0-41DF-B847-BE3FFB038EF0}"/>
              </a:ext>
            </a:extLst>
          </p:cNvPr>
          <p:cNvSpPr/>
          <p:nvPr/>
        </p:nvSpPr>
        <p:spPr>
          <a:xfrm>
            <a:off x="9731657" y="1854403"/>
            <a:ext cx="734144" cy="3111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Clients</a:t>
            </a:r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AB90D3-D332-4A3F-AEC9-5C4AB133CFE6}"/>
              </a:ext>
            </a:extLst>
          </p:cNvPr>
          <p:cNvSpPr/>
          <p:nvPr/>
        </p:nvSpPr>
        <p:spPr>
          <a:xfrm>
            <a:off x="11070744" y="2803112"/>
            <a:ext cx="847183" cy="105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5A7A26-E748-44E5-97EB-F6D62198D6BD}"/>
              </a:ext>
            </a:extLst>
          </p:cNvPr>
          <p:cNvCxnSpPr/>
          <p:nvPr/>
        </p:nvCxnSpPr>
        <p:spPr>
          <a:xfrm>
            <a:off x="8729953" y="2419984"/>
            <a:ext cx="273755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DC0B47-A660-48FE-B93B-F67E12BDF667}"/>
              </a:ext>
            </a:extLst>
          </p:cNvPr>
          <p:cNvCxnSpPr>
            <a:cxnSpLocks/>
          </p:cNvCxnSpPr>
          <p:nvPr/>
        </p:nvCxnSpPr>
        <p:spPr>
          <a:xfrm>
            <a:off x="8729953" y="2419984"/>
            <a:ext cx="0" cy="15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E28DD8-7CB3-467E-9BA6-3792F3CE9393}"/>
              </a:ext>
            </a:extLst>
          </p:cNvPr>
          <p:cNvCxnSpPr>
            <a:cxnSpLocks/>
          </p:cNvCxnSpPr>
          <p:nvPr/>
        </p:nvCxnSpPr>
        <p:spPr>
          <a:xfrm>
            <a:off x="10090102" y="2177423"/>
            <a:ext cx="8627" cy="2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8403397" y="2570925"/>
            <a:ext cx="6937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Node 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AB90D3-D332-4A3F-AEC9-5C4AB133CFE6}"/>
              </a:ext>
            </a:extLst>
          </p:cNvPr>
          <p:cNvSpPr/>
          <p:nvPr/>
        </p:nvSpPr>
        <p:spPr>
          <a:xfrm>
            <a:off x="10130453" y="2803112"/>
            <a:ext cx="847183" cy="105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AB90D3-D332-4A3F-AEC9-5C4AB133CFE6}"/>
              </a:ext>
            </a:extLst>
          </p:cNvPr>
          <p:cNvSpPr/>
          <p:nvPr/>
        </p:nvSpPr>
        <p:spPr>
          <a:xfrm>
            <a:off x="9190206" y="2803112"/>
            <a:ext cx="847183" cy="105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AB90D3-D332-4A3F-AEC9-5C4AB133CFE6}"/>
              </a:ext>
            </a:extLst>
          </p:cNvPr>
          <p:cNvSpPr/>
          <p:nvPr/>
        </p:nvSpPr>
        <p:spPr>
          <a:xfrm>
            <a:off x="8250140" y="2803111"/>
            <a:ext cx="847183" cy="105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11156112" y="2570925"/>
            <a:ext cx="6937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Node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10210687" y="2548707"/>
            <a:ext cx="6937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Node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9306813" y="2558832"/>
            <a:ext cx="6937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Node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6DC0B47-A660-48FE-B93B-F67E12BDF667}"/>
              </a:ext>
            </a:extLst>
          </p:cNvPr>
          <p:cNvCxnSpPr>
            <a:cxnSpLocks/>
          </p:cNvCxnSpPr>
          <p:nvPr/>
        </p:nvCxnSpPr>
        <p:spPr>
          <a:xfrm>
            <a:off x="9613797" y="2430652"/>
            <a:ext cx="0" cy="15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DC0B47-A660-48FE-B93B-F67E12BDF667}"/>
              </a:ext>
            </a:extLst>
          </p:cNvPr>
          <p:cNvCxnSpPr>
            <a:cxnSpLocks/>
          </p:cNvCxnSpPr>
          <p:nvPr/>
        </p:nvCxnSpPr>
        <p:spPr>
          <a:xfrm>
            <a:off x="10526885" y="2423548"/>
            <a:ext cx="0" cy="15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DC0B47-A660-48FE-B93B-F67E12BDF667}"/>
              </a:ext>
            </a:extLst>
          </p:cNvPr>
          <p:cNvCxnSpPr>
            <a:cxnSpLocks/>
          </p:cNvCxnSpPr>
          <p:nvPr/>
        </p:nvCxnSpPr>
        <p:spPr>
          <a:xfrm>
            <a:off x="11465539" y="2421143"/>
            <a:ext cx="0" cy="15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62DDCE-C7AB-42DE-8621-6E193F066687}"/>
              </a:ext>
            </a:extLst>
          </p:cNvPr>
          <p:cNvSpPr/>
          <p:nvPr/>
        </p:nvSpPr>
        <p:spPr>
          <a:xfrm>
            <a:off x="8170509" y="2867085"/>
            <a:ext cx="3806142" cy="4163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8343039" y="2920556"/>
            <a:ext cx="7738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Primary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9266749" y="2928359"/>
            <a:ext cx="632624" cy="2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Replica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10184183" y="2921310"/>
            <a:ext cx="632624" cy="2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Replica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11156112" y="2928185"/>
            <a:ext cx="632624" cy="2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Replica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62DDCE-C7AB-42DE-8621-6E193F066687}"/>
              </a:ext>
            </a:extLst>
          </p:cNvPr>
          <p:cNvSpPr/>
          <p:nvPr/>
        </p:nvSpPr>
        <p:spPr>
          <a:xfrm>
            <a:off x="8157257" y="3378260"/>
            <a:ext cx="3806142" cy="4163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9202391" y="3443777"/>
            <a:ext cx="7738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Primary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8357419" y="3447763"/>
            <a:ext cx="632624" cy="2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Replica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10181549" y="3446382"/>
            <a:ext cx="632624" cy="2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Replica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9826EC-8D29-47E6-9A51-7015DD480343}"/>
              </a:ext>
            </a:extLst>
          </p:cNvPr>
          <p:cNvSpPr txBox="1"/>
          <p:nvPr/>
        </p:nvSpPr>
        <p:spPr>
          <a:xfrm>
            <a:off x="11149227" y="3453192"/>
            <a:ext cx="632624" cy="2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Replica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271145" y="2928533"/>
            <a:ext cx="72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/>
              <a:t>Master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69018" y="3453192"/>
            <a:ext cx="731757" cy="2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Backup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7845293" y="3071926"/>
            <a:ext cx="31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851920" y="3595385"/>
            <a:ext cx="31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838200" y="1841151"/>
            <a:ext cx="7194293" cy="4322560"/>
          </a:xfrm>
        </p:spPr>
        <p:txBody>
          <a:bodyPr>
            <a:normAutofit fontScale="92500" lnSpcReduction="20000"/>
          </a:bodyPr>
          <a:lstStyle/>
          <a:p>
            <a:r>
              <a:rPr lang="en-IN"/>
              <a:t>Requires 3</a:t>
            </a:r>
            <a:r>
              <a:rPr lang="en-IN" i="1"/>
              <a:t>f</a:t>
            </a:r>
            <a:r>
              <a:rPr lang="en-IN"/>
              <a:t> + 1 nodes</a:t>
            </a:r>
          </a:p>
          <a:p>
            <a:r>
              <a:rPr lang="en-IN"/>
              <a:t>Each node runs </a:t>
            </a:r>
            <a:r>
              <a:rPr lang="en-IN" i="1"/>
              <a:t>f</a:t>
            </a:r>
            <a:r>
              <a:rPr lang="en-IN"/>
              <a:t> + 1 instances in parallel</a:t>
            </a:r>
          </a:p>
          <a:p>
            <a:r>
              <a:rPr lang="en-IN"/>
              <a:t>Each instance orders request, like PBFT</a:t>
            </a:r>
          </a:p>
          <a:p>
            <a:r>
              <a:rPr lang="en-IN">
                <a:solidFill>
                  <a:srgbClr val="FF0000"/>
                </a:solidFill>
              </a:rPr>
              <a:t>At most 1 primary per node</a:t>
            </a:r>
          </a:p>
          <a:p>
            <a:r>
              <a:rPr lang="en-IN"/>
              <a:t>For </a:t>
            </a:r>
            <a:r>
              <a:rPr lang="en-IN" i="1"/>
              <a:t>f = 1</a:t>
            </a:r>
          </a:p>
          <a:p>
            <a:pPr lvl="1"/>
            <a:r>
              <a:rPr lang="en-IN"/>
              <a:t>1 Master Instance</a:t>
            </a:r>
          </a:p>
          <a:p>
            <a:pPr lvl="1"/>
            <a:r>
              <a:rPr lang="en-IN"/>
              <a:t>1 Backup Instance</a:t>
            </a:r>
          </a:p>
          <a:p>
            <a:r>
              <a:rPr lang="en-IN"/>
              <a:t>Only requests ordered by Master are executed</a:t>
            </a:r>
          </a:p>
          <a:p>
            <a:r>
              <a:rPr lang="en-IN"/>
              <a:t>Backup orders requests to monitor Master</a:t>
            </a:r>
          </a:p>
          <a:p>
            <a:r>
              <a:rPr lang="en-IN"/>
              <a:t>Leverages Multi-Core Architecture</a:t>
            </a:r>
          </a:p>
          <a:p>
            <a:r>
              <a:rPr lang="en-IN"/>
              <a:t>Same Code-Base as Aardvark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Detailed Protocol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6 Step process</a:t>
            </a:r>
          </a:p>
          <a:p>
            <a:pPr lvl="1"/>
            <a:r>
              <a:rPr lang="en-IN"/>
              <a:t>REQUEST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PROPOGATE</a:t>
            </a:r>
          </a:p>
          <a:p>
            <a:pPr lvl="1"/>
            <a:r>
              <a:rPr lang="en-IN"/>
              <a:t>PRE-PREPARE</a:t>
            </a:r>
          </a:p>
          <a:p>
            <a:pPr lvl="1"/>
            <a:r>
              <a:rPr lang="en-IN"/>
              <a:t>PREPARE</a:t>
            </a:r>
          </a:p>
          <a:p>
            <a:pPr lvl="1"/>
            <a:r>
              <a:rPr lang="en-IN"/>
              <a:t>COMMIT</a:t>
            </a:r>
          </a:p>
          <a:p>
            <a:pPr lvl="1"/>
            <a:r>
              <a:rPr lang="en-IN"/>
              <a:t>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 1: REQUEST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/>
                  <a:t>Client sends </a:t>
                </a:r>
                <a:r>
                  <a:rPr lang="en-IN" i="1"/>
                  <a:t>&lt; &lt;</a:t>
                </a:r>
                <a:r>
                  <a:rPr lang="en-IN"/>
                  <a:t> </a:t>
                </a:r>
                <a:r>
                  <a:rPr lang="en-IN" i="1"/>
                  <a:t>REQUEST</a:t>
                </a:r>
                <a:r>
                  <a:rPr lang="en-IN"/>
                  <a:t>, </a:t>
                </a:r>
                <a:r>
                  <a:rPr lang="en-IN" i="1"/>
                  <a:t>o</a:t>
                </a:r>
                <a:r>
                  <a:rPr lang="en-IN"/>
                  <a:t>, </a:t>
                </a:r>
                <a:r>
                  <a:rPr lang="en-IN" i="1"/>
                  <a:t>rid</a:t>
                </a:r>
                <a:r>
                  <a:rPr lang="en-IN"/>
                  <a:t>, </a:t>
                </a:r>
                <a:r>
                  <a:rPr lang="en-IN" i="1"/>
                  <a:t>c</a:t>
                </a:r>
                <a:r>
                  <a:rPr lang="en-IN"/>
                  <a:t> </a:t>
                </a:r>
                <a:r>
                  <a:rPr lang="en-IN" i="1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:r>
                  <a:rPr lang="en-IN" i="1"/>
                  <a:t>c</a:t>
                </a:r>
                <a:r>
                  <a:rPr lang="en-IN"/>
                  <a:t> </a:t>
                </a:r>
                <a:r>
                  <a:rPr lang="en-IN" i="1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/>
              </a:p>
              <a:p>
                <a:r>
                  <a:rPr lang="en-IN"/>
                  <a:t>Node </a:t>
                </a:r>
                <a:r>
                  <a:rPr lang="en-IN" err="1"/>
                  <a:t>i</a:t>
                </a:r>
                <a:r>
                  <a:rPr lang="en-IN"/>
                  <a:t> verifies MAC if valid then verifies signature if invalid blacklist c </a:t>
                </a:r>
              </a:p>
              <a:p>
                <a:r>
                  <a:rPr lang="en-IN"/>
                  <a:t>If request already processed, resend reply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4379" y="3997256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84378" y="4569102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57872" y="5140947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371120" y="5682557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384374" y="6254401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83972" y="3800095"/>
            <a:ext cx="394256" cy="39432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983972" y="4377238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983972" y="4952263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983972" y="5500513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983972" y="6065717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35970" y="3650077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93100" y="3689869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97222" y="3689868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41101" y="3703120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45222" y="3703119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5257" y="3407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378228" y="3997256"/>
            <a:ext cx="1457742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78228" y="3997256"/>
            <a:ext cx="1417987" cy="114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78228" y="3997256"/>
            <a:ext cx="1419877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364976" y="3997256"/>
            <a:ext cx="1444490" cy="225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82368" y="3642499"/>
            <a:ext cx="10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1. REQUEST</a:t>
            </a:r>
          </a:p>
        </p:txBody>
      </p:sp>
    </p:spTree>
    <p:extLst>
      <p:ext uri="{BB962C8B-B14F-4D97-AF65-F5344CB8AC3E}">
        <p14:creationId xmlns:p14="http://schemas.microsoft.com/office/powerpoint/2010/main" val="6200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4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 2: PROPAGATE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Node sends </a:t>
                </a:r>
                <a:r>
                  <a:rPr lang="en-IN" i="1"/>
                  <a:t>&lt; PROPAGATE, &lt;REQUEST</a:t>
                </a:r>
                <a:r>
                  <a:rPr lang="en-IN"/>
                  <a:t>, </a:t>
                </a:r>
                <a:r>
                  <a:rPr lang="en-IN" i="1"/>
                  <a:t>o</a:t>
                </a:r>
                <a:r>
                  <a:rPr lang="en-IN"/>
                  <a:t>, </a:t>
                </a:r>
                <a:r>
                  <a:rPr lang="en-IN" i="1"/>
                  <a:t>s</a:t>
                </a:r>
                <a:r>
                  <a:rPr lang="en-IN"/>
                  <a:t>, </a:t>
                </a:r>
                <a:r>
                  <a:rPr lang="en-IN" i="1"/>
                  <a:t>c 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:r>
                  <a:rPr lang="en-IN" i="1" err="1"/>
                  <a:t>i</a:t>
                </a:r>
                <a:r>
                  <a:rPr lang="en-IN" i="1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/>
              </a:p>
              <a:p>
                <a:r>
                  <a:rPr lang="en-IN"/>
                  <a:t>Request is given to other protocol instances only if a node receives      </a:t>
                </a:r>
                <a:r>
                  <a:rPr lang="en-IN" i="1"/>
                  <a:t>f + 1 </a:t>
                </a:r>
                <a:r>
                  <a:rPr lang="en-IN"/>
                  <a:t>PROPAGATE</a:t>
                </a:r>
                <a:endParaRPr lang="en-IN" i="1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1384379" y="3997256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1384378" y="4569102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1357872" y="5140947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1371120" y="5682557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384374" y="6254401"/>
            <a:ext cx="8903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/>
          <p:cNvSpPr/>
          <p:nvPr/>
        </p:nvSpPr>
        <p:spPr>
          <a:xfrm>
            <a:off x="983972" y="3800095"/>
            <a:ext cx="394256" cy="39432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</a:t>
            </a:r>
          </a:p>
        </p:txBody>
      </p:sp>
      <p:sp>
        <p:nvSpPr>
          <p:cNvPr id="269" name="Oval 268"/>
          <p:cNvSpPr/>
          <p:nvPr/>
        </p:nvSpPr>
        <p:spPr>
          <a:xfrm>
            <a:off x="983972" y="4377238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0</a:t>
            </a:r>
          </a:p>
        </p:txBody>
      </p:sp>
      <p:sp>
        <p:nvSpPr>
          <p:cNvPr id="270" name="Oval 269"/>
          <p:cNvSpPr/>
          <p:nvPr/>
        </p:nvSpPr>
        <p:spPr>
          <a:xfrm>
            <a:off x="983972" y="4952263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271" name="Oval 270"/>
          <p:cNvSpPr/>
          <p:nvPr/>
        </p:nvSpPr>
        <p:spPr>
          <a:xfrm>
            <a:off x="983972" y="5500513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272" name="Oval 271"/>
          <p:cNvSpPr/>
          <p:nvPr/>
        </p:nvSpPr>
        <p:spPr>
          <a:xfrm>
            <a:off x="983972" y="6065717"/>
            <a:ext cx="394256" cy="39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cxnSp>
        <p:nvCxnSpPr>
          <p:cNvPr id="273" name="Straight Connector 272"/>
          <p:cNvCxnSpPr/>
          <p:nvPr/>
        </p:nvCxnSpPr>
        <p:spPr>
          <a:xfrm>
            <a:off x="2835970" y="3650077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393100" y="3689869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897222" y="3689868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441101" y="3703120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945222" y="3703119"/>
            <a:ext cx="0" cy="29817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585257" y="3407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1378228" y="3997256"/>
            <a:ext cx="1457742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1378228" y="3997256"/>
            <a:ext cx="1417987" cy="114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1378228" y="3997256"/>
            <a:ext cx="1419877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1364976" y="3997256"/>
            <a:ext cx="1444490" cy="225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582368" y="3642499"/>
            <a:ext cx="103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1. REQUEST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2835970" y="456910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2809466" y="4569102"/>
            <a:ext cx="1583634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2835970" y="4569102"/>
            <a:ext cx="1557130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V="1">
            <a:off x="2835970" y="4569102"/>
            <a:ext cx="1557130" cy="5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2835970" y="5137626"/>
            <a:ext cx="1557130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2809466" y="5137626"/>
            <a:ext cx="1583634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V="1">
            <a:off x="2835970" y="4569102"/>
            <a:ext cx="1557130" cy="111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V="1">
            <a:off x="2809466" y="5137626"/>
            <a:ext cx="1583634" cy="5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2835970" y="568255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V="1">
            <a:off x="2809466" y="4569102"/>
            <a:ext cx="1583634" cy="168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V="1">
            <a:off x="2835970" y="5137626"/>
            <a:ext cx="1557130" cy="111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V="1">
            <a:off x="2835970" y="5682555"/>
            <a:ext cx="1557130" cy="5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3025157" y="3637691"/>
            <a:ext cx="1231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2. PROPAGATE</a:t>
            </a:r>
          </a:p>
        </p:txBody>
      </p:sp>
    </p:spTree>
    <p:extLst>
      <p:ext uri="{BB962C8B-B14F-4D97-AF65-F5344CB8AC3E}">
        <p14:creationId xmlns:p14="http://schemas.microsoft.com/office/powerpoint/2010/main" val="2837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70" grpId="0" animBg="1"/>
      <p:bldP spid="271" grpId="0" animBg="1"/>
      <p:bldP spid="272" grpId="0" animBg="1"/>
      <p:bldP spid="278" grpId="0"/>
      <p:bldP spid="283" grpId="0"/>
      <p:bldP spid="29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1242</Words>
  <Application>Microsoft Office PowerPoint</Application>
  <PresentationFormat>Widescreen</PresentationFormat>
  <Paragraphs>263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RBFT: Redundant Byzantine Fault Tolerance Pierre-Louis Aublin, Sonia Ben Mokhtar, Vivien Quema Grenoble University, CNRS – LIRIS, Grenoble INP</vt:lpstr>
      <vt:lpstr>Agenda</vt:lpstr>
      <vt:lpstr>Motivation</vt:lpstr>
      <vt:lpstr>Drawbacks of Aardvark</vt:lpstr>
      <vt:lpstr>RBFT Protocol</vt:lpstr>
      <vt:lpstr>RBFT Overview</vt:lpstr>
      <vt:lpstr>Detailed Protocol Steps</vt:lpstr>
      <vt:lpstr>Step 1: REQUEST</vt:lpstr>
      <vt:lpstr>Step 2: PROPAGATE</vt:lpstr>
      <vt:lpstr>Step 3, 4, &amp; 5: 3 Phase Commit in Parallel</vt:lpstr>
      <vt:lpstr>Step 6: Execute</vt:lpstr>
      <vt:lpstr>Monitoring Mechanism: Throughput</vt:lpstr>
      <vt:lpstr>Protocol Instance Change Mechanism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Evaluation</vt:lpstr>
      <vt:lpstr>Performance Evaluation – (I) Fault Free </vt:lpstr>
      <vt:lpstr>Performance Evaluation– (II) Worst Attack 1</vt:lpstr>
      <vt:lpstr>Performance Evaluation– (III) Worst Attack 2</vt:lpstr>
      <vt:lpstr>Performance Evaluation– (IV) Unfair Primary</vt:lpstr>
      <vt:lpstr>Conclusion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Utkarsh Opalkar</cp:lastModifiedBy>
  <cp:revision>1</cp:revision>
  <dcterms:created xsi:type="dcterms:W3CDTF">2019-10-31T22:44:14Z</dcterms:created>
  <dcterms:modified xsi:type="dcterms:W3CDTF">2019-11-08T22:30:10Z</dcterms:modified>
</cp:coreProperties>
</file>