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5" d="100"/>
          <a:sy n="85" d="100"/>
        </p:scale>
        <p:origin x="9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176FB7-6AE4-477F-87A6-C5A152EE64C3}"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7C3FD-8CD0-471B-B00F-3E1A10E092E4}" type="slidenum">
              <a:rPr lang="en-US" smtClean="0"/>
              <a:t>‹#›</a:t>
            </a:fld>
            <a:endParaRPr lang="en-US"/>
          </a:p>
        </p:txBody>
      </p:sp>
    </p:spTree>
    <p:extLst>
      <p:ext uri="{BB962C8B-B14F-4D97-AF65-F5344CB8AC3E}">
        <p14:creationId xmlns:p14="http://schemas.microsoft.com/office/powerpoint/2010/main" val="3064235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176FB7-6AE4-477F-87A6-C5A152EE64C3}"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47C3FD-8CD0-471B-B00F-3E1A10E092E4}" type="slidenum">
              <a:rPr lang="en-US" smtClean="0"/>
              <a:t>‹#›</a:t>
            </a:fld>
            <a:endParaRPr lang="en-US"/>
          </a:p>
        </p:txBody>
      </p:sp>
    </p:spTree>
    <p:extLst>
      <p:ext uri="{BB962C8B-B14F-4D97-AF65-F5344CB8AC3E}">
        <p14:creationId xmlns:p14="http://schemas.microsoft.com/office/powerpoint/2010/main" val="3259453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176FB7-6AE4-477F-87A6-C5A152EE64C3}"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47C3FD-8CD0-471B-B00F-3E1A10E092E4}" type="slidenum">
              <a:rPr lang="en-US" smtClean="0"/>
              <a:t>‹#›</a:t>
            </a:fld>
            <a:endParaRPr lang="en-US"/>
          </a:p>
        </p:txBody>
      </p:sp>
    </p:spTree>
    <p:extLst>
      <p:ext uri="{BB962C8B-B14F-4D97-AF65-F5344CB8AC3E}">
        <p14:creationId xmlns:p14="http://schemas.microsoft.com/office/powerpoint/2010/main" val="1429073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176FB7-6AE4-477F-87A6-C5A152EE64C3}"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47C3FD-8CD0-471B-B00F-3E1A10E092E4}" type="slidenum">
              <a:rPr lang="en-US" smtClean="0"/>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24636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176FB7-6AE4-477F-87A6-C5A152EE64C3}"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47C3FD-8CD0-471B-B00F-3E1A10E092E4}" type="slidenum">
              <a:rPr lang="en-US" smtClean="0"/>
              <a:t>‹#›</a:t>
            </a:fld>
            <a:endParaRPr lang="en-US"/>
          </a:p>
        </p:txBody>
      </p:sp>
    </p:spTree>
    <p:extLst>
      <p:ext uri="{BB962C8B-B14F-4D97-AF65-F5344CB8AC3E}">
        <p14:creationId xmlns:p14="http://schemas.microsoft.com/office/powerpoint/2010/main" val="1415637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1176FB7-6AE4-477F-87A6-C5A152EE64C3}" type="datetimeFigureOut">
              <a:rPr lang="en-US" smtClean="0"/>
              <a:t>7/23/2022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47C3FD-8CD0-471B-B00F-3E1A10E092E4}" type="slidenum">
              <a:rPr lang="en-US" smtClean="0"/>
              <a:t>‹#›</a:t>
            </a:fld>
            <a:endParaRPr lang="en-US"/>
          </a:p>
        </p:txBody>
      </p:sp>
    </p:spTree>
    <p:extLst>
      <p:ext uri="{BB962C8B-B14F-4D97-AF65-F5344CB8AC3E}">
        <p14:creationId xmlns:p14="http://schemas.microsoft.com/office/powerpoint/2010/main" val="1848872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1176FB7-6AE4-477F-87A6-C5A152EE64C3}" type="datetimeFigureOut">
              <a:rPr lang="en-US" smtClean="0"/>
              <a:t>7/23/2022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47C3FD-8CD0-471B-B00F-3E1A10E092E4}" type="slidenum">
              <a:rPr lang="en-US" smtClean="0"/>
              <a:t>‹#›</a:t>
            </a:fld>
            <a:endParaRPr lang="en-US"/>
          </a:p>
        </p:txBody>
      </p:sp>
    </p:spTree>
    <p:extLst>
      <p:ext uri="{BB962C8B-B14F-4D97-AF65-F5344CB8AC3E}">
        <p14:creationId xmlns:p14="http://schemas.microsoft.com/office/powerpoint/2010/main" val="2092427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176FB7-6AE4-477F-87A6-C5A152EE64C3}"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7C3FD-8CD0-471B-B00F-3E1A10E092E4}" type="slidenum">
              <a:rPr lang="en-US" smtClean="0"/>
              <a:t>‹#›</a:t>
            </a:fld>
            <a:endParaRPr lang="en-US"/>
          </a:p>
        </p:txBody>
      </p:sp>
    </p:spTree>
    <p:extLst>
      <p:ext uri="{BB962C8B-B14F-4D97-AF65-F5344CB8AC3E}">
        <p14:creationId xmlns:p14="http://schemas.microsoft.com/office/powerpoint/2010/main" val="3946889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176FB7-6AE4-477F-87A6-C5A152EE64C3}"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7C3FD-8CD0-471B-B00F-3E1A10E092E4}" type="slidenum">
              <a:rPr lang="en-US" smtClean="0"/>
              <a:t>‹#›</a:t>
            </a:fld>
            <a:endParaRPr lang="en-US"/>
          </a:p>
        </p:txBody>
      </p:sp>
    </p:spTree>
    <p:extLst>
      <p:ext uri="{BB962C8B-B14F-4D97-AF65-F5344CB8AC3E}">
        <p14:creationId xmlns:p14="http://schemas.microsoft.com/office/powerpoint/2010/main" val="303505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176FB7-6AE4-477F-87A6-C5A152EE64C3}"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7C3FD-8CD0-471B-B00F-3E1A10E092E4}" type="slidenum">
              <a:rPr lang="en-US" smtClean="0"/>
              <a:t>‹#›</a:t>
            </a:fld>
            <a:endParaRPr lang="en-US"/>
          </a:p>
        </p:txBody>
      </p:sp>
    </p:spTree>
    <p:extLst>
      <p:ext uri="{BB962C8B-B14F-4D97-AF65-F5344CB8AC3E}">
        <p14:creationId xmlns:p14="http://schemas.microsoft.com/office/powerpoint/2010/main" val="2188121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176FB7-6AE4-477F-87A6-C5A152EE64C3}"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7C3FD-8CD0-471B-B00F-3E1A10E092E4}" type="slidenum">
              <a:rPr lang="en-US" smtClean="0"/>
              <a:t>‹#›</a:t>
            </a:fld>
            <a:endParaRPr lang="en-US"/>
          </a:p>
        </p:txBody>
      </p:sp>
    </p:spTree>
    <p:extLst>
      <p:ext uri="{BB962C8B-B14F-4D97-AF65-F5344CB8AC3E}">
        <p14:creationId xmlns:p14="http://schemas.microsoft.com/office/powerpoint/2010/main" val="51606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176FB7-6AE4-477F-87A6-C5A152EE64C3}"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47C3FD-8CD0-471B-B00F-3E1A10E092E4}" type="slidenum">
              <a:rPr lang="en-US" smtClean="0"/>
              <a:t>‹#›</a:t>
            </a:fld>
            <a:endParaRPr lang="en-US"/>
          </a:p>
        </p:txBody>
      </p:sp>
    </p:spTree>
    <p:extLst>
      <p:ext uri="{BB962C8B-B14F-4D97-AF65-F5344CB8AC3E}">
        <p14:creationId xmlns:p14="http://schemas.microsoft.com/office/powerpoint/2010/main" val="3089875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176FB7-6AE4-477F-87A6-C5A152EE64C3}" type="datetimeFigureOut">
              <a:rPr lang="en-US" smtClean="0"/>
              <a:t>7/23/2022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7C3FD-8CD0-471B-B00F-3E1A10E092E4}" type="slidenum">
              <a:rPr lang="en-US" smtClean="0"/>
              <a:t>‹#›</a:t>
            </a:fld>
            <a:endParaRPr lang="en-US"/>
          </a:p>
        </p:txBody>
      </p:sp>
    </p:spTree>
    <p:extLst>
      <p:ext uri="{BB962C8B-B14F-4D97-AF65-F5344CB8AC3E}">
        <p14:creationId xmlns:p14="http://schemas.microsoft.com/office/powerpoint/2010/main" val="2432998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176FB7-6AE4-477F-87A6-C5A152EE64C3}" type="datetimeFigureOut">
              <a:rPr lang="en-US" smtClean="0"/>
              <a:t>7/23/2022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47C3FD-8CD0-471B-B00F-3E1A10E092E4}" type="slidenum">
              <a:rPr lang="en-US" smtClean="0"/>
              <a:t>‹#›</a:t>
            </a:fld>
            <a:endParaRPr lang="en-US"/>
          </a:p>
        </p:txBody>
      </p:sp>
    </p:spTree>
    <p:extLst>
      <p:ext uri="{BB962C8B-B14F-4D97-AF65-F5344CB8AC3E}">
        <p14:creationId xmlns:p14="http://schemas.microsoft.com/office/powerpoint/2010/main" val="102988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41176FB7-6AE4-477F-87A6-C5A152EE64C3}" type="datetimeFigureOut">
              <a:rPr lang="en-US" smtClean="0"/>
              <a:t>7/23/2022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47C3FD-8CD0-471B-B00F-3E1A10E092E4}" type="slidenum">
              <a:rPr lang="en-US" smtClean="0"/>
              <a:t>‹#›</a:t>
            </a:fld>
            <a:endParaRPr lang="en-US"/>
          </a:p>
        </p:txBody>
      </p:sp>
    </p:spTree>
    <p:extLst>
      <p:ext uri="{BB962C8B-B14F-4D97-AF65-F5344CB8AC3E}">
        <p14:creationId xmlns:p14="http://schemas.microsoft.com/office/powerpoint/2010/main" val="92675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176FB7-6AE4-477F-87A6-C5A152EE64C3}"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47C3FD-8CD0-471B-B00F-3E1A10E092E4}" type="slidenum">
              <a:rPr lang="en-US" smtClean="0"/>
              <a:t>‹#›</a:t>
            </a:fld>
            <a:endParaRPr lang="en-US"/>
          </a:p>
        </p:txBody>
      </p:sp>
    </p:spTree>
    <p:extLst>
      <p:ext uri="{BB962C8B-B14F-4D97-AF65-F5344CB8AC3E}">
        <p14:creationId xmlns:p14="http://schemas.microsoft.com/office/powerpoint/2010/main" val="295213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176FB7-6AE4-477F-87A6-C5A152EE64C3}"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47C3FD-8CD0-471B-B00F-3E1A10E092E4}" type="slidenum">
              <a:rPr lang="en-US" smtClean="0"/>
              <a:t>‹#›</a:t>
            </a:fld>
            <a:endParaRPr lang="en-US"/>
          </a:p>
        </p:txBody>
      </p:sp>
    </p:spTree>
    <p:extLst>
      <p:ext uri="{BB962C8B-B14F-4D97-AF65-F5344CB8AC3E}">
        <p14:creationId xmlns:p14="http://schemas.microsoft.com/office/powerpoint/2010/main" val="160382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41176FB7-6AE4-477F-87A6-C5A152EE64C3}" type="datetimeFigureOut">
              <a:rPr lang="en-US" smtClean="0"/>
              <a:t>7/23/2022</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4C47C3FD-8CD0-471B-B00F-3E1A10E092E4}" type="slidenum">
              <a:rPr lang="en-US" smtClean="0"/>
              <a:t>‹#›</a:t>
            </a:fld>
            <a:endParaRPr lang="en-US"/>
          </a:p>
        </p:txBody>
      </p:sp>
    </p:spTree>
    <p:extLst>
      <p:ext uri="{BB962C8B-B14F-4D97-AF65-F5344CB8AC3E}">
        <p14:creationId xmlns:p14="http://schemas.microsoft.com/office/powerpoint/2010/main" val="95711259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prds/field_profitability_index" TargetMode="External"/><Relationship Id="rId2" Type="http://schemas.openxmlformats.org/officeDocument/2006/relationships/hyperlink" Target="https://peaceful-ravine-66425.herokuapp.com/doc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s://peaceful-ravine-66425.herokuapp.com/docs#/default/get_prediction_predict__post"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n w="11430"/>
                <a:effectLst>
                  <a:outerShdw blurRad="50800" dist="39000" dir="5460000" algn="tl">
                    <a:srgbClr val="000000">
                      <a:alpha val="38000"/>
                    </a:srgbClr>
                  </a:outerShdw>
                </a:effectLst>
                <a:cs typeface="Arial" pitchFamily="34" charset="0"/>
              </a:rPr>
              <a:t>Field profitability index prediction</a:t>
            </a:r>
            <a:endParaRPr lang="en-US" dirty="0"/>
          </a:p>
        </p:txBody>
      </p:sp>
      <p:sp>
        <p:nvSpPr>
          <p:cNvPr id="3" name="Subtitle 2"/>
          <p:cNvSpPr>
            <a:spLocks noGrp="1"/>
          </p:cNvSpPr>
          <p:nvPr>
            <p:ph type="subTitle" idx="1"/>
          </p:nvPr>
        </p:nvSpPr>
        <p:spPr/>
        <p:txBody>
          <a:bodyPr>
            <a:normAutofit fontScale="62500" lnSpcReduction="20000"/>
          </a:bodyPr>
          <a:lstStyle/>
          <a:p>
            <a:r>
              <a:rPr lang="en-US" b="1" dirty="0">
                <a:latin typeface="Calibri" pitchFamily="34" charset="0"/>
                <a:cs typeface="Tahoma" pitchFamily="34" charset="0"/>
              </a:rPr>
              <a:t>PACMANN DS-5 - Team A:</a:t>
            </a:r>
          </a:p>
          <a:p>
            <a:r>
              <a:rPr lang="en-US" b="1" dirty="0">
                <a:latin typeface="Calibri" pitchFamily="34" charset="0"/>
                <a:cs typeface="Tahoma" pitchFamily="34" charset="0"/>
              </a:rPr>
              <a:t>Andi </a:t>
            </a:r>
            <a:r>
              <a:rPr lang="en-US" b="1" dirty="0" err="1">
                <a:latin typeface="Calibri" pitchFamily="34" charset="0"/>
                <a:cs typeface="Tahoma" pitchFamily="34" charset="0"/>
              </a:rPr>
              <a:t>Pratama</a:t>
            </a:r>
            <a:endParaRPr lang="en-US" dirty="0"/>
          </a:p>
          <a:p>
            <a:r>
              <a:rPr lang="en-US" b="1" dirty="0">
                <a:latin typeface="Calibri" pitchFamily="34" charset="0"/>
                <a:cs typeface="Tahoma" pitchFamily="34" charset="0"/>
              </a:rPr>
              <a:t>Wilson Robert </a:t>
            </a:r>
            <a:r>
              <a:rPr lang="en-US" b="1" dirty="0" err="1">
                <a:latin typeface="Calibri" pitchFamily="34" charset="0"/>
                <a:cs typeface="Tahoma" pitchFamily="34" charset="0"/>
              </a:rPr>
              <a:t>Pariangan</a:t>
            </a:r>
            <a:endParaRPr lang="en-US" b="1" dirty="0">
              <a:latin typeface="Calibri" pitchFamily="34" charset="0"/>
              <a:cs typeface="Tahoma" pitchFamily="34" charset="0"/>
            </a:endParaRPr>
          </a:p>
          <a:p>
            <a:r>
              <a:rPr lang="en-US" b="1" dirty="0">
                <a:latin typeface="Calibri" pitchFamily="34" charset="0"/>
                <a:cs typeface="Tahoma" pitchFamily="34" charset="0"/>
              </a:rPr>
              <a:t>Andrew Wisnujati</a:t>
            </a:r>
          </a:p>
        </p:txBody>
      </p:sp>
    </p:spTree>
    <p:extLst>
      <p:ext uri="{BB962C8B-B14F-4D97-AF65-F5344CB8AC3E}">
        <p14:creationId xmlns:p14="http://schemas.microsoft.com/office/powerpoint/2010/main" val="2223618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6E19F-8D80-81C3-739F-F892F1F827D4}"/>
              </a:ext>
            </a:extLst>
          </p:cNvPr>
          <p:cNvSpPr>
            <a:spLocks noGrp="1"/>
          </p:cNvSpPr>
          <p:nvPr>
            <p:ph type="title"/>
          </p:nvPr>
        </p:nvSpPr>
        <p:spPr>
          <a:xfrm>
            <a:off x="966651" y="274638"/>
            <a:ext cx="7720149" cy="706090"/>
          </a:xfrm>
        </p:spPr>
        <p:txBody>
          <a:bodyPr>
            <a:normAutofit fontScale="90000"/>
          </a:bodyPr>
          <a:lstStyle/>
          <a:p>
            <a:r>
              <a:rPr lang="en-US" dirty="0"/>
              <a:t>Model Performance (Final: </a:t>
            </a:r>
            <a:r>
              <a:rPr lang="en-US" dirty="0" err="1"/>
              <a:t>XGboost</a:t>
            </a:r>
            <a:r>
              <a:rPr lang="en-US" dirty="0"/>
              <a:t>)</a:t>
            </a:r>
            <a:endParaRPr lang="en-ID" dirty="0"/>
          </a:p>
        </p:txBody>
      </p:sp>
      <p:sp>
        <p:nvSpPr>
          <p:cNvPr id="4" name="Slide Number Placeholder 3">
            <a:extLst>
              <a:ext uri="{FF2B5EF4-FFF2-40B4-BE49-F238E27FC236}">
                <a16:creationId xmlns:a16="http://schemas.microsoft.com/office/drawing/2014/main" id="{A820D7A4-027B-77C6-43BB-2CD1EB743326}"/>
              </a:ext>
            </a:extLst>
          </p:cNvPr>
          <p:cNvSpPr>
            <a:spLocks noGrp="1"/>
          </p:cNvSpPr>
          <p:nvPr>
            <p:ph type="sldNum" sz="quarter" idx="12"/>
          </p:nvPr>
        </p:nvSpPr>
        <p:spPr/>
        <p:txBody>
          <a:bodyPr/>
          <a:lstStyle/>
          <a:p>
            <a:fld id="{26011685-63FC-004C-B2B9-AB65BD1A2FA7}" type="slidenum">
              <a:rPr lang="en-US" smtClean="0"/>
              <a:pPr/>
              <a:t>10</a:t>
            </a:fld>
            <a:endParaRPr lang="en-US"/>
          </a:p>
        </p:txBody>
      </p:sp>
      <p:pic>
        <p:nvPicPr>
          <p:cNvPr id="6" name="Picture 5">
            <a:extLst>
              <a:ext uri="{FF2B5EF4-FFF2-40B4-BE49-F238E27FC236}">
                <a16:creationId xmlns:a16="http://schemas.microsoft.com/office/drawing/2014/main" id="{9A9498C4-87A9-AE90-2F63-FBE0460A9EF9}"/>
              </a:ext>
            </a:extLst>
          </p:cNvPr>
          <p:cNvPicPr>
            <a:picLocks noChangeAspect="1"/>
          </p:cNvPicPr>
          <p:nvPr/>
        </p:nvPicPr>
        <p:blipFill>
          <a:blip r:embed="rId2"/>
          <a:stretch>
            <a:fillRect/>
          </a:stretch>
        </p:blipFill>
        <p:spPr>
          <a:xfrm>
            <a:off x="523875" y="1215603"/>
            <a:ext cx="4048125" cy="1114425"/>
          </a:xfrm>
          <a:prstGeom prst="rect">
            <a:avLst/>
          </a:prstGeom>
        </p:spPr>
      </p:pic>
      <p:pic>
        <p:nvPicPr>
          <p:cNvPr id="8" name="Picture 7">
            <a:extLst>
              <a:ext uri="{FF2B5EF4-FFF2-40B4-BE49-F238E27FC236}">
                <a16:creationId xmlns:a16="http://schemas.microsoft.com/office/drawing/2014/main" id="{D9324C76-0574-5340-E8E8-ED24C4ED3416}"/>
              </a:ext>
            </a:extLst>
          </p:cNvPr>
          <p:cNvPicPr>
            <a:picLocks noChangeAspect="1"/>
          </p:cNvPicPr>
          <p:nvPr/>
        </p:nvPicPr>
        <p:blipFill>
          <a:blip r:embed="rId3"/>
          <a:stretch>
            <a:fillRect/>
          </a:stretch>
        </p:blipFill>
        <p:spPr>
          <a:xfrm>
            <a:off x="1544216" y="2564904"/>
            <a:ext cx="6662564" cy="3488340"/>
          </a:xfrm>
          <a:prstGeom prst="rect">
            <a:avLst/>
          </a:prstGeom>
        </p:spPr>
      </p:pic>
    </p:spTree>
    <p:extLst>
      <p:ext uri="{BB962C8B-B14F-4D97-AF65-F5344CB8AC3E}">
        <p14:creationId xmlns:p14="http://schemas.microsoft.com/office/powerpoint/2010/main" val="2566391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61B99-1224-F1E3-FCA5-3492E4F8DB89}"/>
              </a:ext>
            </a:extLst>
          </p:cNvPr>
          <p:cNvSpPr>
            <a:spLocks noGrp="1"/>
          </p:cNvSpPr>
          <p:nvPr>
            <p:ph type="title"/>
          </p:nvPr>
        </p:nvSpPr>
        <p:spPr>
          <a:xfrm>
            <a:off x="1524000" y="274638"/>
            <a:ext cx="7162800" cy="706090"/>
          </a:xfrm>
        </p:spPr>
        <p:txBody>
          <a:bodyPr/>
          <a:lstStyle/>
          <a:p>
            <a:r>
              <a:rPr lang="en-US" dirty="0"/>
              <a:t>Features Importance</a:t>
            </a:r>
            <a:endParaRPr lang="en-ID" dirty="0"/>
          </a:p>
        </p:txBody>
      </p:sp>
      <p:sp>
        <p:nvSpPr>
          <p:cNvPr id="4" name="Slide Number Placeholder 3">
            <a:extLst>
              <a:ext uri="{FF2B5EF4-FFF2-40B4-BE49-F238E27FC236}">
                <a16:creationId xmlns:a16="http://schemas.microsoft.com/office/drawing/2014/main" id="{354DA976-C147-1633-9003-C2CBDB7665FF}"/>
              </a:ext>
            </a:extLst>
          </p:cNvPr>
          <p:cNvSpPr>
            <a:spLocks noGrp="1"/>
          </p:cNvSpPr>
          <p:nvPr>
            <p:ph type="sldNum" sz="quarter" idx="12"/>
          </p:nvPr>
        </p:nvSpPr>
        <p:spPr/>
        <p:txBody>
          <a:bodyPr/>
          <a:lstStyle/>
          <a:p>
            <a:fld id="{26011685-63FC-004C-B2B9-AB65BD1A2FA7}" type="slidenum">
              <a:rPr lang="en-US" smtClean="0"/>
              <a:pPr/>
              <a:t>11</a:t>
            </a:fld>
            <a:endParaRPr lang="en-US"/>
          </a:p>
        </p:txBody>
      </p:sp>
      <p:pic>
        <p:nvPicPr>
          <p:cNvPr id="6" name="Picture 5">
            <a:extLst>
              <a:ext uri="{FF2B5EF4-FFF2-40B4-BE49-F238E27FC236}">
                <a16:creationId xmlns:a16="http://schemas.microsoft.com/office/drawing/2014/main" id="{7F0C4609-9C56-367F-8758-C5E623C269CE}"/>
              </a:ext>
            </a:extLst>
          </p:cNvPr>
          <p:cNvPicPr>
            <a:picLocks noChangeAspect="1"/>
          </p:cNvPicPr>
          <p:nvPr/>
        </p:nvPicPr>
        <p:blipFill rotWithShape="1">
          <a:blip r:embed="rId2"/>
          <a:srcRect r="8556"/>
          <a:stretch/>
        </p:blipFill>
        <p:spPr>
          <a:xfrm>
            <a:off x="508594" y="980728"/>
            <a:ext cx="8352928" cy="5029200"/>
          </a:xfrm>
          <a:prstGeom prst="rect">
            <a:avLst/>
          </a:prstGeom>
        </p:spPr>
      </p:pic>
      <p:sp>
        <p:nvSpPr>
          <p:cNvPr id="7" name="TextBox 6">
            <a:extLst>
              <a:ext uri="{FF2B5EF4-FFF2-40B4-BE49-F238E27FC236}">
                <a16:creationId xmlns:a16="http://schemas.microsoft.com/office/drawing/2014/main" id="{F77AA445-63A5-AB58-E483-7854CAC8A1CB}"/>
              </a:ext>
            </a:extLst>
          </p:cNvPr>
          <p:cNvSpPr txBox="1"/>
          <p:nvPr/>
        </p:nvSpPr>
        <p:spPr>
          <a:xfrm>
            <a:off x="6256784" y="1086653"/>
            <a:ext cx="2664296" cy="1200329"/>
          </a:xfrm>
          <a:prstGeom prst="rect">
            <a:avLst/>
          </a:prstGeom>
          <a:noFill/>
        </p:spPr>
        <p:txBody>
          <a:bodyPr wrap="square" rtlCol="0">
            <a:spAutoFit/>
          </a:bodyPr>
          <a:lstStyle/>
          <a:p>
            <a:r>
              <a:rPr lang="en-US" sz="2400" b="1" dirty="0">
                <a:solidFill>
                  <a:srgbClr val="C00000"/>
                </a:solidFill>
              </a:rPr>
              <a:t>Region/ Location</a:t>
            </a:r>
          </a:p>
          <a:p>
            <a:r>
              <a:rPr lang="en-US" sz="2400" b="1" dirty="0">
                <a:solidFill>
                  <a:srgbClr val="C00000"/>
                </a:solidFill>
              </a:rPr>
              <a:t>Play </a:t>
            </a:r>
            <a:r>
              <a:rPr lang="en-US" sz="2400" b="1" u="sng" dirty="0">
                <a:solidFill>
                  <a:srgbClr val="C00000"/>
                </a:solidFill>
              </a:rPr>
              <a:t>important ROLE!</a:t>
            </a:r>
            <a:endParaRPr lang="en-ID" sz="2400" b="1" u="sng" dirty="0">
              <a:solidFill>
                <a:srgbClr val="C00000"/>
              </a:solidFill>
            </a:endParaRPr>
          </a:p>
        </p:txBody>
      </p:sp>
    </p:spTree>
    <p:extLst>
      <p:ext uri="{BB962C8B-B14F-4D97-AF65-F5344CB8AC3E}">
        <p14:creationId xmlns:p14="http://schemas.microsoft.com/office/powerpoint/2010/main" val="1726363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FB3AC-957F-BCB9-75DE-67FD4DC7F9F8}"/>
              </a:ext>
            </a:extLst>
          </p:cNvPr>
          <p:cNvSpPr>
            <a:spLocks noGrp="1"/>
          </p:cNvSpPr>
          <p:nvPr>
            <p:ph type="title"/>
          </p:nvPr>
        </p:nvSpPr>
        <p:spPr>
          <a:xfrm>
            <a:off x="1524000" y="274638"/>
            <a:ext cx="7162800" cy="457199"/>
          </a:xfrm>
        </p:spPr>
        <p:txBody>
          <a:bodyPr>
            <a:normAutofit fontScale="90000"/>
          </a:bodyPr>
          <a:lstStyle/>
          <a:p>
            <a:r>
              <a:rPr lang="en-US" dirty="0"/>
              <a:t>User Flow</a:t>
            </a:r>
            <a:endParaRPr lang="en-ID" dirty="0"/>
          </a:p>
        </p:txBody>
      </p:sp>
      <p:sp>
        <p:nvSpPr>
          <p:cNvPr id="4" name="Slide Number Placeholder 3">
            <a:extLst>
              <a:ext uri="{FF2B5EF4-FFF2-40B4-BE49-F238E27FC236}">
                <a16:creationId xmlns:a16="http://schemas.microsoft.com/office/drawing/2014/main" id="{A84FFD1F-F81C-5581-7F4E-7896CF657BCD}"/>
              </a:ext>
            </a:extLst>
          </p:cNvPr>
          <p:cNvSpPr>
            <a:spLocks noGrp="1"/>
          </p:cNvSpPr>
          <p:nvPr>
            <p:ph type="sldNum" sz="quarter" idx="12"/>
          </p:nvPr>
        </p:nvSpPr>
        <p:spPr/>
        <p:txBody>
          <a:bodyPr/>
          <a:lstStyle/>
          <a:p>
            <a:fld id="{26011685-63FC-004C-B2B9-AB65BD1A2FA7}" type="slidenum">
              <a:rPr lang="en-US" smtClean="0"/>
              <a:pPr/>
              <a:t>12</a:t>
            </a:fld>
            <a:endParaRPr lang="en-US"/>
          </a:p>
        </p:txBody>
      </p:sp>
      <p:sp>
        <p:nvSpPr>
          <p:cNvPr id="6" name="Rectangle: Rounded Corners 5">
            <a:extLst>
              <a:ext uri="{FF2B5EF4-FFF2-40B4-BE49-F238E27FC236}">
                <a16:creationId xmlns:a16="http://schemas.microsoft.com/office/drawing/2014/main" id="{A3E3107D-B3DF-D18F-2A16-069378A9CFE5}"/>
              </a:ext>
            </a:extLst>
          </p:cNvPr>
          <p:cNvSpPr/>
          <p:nvPr/>
        </p:nvSpPr>
        <p:spPr>
          <a:xfrm>
            <a:off x="375048" y="2817332"/>
            <a:ext cx="1368152" cy="18009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Users: </a:t>
            </a:r>
          </a:p>
          <a:p>
            <a:r>
              <a:rPr lang="en-US" sz="1400" dirty="0"/>
              <a:t>1.Engineers</a:t>
            </a:r>
          </a:p>
          <a:p>
            <a:r>
              <a:rPr lang="en-US" sz="1400" dirty="0"/>
              <a:t>2. Field Development team</a:t>
            </a:r>
          </a:p>
          <a:p>
            <a:r>
              <a:rPr lang="en-US" sz="1400" dirty="0"/>
              <a:t>3. New Ventures</a:t>
            </a:r>
          </a:p>
          <a:p>
            <a:pPr algn="ctr"/>
            <a:endParaRPr lang="en-ID" dirty="0"/>
          </a:p>
        </p:txBody>
      </p:sp>
      <p:cxnSp>
        <p:nvCxnSpPr>
          <p:cNvPr id="8" name="Straight Arrow Connector 7">
            <a:extLst>
              <a:ext uri="{FF2B5EF4-FFF2-40B4-BE49-F238E27FC236}">
                <a16:creationId xmlns:a16="http://schemas.microsoft.com/office/drawing/2014/main" id="{D2EDB424-55CB-C306-E7BB-6BE0D7FD6F60}"/>
              </a:ext>
            </a:extLst>
          </p:cNvPr>
          <p:cNvCxnSpPr/>
          <p:nvPr/>
        </p:nvCxnSpPr>
        <p:spPr>
          <a:xfrm>
            <a:off x="1835696" y="3717830"/>
            <a:ext cx="4320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Rectangle: Rounded Corners 8">
            <a:extLst>
              <a:ext uri="{FF2B5EF4-FFF2-40B4-BE49-F238E27FC236}">
                <a16:creationId xmlns:a16="http://schemas.microsoft.com/office/drawing/2014/main" id="{3530E8B7-0687-96A7-DCBE-F76A39D93214}"/>
              </a:ext>
            </a:extLst>
          </p:cNvPr>
          <p:cNvSpPr/>
          <p:nvPr/>
        </p:nvSpPr>
        <p:spPr>
          <a:xfrm>
            <a:off x="2375756" y="3321786"/>
            <a:ext cx="1656184" cy="7920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Exploration Field Features</a:t>
            </a:r>
            <a:endParaRPr lang="en-ID" dirty="0"/>
          </a:p>
        </p:txBody>
      </p:sp>
      <p:cxnSp>
        <p:nvCxnSpPr>
          <p:cNvPr id="10" name="Straight Arrow Connector 9">
            <a:extLst>
              <a:ext uri="{FF2B5EF4-FFF2-40B4-BE49-F238E27FC236}">
                <a16:creationId xmlns:a16="http://schemas.microsoft.com/office/drawing/2014/main" id="{3FCB864B-69F6-3170-0FC9-7BAAC0F7A38B}"/>
              </a:ext>
            </a:extLst>
          </p:cNvPr>
          <p:cNvCxnSpPr/>
          <p:nvPr/>
        </p:nvCxnSpPr>
        <p:spPr>
          <a:xfrm>
            <a:off x="4139952" y="3732076"/>
            <a:ext cx="4320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Rounded Corners 10">
            <a:extLst>
              <a:ext uri="{FF2B5EF4-FFF2-40B4-BE49-F238E27FC236}">
                <a16:creationId xmlns:a16="http://schemas.microsoft.com/office/drawing/2014/main" id="{5FB9BCA2-A26B-B582-8659-E9DA9EE235B6}"/>
              </a:ext>
            </a:extLst>
          </p:cNvPr>
          <p:cNvSpPr/>
          <p:nvPr/>
        </p:nvSpPr>
        <p:spPr>
          <a:xfrm>
            <a:off x="4684984" y="3321786"/>
            <a:ext cx="1656184" cy="7920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Apps</a:t>
            </a:r>
            <a:endParaRPr lang="en-ID" dirty="0"/>
          </a:p>
        </p:txBody>
      </p:sp>
      <p:cxnSp>
        <p:nvCxnSpPr>
          <p:cNvPr id="12" name="Straight Arrow Connector 11">
            <a:extLst>
              <a:ext uri="{FF2B5EF4-FFF2-40B4-BE49-F238E27FC236}">
                <a16:creationId xmlns:a16="http://schemas.microsoft.com/office/drawing/2014/main" id="{66464FD1-0F17-FD2D-3CAA-5A52432C152C}"/>
              </a:ext>
            </a:extLst>
          </p:cNvPr>
          <p:cNvCxnSpPr>
            <a:cxnSpLocks/>
            <a:stCxn id="11" idx="3"/>
          </p:cNvCxnSpPr>
          <p:nvPr/>
        </p:nvCxnSpPr>
        <p:spPr>
          <a:xfrm flipV="1">
            <a:off x="6341168" y="3055512"/>
            <a:ext cx="828890" cy="6623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6301E9B1-4183-A2A1-0BF6-EAF5873A89CE}"/>
              </a:ext>
            </a:extLst>
          </p:cNvPr>
          <p:cNvCxnSpPr>
            <a:cxnSpLocks/>
            <a:stCxn id="11" idx="3"/>
          </p:cNvCxnSpPr>
          <p:nvPr/>
        </p:nvCxnSpPr>
        <p:spPr>
          <a:xfrm>
            <a:off x="6341168" y="3717830"/>
            <a:ext cx="828890" cy="7058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Rounded Corners 16">
            <a:extLst>
              <a:ext uri="{FF2B5EF4-FFF2-40B4-BE49-F238E27FC236}">
                <a16:creationId xmlns:a16="http://schemas.microsoft.com/office/drawing/2014/main" id="{E441FBF1-DE52-6E33-5123-A9F457FE8BAA}"/>
              </a:ext>
            </a:extLst>
          </p:cNvPr>
          <p:cNvSpPr/>
          <p:nvPr/>
        </p:nvSpPr>
        <p:spPr>
          <a:xfrm>
            <a:off x="6948264" y="2190166"/>
            <a:ext cx="1656184" cy="7920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0 | Marginal</a:t>
            </a:r>
          </a:p>
          <a:p>
            <a:pPr algn="ctr"/>
            <a:r>
              <a:rPr lang="en-US" dirty="0"/>
              <a:t>(prob ?)</a:t>
            </a:r>
            <a:endParaRPr lang="en-ID" dirty="0"/>
          </a:p>
        </p:txBody>
      </p:sp>
      <p:sp>
        <p:nvSpPr>
          <p:cNvPr id="18" name="Rectangle: Rounded Corners 17">
            <a:extLst>
              <a:ext uri="{FF2B5EF4-FFF2-40B4-BE49-F238E27FC236}">
                <a16:creationId xmlns:a16="http://schemas.microsoft.com/office/drawing/2014/main" id="{5027DD8C-70A8-FEF0-749C-6C6A62F9D67B}"/>
              </a:ext>
            </a:extLst>
          </p:cNvPr>
          <p:cNvSpPr/>
          <p:nvPr/>
        </p:nvSpPr>
        <p:spPr>
          <a:xfrm>
            <a:off x="6948264" y="4530914"/>
            <a:ext cx="1656184" cy="7920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 | Profitable</a:t>
            </a:r>
          </a:p>
          <a:p>
            <a:pPr algn="ctr"/>
            <a:r>
              <a:rPr lang="en-US" dirty="0"/>
              <a:t>(prob ?)</a:t>
            </a:r>
            <a:endParaRPr lang="en-ID" dirty="0"/>
          </a:p>
        </p:txBody>
      </p:sp>
      <p:cxnSp>
        <p:nvCxnSpPr>
          <p:cNvPr id="20" name="Straight Connector 19">
            <a:extLst>
              <a:ext uri="{FF2B5EF4-FFF2-40B4-BE49-F238E27FC236}">
                <a16:creationId xmlns:a16="http://schemas.microsoft.com/office/drawing/2014/main" id="{CF583C4A-D1D2-8C10-DFBA-8D4D1A46B856}"/>
              </a:ext>
            </a:extLst>
          </p:cNvPr>
          <p:cNvCxnSpPr/>
          <p:nvPr/>
        </p:nvCxnSpPr>
        <p:spPr>
          <a:xfrm>
            <a:off x="6660232" y="1412776"/>
            <a:ext cx="0" cy="4392488"/>
          </a:xfrm>
          <a:prstGeom prst="line">
            <a:avLst/>
          </a:prstGeom>
          <a:ln w="19050">
            <a:prstDash val="lgDash"/>
          </a:ln>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17C8B346-9055-7C46-8224-C86D17FF69CF}"/>
              </a:ext>
            </a:extLst>
          </p:cNvPr>
          <p:cNvSpPr txBox="1"/>
          <p:nvPr/>
        </p:nvSpPr>
        <p:spPr>
          <a:xfrm>
            <a:off x="6685072" y="1126692"/>
            <a:ext cx="2376261" cy="707886"/>
          </a:xfrm>
          <a:prstGeom prst="rect">
            <a:avLst/>
          </a:prstGeom>
          <a:noFill/>
        </p:spPr>
        <p:txBody>
          <a:bodyPr wrap="square" rtlCol="0">
            <a:spAutoFit/>
          </a:bodyPr>
          <a:lstStyle/>
          <a:p>
            <a:pPr algn="ctr"/>
            <a:r>
              <a:rPr lang="en-US" sz="2000" b="1" u="sng" dirty="0">
                <a:solidFill>
                  <a:srgbClr val="FF0000"/>
                </a:solidFill>
              </a:rPr>
              <a:t>Screening &amp; Prioritizing Process</a:t>
            </a:r>
            <a:endParaRPr lang="en-ID" sz="2000" b="1" u="sng" dirty="0">
              <a:solidFill>
                <a:srgbClr val="FF0000"/>
              </a:solidFill>
            </a:endParaRPr>
          </a:p>
        </p:txBody>
      </p:sp>
      <p:sp>
        <p:nvSpPr>
          <p:cNvPr id="25" name="TextBox 24">
            <a:extLst>
              <a:ext uri="{FF2B5EF4-FFF2-40B4-BE49-F238E27FC236}">
                <a16:creationId xmlns:a16="http://schemas.microsoft.com/office/drawing/2014/main" id="{9A70CD5C-4447-0C12-352E-42D516872416}"/>
              </a:ext>
            </a:extLst>
          </p:cNvPr>
          <p:cNvSpPr txBox="1"/>
          <p:nvPr/>
        </p:nvSpPr>
        <p:spPr>
          <a:xfrm>
            <a:off x="397277" y="4951925"/>
            <a:ext cx="5943889" cy="1200329"/>
          </a:xfrm>
          <a:prstGeom prst="rect">
            <a:avLst/>
          </a:prstGeom>
          <a:noFill/>
        </p:spPr>
        <p:txBody>
          <a:bodyPr wrap="square">
            <a:spAutoFit/>
          </a:bodyPr>
          <a:lstStyle/>
          <a:p>
            <a:r>
              <a:rPr lang="en-US" dirty="0"/>
              <a:t>Notes:</a:t>
            </a:r>
          </a:p>
          <a:p>
            <a:r>
              <a:rPr lang="en-US" sz="1800" b="1" dirty="0">
                <a:solidFill>
                  <a:schemeClr val="accent1"/>
                </a:solidFill>
              </a:rPr>
              <a:t>App </a:t>
            </a:r>
            <a:r>
              <a:rPr lang="en-US" sz="1800" dirty="0">
                <a:sym typeface="Wingdings" panose="05000000000000000000" pitchFamily="2" charset="2"/>
              </a:rPr>
              <a:t> </a:t>
            </a:r>
            <a:r>
              <a:rPr lang="en-US" sz="1800" dirty="0">
                <a:sym typeface="Wingdings" panose="05000000000000000000" pitchFamily="2" charset="2"/>
                <a:hlinkClick r:id="rId2"/>
              </a:rPr>
              <a:t>https://peaceful-ravine-66425.herokuapp.com/docs#/</a:t>
            </a:r>
            <a:endParaRPr lang="en-US" sz="1800" dirty="0">
              <a:sym typeface="Wingdings" panose="05000000000000000000" pitchFamily="2" charset="2"/>
            </a:endParaRPr>
          </a:p>
          <a:p>
            <a:r>
              <a:rPr lang="en-US" dirty="0">
                <a:sym typeface="Wingdings" panose="05000000000000000000" pitchFamily="2" charset="2"/>
              </a:rPr>
              <a:t>GitHub  </a:t>
            </a:r>
            <a:r>
              <a:rPr lang="en-US" dirty="0">
                <a:sym typeface="Wingdings" panose="05000000000000000000" pitchFamily="2" charset="2"/>
                <a:hlinkClick r:id="rId3"/>
              </a:rPr>
              <a:t>https://github.com/aprds/field_profitability_index</a:t>
            </a:r>
            <a:endParaRPr lang="en-US" dirty="0">
              <a:sym typeface="Wingdings" panose="05000000000000000000" pitchFamily="2" charset="2"/>
            </a:endParaRPr>
          </a:p>
          <a:p>
            <a:endParaRPr lang="en-US" dirty="0">
              <a:sym typeface="Wingdings" panose="05000000000000000000" pitchFamily="2" charset="2"/>
            </a:endParaRPr>
          </a:p>
        </p:txBody>
      </p:sp>
      <p:sp>
        <p:nvSpPr>
          <p:cNvPr id="16" name="TextBox 15">
            <a:extLst>
              <a:ext uri="{FF2B5EF4-FFF2-40B4-BE49-F238E27FC236}">
                <a16:creationId xmlns:a16="http://schemas.microsoft.com/office/drawing/2014/main" id="{84132EC5-3BDF-FDA8-A45E-EDEA11AE2EB2}"/>
              </a:ext>
            </a:extLst>
          </p:cNvPr>
          <p:cNvSpPr txBox="1"/>
          <p:nvPr/>
        </p:nvSpPr>
        <p:spPr>
          <a:xfrm>
            <a:off x="6767739" y="5725181"/>
            <a:ext cx="2376261" cy="523220"/>
          </a:xfrm>
          <a:prstGeom prst="rect">
            <a:avLst/>
          </a:prstGeom>
          <a:noFill/>
        </p:spPr>
        <p:txBody>
          <a:bodyPr wrap="square" rtlCol="0">
            <a:spAutoFit/>
          </a:bodyPr>
          <a:lstStyle/>
          <a:p>
            <a:pPr algn="ctr"/>
            <a:r>
              <a:rPr lang="en-US" sz="2800" b="1" u="sng" dirty="0">
                <a:solidFill>
                  <a:schemeClr val="tx2"/>
                </a:solidFill>
              </a:rPr>
              <a:t>RESULT</a:t>
            </a:r>
            <a:endParaRPr lang="en-ID" sz="2800" b="1" u="sng" dirty="0">
              <a:solidFill>
                <a:schemeClr val="tx2"/>
              </a:solidFill>
            </a:endParaRPr>
          </a:p>
        </p:txBody>
      </p:sp>
    </p:spTree>
    <p:extLst>
      <p:ext uri="{BB962C8B-B14F-4D97-AF65-F5344CB8AC3E}">
        <p14:creationId xmlns:p14="http://schemas.microsoft.com/office/powerpoint/2010/main" val="1944383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A66C-8E50-86CA-076D-4E692A72D310}"/>
              </a:ext>
            </a:extLst>
          </p:cNvPr>
          <p:cNvSpPr>
            <a:spLocks noGrp="1"/>
          </p:cNvSpPr>
          <p:nvPr>
            <p:ph type="title"/>
          </p:nvPr>
        </p:nvSpPr>
        <p:spPr>
          <a:xfrm>
            <a:off x="368968" y="268633"/>
            <a:ext cx="7162800" cy="706090"/>
          </a:xfrm>
        </p:spPr>
        <p:txBody>
          <a:bodyPr/>
          <a:lstStyle/>
          <a:p>
            <a:r>
              <a:rPr lang="en-US" dirty="0"/>
              <a:t>Conclusion</a:t>
            </a:r>
            <a:endParaRPr lang="en-ID" dirty="0"/>
          </a:p>
        </p:txBody>
      </p:sp>
      <p:sp>
        <p:nvSpPr>
          <p:cNvPr id="4" name="Slide Number Placeholder 3">
            <a:extLst>
              <a:ext uri="{FF2B5EF4-FFF2-40B4-BE49-F238E27FC236}">
                <a16:creationId xmlns:a16="http://schemas.microsoft.com/office/drawing/2014/main" id="{0F8BAECD-16A6-A318-8282-D5285F0AF285}"/>
              </a:ext>
            </a:extLst>
          </p:cNvPr>
          <p:cNvSpPr>
            <a:spLocks noGrp="1"/>
          </p:cNvSpPr>
          <p:nvPr>
            <p:ph type="sldNum" sz="quarter" idx="12"/>
          </p:nvPr>
        </p:nvSpPr>
        <p:spPr/>
        <p:txBody>
          <a:bodyPr/>
          <a:lstStyle/>
          <a:p>
            <a:fld id="{26011685-63FC-004C-B2B9-AB65BD1A2FA7}" type="slidenum">
              <a:rPr lang="en-US" smtClean="0"/>
              <a:pPr/>
              <a:t>13</a:t>
            </a:fld>
            <a:endParaRPr lang="en-US"/>
          </a:p>
        </p:txBody>
      </p:sp>
      <p:sp>
        <p:nvSpPr>
          <p:cNvPr id="5" name="TextBox 4">
            <a:extLst>
              <a:ext uri="{FF2B5EF4-FFF2-40B4-BE49-F238E27FC236}">
                <a16:creationId xmlns:a16="http://schemas.microsoft.com/office/drawing/2014/main" id="{B829D92F-7C54-1CCB-C6C3-3093FA4773EC}"/>
              </a:ext>
            </a:extLst>
          </p:cNvPr>
          <p:cNvSpPr txBox="1"/>
          <p:nvPr/>
        </p:nvSpPr>
        <p:spPr>
          <a:xfrm>
            <a:off x="521515" y="896038"/>
            <a:ext cx="8213182" cy="5355312"/>
          </a:xfrm>
          <a:prstGeom prst="rect">
            <a:avLst/>
          </a:prstGeom>
          <a:noFill/>
        </p:spPr>
        <p:txBody>
          <a:bodyPr wrap="square" rtlCol="0">
            <a:spAutoFit/>
          </a:bodyPr>
          <a:lstStyle/>
          <a:p>
            <a:pPr marL="342900" indent="-342900" algn="just">
              <a:lnSpc>
                <a:spcPct val="150000"/>
              </a:lnSpc>
              <a:buFont typeface="+mj-lt"/>
              <a:buAutoNum type="arabicPeriod"/>
            </a:pPr>
            <a:r>
              <a:rPr lang="en-US" b="0" dirty="0" err="1">
                <a:effectLst/>
              </a:rPr>
              <a:t>XGBoost</a:t>
            </a:r>
            <a:r>
              <a:rPr lang="en-US" b="0" dirty="0">
                <a:effectLst/>
              </a:rPr>
              <a:t> has been selected as model ready and has been deployed on Heroku</a:t>
            </a:r>
          </a:p>
          <a:p>
            <a:pPr marL="342900" indent="-342900" algn="just">
              <a:lnSpc>
                <a:spcPct val="150000"/>
              </a:lnSpc>
              <a:buFont typeface="+mj-lt"/>
              <a:buAutoNum type="arabicPeriod"/>
            </a:pPr>
            <a:r>
              <a:rPr lang="en-US" b="0" dirty="0">
                <a:effectLst/>
              </a:rPr>
              <a:t>Decision to select </a:t>
            </a:r>
            <a:r>
              <a:rPr lang="en-US" b="0" dirty="0" err="1">
                <a:effectLst/>
              </a:rPr>
              <a:t>XGBoost</a:t>
            </a:r>
            <a:r>
              <a:rPr lang="en-US" b="0" dirty="0">
                <a:effectLst/>
              </a:rPr>
              <a:t> is based on its </a:t>
            </a:r>
            <a:r>
              <a:rPr lang="en-US" b="0" dirty="0" err="1">
                <a:effectLst/>
              </a:rPr>
              <a:t>reability</a:t>
            </a:r>
            <a:r>
              <a:rPr lang="en-US" b="0" dirty="0">
                <a:effectLst/>
              </a:rPr>
              <a:t> in term of acceptable </a:t>
            </a:r>
            <a:r>
              <a:rPr lang="en-US" b="0" dirty="0" err="1">
                <a:effectLst/>
              </a:rPr>
              <a:t>roc_auc_score</a:t>
            </a:r>
            <a:r>
              <a:rPr lang="en-US" b="0" dirty="0">
                <a:effectLst/>
              </a:rPr>
              <a:t> ~0.80, high </a:t>
            </a:r>
            <a:r>
              <a:rPr lang="en-US" b="0" dirty="0" err="1">
                <a:effectLst/>
              </a:rPr>
              <a:t>recall_score</a:t>
            </a:r>
            <a:r>
              <a:rPr lang="en-US" b="0" dirty="0">
                <a:effectLst/>
              </a:rPr>
              <a:t> ~0.90 which is suitable to identify prospective fields as many as possible to be developed, high </a:t>
            </a:r>
            <a:r>
              <a:rPr lang="en-US" b="0" dirty="0" err="1">
                <a:effectLst/>
              </a:rPr>
              <a:t>precision_score</a:t>
            </a:r>
            <a:r>
              <a:rPr lang="en-US" b="0" dirty="0">
                <a:effectLst/>
              </a:rPr>
              <a:t> ~0.89 obtained relative to </a:t>
            </a:r>
            <a:r>
              <a:rPr lang="en-US" b="0" dirty="0" err="1">
                <a:effectLst/>
              </a:rPr>
              <a:t>recall_score</a:t>
            </a:r>
            <a:r>
              <a:rPr lang="en-US" b="0" dirty="0">
                <a:effectLst/>
              </a:rPr>
              <a:t>, therefore, could help users to find real/ true prospective fields in timely manner with minimal re-evaluation job, furthermore, on its capability to allow engineer doing iteration, finetuning and optimization as fast as possible</a:t>
            </a:r>
          </a:p>
          <a:p>
            <a:pPr marL="342900" indent="-342900" algn="just">
              <a:lnSpc>
                <a:spcPct val="150000"/>
              </a:lnSpc>
              <a:buFont typeface="+mj-lt"/>
              <a:buAutoNum type="arabicPeriod"/>
            </a:pPr>
            <a:r>
              <a:rPr lang="en-US" b="0" dirty="0">
                <a:effectLst/>
              </a:rPr>
              <a:t>Information from trees in </a:t>
            </a:r>
            <a:r>
              <a:rPr lang="en-US" b="0" dirty="0" err="1">
                <a:effectLst/>
              </a:rPr>
              <a:t>XGBoost</a:t>
            </a:r>
            <a:r>
              <a:rPr lang="en-US" b="0" dirty="0">
                <a:effectLst/>
              </a:rPr>
              <a:t> combined with </a:t>
            </a:r>
            <a:r>
              <a:rPr lang="en-US" b="0" dirty="0" err="1">
                <a:effectLst/>
              </a:rPr>
              <a:t>features_importances</a:t>
            </a:r>
            <a:r>
              <a:rPr lang="en-US" b="0" dirty="0">
                <a:effectLst/>
              </a:rPr>
              <a:t> could help engineer getting meaningful insight related to intrinsic factors that could effect field prospective index. Also, by using these trees, engineer could weight their focus on certain aspects to increase their odd finding the profitable oil &amp; gas assets</a:t>
            </a:r>
          </a:p>
          <a:p>
            <a:endParaRPr lang="en-ID" dirty="0"/>
          </a:p>
        </p:txBody>
      </p:sp>
    </p:spTree>
    <p:extLst>
      <p:ext uri="{BB962C8B-B14F-4D97-AF65-F5344CB8AC3E}">
        <p14:creationId xmlns:p14="http://schemas.microsoft.com/office/powerpoint/2010/main" val="4059858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53305" y="5057637"/>
            <a:ext cx="2856410" cy="624855"/>
          </a:xfrm>
        </p:spPr>
        <p:txBody>
          <a:bodyPr/>
          <a:lstStyle/>
          <a:p>
            <a:r>
              <a:rPr lang="en-US" dirty="0">
                <a:latin typeface="Broadway" panose="04040905080B02020502" pitchFamily="82" charset="0"/>
              </a:rPr>
              <a:t>DEMO</a:t>
            </a:r>
          </a:p>
        </p:txBody>
      </p:sp>
      <p:sp>
        <p:nvSpPr>
          <p:cNvPr id="7" name="Rectangle 6"/>
          <p:cNvSpPr/>
          <p:nvPr/>
        </p:nvSpPr>
        <p:spPr>
          <a:xfrm>
            <a:off x="3143793" y="5682492"/>
            <a:ext cx="3365864" cy="369332"/>
          </a:xfrm>
          <a:prstGeom prst="rect">
            <a:avLst/>
          </a:prstGeom>
        </p:spPr>
        <p:txBody>
          <a:bodyPr wrap="square">
            <a:spAutoFit/>
          </a:bodyPr>
          <a:lstStyle/>
          <a:p>
            <a:r>
              <a:rPr lang="en-US" dirty="0">
                <a:hlinkClick r:id="rId2"/>
              </a:rPr>
              <a:t>Field Profitability Index Prediction</a:t>
            </a:r>
            <a:endParaRPr lang="en-US" dirty="0"/>
          </a:p>
        </p:txBody>
      </p:sp>
      <p:pic>
        <p:nvPicPr>
          <p:cNvPr id="8" name="Picture 7" descr="3 Most Valuable Professions in Malaysia College Students Must Know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656" y="253677"/>
            <a:ext cx="8206119" cy="4615942"/>
          </a:xfrm>
          <a:prstGeom prst="rect">
            <a:avLst/>
          </a:prstGeom>
        </p:spPr>
      </p:pic>
    </p:spTree>
    <p:extLst>
      <p:ext uri="{BB962C8B-B14F-4D97-AF65-F5344CB8AC3E}">
        <p14:creationId xmlns:p14="http://schemas.microsoft.com/office/powerpoint/2010/main" val="1750929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103386"/>
            <a:ext cx="7773338" cy="1596177"/>
          </a:xfrm>
        </p:spPr>
        <p:txBody>
          <a:bodyPr/>
          <a:lstStyle/>
          <a:p>
            <a:r>
              <a:rPr lang="en-US" dirty="0"/>
              <a:t>Status 2021*</a:t>
            </a:r>
          </a:p>
        </p:txBody>
      </p:sp>
      <p:pic>
        <p:nvPicPr>
          <p:cNvPr id="4" name="Picture 3">
            <a:extLst>
              <a:ext uri="{FF2B5EF4-FFF2-40B4-BE49-F238E27FC236}">
                <a16:creationId xmlns:a16="http://schemas.microsoft.com/office/drawing/2014/main" id="{C9787360-BF84-9492-4CC4-9D26E3513D17}"/>
              </a:ext>
            </a:extLst>
          </p:cNvPr>
          <p:cNvPicPr>
            <a:picLocks noChangeAspect="1"/>
          </p:cNvPicPr>
          <p:nvPr/>
        </p:nvPicPr>
        <p:blipFill>
          <a:blip r:embed="rId2"/>
          <a:stretch>
            <a:fillRect/>
          </a:stretch>
        </p:blipFill>
        <p:spPr>
          <a:xfrm>
            <a:off x="530662" y="1062859"/>
            <a:ext cx="8082678" cy="3600400"/>
          </a:xfrm>
          <a:prstGeom prst="rect">
            <a:avLst/>
          </a:prstGeom>
        </p:spPr>
      </p:pic>
      <p:sp>
        <p:nvSpPr>
          <p:cNvPr id="5" name="TextBox 4">
            <a:extLst>
              <a:ext uri="{FF2B5EF4-FFF2-40B4-BE49-F238E27FC236}">
                <a16:creationId xmlns:a16="http://schemas.microsoft.com/office/drawing/2014/main" id="{EF3E1E42-F3EB-8F97-D448-D98FF5C124B0}"/>
              </a:ext>
            </a:extLst>
          </p:cNvPr>
          <p:cNvSpPr txBox="1"/>
          <p:nvPr/>
        </p:nvSpPr>
        <p:spPr>
          <a:xfrm>
            <a:off x="398657" y="4911793"/>
            <a:ext cx="5074314" cy="800219"/>
          </a:xfrm>
          <a:prstGeom prst="rect">
            <a:avLst/>
          </a:prstGeom>
          <a:noFill/>
        </p:spPr>
        <p:txBody>
          <a:bodyPr wrap="square" rtlCol="0">
            <a:spAutoFit/>
          </a:bodyPr>
          <a:lstStyle/>
          <a:p>
            <a:r>
              <a:rPr lang="en-US" dirty="0"/>
              <a:t>Notes:</a:t>
            </a:r>
          </a:p>
          <a:p>
            <a:r>
              <a:rPr lang="en-US" sz="1400" b="1" dirty="0">
                <a:solidFill>
                  <a:schemeClr val="accent1"/>
                </a:solidFill>
              </a:rPr>
              <a:t>Blue </a:t>
            </a:r>
            <a:r>
              <a:rPr lang="en-US" sz="1400" dirty="0">
                <a:sym typeface="Wingdings" panose="05000000000000000000" pitchFamily="2" charset="2"/>
              </a:rPr>
              <a:t> Exploitation + FID Phase (94 working area of  ~900 fields)</a:t>
            </a:r>
          </a:p>
          <a:p>
            <a:r>
              <a:rPr lang="en-US" sz="1400" b="1" dirty="0">
                <a:solidFill>
                  <a:schemeClr val="accent6"/>
                </a:solidFill>
              </a:rPr>
              <a:t>Yellow</a:t>
            </a:r>
            <a:r>
              <a:rPr lang="en-US" sz="1400" dirty="0"/>
              <a:t> </a:t>
            </a:r>
            <a:r>
              <a:rPr lang="en-US" sz="1400" dirty="0">
                <a:sym typeface="Wingdings" panose="05000000000000000000" pitchFamily="2" charset="2"/>
              </a:rPr>
              <a:t> Exploration Phase (65 working area)</a:t>
            </a:r>
            <a:endParaRPr lang="en-ID" sz="1400" dirty="0"/>
          </a:p>
        </p:txBody>
      </p:sp>
      <p:cxnSp>
        <p:nvCxnSpPr>
          <p:cNvPr id="6" name="Straight Connector 5">
            <a:extLst>
              <a:ext uri="{FF2B5EF4-FFF2-40B4-BE49-F238E27FC236}">
                <a16:creationId xmlns:a16="http://schemas.microsoft.com/office/drawing/2014/main" id="{AF9D3FBB-CA42-CAC9-325D-284FBCA8A348}"/>
              </a:ext>
            </a:extLst>
          </p:cNvPr>
          <p:cNvCxnSpPr/>
          <p:nvPr/>
        </p:nvCxnSpPr>
        <p:spPr>
          <a:xfrm>
            <a:off x="5472971" y="5001495"/>
            <a:ext cx="0" cy="1531640"/>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F01807FE-F419-796F-3CEC-5FCE5B699086}"/>
              </a:ext>
            </a:extLst>
          </p:cNvPr>
          <p:cNvSpPr txBox="1"/>
          <p:nvPr/>
        </p:nvSpPr>
        <p:spPr>
          <a:xfrm>
            <a:off x="5625352" y="4973348"/>
            <a:ext cx="2915453" cy="738664"/>
          </a:xfrm>
          <a:prstGeom prst="rect">
            <a:avLst/>
          </a:prstGeom>
          <a:noFill/>
        </p:spPr>
        <p:txBody>
          <a:bodyPr wrap="square" rtlCol="0">
            <a:spAutoFit/>
          </a:bodyPr>
          <a:lstStyle/>
          <a:p>
            <a:r>
              <a:rPr lang="en-US" sz="1400" b="1" dirty="0">
                <a:solidFill>
                  <a:schemeClr val="accent1"/>
                </a:solidFill>
              </a:rPr>
              <a:t>Blue </a:t>
            </a:r>
            <a:r>
              <a:rPr lang="en-US" sz="1400" dirty="0">
                <a:sym typeface="Wingdings" panose="05000000000000000000" pitchFamily="2" charset="2"/>
              </a:rPr>
              <a:t> Known economic status</a:t>
            </a:r>
          </a:p>
          <a:p>
            <a:r>
              <a:rPr lang="en-US" sz="1400" b="1" dirty="0">
                <a:solidFill>
                  <a:schemeClr val="accent6"/>
                </a:solidFill>
              </a:rPr>
              <a:t>Yellow</a:t>
            </a:r>
            <a:r>
              <a:rPr lang="en-US" sz="1400" dirty="0"/>
              <a:t> </a:t>
            </a:r>
            <a:r>
              <a:rPr lang="en-US" sz="1400" dirty="0">
                <a:sym typeface="Wingdings" panose="05000000000000000000" pitchFamily="2" charset="2"/>
              </a:rPr>
              <a:t> Unknown economic status and need complex analysis to predict</a:t>
            </a:r>
            <a:endParaRPr lang="en-ID" sz="1400" dirty="0"/>
          </a:p>
        </p:txBody>
      </p:sp>
      <p:sp>
        <p:nvSpPr>
          <p:cNvPr id="8" name="TextBox 7">
            <a:extLst>
              <a:ext uri="{FF2B5EF4-FFF2-40B4-BE49-F238E27FC236}">
                <a16:creationId xmlns:a16="http://schemas.microsoft.com/office/drawing/2014/main" id="{2DD5F49C-9630-0F7D-C1F0-E8592B54B5B5}"/>
              </a:ext>
            </a:extLst>
          </p:cNvPr>
          <p:cNvSpPr txBox="1"/>
          <p:nvPr/>
        </p:nvSpPr>
        <p:spPr>
          <a:xfrm>
            <a:off x="6804248" y="5782830"/>
            <a:ext cx="792087" cy="369332"/>
          </a:xfrm>
          <a:prstGeom prst="rect">
            <a:avLst/>
          </a:prstGeom>
          <a:noFill/>
        </p:spPr>
        <p:txBody>
          <a:bodyPr wrap="square" rtlCol="0">
            <a:spAutoFit/>
          </a:bodyPr>
          <a:lstStyle/>
          <a:p>
            <a:r>
              <a:rPr lang="en-US" b="1" dirty="0">
                <a:solidFill>
                  <a:srgbClr val="FF0000"/>
                </a:solidFill>
              </a:rPr>
              <a:t>BUT?!</a:t>
            </a:r>
            <a:endParaRPr lang="en-ID" b="1" dirty="0">
              <a:solidFill>
                <a:srgbClr val="FF0000"/>
              </a:solidFill>
            </a:endParaRPr>
          </a:p>
        </p:txBody>
      </p:sp>
      <p:sp>
        <p:nvSpPr>
          <p:cNvPr id="9" name="TextBox 8">
            <a:extLst>
              <a:ext uri="{FF2B5EF4-FFF2-40B4-BE49-F238E27FC236}">
                <a16:creationId xmlns:a16="http://schemas.microsoft.com/office/drawing/2014/main" id="{D2083724-4A54-A6DF-E0D6-724EC19C25E7}"/>
              </a:ext>
            </a:extLst>
          </p:cNvPr>
          <p:cNvSpPr txBox="1"/>
          <p:nvPr/>
        </p:nvSpPr>
        <p:spPr>
          <a:xfrm>
            <a:off x="5981292" y="6209080"/>
            <a:ext cx="2915453" cy="307777"/>
          </a:xfrm>
          <a:prstGeom prst="rect">
            <a:avLst/>
          </a:prstGeom>
          <a:noFill/>
        </p:spPr>
        <p:txBody>
          <a:bodyPr wrap="square" rtlCol="0">
            <a:spAutoFit/>
          </a:bodyPr>
          <a:lstStyle/>
          <a:p>
            <a:r>
              <a:rPr lang="en-US" sz="1400" b="1" dirty="0">
                <a:solidFill>
                  <a:schemeClr val="accent1"/>
                </a:solidFill>
              </a:rPr>
              <a:t>Blue features </a:t>
            </a:r>
            <a:r>
              <a:rPr lang="en-US" sz="1400" b="1" dirty="0"/>
              <a:t>==</a:t>
            </a:r>
            <a:r>
              <a:rPr lang="en-US" sz="1400" b="1" dirty="0">
                <a:solidFill>
                  <a:schemeClr val="accent1"/>
                </a:solidFill>
              </a:rPr>
              <a:t> </a:t>
            </a:r>
            <a:r>
              <a:rPr lang="en-US" sz="1400" b="1" dirty="0">
                <a:solidFill>
                  <a:schemeClr val="accent6"/>
                </a:solidFill>
              </a:rPr>
              <a:t>Yellow features</a:t>
            </a:r>
            <a:endParaRPr lang="en-ID" sz="1400" dirty="0"/>
          </a:p>
        </p:txBody>
      </p:sp>
    </p:spTree>
    <p:extLst>
      <p:ext uri="{BB962C8B-B14F-4D97-AF65-F5344CB8AC3E}">
        <p14:creationId xmlns:p14="http://schemas.microsoft.com/office/powerpoint/2010/main" val="1121159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76DF348-6ECE-4B08-35C5-8072B3F59B04}"/>
              </a:ext>
            </a:extLst>
          </p:cNvPr>
          <p:cNvSpPr>
            <a:spLocks noGrp="1"/>
          </p:cNvSpPr>
          <p:nvPr>
            <p:ph type="sldNum" sz="quarter" idx="12"/>
          </p:nvPr>
        </p:nvSpPr>
        <p:spPr/>
        <p:txBody>
          <a:bodyPr/>
          <a:lstStyle/>
          <a:p>
            <a:fld id="{26011685-63FC-004C-B2B9-AB65BD1A2FA7}" type="slidenum">
              <a:rPr lang="en-US" smtClean="0"/>
              <a:pPr/>
              <a:t>3</a:t>
            </a:fld>
            <a:endParaRPr lang="en-US"/>
          </a:p>
        </p:txBody>
      </p:sp>
      <p:pic>
        <p:nvPicPr>
          <p:cNvPr id="6" name="Picture 5">
            <a:extLst>
              <a:ext uri="{FF2B5EF4-FFF2-40B4-BE49-F238E27FC236}">
                <a16:creationId xmlns:a16="http://schemas.microsoft.com/office/drawing/2014/main" id="{3F3BD898-B61E-4DDC-0F38-31EAF8531B3D}"/>
              </a:ext>
            </a:extLst>
          </p:cNvPr>
          <p:cNvPicPr>
            <a:picLocks noChangeAspect="1"/>
          </p:cNvPicPr>
          <p:nvPr/>
        </p:nvPicPr>
        <p:blipFill>
          <a:blip r:embed="rId2"/>
          <a:stretch>
            <a:fillRect/>
          </a:stretch>
        </p:blipFill>
        <p:spPr>
          <a:xfrm>
            <a:off x="1246273" y="874429"/>
            <a:ext cx="7041868" cy="3888432"/>
          </a:xfrm>
          <a:prstGeom prst="rect">
            <a:avLst/>
          </a:prstGeom>
        </p:spPr>
      </p:pic>
      <p:sp>
        <p:nvSpPr>
          <p:cNvPr id="7" name="TextBox 6">
            <a:extLst>
              <a:ext uri="{FF2B5EF4-FFF2-40B4-BE49-F238E27FC236}">
                <a16:creationId xmlns:a16="http://schemas.microsoft.com/office/drawing/2014/main" id="{75486C3A-E82A-D2AC-6AC8-3BF8BC037E0F}"/>
              </a:ext>
            </a:extLst>
          </p:cNvPr>
          <p:cNvSpPr txBox="1"/>
          <p:nvPr/>
        </p:nvSpPr>
        <p:spPr>
          <a:xfrm>
            <a:off x="381908" y="4882458"/>
            <a:ext cx="5074314" cy="1231106"/>
          </a:xfrm>
          <a:prstGeom prst="rect">
            <a:avLst/>
          </a:prstGeom>
          <a:noFill/>
        </p:spPr>
        <p:txBody>
          <a:bodyPr wrap="square" rtlCol="0">
            <a:spAutoFit/>
          </a:bodyPr>
          <a:lstStyle/>
          <a:p>
            <a:r>
              <a:rPr lang="en-US" dirty="0"/>
              <a:t>Notes:</a:t>
            </a:r>
          </a:p>
          <a:p>
            <a:r>
              <a:rPr lang="en-US" sz="1400" b="1" dirty="0">
                <a:solidFill>
                  <a:schemeClr val="accent1"/>
                </a:solidFill>
              </a:rPr>
              <a:t>Blue </a:t>
            </a:r>
            <a:r>
              <a:rPr lang="en-US" sz="1400" dirty="0">
                <a:sym typeface="Wingdings" panose="05000000000000000000" pitchFamily="2" charset="2"/>
              </a:rPr>
              <a:t> Exploitation + FID Phase (94 working area of  ~900 fields)</a:t>
            </a:r>
          </a:p>
          <a:p>
            <a:r>
              <a:rPr lang="en-US" sz="1400" b="1" dirty="0">
                <a:solidFill>
                  <a:schemeClr val="accent6"/>
                </a:solidFill>
              </a:rPr>
              <a:t>Yellow</a:t>
            </a:r>
            <a:r>
              <a:rPr lang="en-US" sz="1400" dirty="0"/>
              <a:t> </a:t>
            </a:r>
            <a:r>
              <a:rPr lang="en-US" sz="1400" dirty="0">
                <a:sym typeface="Wingdings" panose="05000000000000000000" pitchFamily="2" charset="2"/>
              </a:rPr>
              <a:t> Exploration Phase (65 working area)</a:t>
            </a:r>
          </a:p>
          <a:p>
            <a:r>
              <a:rPr lang="en-US" sz="1400" b="1" dirty="0">
                <a:solidFill>
                  <a:srgbClr val="00B050"/>
                </a:solidFill>
                <a:sym typeface="Wingdings" panose="05000000000000000000" pitchFamily="2" charset="2"/>
              </a:rPr>
              <a:t>Green DOT </a:t>
            </a:r>
            <a:r>
              <a:rPr lang="en-US" sz="1400" dirty="0">
                <a:sym typeface="Wingdings" panose="05000000000000000000" pitchFamily="2" charset="2"/>
              </a:rPr>
              <a:t> Wells, where 1 dot could represent 1 exploration field (hard estimate), </a:t>
            </a:r>
            <a:r>
              <a:rPr lang="en-US" sz="1400" b="1" u="sng" dirty="0">
                <a:solidFill>
                  <a:srgbClr val="FF0000"/>
                </a:solidFill>
                <a:sym typeface="Wingdings" panose="05000000000000000000" pitchFamily="2" charset="2"/>
              </a:rPr>
              <a:t>imagine the complexity!</a:t>
            </a:r>
            <a:endParaRPr lang="en-ID" sz="1400" b="1" u="sng" dirty="0">
              <a:solidFill>
                <a:srgbClr val="FF0000"/>
              </a:solidFill>
            </a:endParaRPr>
          </a:p>
        </p:txBody>
      </p:sp>
      <p:cxnSp>
        <p:nvCxnSpPr>
          <p:cNvPr id="9" name="Straight Connector 8">
            <a:extLst>
              <a:ext uri="{FF2B5EF4-FFF2-40B4-BE49-F238E27FC236}">
                <a16:creationId xmlns:a16="http://schemas.microsoft.com/office/drawing/2014/main" id="{5D8415AF-7393-CBC6-19CD-A3E80DB2DC98}"/>
              </a:ext>
            </a:extLst>
          </p:cNvPr>
          <p:cNvCxnSpPr>
            <a:cxnSpLocks/>
          </p:cNvCxnSpPr>
          <p:nvPr/>
        </p:nvCxnSpPr>
        <p:spPr>
          <a:xfrm>
            <a:off x="5364088" y="4918934"/>
            <a:ext cx="0" cy="1231106"/>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TextBox 9">
            <a:extLst>
              <a:ext uri="{FF2B5EF4-FFF2-40B4-BE49-F238E27FC236}">
                <a16:creationId xmlns:a16="http://schemas.microsoft.com/office/drawing/2014/main" id="{A100958A-45BC-E693-4807-A94A1BFEF7B0}"/>
              </a:ext>
            </a:extLst>
          </p:cNvPr>
          <p:cNvSpPr txBox="1"/>
          <p:nvPr/>
        </p:nvSpPr>
        <p:spPr>
          <a:xfrm>
            <a:off x="5454406" y="4916749"/>
            <a:ext cx="3438073" cy="1077218"/>
          </a:xfrm>
          <a:prstGeom prst="rect">
            <a:avLst/>
          </a:prstGeom>
          <a:noFill/>
        </p:spPr>
        <p:txBody>
          <a:bodyPr wrap="square" rtlCol="0">
            <a:spAutoFit/>
          </a:bodyPr>
          <a:lstStyle/>
          <a:p>
            <a:r>
              <a:rPr lang="en-US" sz="1600" dirty="0"/>
              <a:t>It would be helpful if engineers have a </a:t>
            </a:r>
            <a:r>
              <a:rPr lang="en-US" sz="1600" b="1" i="1" dirty="0">
                <a:solidFill>
                  <a:schemeClr val="accent1"/>
                </a:solidFill>
              </a:rPr>
              <a:t>robust screening method based on existing information to accelerate evaluation &amp; decision </a:t>
            </a:r>
            <a:r>
              <a:rPr lang="en-US" sz="1600" b="1" i="1" dirty="0">
                <a:solidFill>
                  <a:srgbClr val="FF0000"/>
                </a:solidFill>
              </a:rPr>
              <a:t>by prioritization</a:t>
            </a:r>
            <a:endParaRPr lang="en-ID" sz="1600" b="1" i="1" dirty="0">
              <a:solidFill>
                <a:srgbClr val="FF0000"/>
              </a:solidFill>
            </a:endParaRPr>
          </a:p>
        </p:txBody>
      </p:sp>
      <p:sp>
        <p:nvSpPr>
          <p:cNvPr id="8" name="Title 1">
            <a:extLst>
              <a:ext uri="{FF2B5EF4-FFF2-40B4-BE49-F238E27FC236}">
                <a16:creationId xmlns:a16="http://schemas.microsoft.com/office/drawing/2014/main" id="{5CF0EE6B-0C4B-7D77-3B75-E456BECA907A}"/>
              </a:ext>
            </a:extLst>
          </p:cNvPr>
          <p:cNvSpPr txBox="1">
            <a:spLocks/>
          </p:cNvSpPr>
          <p:nvPr/>
        </p:nvSpPr>
        <p:spPr>
          <a:xfrm>
            <a:off x="1009289" y="0"/>
            <a:ext cx="71628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t>Challenges</a:t>
            </a:r>
            <a:endParaRPr lang="en-ID" dirty="0"/>
          </a:p>
        </p:txBody>
      </p:sp>
    </p:spTree>
    <p:extLst>
      <p:ext uri="{BB962C8B-B14F-4D97-AF65-F5344CB8AC3E}">
        <p14:creationId xmlns:p14="http://schemas.microsoft.com/office/powerpoint/2010/main" val="4061353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44129-4E4D-C2BA-4EDC-1F8562651FCE}"/>
              </a:ext>
            </a:extLst>
          </p:cNvPr>
          <p:cNvSpPr>
            <a:spLocks noGrp="1"/>
          </p:cNvSpPr>
          <p:nvPr>
            <p:ph type="title"/>
          </p:nvPr>
        </p:nvSpPr>
        <p:spPr>
          <a:xfrm>
            <a:off x="601927" y="89129"/>
            <a:ext cx="7773338" cy="1596177"/>
          </a:xfrm>
        </p:spPr>
        <p:txBody>
          <a:bodyPr/>
          <a:lstStyle/>
          <a:p>
            <a:r>
              <a:rPr lang="en-US" dirty="0"/>
              <a:t>Solution?</a:t>
            </a:r>
            <a:endParaRPr lang="en-ID" dirty="0"/>
          </a:p>
        </p:txBody>
      </p:sp>
      <p:sp>
        <p:nvSpPr>
          <p:cNvPr id="4" name="Slide Number Placeholder 3">
            <a:extLst>
              <a:ext uri="{FF2B5EF4-FFF2-40B4-BE49-F238E27FC236}">
                <a16:creationId xmlns:a16="http://schemas.microsoft.com/office/drawing/2014/main" id="{5DDE21EA-4CE0-DD92-C106-20755C46F5AB}"/>
              </a:ext>
            </a:extLst>
          </p:cNvPr>
          <p:cNvSpPr>
            <a:spLocks noGrp="1"/>
          </p:cNvSpPr>
          <p:nvPr>
            <p:ph type="sldNum" sz="quarter" idx="12"/>
          </p:nvPr>
        </p:nvSpPr>
        <p:spPr/>
        <p:txBody>
          <a:bodyPr/>
          <a:lstStyle/>
          <a:p>
            <a:fld id="{26011685-63FC-004C-B2B9-AB65BD1A2FA7}" type="slidenum">
              <a:rPr lang="en-US" smtClean="0"/>
              <a:pPr/>
              <a:t>4</a:t>
            </a:fld>
            <a:endParaRPr lang="en-US"/>
          </a:p>
        </p:txBody>
      </p:sp>
      <p:sp>
        <p:nvSpPr>
          <p:cNvPr id="5" name="TextBox 4">
            <a:extLst>
              <a:ext uri="{FF2B5EF4-FFF2-40B4-BE49-F238E27FC236}">
                <a16:creationId xmlns:a16="http://schemas.microsoft.com/office/drawing/2014/main" id="{9CD565A4-55CF-485F-6FBF-A62AFA95B989}"/>
              </a:ext>
            </a:extLst>
          </p:cNvPr>
          <p:cNvSpPr txBox="1"/>
          <p:nvPr/>
        </p:nvSpPr>
        <p:spPr>
          <a:xfrm>
            <a:off x="500844" y="1417638"/>
            <a:ext cx="8339898" cy="4031873"/>
          </a:xfrm>
          <a:prstGeom prst="rect">
            <a:avLst/>
          </a:prstGeom>
          <a:noFill/>
        </p:spPr>
        <p:txBody>
          <a:bodyPr wrap="square" rtlCol="0">
            <a:spAutoFit/>
          </a:bodyPr>
          <a:lstStyle/>
          <a:p>
            <a:pPr algn="ctr"/>
            <a:r>
              <a:rPr lang="en-US" sz="3200" b="1" dirty="0">
                <a:solidFill>
                  <a:schemeClr val="accent1"/>
                </a:solidFill>
              </a:rPr>
              <a:t>Blue features </a:t>
            </a:r>
            <a:r>
              <a:rPr lang="en-US" sz="3200" b="1" dirty="0"/>
              <a:t>==</a:t>
            </a:r>
            <a:r>
              <a:rPr lang="en-US" sz="3200" b="1" dirty="0">
                <a:solidFill>
                  <a:schemeClr val="accent1"/>
                </a:solidFill>
              </a:rPr>
              <a:t> </a:t>
            </a:r>
            <a:r>
              <a:rPr lang="en-US" sz="3200" b="1" dirty="0">
                <a:solidFill>
                  <a:schemeClr val="accent6"/>
                </a:solidFill>
              </a:rPr>
              <a:t>Yellow features</a:t>
            </a:r>
          </a:p>
          <a:p>
            <a:pPr algn="ctr"/>
            <a:r>
              <a:rPr lang="en-US" sz="3200" b="1" dirty="0"/>
              <a:t>+</a:t>
            </a:r>
          </a:p>
          <a:p>
            <a:pPr algn="ctr"/>
            <a:r>
              <a:rPr lang="en-US" sz="3200" b="1" dirty="0"/>
              <a:t>Need: Categorizing (PI)</a:t>
            </a:r>
            <a:endParaRPr lang="en-US" sz="3200" b="1" dirty="0">
              <a:sym typeface="Wingdings" panose="05000000000000000000" pitchFamily="2" charset="2"/>
            </a:endParaRPr>
          </a:p>
          <a:p>
            <a:pPr algn="ctr"/>
            <a:endParaRPr lang="en-US" sz="3200" b="1" dirty="0">
              <a:solidFill>
                <a:schemeClr val="accent6"/>
              </a:solidFill>
              <a:sym typeface="Wingdings" panose="05000000000000000000" pitchFamily="2" charset="2"/>
            </a:endParaRPr>
          </a:p>
          <a:p>
            <a:pPr algn="ctr"/>
            <a:endParaRPr lang="en-US" sz="3200" b="1" dirty="0">
              <a:solidFill>
                <a:schemeClr val="accent6"/>
              </a:solidFill>
              <a:sym typeface="Wingdings" panose="05000000000000000000" pitchFamily="2" charset="2"/>
            </a:endParaRPr>
          </a:p>
          <a:p>
            <a:pPr algn="ctr"/>
            <a:endParaRPr lang="en-US" sz="3200" b="1" dirty="0">
              <a:solidFill>
                <a:schemeClr val="accent6"/>
              </a:solidFill>
              <a:sym typeface="Wingdings" panose="05000000000000000000" pitchFamily="2" charset="2"/>
            </a:endParaRPr>
          </a:p>
          <a:p>
            <a:pPr algn="ctr"/>
            <a:endParaRPr lang="en-US" sz="3200" b="1" dirty="0">
              <a:solidFill>
                <a:schemeClr val="accent6"/>
              </a:solidFill>
              <a:sym typeface="Wingdings" panose="05000000000000000000" pitchFamily="2" charset="2"/>
            </a:endParaRPr>
          </a:p>
          <a:p>
            <a:pPr algn="ctr"/>
            <a:r>
              <a:rPr lang="en-US" sz="3200" b="1" u="sng" dirty="0">
                <a:solidFill>
                  <a:srgbClr val="FF0000"/>
                </a:solidFill>
                <a:sym typeface="Wingdings" panose="05000000000000000000" pitchFamily="2" charset="2"/>
              </a:rPr>
              <a:t> Classification Problem</a:t>
            </a:r>
            <a:endParaRPr lang="en-ID" sz="3200" u="sng" dirty="0">
              <a:solidFill>
                <a:srgbClr val="FF0000"/>
              </a:solidFill>
            </a:endParaRPr>
          </a:p>
        </p:txBody>
      </p:sp>
      <p:sp>
        <p:nvSpPr>
          <p:cNvPr id="6" name="Arrow: Down 5">
            <a:extLst>
              <a:ext uri="{FF2B5EF4-FFF2-40B4-BE49-F238E27FC236}">
                <a16:creationId xmlns:a16="http://schemas.microsoft.com/office/drawing/2014/main" id="{4C49B167-1A72-A54D-5841-85A8A1DA41B9}"/>
              </a:ext>
            </a:extLst>
          </p:cNvPr>
          <p:cNvSpPr/>
          <p:nvPr/>
        </p:nvSpPr>
        <p:spPr>
          <a:xfrm>
            <a:off x="3986717" y="3284984"/>
            <a:ext cx="1368152" cy="122413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547842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CF1A-27F1-F857-F514-085109BE0196}"/>
              </a:ext>
            </a:extLst>
          </p:cNvPr>
          <p:cNvSpPr>
            <a:spLocks noGrp="1"/>
          </p:cNvSpPr>
          <p:nvPr>
            <p:ph type="title"/>
          </p:nvPr>
        </p:nvSpPr>
        <p:spPr>
          <a:xfrm>
            <a:off x="398751" y="-198367"/>
            <a:ext cx="7773338" cy="1596177"/>
          </a:xfrm>
        </p:spPr>
        <p:txBody>
          <a:bodyPr/>
          <a:lstStyle/>
          <a:p>
            <a:r>
              <a:rPr lang="en-US" dirty="0"/>
              <a:t>Raw Data</a:t>
            </a:r>
            <a:endParaRPr lang="en-ID" dirty="0"/>
          </a:p>
        </p:txBody>
      </p:sp>
      <p:sp>
        <p:nvSpPr>
          <p:cNvPr id="3" name="Content Placeholder 2">
            <a:extLst>
              <a:ext uri="{FF2B5EF4-FFF2-40B4-BE49-F238E27FC236}">
                <a16:creationId xmlns:a16="http://schemas.microsoft.com/office/drawing/2014/main" id="{05E26D93-18FE-67AB-8D86-671EE3905C7A}"/>
              </a:ext>
            </a:extLst>
          </p:cNvPr>
          <p:cNvSpPr>
            <a:spLocks noGrp="1"/>
          </p:cNvSpPr>
          <p:nvPr>
            <p:ph idx="4294967295"/>
          </p:nvPr>
        </p:nvSpPr>
        <p:spPr>
          <a:xfrm>
            <a:off x="457200" y="980728"/>
            <a:ext cx="7162800" cy="532656"/>
          </a:xfrm>
        </p:spPr>
        <p:txBody>
          <a:bodyPr/>
          <a:lstStyle/>
          <a:p>
            <a:pPr marL="0" indent="0">
              <a:buNone/>
            </a:pPr>
            <a:r>
              <a:rPr lang="en-US" sz="1800" dirty="0">
                <a:sym typeface="Wingdings" panose="05000000000000000000" pitchFamily="2" charset="2"/>
              </a:rPr>
              <a:t> E</a:t>
            </a:r>
            <a:r>
              <a:rPr lang="en-US" sz="1800" dirty="0"/>
              <a:t>SDC (Indonesian Subsurface Data)</a:t>
            </a:r>
            <a:endParaRPr lang="en-ID" sz="1800" dirty="0"/>
          </a:p>
        </p:txBody>
      </p:sp>
      <p:sp>
        <p:nvSpPr>
          <p:cNvPr id="4" name="Slide Number Placeholder 3">
            <a:extLst>
              <a:ext uri="{FF2B5EF4-FFF2-40B4-BE49-F238E27FC236}">
                <a16:creationId xmlns:a16="http://schemas.microsoft.com/office/drawing/2014/main" id="{8AB011D7-FDFD-17D6-2828-C8D12B0C2439}"/>
              </a:ext>
            </a:extLst>
          </p:cNvPr>
          <p:cNvSpPr>
            <a:spLocks noGrp="1"/>
          </p:cNvSpPr>
          <p:nvPr>
            <p:ph type="sldNum" sz="quarter" idx="12"/>
          </p:nvPr>
        </p:nvSpPr>
        <p:spPr/>
        <p:txBody>
          <a:bodyPr/>
          <a:lstStyle/>
          <a:p>
            <a:fld id="{26011685-63FC-004C-B2B9-AB65BD1A2FA7}" type="slidenum">
              <a:rPr lang="en-US" smtClean="0"/>
              <a:pPr/>
              <a:t>5</a:t>
            </a:fld>
            <a:endParaRPr lang="en-US"/>
          </a:p>
        </p:txBody>
      </p:sp>
      <p:pic>
        <p:nvPicPr>
          <p:cNvPr id="6" name="Picture 5">
            <a:extLst>
              <a:ext uri="{FF2B5EF4-FFF2-40B4-BE49-F238E27FC236}">
                <a16:creationId xmlns:a16="http://schemas.microsoft.com/office/drawing/2014/main" id="{F66BC4D8-BBAF-1F5F-4734-EDDCD7EEA3A9}"/>
              </a:ext>
            </a:extLst>
          </p:cNvPr>
          <p:cNvPicPr>
            <a:picLocks noChangeAspect="1"/>
          </p:cNvPicPr>
          <p:nvPr/>
        </p:nvPicPr>
        <p:blipFill rotWithShape="1">
          <a:blip r:embed="rId2"/>
          <a:srcRect t="5090"/>
          <a:stretch/>
        </p:blipFill>
        <p:spPr>
          <a:xfrm>
            <a:off x="3661886" y="1513384"/>
            <a:ext cx="962493" cy="4772273"/>
          </a:xfrm>
          <a:prstGeom prst="rect">
            <a:avLst/>
          </a:prstGeom>
        </p:spPr>
      </p:pic>
    </p:spTree>
    <p:extLst>
      <p:ext uri="{BB962C8B-B14F-4D97-AF65-F5344CB8AC3E}">
        <p14:creationId xmlns:p14="http://schemas.microsoft.com/office/powerpoint/2010/main" val="1657630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F4845-C151-A28C-895E-1CCE90380362}"/>
              </a:ext>
            </a:extLst>
          </p:cNvPr>
          <p:cNvSpPr>
            <a:spLocks noGrp="1"/>
          </p:cNvSpPr>
          <p:nvPr>
            <p:ph type="title"/>
          </p:nvPr>
        </p:nvSpPr>
        <p:spPr>
          <a:xfrm>
            <a:off x="1140823" y="279833"/>
            <a:ext cx="7162800" cy="634082"/>
          </a:xfrm>
        </p:spPr>
        <p:txBody>
          <a:bodyPr>
            <a:normAutofit/>
          </a:bodyPr>
          <a:lstStyle/>
          <a:p>
            <a:r>
              <a:rPr lang="en-US" sz="3200" b="0" cap="none" spc="0" dirty="0">
                <a:ln w="0"/>
                <a:solidFill>
                  <a:schemeClr val="tx1"/>
                </a:solidFill>
                <a:effectLst>
                  <a:outerShdw blurRad="38100" dist="19050" dir="2700000" algn="tl" rotWithShape="0">
                    <a:schemeClr val="dk1">
                      <a:alpha val="40000"/>
                    </a:schemeClr>
                  </a:outerShdw>
                </a:effectLst>
              </a:rPr>
              <a:t>END TO END MODELING FLOW</a:t>
            </a:r>
            <a:endParaRPr lang="en-ID" dirty="0"/>
          </a:p>
        </p:txBody>
      </p:sp>
      <p:sp>
        <p:nvSpPr>
          <p:cNvPr id="4" name="Slide Number Placeholder 3">
            <a:extLst>
              <a:ext uri="{FF2B5EF4-FFF2-40B4-BE49-F238E27FC236}">
                <a16:creationId xmlns:a16="http://schemas.microsoft.com/office/drawing/2014/main" id="{5E0B732A-E630-40C3-4275-F882D7D6831B}"/>
              </a:ext>
            </a:extLst>
          </p:cNvPr>
          <p:cNvSpPr>
            <a:spLocks noGrp="1"/>
          </p:cNvSpPr>
          <p:nvPr>
            <p:ph type="sldNum" sz="quarter" idx="12"/>
          </p:nvPr>
        </p:nvSpPr>
        <p:spPr/>
        <p:txBody>
          <a:bodyPr/>
          <a:lstStyle/>
          <a:p>
            <a:fld id="{26011685-63FC-004C-B2B9-AB65BD1A2FA7}" type="slidenum">
              <a:rPr lang="en-US" smtClean="0"/>
              <a:pPr/>
              <a:t>6</a:t>
            </a:fld>
            <a:endParaRPr lang="en-US"/>
          </a:p>
        </p:txBody>
      </p:sp>
      <p:pic>
        <p:nvPicPr>
          <p:cNvPr id="30" name="Picture 29">
            <a:extLst>
              <a:ext uri="{FF2B5EF4-FFF2-40B4-BE49-F238E27FC236}">
                <a16:creationId xmlns:a16="http://schemas.microsoft.com/office/drawing/2014/main" id="{32C7F7E3-7D41-0A6E-A393-AB86834FE03D}"/>
              </a:ext>
            </a:extLst>
          </p:cNvPr>
          <p:cNvPicPr>
            <a:picLocks noChangeAspect="1"/>
          </p:cNvPicPr>
          <p:nvPr/>
        </p:nvPicPr>
        <p:blipFill>
          <a:blip r:embed="rId2"/>
          <a:stretch>
            <a:fillRect/>
          </a:stretch>
        </p:blipFill>
        <p:spPr>
          <a:xfrm>
            <a:off x="357187" y="1095375"/>
            <a:ext cx="8429625" cy="4848710"/>
          </a:xfrm>
          <a:prstGeom prst="rect">
            <a:avLst/>
          </a:prstGeom>
        </p:spPr>
      </p:pic>
      <p:sp>
        <p:nvSpPr>
          <p:cNvPr id="31" name="TextBox 30">
            <a:extLst>
              <a:ext uri="{FF2B5EF4-FFF2-40B4-BE49-F238E27FC236}">
                <a16:creationId xmlns:a16="http://schemas.microsoft.com/office/drawing/2014/main" id="{B157343D-FF8F-603A-AFCA-8D3E9CA36CF0}"/>
              </a:ext>
            </a:extLst>
          </p:cNvPr>
          <p:cNvSpPr txBox="1"/>
          <p:nvPr/>
        </p:nvSpPr>
        <p:spPr>
          <a:xfrm>
            <a:off x="6883625" y="5574753"/>
            <a:ext cx="1224136" cy="369332"/>
          </a:xfrm>
          <a:prstGeom prst="rect">
            <a:avLst/>
          </a:prstGeom>
          <a:noFill/>
        </p:spPr>
        <p:txBody>
          <a:bodyPr wrap="square" rtlCol="0">
            <a:spAutoFit/>
          </a:bodyPr>
          <a:lstStyle/>
          <a:p>
            <a:r>
              <a:rPr lang="en-US" u="sng" dirty="0" err="1">
                <a:solidFill>
                  <a:srgbClr val="FF0000"/>
                </a:solidFill>
              </a:rPr>
              <a:t>XGBoost</a:t>
            </a:r>
            <a:endParaRPr lang="en-ID" u="sng" dirty="0">
              <a:solidFill>
                <a:srgbClr val="FF0000"/>
              </a:solidFill>
            </a:endParaRPr>
          </a:p>
        </p:txBody>
      </p:sp>
      <p:sp>
        <p:nvSpPr>
          <p:cNvPr id="6" name="TextBox 5">
            <a:extLst>
              <a:ext uri="{FF2B5EF4-FFF2-40B4-BE49-F238E27FC236}">
                <a16:creationId xmlns:a16="http://schemas.microsoft.com/office/drawing/2014/main" id="{AF4CB79F-44CA-CD06-B51D-2A7ABB1F9595}"/>
              </a:ext>
            </a:extLst>
          </p:cNvPr>
          <p:cNvSpPr txBox="1"/>
          <p:nvPr/>
        </p:nvSpPr>
        <p:spPr>
          <a:xfrm rot="19916652">
            <a:off x="372116" y="5009897"/>
            <a:ext cx="1224136" cy="369332"/>
          </a:xfrm>
          <a:prstGeom prst="rect">
            <a:avLst/>
          </a:prstGeom>
          <a:noFill/>
        </p:spPr>
        <p:txBody>
          <a:bodyPr wrap="square" rtlCol="0">
            <a:spAutoFit/>
          </a:bodyPr>
          <a:lstStyle/>
          <a:p>
            <a:r>
              <a:rPr lang="en-US" u="sng" dirty="0">
                <a:solidFill>
                  <a:srgbClr val="FF0000"/>
                </a:solidFill>
              </a:rPr>
              <a:t>Deploy</a:t>
            </a:r>
            <a:endParaRPr lang="en-ID" u="sng" dirty="0">
              <a:solidFill>
                <a:srgbClr val="FF0000"/>
              </a:solidFill>
            </a:endParaRPr>
          </a:p>
        </p:txBody>
      </p:sp>
    </p:spTree>
    <p:extLst>
      <p:ext uri="{BB962C8B-B14F-4D97-AF65-F5344CB8AC3E}">
        <p14:creationId xmlns:p14="http://schemas.microsoft.com/office/powerpoint/2010/main" val="731693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35" y="0"/>
            <a:ext cx="7773338" cy="1596177"/>
          </a:xfrm>
        </p:spPr>
        <p:txBody>
          <a:bodyPr/>
          <a:lstStyle/>
          <a:p>
            <a:r>
              <a:rPr lang="en-US" dirty="0"/>
              <a:t>PRE-PROCESSING DATA</a:t>
            </a:r>
          </a:p>
        </p:txBody>
      </p:sp>
      <p:sp>
        <p:nvSpPr>
          <p:cNvPr id="3" name="Content Placeholder 2"/>
          <p:cNvSpPr>
            <a:spLocks noGrp="1"/>
          </p:cNvSpPr>
          <p:nvPr>
            <p:ph idx="4294967295"/>
          </p:nvPr>
        </p:nvSpPr>
        <p:spPr>
          <a:xfrm>
            <a:off x="640853" y="1417637"/>
            <a:ext cx="8128677" cy="3441745"/>
          </a:xfrm>
        </p:spPr>
        <p:txBody>
          <a:bodyPr>
            <a:normAutofit fontScale="85000" lnSpcReduction="20000"/>
          </a:bodyPr>
          <a:lstStyle/>
          <a:p>
            <a:pPr marL="214313" indent="-214313" algn="just"/>
            <a:r>
              <a:rPr lang="en-US" dirty="0">
                <a:solidFill>
                  <a:schemeClr val="tx1"/>
                </a:solidFill>
              </a:rPr>
              <a:t>Data Cleaning</a:t>
            </a:r>
          </a:p>
          <a:p>
            <a:pPr marL="0" indent="0" algn="just">
              <a:buNone/>
            </a:pPr>
            <a:r>
              <a:rPr lang="en-US" dirty="0"/>
              <a:t>Input correction on Depth, Temperature &amp; Field Name parameter</a:t>
            </a:r>
          </a:p>
          <a:p>
            <a:pPr marL="0" indent="0" algn="just">
              <a:buNone/>
            </a:pPr>
            <a:endParaRPr lang="en-US" dirty="0">
              <a:solidFill>
                <a:schemeClr val="tx1"/>
              </a:solidFill>
            </a:endParaRPr>
          </a:p>
          <a:p>
            <a:pPr marL="214313" indent="-214313" algn="just"/>
            <a:r>
              <a:rPr lang="en-US" dirty="0">
                <a:solidFill>
                  <a:schemeClr val="tx1"/>
                </a:solidFill>
              </a:rPr>
              <a:t>Data Curation</a:t>
            </a:r>
          </a:p>
          <a:p>
            <a:pPr marL="0" indent="0" algn="just">
              <a:buNone/>
            </a:pPr>
            <a:r>
              <a:rPr lang="en-US" dirty="0"/>
              <a:t>Unit Conversion on </a:t>
            </a:r>
            <a:r>
              <a:rPr lang="en-US" dirty="0" err="1"/>
              <a:t>Inplace</a:t>
            </a:r>
            <a:r>
              <a:rPr lang="en-US" dirty="0"/>
              <a:t>, API Density &amp; Average Fluid Rate parameter</a:t>
            </a:r>
          </a:p>
          <a:p>
            <a:pPr marL="0" indent="0" algn="just">
              <a:buNone/>
            </a:pPr>
            <a:endParaRPr lang="en-US" dirty="0">
              <a:solidFill>
                <a:schemeClr val="tx1"/>
              </a:solidFill>
            </a:endParaRPr>
          </a:p>
          <a:p>
            <a:pPr marL="214313" indent="-214313" algn="just"/>
            <a:r>
              <a:rPr lang="en-US" dirty="0">
                <a:solidFill>
                  <a:schemeClr val="tx1"/>
                </a:solidFill>
              </a:rPr>
              <a:t>Remove Redundant </a:t>
            </a:r>
          </a:p>
          <a:p>
            <a:pPr marL="0" indent="0" algn="just">
              <a:buNone/>
            </a:pPr>
            <a:r>
              <a:rPr lang="en-US" dirty="0"/>
              <a:t>Remove Project Level, </a:t>
            </a:r>
            <a:r>
              <a:rPr lang="en-US" dirty="0" err="1"/>
              <a:t>project_level</a:t>
            </a:r>
            <a:r>
              <a:rPr lang="en-US" dirty="0"/>
              <a:t>, </a:t>
            </a:r>
            <a:r>
              <a:rPr lang="en-US" dirty="0" err="1"/>
              <a:t>cap_cost</a:t>
            </a:r>
            <a:r>
              <a:rPr lang="en-US" dirty="0"/>
              <a:t>, </a:t>
            </a:r>
            <a:r>
              <a:rPr lang="en-US" dirty="0" err="1"/>
              <a:t>opr_cost</a:t>
            </a:r>
            <a:r>
              <a:rPr lang="en-US" dirty="0"/>
              <a:t>, </a:t>
            </a:r>
            <a:r>
              <a:rPr lang="en-US" dirty="0" err="1"/>
              <a:t>total_cost</a:t>
            </a:r>
            <a:r>
              <a:rPr lang="en-US" dirty="0"/>
              <a:t>, NPV &amp; PI parameter</a:t>
            </a:r>
          </a:p>
        </p:txBody>
      </p:sp>
    </p:spTree>
    <p:extLst>
      <p:ext uri="{BB962C8B-B14F-4D97-AF65-F5344CB8AC3E}">
        <p14:creationId xmlns:p14="http://schemas.microsoft.com/office/powerpoint/2010/main" val="677319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275" y="0"/>
            <a:ext cx="7773338" cy="1596177"/>
          </a:xfrm>
        </p:spPr>
        <p:txBody>
          <a:bodyPr/>
          <a:lstStyle/>
          <a:p>
            <a:r>
              <a:rPr lang="en-US" dirty="0"/>
              <a:t>EXPLORATORY DATA ANALYSIS</a:t>
            </a:r>
          </a:p>
        </p:txBody>
      </p:sp>
      <p:pic>
        <p:nvPicPr>
          <p:cNvPr id="4" name="Content Placeholder 3"/>
          <p:cNvPicPr>
            <a:picLocks noGrp="1" noChangeAspect="1"/>
          </p:cNvPicPr>
          <p:nvPr>
            <p:ph idx="4294967295"/>
          </p:nvPr>
        </p:nvPicPr>
        <p:blipFill>
          <a:blip r:embed="rId2"/>
          <a:stretch>
            <a:fillRect/>
          </a:stretch>
        </p:blipFill>
        <p:spPr>
          <a:xfrm>
            <a:off x="146279" y="1863353"/>
            <a:ext cx="8833733" cy="4152436"/>
          </a:xfrm>
          <a:prstGeom prst="rect">
            <a:avLst/>
          </a:prstGeom>
        </p:spPr>
      </p:pic>
      <p:sp>
        <p:nvSpPr>
          <p:cNvPr id="3" name="TextBox 2">
            <a:extLst>
              <a:ext uri="{FF2B5EF4-FFF2-40B4-BE49-F238E27FC236}">
                <a16:creationId xmlns:a16="http://schemas.microsoft.com/office/drawing/2014/main" id="{7E791CCA-DEDF-9780-9C43-652A87576AC1}"/>
              </a:ext>
            </a:extLst>
          </p:cNvPr>
          <p:cNvSpPr txBox="1"/>
          <p:nvPr/>
        </p:nvSpPr>
        <p:spPr>
          <a:xfrm>
            <a:off x="599554" y="1268760"/>
            <a:ext cx="3468390" cy="369332"/>
          </a:xfrm>
          <a:prstGeom prst="rect">
            <a:avLst/>
          </a:prstGeom>
          <a:noFill/>
        </p:spPr>
        <p:txBody>
          <a:bodyPr wrap="square" rtlCol="0">
            <a:spAutoFit/>
          </a:bodyPr>
          <a:lstStyle/>
          <a:p>
            <a:r>
              <a:rPr lang="en-US" dirty="0"/>
              <a:t>*Some Meaningful insight</a:t>
            </a:r>
            <a:endParaRPr lang="en-ID" dirty="0"/>
          </a:p>
        </p:txBody>
      </p:sp>
    </p:spTree>
    <p:extLst>
      <p:ext uri="{BB962C8B-B14F-4D97-AF65-F5344CB8AC3E}">
        <p14:creationId xmlns:p14="http://schemas.microsoft.com/office/powerpoint/2010/main" val="2932452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7000-B417-6960-0525-3330DC01B479}"/>
              </a:ext>
            </a:extLst>
          </p:cNvPr>
          <p:cNvSpPr>
            <a:spLocks noGrp="1"/>
          </p:cNvSpPr>
          <p:nvPr>
            <p:ph type="title"/>
          </p:nvPr>
        </p:nvSpPr>
        <p:spPr>
          <a:xfrm>
            <a:off x="685332" y="-103377"/>
            <a:ext cx="7773338" cy="1596177"/>
          </a:xfrm>
        </p:spPr>
        <p:txBody>
          <a:bodyPr/>
          <a:lstStyle/>
          <a:p>
            <a:r>
              <a:rPr lang="en-US" dirty="0"/>
              <a:t>High Level “Insight” from EDA</a:t>
            </a:r>
            <a:endParaRPr lang="en-ID" dirty="0"/>
          </a:p>
        </p:txBody>
      </p:sp>
      <p:sp>
        <p:nvSpPr>
          <p:cNvPr id="4" name="Slide Number Placeholder 3">
            <a:extLst>
              <a:ext uri="{FF2B5EF4-FFF2-40B4-BE49-F238E27FC236}">
                <a16:creationId xmlns:a16="http://schemas.microsoft.com/office/drawing/2014/main" id="{6923B77E-6C37-F146-5E50-C88EB82EFB56}"/>
              </a:ext>
            </a:extLst>
          </p:cNvPr>
          <p:cNvSpPr>
            <a:spLocks noGrp="1"/>
          </p:cNvSpPr>
          <p:nvPr>
            <p:ph type="sldNum" sz="quarter" idx="12"/>
          </p:nvPr>
        </p:nvSpPr>
        <p:spPr/>
        <p:txBody>
          <a:bodyPr/>
          <a:lstStyle/>
          <a:p>
            <a:fld id="{26011685-63FC-004C-B2B9-AB65BD1A2FA7}" type="slidenum">
              <a:rPr lang="en-US" smtClean="0"/>
              <a:pPr/>
              <a:t>9</a:t>
            </a:fld>
            <a:endParaRPr lang="en-US"/>
          </a:p>
        </p:txBody>
      </p:sp>
      <p:sp>
        <p:nvSpPr>
          <p:cNvPr id="5" name="TextBox 4">
            <a:extLst>
              <a:ext uri="{FF2B5EF4-FFF2-40B4-BE49-F238E27FC236}">
                <a16:creationId xmlns:a16="http://schemas.microsoft.com/office/drawing/2014/main" id="{8DFCF813-47F8-DE69-A2C4-D8DEF989765C}"/>
              </a:ext>
            </a:extLst>
          </p:cNvPr>
          <p:cNvSpPr txBox="1"/>
          <p:nvPr/>
        </p:nvSpPr>
        <p:spPr>
          <a:xfrm>
            <a:off x="281831" y="1072991"/>
            <a:ext cx="8452865" cy="5463034"/>
          </a:xfrm>
          <a:prstGeom prst="rect">
            <a:avLst/>
          </a:prstGeom>
          <a:noFill/>
        </p:spPr>
        <p:txBody>
          <a:bodyPr wrap="square" rtlCol="0">
            <a:spAutoFit/>
          </a:bodyPr>
          <a:lstStyle/>
          <a:p>
            <a:pPr marL="342900" indent="-342900" algn="just">
              <a:buFont typeface="+mj-lt"/>
              <a:buAutoNum type="arabicPeriod"/>
            </a:pPr>
            <a:r>
              <a:rPr lang="en-US" sz="1300" b="0" dirty="0">
                <a:effectLst/>
              </a:rPr>
              <a:t>We suspect there is a causal effect of `</a:t>
            </a:r>
            <a:r>
              <a:rPr lang="en-US" sz="1300" b="0" dirty="0" err="1">
                <a:effectLst/>
              </a:rPr>
              <a:t>inplace</a:t>
            </a:r>
            <a:r>
              <a:rPr lang="en-US" sz="1300" b="0" dirty="0">
                <a:effectLst/>
              </a:rPr>
              <a:t>` &amp; `</a:t>
            </a:r>
            <a:r>
              <a:rPr lang="en-US" sz="1300" b="0" dirty="0" err="1">
                <a:effectLst/>
              </a:rPr>
              <a:t>avg_fluid_rate</a:t>
            </a:r>
            <a:r>
              <a:rPr lang="en-US" sz="1300" b="0" dirty="0">
                <a:effectLst/>
              </a:rPr>
              <a:t>` in `</a:t>
            </a:r>
            <a:r>
              <a:rPr lang="en-US" sz="1300" b="0" dirty="0" err="1">
                <a:effectLst/>
              </a:rPr>
              <a:t>prospect_rank</a:t>
            </a:r>
            <a:r>
              <a:rPr lang="en-US" sz="1300" b="0" dirty="0">
                <a:effectLst/>
              </a:rPr>
              <a:t>`. While we segmented on `fluid` we notice that by having bigger `</a:t>
            </a:r>
            <a:r>
              <a:rPr lang="en-US" sz="1300" b="0" dirty="0" err="1">
                <a:effectLst/>
              </a:rPr>
              <a:t>inplace</a:t>
            </a:r>
            <a:r>
              <a:rPr lang="en-US" sz="1300" b="0" dirty="0">
                <a:effectLst/>
              </a:rPr>
              <a:t>` and `</a:t>
            </a:r>
            <a:r>
              <a:rPr lang="en-US" sz="1300" b="0" dirty="0" err="1">
                <a:effectLst/>
              </a:rPr>
              <a:t>avg_fluid_rate</a:t>
            </a:r>
            <a:r>
              <a:rPr lang="en-US" sz="1300" b="0" dirty="0">
                <a:effectLst/>
              </a:rPr>
              <a:t>` could lead us to more preferable economic of scale benefit</a:t>
            </a:r>
          </a:p>
          <a:p>
            <a:pPr marL="342900" indent="-342900" algn="just">
              <a:buFont typeface="+mj-lt"/>
              <a:buAutoNum type="arabicPeriod"/>
            </a:pPr>
            <a:r>
              <a:rPr lang="en-US" sz="1300" b="0" dirty="0">
                <a:solidFill>
                  <a:schemeClr val="tx2"/>
                </a:solidFill>
                <a:effectLst/>
              </a:rPr>
              <a:t>When fields are having a deeper reservoir target they need either bigger `</a:t>
            </a:r>
            <a:r>
              <a:rPr lang="en-US" sz="1300" b="0" dirty="0" err="1">
                <a:solidFill>
                  <a:schemeClr val="tx2"/>
                </a:solidFill>
                <a:effectLst/>
              </a:rPr>
              <a:t>inplace</a:t>
            </a:r>
            <a:r>
              <a:rPr lang="en-US" sz="1300" b="0" dirty="0">
                <a:solidFill>
                  <a:schemeClr val="tx2"/>
                </a:solidFill>
                <a:effectLst/>
              </a:rPr>
              <a:t>` or `</a:t>
            </a:r>
            <a:r>
              <a:rPr lang="en-US" sz="1300" b="0" dirty="0" err="1">
                <a:solidFill>
                  <a:schemeClr val="tx2"/>
                </a:solidFill>
                <a:effectLst/>
              </a:rPr>
              <a:t>avg_fluid_rate</a:t>
            </a:r>
            <a:r>
              <a:rPr lang="en-US" sz="1300" b="0" dirty="0">
                <a:solidFill>
                  <a:schemeClr val="tx2"/>
                </a:solidFill>
                <a:effectLst/>
              </a:rPr>
              <a:t>` in order to become more economical.</a:t>
            </a:r>
          </a:p>
          <a:p>
            <a:pPr marL="342900" indent="-342900" algn="just">
              <a:buFont typeface="+mj-lt"/>
              <a:buAutoNum type="arabicPeriod"/>
            </a:pPr>
            <a:r>
              <a:rPr lang="en-US" sz="1300" b="0" dirty="0">
                <a:solidFill>
                  <a:schemeClr val="tx2"/>
                </a:solidFill>
                <a:effectLst/>
              </a:rPr>
              <a:t>We suspect on `Gas` that either `region` or `location` could play major role to spot non market potential area/ region.</a:t>
            </a:r>
          </a:p>
          <a:p>
            <a:pPr marL="342900" indent="-342900" algn="just">
              <a:buFont typeface="+mj-lt"/>
              <a:buAutoNum type="arabicPeriod"/>
            </a:pPr>
            <a:r>
              <a:rPr lang="en-US" sz="1300" b="0" dirty="0">
                <a:effectLst/>
              </a:rPr>
              <a:t>When all others region shows consistent trend reflecting good and rational relationship between `depth`, `</a:t>
            </a:r>
            <a:r>
              <a:rPr lang="en-US" sz="1300" b="0" dirty="0" err="1">
                <a:effectLst/>
              </a:rPr>
              <a:t>inplace</a:t>
            </a:r>
            <a:r>
              <a:rPr lang="en-US" sz="1300" b="0" dirty="0">
                <a:effectLst/>
              </a:rPr>
              <a:t>`, `</a:t>
            </a:r>
            <a:r>
              <a:rPr lang="en-US" sz="1300" b="0" dirty="0" err="1">
                <a:effectLst/>
              </a:rPr>
              <a:t>avg_fluid_rate</a:t>
            </a:r>
            <a:r>
              <a:rPr lang="en-US" sz="1300" b="0" dirty="0">
                <a:effectLst/>
              </a:rPr>
              <a:t>` on `</a:t>
            </a:r>
            <a:r>
              <a:rPr lang="en-US" sz="1300" b="0" dirty="0" err="1">
                <a:effectLst/>
              </a:rPr>
              <a:t>prospect_rank</a:t>
            </a:r>
            <a:r>
              <a:rPr lang="en-US" sz="1300" b="0" dirty="0">
                <a:effectLst/>
              </a:rPr>
              <a:t>`, but `region`==Timur shows the opposite. This information/ our hypothesis from data relates to actual condition where market potential for gas on eastern </a:t>
            </a:r>
            <a:r>
              <a:rPr lang="en-US" sz="1300" b="0" dirty="0" err="1">
                <a:effectLst/>
              </a:rPr>
              <a:t>indonesia</a:t>
            </a:r>
            <a:r>
              <a:rPr lang="en-US" sz="1300" b="0" dirty="0">
                <a:effectLst/>
              </a:rPr>
              <a:t> (</a:t>
            </a:r>
            <a:r>
              <a:rPr lang="en-US" sz="1300" b="0" dirty="0" err="1">
                <a:effectLst/>
              </a:rPr>
              <a:t>timur</a:t>
            </a:r>
            <a:r>
              <a:rPr lang="en-US" sz="1300" b="0" dirty="0">
                <a:effectLst/>
              </a:rPr>
              <a:t>) is very limited, therefore a good relationship between `depth`, `</a:t>
            </a:r>
            <a:r>
              <a:rPr lang="en-US" sz="1300" b="0" dirty="0" err="1">
                <a:effectLst/>
              </a:rPr>
              <a:t>inplace</a:t>
            </a:r>
            <a:r>
              <a:rPr lang="en-US" sz="1300" b="0" dirty="0">
                <a:effectLst/>
              </a:rPr>
              <a:t>`, `</a:t>
            </a:r>
            <a:r>
              <a:rPr lang="en-US" sz="1300" b="0" dirty="0" err="1">
                <a:effectLst/>
              </a:rPr>
              <a:t>avg_fluid_rate</a:t>
            </a:r>
            <a:r>
              <a:rPr lang="en-US" sz="1300" b="0" dirty="0">
                <a:effectLst/>
              </a:rPr>
              <a:t>` on `</a:t>
            </a:r>
            <a:r>
              <a:rPr lang="en-US" sz="1300" b="0" dirty="0" err="1">
                <a:effectLst/>
              </a:rPr>
              <a:t>prospect_rank</a:t>
            </a:r>
            <a:r>
              <a:rPr lang="en-US" sz="1300" b="0" dirty="0">
                <a:effectLst/>
              </a:rPr>
              <a:t> are` not shown clearly.</a:t>
            </a:r>
          </a:p>
          <a:p>
            <a:pPr marL="342900" indent="-342900" algn="just">
              <a:buFont typeface="+mj-lt"/>
              <a:buAutoNum type="arabicPeriod"/>
            </a:pPr>
            <a:r>
              <a:rPr lang="en-US" sz="1300" b="0" dirty="0">
                <a:effectLst/>
              </a:rPr>
              <a:t>When we have a new field, by ensuring this field to deliver significant high rate (above 1000 BOPD.E) might lead us to get a better chance having profitable project regardless their location if fluid type is oil but it might not work for gas if it is located at offshore.</a:t>
            </a:r>
          </a:p>
          <a:p>
            <a:pPr marL="342900" indent="-342900" algn="just">
              <a:buFont typeface="+mj-lt"/>
              <a:buAutoNum type="arabicPeriod"/>
            </a:pPr>
            <a:r>
              <a:rPr lang="en-US" sz="1300" b="0" dirty="0">
                <a:solidFill>
                  <a:schemeClr val="tx2"/>
                </a:solidFill>
                <a:effectLst/>
              </a:rPr>
              <a:t>Kalimantan is the most preferable `region` to produce </a:t>
            </a:r>
            <a:r>
              <a:rPr lang="en-US" sz="1300" b="0" dirty="0" err="1">
                <a:solidFill>
                  <a:schemeClr val="tx2"/>
                </a:solidFill>
                <a:effectLst/>
              </a:rPr>
              <a:t>hidrocarbon</a:t>
            </a:r>
            <a:r>
              <a:rPr lang="en-US" sz="1300" b="0" dirty="0">
                <a:solidFill>
                  <a:schemeClr val="tx2"/>
                </a:solidFill>
                <a:effectLst/>
              </a:rPr>
              <a:t> on offshore, whenever the `</a:t>
            </a:r>
            <a:r>
              <a:rPr lang="en-US" sz="1300" b="0" dirty="0" err="1">
                <a:solidFill>
                  <a:schemeClr val="tx2"/>
                </a:solidFill>
                <a:effectLst/>
              </a:rPr>
              <a:t>avg_fluid_rate</a:t>
            </a:r>
            <a:r>
              <a:rPr lang="en-US" sz="1300" b="0" dirty="0">
                <a:solidFill>
                  <a:schemeClr val="tx2"/>
                </a:solidFill>
                <a:effectLst/>
              </a:rPr>
              <a:t>`, We might have profitable project, especially when `</a:t>
            </a:r>
            <a:r>
              <a:rPr lang="en-US" sz="1300" b="0" dirty="0" err="1">
                <a:solidFill>
                  <a:schemeClr val="tx2"/>
                </a:solidFill>
                <a:effectLst/>
              </a:rPr>
              <a:t>avg_fluid_rate</a:t>
            </a:r>
            <a:r>
              <a:rPr lang="en-US" sz="1300" b="0" dirty="0">
                <a:solidFill>
                  <a:schemeClr val="tx2"/>
                </a:solidFill>
                <a:effectLst/>
              </a:rPr>
              <a:t>` &gt; 1000 BOPD.E.</a:t>
            </a:r>
          </a:p>
          <a:p>
            <a:pPr marL="342900" indent="-342900" algn="just">
              <a:buFont typeface="+mj-lt"/>
              <a:buAutoNum type="arabicPeriod"/>
            </a:pPr>
            <a:r>
              <a:rPr lang="en-US" sz="1300" b="0" dirty="0">
                <a:effectLst/>
              </a:rPr>
              <a:t>`</a:t>
            </a:r>
            <a:r>
              <a:rPr lang="en-US" sz="1300" b="0" dirty="0" err="1">
                <a:effectLst/>
              </a:rPr>
              <a:t>avg_fluid_rate</a:t>
            </a:r>
            <a:r>
              <a:rPr lang="en-US" sz="1300" b="0" dirty="0">
                <a:effectLst/>
              </a:rPr>
              <a:t>` &gt;= 1000 BOPD.E could be used as profitable economic cutoff for `fluid`==Oil &amp; `fluid`==</a:t>
            </a:r>
            <a:r>
              <a:rPr lang="en-US" sz="1300" b="0" dirty="0" err="1">
                <a:effectLst/>
              </a:rPr>
              <a:t>Oil&amp;Gas</a:t>
            </a:r>
            <a:r>
              <a:rPr lang="en-US" sz="1300" b="0" dirty="0">
                <a:effectLst/>
              </a:rPr>
              <a:t> on any kind of regions and location.</a:t>
            </a:r>
          </a:p>
          <a:p>
            <a:pPr marL="342900" indent="-342900" algn="just">
              <a:buFont typeface="+mj-lt"/>
              <a:buAutoNum type="arabicPeriod"/>
            </a:pPr>
            <a:r>
              <a:rPr lang="en-US" sz="1300" b="0" dirty="0">
                <a:solidFill>
                  <a:schemeClr val="tx2"/>
                </a:solidFill>
                <a:effectLst/>
              </a:rPr>
              <a:t>Beside Kalimantan, all gas field projects on offshore have strong tendency to be less profitable when those fields could produce over 1000 BOPD.E. It might be an early indication that those regions have market/ infrastructure issues related to gas.</a:t>
            </a:r>
          </a:p>
          <a:p>
            <a:pPr marL="342900" indent="-342900" algn="just">
              <a:buFont typeface="+mj-lt"/>
              <a:buAutoNum type="arabicPeriod"/>
            </a:pPr>
            <a:r>
              <a:rPr lang="en-US" sz="1300" b="0" dirty="0" err="1">
                <a:effectLst/>
              </a:rPr>
              <a:t>ince</a:t>
            </a:r>
            <a:r>
              <a:rPr lang="en-US" sz="1300" b="0" dirty="0">
                <a:effectLst/>
              </a:rPr>
              <a:t> </a:t>
            </a:r>
            <a:r>
              <a:rPr lang="en-US" sz="1300" b="0" dirty="0" err="1">
                <a:effectLst/>
              </a:rPr>
              <a:t>Pertamina</a:t>
            </a:r>
            <a:r>
              <a:rPr lang="en-US" sz="1300" b="0" dirty="0">
                <a:effectLst/>
              </a:rPr>
              <a:t> has more diverse field than others it might improve </a:t>
            </a:r>
            <a:r>
              <a:rPr lang="en-US" sz="1300" b="0" dirty="0" err="1">
                <a:effectLst/>
              </a:rPr>
              <a:t>Pertamina's</a:t>
            </a:r>
            <a:r>
              <a:rPr lang="en-US" sz="1300" b="0" dirty="0">
                <a:effectLst/>
              </a:rPr>
              <a:t> </a:t>
            </a:r>
            <a:r>
              <a:rPr lang="en-US" sz="1300" b="0" dirty="0" err="1">
                <a:effectLst/>
              </a:rPr>
              <a:t>portofolio</a:t>
            </a:r>
            <a:endParaRPr lang="en-US" sz="1300" b="0" dirty="0">
              <a:effectLst/>
            </a:endParaRPr>
          </a:p>
          <a:p>
            <a:pPr marL="342900" indent="-342900" algn="just">
              <a:buFont typeface="+mj-lt"/>
              <a:buAutoNum type="arabicPeriod"/>
            </a:pPr>
            <a:r>
              <a:rPr lang="en-US" sz="1300" b="0" dirty="0">
                <a:solidFill>
                  <a:schemeClr val="tx2"/>
                </a:solidFill>
                <a:effectLst/>
              </a:rPr>
              <a:t>When it comes to gas project, more projects have better profitability under </a:t>
            </a:r>
            <a:r>
              <a:rPr lang="en-US" sz="1300" b="0" dirty="0" err="1">
                <a:solidFill>
                  <a:schemeClr val="tx2"/>
                </a:solidFill>
                <a:effectLst/>
              </a:rPr>
              <a:t>Pertamina</a:t>
            </a:r>
            <a:r>
              <a:rPr lang="en-US" sz="1300" b="0" dirty="0">
                <a:solidFill>
                  <a:schemeClr val="tx2"/>
                </a:solidFill>
                <a:effectLst/>
              </a:rPr>
              <a:t> than others. This condition might exist probably because of project integration, market readiness, and sound infrastructure alignment inside </a:t>
            </a:r>
            <a:r>
              <a:rPr lang="en-US" sz="1300" b="0" dirty="0" err="1">
                <a:solidFill>
                  <a:schemeClr val="tx2"/>
                </a:solidFill>
                <a:effectLst/>
              </a:rPr>
              <a:t>Pertamina</a:t>
            </a:r>
            <a:r>
              <a:rPr lang="en-US" sz="1300" b="0" dirty="0">
                <a:solidFill>
                  <a:schemeClr val="tx2"/>
                </a:solidFill>
                <a:effectLst/>
              </a:rPr>
              <a:t> business unit</a:t>
            </a:r>
          </a:p>
          <a:p>
            <a:pPr marL="342900" indent="-342900" algn="just">
              <a:buFont typeface="+mj-lt"/>
              <a:buAutoNum type="arabicPeriod"/>
            </a:pPr>
            <a:r>
              <a:rPr lang="en-US" sz="1300" b="0" dirty="0">
                <a:solidFill>
                  <a:schemeClr val="tx2"/>
                </a:solidFill>
                <a:effectLst/>
              </a:rPr>
              <a:t>On oil project, neither </a:t>
            </a:r>
            <a:r>
              <a:rPr lang="en-US" sz="1300" b="0" dirty="0" err="1">
                <a:solidFill>
                  <a:schemeClr val="tx2"/>
                </a:solidFill>
                <a:effectLst/>
              </a:rPr>
              <a:t>Pertamina</a:t>
            </a:r>
            <a:r>
              <a:rPr lang="en-US" sz="1300" b="0" dirty="0">
                <a:solidFill>
                  <a:schemeClr val="tx2"/>
                </a:solidFill>
                <a:effectLst/>
              </a:rPr>
              <a:t> nor others could deliver better performance on </a:t>
            </a:r>
            <a:r>
              <a:rPr lang="en-US" sz="1300" b="0" dirty="0" err="1">
                <a:solidFill>
                  <a:schemeClr val="tx2"/>
                </a:solidFill>
                <a:effectLst/>
              </a:rPr>
              <a:t>profitabilty</a:t>
            </a:r>
            <a:r>
              <a:rPr lang="en-US" sz="1300" b="0" dirty="0">
                <a:solidFill>
                  <a:schemeClr val="tx2"/>
                </a:solidFill>
                <a:effectLst/>
              </a:rPr>
              <a:t> but we might use `</a:t>
            </a:r>
            <a:r>
              <a:rPr lang="en-US" sz="1300" b="0" dirty="0" err="1">
                <a:solidFill>
                  <a:schemeClr val="tx2"/>
                </a:solidFill>
                <a:effectLst/>
              </a:rPr>
              <a:t>avg_fluid_rate</a:t>
            </a:r>
            <a:r>
              <a:rPr lang="en-US" sz="1300" b="0" dirty="0">
                <a:solidFill>
                  <a:schemeClr val="tx2"/>
                </a:solidFill>
                <a:effectLst/>
              </a:rPr>
              <a:t>` &gt; 1000 BOPD.E as economic cutoff.</a:t>
            </a:r>
          </a:p>
          <a:p>
            <a:pPr marL="228600" indent="-228600">
              <a:buFont typeface="+mj-lt"/>
              <a:buAutoNum type="arabicPeriod"/>
            </a:pPr>
            <a:endParaRPr lang="en-ID" sz="1100" dirty="0"/>
          </a:p>
        </p:txBody>
      </p:sp>
    </p:spTree>
    <p:extLst>
      <p:ext uri="{BB962C8B-B14F-4D97-AF65-F5344CB8AC3E}">
        <p14:creationId xmlns:p14="http://schemas.microsoft.com/office/powerpoint/2010/main" val="64500835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55</TotalTime>
  <Words>978</Words>
  <Application>Microsoft Office PowerPoint</Application>
  <PresentationFormat>On-screen Show (4:3)</PresentationFormat>
  <Paragraphs>91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Broadway</vt:lpstr>
      <vt:lpstr>Calibri</vt:lpstr>
      <vt:lpstr>Tw Cen MT</vt:lpstr>
      <vt:lpstr>Droplet</vt:lpstr>
      <vt:lpstr>Field profitability index prediction</vt:lpstr>
      <vt:lpstr>Status 2021*</vt:lpstr>
      <vt:lpstr>PowerPoint Presentation</vt:lpstr>
      <vt:lpstr>Solution?</vt:lpstr>
      <vt:lpstr>Raw Data</vt:lpstr>
      <vt:lpstr>END TO END MODELING FLOW</vt:lpstr>
      <vt:lpstr>PRE-PROCESSING DATA</vt:lpstr>
      <vt:lpstr>EXPLORATORY DATA ANALYSIS</vt:lpstr>
      <vt:lpstr>High Level “Insight” from EDA</vt:lpstr>
      <vt:lpstr>Model Performance (Final: XGboost)</vt:lpstr>
      <vt:lpstr>Features Importance</vt:lpstr>
      <vt:lpstr>User Flow</vt:lpstr>
      <vt:lpstr>Conclusion</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Field profitability index prediction</dc:title>
  <dc:creator>Andrew Wisnujati</dc:creator>
  <cp:lastModifiedBy>Andi Pratama</cp:lastModifiedBy>
  <cp:revision>5</cp:revision>
  <dcterms:created xsi:type="dcterms:W3CDTF">2022-07-23T04:57:52Z</dcterms:created>
  <dcterms:modified xsi:type="dcterms:W3CDTF">2022-07-23T07:14:53Z</dcterms:modified>
</cp:coreProperties>
</file>