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4"/>
    <a:srgbClr val="E7F0F8"/>
    <a:srgbClr val="E0E6EC"/>
    <a:srgbClr val="083F53"/>
    <a:srgbClr val="000000"/>
    <a:srgbClr val="ECF0F3"/>
    <a:srgbClr val="F2F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B0ED9-A2A9-C447-9A59-9172EB5A594D}" v="27" dt="2024-09-15T21:17:58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howGuides="1">
      <p:cViewPr>
        <p:scale>
          <a:sx n="80" d="100"/>
          <a:sy n="80" d="100"/>
        </p:scale>
        <p:origin x="2888" y="1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0214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744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4640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872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38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821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09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552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5951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767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283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0989E-E56E-3D43-AF54-D13A96B6B38B}" type="datetimeFigureOut">
              <a:rPr lang="en-ES" smtClean="0"/>
              <a:t>15/9/24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DFDA8-CAA3-EE47-840E-887D1460E9E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3833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45827B-8153-6A58-0B26-53014D65DC7A}"/>
              </a:ext>
            </a:extLst>
          </p:cNvPr>
          <p:cNvSpPr txBox="1"/>
          <p:nvPr/>
        </p:nvSpPr>
        <p:spPr>
          <a:xfrm>
            <a:off x="515518" y="523132"/>
            <a:ext cx="25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Estructura poblaciones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8215F-CD75-64E5-B114-9FFB3D8F81F9}"/>
              </a:ext>
            </a:extLst>
          </p:cNvPr>
          <p:cNvSpPr txBox="1"/>
          <p:nvPr/>
        </p:nvSpPr>
        <p:spPr>
          <a:xfrm>
            <a:off x="3017934" y="335839"/>
            <a:ext cx="295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Distribución clases de edad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820C1-D028-AD6A-EC8D-B8C20759BF12}"/>
              </a:ext>
            </a:extLst>
          </p:cNvPr>
          <p:cNvSpPr txBox="1"/>
          <p:nvPr/>
        </p:nvSpPr>
        <p:spPr>
          <a:xfrm>
            <a:off x="3017934" y="707798"/>
            <a:ext cx="321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Distribución clases de tamaño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272A2-968D-C8A1-5F9F-F7C7C1FD5F6E}"/>
              </a:ext>
            </a:extLst>
          </p:cNvPr>
          <p:cNvSpPr txBox="1"/>
          <p:nvPr/>
        </p:nvSpPr>
        <p:spPr>
          <a:xfrm>
            <a:off x="2231756" y="3100975"/>
            <a:ext cx="281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Diversidad del ecosistema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CBB8C-145E-6DA0-F58A-07574CCDCA12}"/>
              </a:ext>
            </a:extLst>
          </p:cNvPr>
          <p:cNvSpPr txBox="1"/>
          <p:nvPr/>
        </p:nvSpPr>
        <p:spPr>
          <a:xfrm>
            <a:off x="2231756" y="444801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Evolución producción primaria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CA4D0-68A3-D856-D0FC-43E11CA1C553}"/>
              </a:ext>
            </a:extLst>
          </p:cNvPr>
          <p:cNvSpPr txBox="1"/>
          <p:nvPr/>
        </p:nvSpPr>
        <p:spPr>
          <a:xfrm>
            <a:off x="2231756" y="5067946"/>
            <a:ext cx="25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Servicios ecosistémicos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3335C-C815-564F-8D49-66F026187560}"/>
              </a:ext>
            </a:extLst>
          </p:cNvPr>
          <p:cNvSpPr txBox="1"/>
          <p:nvPr/>
        </p:nvSpPr>
        <p:spPr>
          <a:xfrm>
            <a:off x="2231756" y="5596204"/>
            <a:ext cx="329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Caracterización medio abiótico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FC613-745C-EEAE-2CC5-245A3A165514}"/>
              </a:ext>
            </a:extLst>
          </p:cNvPr>
          <p:cNvSpPr txBox="1"/>
          <p:nvPr/>
        </p:nvSpPr>
        <p:spPr>
          <a:xfrm>
            <a:off x="1243697" y="3829396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Relaciones tróficas (vensim)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8B364-3588-B3D7-C590-E99C2F87D3AB}"/>
              </a:ext>
            </a:extLst>
          </p:cNvPr>
          <p:cNvSpPr txBox="1"/>
          <p:nvPr/>
        </p:nvSpPr>
        <p:spPr>
          <a:xfrm>
            <a:off x="2231756" y="6278130"/>
            <a:ext cx="400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Esquema estructura-función-servicios</a:t>
            </a:r>
          </a:p>
        </p:txBody>
      </p:sp>
    </p:spTree>
    <p:extLst>
      <p:ext uri="{BB962C8B-B14F-4D97-AF65-F5344CB8AC3E}">
        <p14:creationId xmlns:p14="http://schemas.microsoft.com/office/powerpoint/2010/main" val="302018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E2A49D2-561D-58FA-00F5-DD5F14DE350F}"/>
              </a:ext>
            </a:extLst>
          </p:cNvPr>
          <p:cNvSpPr/>
          <p:nvPr/>
        </p:nvSpPr>
        <p:spPr>
          <a:xfrm>
            <a:off x="4828431" y="4273063"/>
            <a:ext cx="4671401" cy="383838"/>
          </a:xfrm>
          <a:prstGeom prst="rect">
            <a:avLst/>
          </a:prstGeom>
          <a:solidFill>
            <a:srgbClr val="E7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9E81B84D-03FA-F517-7530-EC04644A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6" t="40048" r="45899" b="46366"/>
          <a:stretch/>
        </p:blipFill>
        <p:spPr>
          <a:xfrm>
            <a:off x="4721729" y="2773832"/>
            <a:ext cx="3618829" cy="1172252"/>
          </a:xfrm>
          <a:prstGeom prst="rect">
            <a:avLst/>
          </a:prstGeom>
        </p:spPr>
      </p:pic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84E17A5B-C97B-5B05-D384-9B7006C4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4" t="83323" r="28230" b="7746"/>
          <a:stretch/>
        </p:blipFill>
        <p:spPr>
          <a:xfrm>
            <a:off x="213829" y="4045946"/>
            <a:ext cx="4614603" cy="750080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87B3E4E5-A2E2-0007-4B2F-4BFB3C8A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4" t="59335" r="29774" b="26835"/>
          <a:stretch/>
        </p:blipFill>
        <p:spPr>
          <a:xfrm>
            <a:off x="213829" y="2770368"/>
            <a:ext cx="4507900" cy="11615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2D99A02-20F3-4E00-F58F-FD16ECB85A3B}"/>
              </a:ext>
            </a:extLst>
          </p:cNvPr>
          <p:cNvGrpSpPr/>
          <p:nvPr/>
        </p:nvGrpSpPr>
        <p:grpSpPr>
          <a:xfrm>
            <a:off x="151859" y="4972883"/>
            <a:ext cx="2239861" cy="1343964"/>
            <a:chOff x="5547274" y="2971232"/>
            <a:chExt cx="3610684" cy="2114318"/>
          </a:xfrm>
        </p:grpSpPr>
        <p:pic>
          <p:nvPicPr>
            <p:cNvPr id="9" name="Picture 8" descr="A graph of a tree and a black tree&#10;&#10;Description automatically generated">
              <a:extLst>
                <a:ext uri="{FF2B5EF4-FFF2-40B4-BE49-F238E27FC236}">
                  <a16:creationId xmlns:a16="http://schemas.microsoft.com/office/drawing/2014/main" id="{C2BE5A60-3C77-F5DF-CC9C-BB0CB6959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7274" y="2971232"/>
              <a:ext cx="3610684" cy="211431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F946AF-3FD9-822E-5362-2F920386D2A8}"/>
                </a:ext>
              </a:extLst>
            </p:cNvPr>
            <p:cNvSpPr/>
            <p:nvPr/>
          </p:nvSpPr>
          <p:spPr>
            <a:xfrm>
              <a:off x="6015446" y="3200400"/>
              <a:ext cx="692331" cy="597626"/>
            </a:xfrm>
            <a:prstGeom prst="rect">
              <a:avLst/>
            </a:prstGeom>
            <a:solidFill>
              <a:srgbClr val="F2F7EE"/>
            </a:solidFill>
            <a:ln>
              <a:solidFill>
                <a:srgbClr val="F2F7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651616-FCEB-82BE-3055-8F38FA595723}"/>
              </a:ext>
            </a:extLst>
          </p:cNvPr>
          <p:cNvSpPr txBox="1"/>
          <p:nvPr/>
        </p:nvSpPr>
        <p:spPr>
          <a:xfrm>
            <a:off x="5416203" y="4734434"/>
            <a:ext cx="9509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500" b="1" dirty="0">
                <a:solidFill>
                  <a:srgbClr val="525254"/>
                </a:solidFill>
              </a:rPr>
              <a:t>Dehesas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AA494-984D-04C6-2518-CE0AE4D9198D}"/>
              </a:ext>
            </a:extLst>
          </p:cNvPr>
          <p:cNvSpPr txBox="1"/>
          <p:nvPr/>
        </p:nvSpPr>
        <p:spPr>
          <a:xfrm>
            <a:off x="5416203" y="5104850"/>
            <a:ext cx="1119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500" dirty="0">
                <a:solidFill>
                  <a:srgbClr val="525254"/>
                </a:solidFill>
              </a:rPr>
              <a:t>Robledales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44852-9E30-8908-E09B-BE901922DAB9}"/>
              </a:ext>
            </a:extLst>
          </p:cNvPr>
          <p:cNvSpPr txBox="1"/>
          <p:nvPr/>
        </p:nvSpPr>
        <p:spPr>
          <a:xfrm>
            <a:off x="5416203" y="5475266"/>
            <a:ext cx="22683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500" dirty="0">
                <a:solidFill>
                  <a:srgbClr val="525254"/>
                </a:solidFill>
              </a:rPr>
              <a:t>Matorral de alta montaña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3A9E2-5491-4E8A-B97F-5FA73A2F20FE}"/>
              </a:ext>
            </a:extLst>
          </p:cNvPr>
          <p:cNvSpPr txBox="1"/>
          <p:nvPr/>
        </p:nvSpPr>
        <p:spPr>
          <a:xfrm>
            <a:off x="5416203" y="5845682"/>
            <a:ext cx="2085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500" dirty="0">
                <a:solidFill>
                  <a:srgbClr val="525254"/>
                </a:solidFill>
              </a:rPr>
              <a:t>Pinares de repoblación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6980C-3FA4-DB0B-1EBB-9EC2C43AE7FF}"/>
              </a:ext>
            </a:extLst>
          </p:cNvPr>
          <p:cNvSpPr txBox="1"/>
          <p:nvPr/>
        </p:nvSpPr>
        <p:spPr>
          <a:xfrm>
            <a:off x="5416203" y="6216099"/>
            <a:ext cx="2410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500" dirty="0">
                <a:solidFill>
                  <a:srgbClr val="525254"/>
                </a:solidFill>
              </a:rPr>
              <a:t>Pastizales de alta montaña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05CE8DB-8A84-D1FD-7F86-22B63FC952AD}"/>
              </a:ext>
            </a:extLst>
          </p:cNvPr>
          <p:cNvSpPr/>
          <p:nvPr/>
        </p:nvSpPr>
        <p:spPr>
          <a:xfrm rot="10800000">
            <a:off x="4880739" y="4796026"/>
            <a:ext cx="485482" cy="1722023"/>
          </a:xfrm>
          <a:prstGeom prst="triangle">
            <a:avLst/>
          </a:prstGeom>
          <a:gradFill>
            <a:gsLst>
              <a:gs pos="0">
                <a:srgbClr val="FF0000"/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84E6A-691B-F1CB-D926-B0E999DD5E29}"/>
              </a:ext>
            </a:extLst>
          </p:cNvPr>
          <p:cNvSpPr txBox="1"/>
          <p:nvPr/>
        </p:nvSpPr>
        <p:spPr>
          <a:xfrm>
            <a:off x="5107605" y="4323421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100" dirty="0"/>
              <a:t>&gt;  DIVERSIDAD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937F26-5BB1-0548-0B7E-D98B1626AF88}"/>
              </a:ext>
            </a:extLst>
          </p:cNvPr>
          <p:cNvGrpSpPr/>
          <p:nvPr/>
        </p:nvGrpSpPr>
        <p:grpSpPr>
          <a:xfrm>
            <a:off x="125381" y="217349"/>
            <a:ext cx="4526599" cy="2124996"/>
            <a:chOff x="125381" y="217349"/>
            <a:chExt cx="4526599" cy="2124996"/>
          </a:xfrm>
        </p:grpSpPr>
        <p:pic>
          <p:nvPicPr>
            <p:cNvPr id="3" name="Picture 2" descr="A screenshot of a map&#10;&#10;Description automatically generated">
              <a:extLst>
                <a:ext uri="{FF2B5EF4-FFF2-40B4-BE49-F238E27FC236}">
                  <a16:creationId xmlns:a16="http://schemas.microsoft.com/office/drawing/2014/main" id="{64658942-0338-4CB1-232B-84EA2F03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546" b="61966"/>
            <a:stretch/>
          </p:blipFill>
          <p:spPr>
            <a:xfrm>
              <a:off x="125381" y="217349"/>
              <a:ext cx="4526599" cy="212499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AB98AA-5B25-FED1-8197-6678AE270333}"/>
                </a:ext>
              </a:extLst>
            </p:cNvPr>
            <p:cNvSpPr txBox="1"/>
            <p:nvPr/>
          </p:nvSpPr>
          <p:spPr>
            <a:xfrm>
              <a:off x="151858" y="236164"/>
              <a:ext cx="4500121" cy="307777"/>
            </a:xfrm>
            <a:prstGeom prst="rect">
              <a:avLst/>
            </a:prstGeom>
            <a:solidFill>
              <a:srgbClr val="E0E6E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ES" sz="1400" b="1" dirty="0">
                  <a:solidFill>
                    <a:srgbClr val="083F53"/>
                  </a:solidFill>
                </a:rPr>
                <a:t>Dehesas</a:t>
              </a:r>
            </a:p>
          </p:txBody>
        </p:sp>
      </p:grpSp>
      <p:pic>
        <p:nvPicPr>
          <p:cNvPr id="1026" name="Picture 2" descr="Dehesa de ExtremaduraCharcutería Lázaro Fernández">
            <a:extLst>
              <a:ext uri="{FF2B5EF4-FFF2-40B4-BE49-F238E27FC236}">
                <a16:creationId xmlns:a16="http://schemas.microsoft.com/office/drawing/2014/main" id="{674CCF06-5693-5475-DACC-D1A734A2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92" y="222960"/>
            <a:ext cx="3040941" cy="21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578DB43-F0D1-255C-FB2E-4168E135BAAC}"/>
              </a:ext>
            </a:extLst>
          </p:cNvPr>
          <p:cNvSpPr/>
          <p:nvPr/>
        </p:nvSpPr>
        <p:spPr>
          <a:xfrm>
            <a:off x="8340558" y="2825401"/>
            <a:ext cx="1159275" cy="383838"/>
          </a:xfrm>
          <a:prstGeom prst="rect">
            <a:avLst/>
          </a:prstGeom>
          <a:solidFill>
            <a:srgbClr val="E7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C5782-4127-3EAB-831D-B22457184827}"/>
              </a:ext>
            </a:extLst>
          </p:cNvPr>
          <p:cNvSpPr txBox="1"/>
          <p:nvPr/>
        </p:nvSpPr>
        <p:spPr>
          <a:xfrm>
            <a:off x="4780801" y="352800"/>
            <a:ext cx="151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ES" sz="1000" dirty="0">
                <a:solidFill>
                  <a:srgbClr val="525254"/>
                </a:solidFill>
              </a:rPr>
              <a:t>Las dehesas de Sierra Nevada se caracterizan porque en realidad no existen. Este texto es solo para indicar que también escribiremos descripciones de los ecosistemas a caracterizar. </a:t>
            </a:r>
          </a:p>
        </p:txBody>
      </p:sp>
      <p:pic>
        <p:nvPicPr>
          <p:cNvPr id="24" name="Picture 23" descr="A diagram of a person&#10;&#10;Description automatically generated with medium confidence">
            <a:extLst>
              <a:ext uri="{FF2B5EF4-FFF2-40B4-BE49-F238E27FC236}">
                <a16:creationId xmlns:a16="http://schemas.microsoft.com/office/drawing/2014/main" id="{F7B2C66B-8651-748E-63F0-B1DDD9AF0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58" y="7215569"/>
            <a:ext cx="9780619" cy="57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73</Words>
  <Application>Microsoft Macintosh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1</cp:revision>
  <cp:lastPrinted>2024-09-15T21:18:32Z</cp:lastPrinted>
  <dcterms:created xsi:type="dcterms:W3CDTF">2024-09-15T06:01:45Z</dcterms:created>
  <dcterms:modified xsi:type="dcterms:W3CDTF">2024-09-15T21:18:38Z</dcterms:modified>
</cp:coreProperties>
</file>