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092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5E8B-FF36-284E-A0A8-B6FCCA84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FA9D-05EC-9E49-AC46-06C6A9416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9B35-3BA3-D84F-A119-B8961841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FEB6-DA5F-DB40-AADD-C86D9D6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10B2-7FA7-9041-8CBC-B1E8F093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79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7E5F-5039-5647-BA52-ED7E223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BF6F3-6E76-9842-9A77-514BCE4C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021-6163-194E-8B0A-4009705E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5E83-F82E-1C44-BDD3-501A0DA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C107-3DE5-2F40-B0EA-3F511B2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55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F9CEB-8877-E44C-9B74-8B37D18BA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8C4B-5616-724D-B5A8-EE3F4BB8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2A06-160B-B246-A616-DFEC5EB3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F9097-80B1-D047-8E71-97BD0D7B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83EC-E9AD-7340-AE18-8A75028F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38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AF48-8022-0C42-82F1-E577664B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8517-BA29-054D-9866-5708E291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39C3-1220-554B-8128-AEB87F5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AD7F-0164-E940-A019-1FF7848A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B430-B0F5-134E-A56C-CC75456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17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A3-9F48-6D49-B73B-53E2CD16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872A-1F66-E742-8341-CD611F60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9E1B-2B95-9E42-9EA0-D95F48E5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B4DB-1B4B-9349-BDC2-7D4E56C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393D-5F1E-F64B-8A53-A9E54319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20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19F0-BDBD-5E49-95FB-51AD54B9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1C1A-DD53-ED4A-AF33-90D06FD0E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63B49-3CE5-BA4D-B841-96448D1E2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06AA-AC05-C744-9F05-D9453585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961C-4BE2-CE4E-951E-FED8F88B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C166-15F1-1E41-B1D6-6438EF00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381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3FB6-1AC1-8A41-878F-596A239D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5B63-2FEF-074D-9162-5C82BD03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B7F2A-E2E6-8D41-80EB-7B0D47CB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8133F-698A-014F-8972-47EFB498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7ECC8-91AB-5844-965B-02E7A945F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CF12-6E4E-E34D-A268-7E524B2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EACE1-56FC-5D4F-AB76-4963F67C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3CAEC-E25D-804A-AA33-B61DD0C9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220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1423-06BD-C14E-8C09-FABF73D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26119-14D0-6642-8494-CDE87DC7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5A8D7-8902-1847-AC33-01A9F18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E33EE-CC4F-7B46-A978-13DD2561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8811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0472-AC5E-4549-BEBE-B567F74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2727C-0893-E54C-9309-B4182C02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FAD48-5973-A043-83F9-D52CFBA1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929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C227-1C82-364E-B331-AA14B18F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EBD0-FADE-4840-87BC-E35487F5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70FB-3F07-0D41-BE17-B2CCAFDF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C61B-F12A-904F-9E8B-9383482F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7294-CA93-FE42-8812-524B8E04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0189-2274-A040-8ABB-85534511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4030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E986-65EA-494A-987F-D2269C27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0BE2D-8F81-C844-9810-5A380E2FE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B93F-16DF-FA4A-974B-E6E588DE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3E1F-838B-4A44-A270-43832F53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DC43-3F53-3C47-9F4C-905BBB0C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98B4-39F8-4E4F-99FF-16120A49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19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70108-F6CB-AD4D-A402-F04CD6A2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1C25-E811-6B47-9580-E4D5AD09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7F8C-7619-034F-81BB-8045464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EC68-745C-0B48-8A30-BBEB4464BD1A}" type="datetimeFigureOut">
              <a:rPr lang="en-ES" smtClean="0"/>
              <a:t>07/04/2021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3DB4-60AA-4646-A634-24F47FC2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E03A-318D-CB45-8099-E0BFD47C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DDFF-0963-074D-9038-04345DEBBE1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46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427B3FC5-6FEB-F941-9263-0EF2E8BD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049" y="248462"/>
            <a:ext cx="729857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ES" altLang="en-ES" sz="2400" b="1" dirty="0">
                <a:solidFill>
                  <a:srgbClr val="000000"/>
                </a:solidFill>
                <a:ea typeface="ヒラギノ角ゴ Pro W3" panose="020B0300000000000000" pitchFamily="34" charset="-128"/>
              </a:rPr>
              <a:t>¿En qué pinares debemos intervenir para optimizar el proceso de naturalización?</a:t>
            </a:r>
          </a:p>
        </p:txBody>
      </p:sp>
      <p:sp>
        <p:nvSpPr>
          <p:cNvPr id="8" name="CuadroTexto 1">
            <a:extLst>
              <a:ext uri="{FF2B5EF4-FFF2-40B4-BE49-F238E27FC236}">
                <a16:creationId xmlns:a16="http://schemas.microsoft.com/office/drawing/2014/main" id="{8B5ADD9F-1C56-7244-832A-B0029DDB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912" y="1828200"/>
            <a:ext cx="2758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ES" altLang="en-ES" sz="2400" dirty="0">
                <a:solidFill>
                  <a:srgbClr val="000000"/>
                </a:solidFill>
                <a:ea typeface="ヒラギノ角ゴ Pro W3" panose="020B0300000000000000" pitchFamily="34" charset="-128"/>
              </a:rPr>
              <a:t>Aspectos socioeconómicos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071FB-ABEE-AE47-B560-B87B40FF17D0}"/>
              </a:ext>
            </a:extLst>
          </p:cNvPr>
          <p:cNvSpPr txBox="1"/>
          <p:nvPr/>
        </p:nvSpPr>
        <p:spPr>
          <a:xfrm>
            <a:off x="1840525" y="3278878"/>
            <a:ext cx="2589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600" dirty="0">
                <a:latin typeface="Arial" panose="020B0604020202020204" pitchFamily="34" charset="0"/>
                <a:cs typeface="Arial" panose="020B0604020202020204" pitchFamily="34" charset="0"/>
              </a:rPr>
              <a:t>¿De qué factores depende la regeneración bajo el pinar?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ABBED8-13B2-4A45-BE87-D592358EA3B6}"/>
              </a:ext>
            </a:extLst>
          </p:cNvPr>
          <p:cNvGrpSpPr/>
          <p:nvPr/>
        </p:nvGrpSpPr>
        <p:grpSpPr>
          <a:xfrm>
            <a:off x="7010400" y="2659197"/>
            <a:ext cx="4460628" cy="2901355"/>
            <a:chOff x="7010400" y="2659197"/>
            <a:chExt cx="4460628" cy="29013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AF035-31C9-A940-AA7C-BE16EF9A766D}"/>
                </a:ext>
              </a:extLst>
            </p:cNvPr>
            <p:cNvSpPr txBox="1"/>
            <p:nvPr/>
          </p:nvSpPr>
          <p:spPr>
            <a:xfrm>
              <a:off x="7010400" y="3278878"/>
              <a:ext cx="1781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Cercanía a vías de comunicación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C6BB1-F9F7-BB4F-AE66-E66340F3950A}"/>
                </a:ext>
              </a:extLst>
            </p:cNvPr>
            <p:cNvSpPr txBox="1"/>
            <p:nvPr/>
          </p:nvSpPr>
          <p:spPr>
            <a:xfrm>
              <a:off x="9888413" y="3278878"/>
              <a:ext cx="15826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Tasa de paro de los municipios afectados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C31279-4351-CF46-A606-07DB31898AFA}"/>
                </a:ext>
              </a:extLst>
            </p:cNvPr>
            <p:cNvSpPr txBox="1"/>
            <p:nvPr/>
          </p:nvSpPr>
          <p:spPr>
            <a:xfrm>
              <a:off x="7604574" y="4729555"/>
              <a:ext cx="17819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Presencia de especie amenazadas</a:t>
              </a:r>
              <a:endParaRPr lang="en-E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C49B5F-3994-2645-96F8-2DFC31E12FBD}"/>
                </a:ext>
              </a:extLst>
            </p:cNvPr>
            <p:cNvSpPr txBox="1"/>
            <p:nvPr/>
          </p:nvSpPr>
          <p:spPr>
            <a:xfrm>
              <a:off x="9600079" y="4729555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Arial" panose="020B0604020202020204" pitchFamily="34" charset="0"/>
                  <a:cs typeface="Arial" panose="020B0604020202020204" pitchFamily="34" charset="0"/>
                </a:rPr>
                <a:t>Otros…</a:t>
              </a:r>
              <a:endParaRPr lang="en-E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C4093B-7687-4B40-968A-617A1799E48B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7901354" y="2659197"/>
              <a:ext cx="1152871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27C7-862B-3F4A-BDB8-E6F7BEB6633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9054225" y="2659197"/>
              <a:ext cx="1625496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63549C-761A-6A4D-B519-3BAEE9D3A761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flipH="1">
              <a:off x="8495528" y="2659197"/>
              <a:ext cx="558697" cy="207035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454205-E3F3-D74B-989E-6DDDC00FC45C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9054225" y="2659197"/>
              <a:ext cx="992451" cy="207035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3A167B-A8F7-3648-A2E9-FBC9A643E2D1}"/>
              </a:ext>
            </a:extLst>
          </p:cNvPr>
          <p:cNvGrpSpPr/>
          <p:nvPr/>
        </p:nvGrpSpPr>
        <p:grpSpPr>
          <a:xfrm>
            <a:off x="3135251" y="1080312"/>
            <a:ext cx="5918974" cy="747888"/>
            <a:chOff x="3135251" y="1080312"/>
            <a:chExt cx="5918974" cy="74788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8280A9-092B-E843-A170-B6C1DBA4DB8A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5565334" y="1080312"/>
              <a:ext cx="3488891" cy="74788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1D0AD8D-0E8C-C84B-94E2-6272851EA98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3135251" y="1080312"/>
              <a:ext cx="2430083" cy="747888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B93E79-76A7-D947-A456-11CA8CC81F97}"/>
              </a:ext>
            </a:extLst>
          </p:cNvPr>
          <p:cNvGrpSpPr/>
          <p:nvPr/>
        </p:nvGrpSpPr>
        <p:grpSpPr>
          <a:xfrm>
            <a:off x="1840525" y="1828200"/>
            <a:ext cx="2589451" cy="1450678"/>
            <a:chOff x="1840525" y="1828200"/>
            <a:chExt cx="2589451" cy="1450678"/>
          </a:xfrm>
        </p:grpSpPr>
        <p:sp>
          <p:nvSpPr>
            <p:cNvPr id="5" name="CuadroTexto 1">
              <a:extLst>
                <a:ext uri="{FF2B5EF4-FFF2-40B4-BE49-F238E27FC236}">
                  <a16:creationId xmlns:a16="http://schemas.microsoft.com/office/drawing/2014/main" id="{DF9459B6-790F-5344-B360-73DC769B1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525" y="1828200"/>
              <a:ext cx="25894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476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ES" altLang="en-ES" sz="2400" dirty="0">
                  <a:solidFill>
                    <a:srgbClr val="000000"/>
                  </a:solidFill>
                  <a:ea typeface="ヒラギノ角ゴ Pro W3" panose="020B0300000000000000" pitchFamily="34" charset="-128"/>
                </a:rPr>
                <a:t>Aspectos ecológicos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D7CB848-407E-A64D-8FE9-01EA3C223FAE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3135251" y="2659197"/>
              <a:ext cx="0" cy="619681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51F25E-9D25-9B48-8B2E-4DDE2CCCAF9B}"/>
              </a:ext>
            </a:extLst>
          </p:cNvPr>
          <p:cNvGrpSpPr/>
          <p:nvPr/>
        </p:nvGrpSpPr>
        <p:grpSpPr>
          <a:xfrm>
            <a:off x="164125" y="4109875"/>
            <a:ext cx="2971126" cy="1943119"/>
            <a:chOff x="164125" y="4109875"/>
            <a:chExt cx="2971126" cy="1943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38102-5044-264C-8506-DFDAC18705F0}"/>
                </a:ext>
              </a:extLst>
            </p:cNvPr>
            <p:cNvSpPr txBox="1"/>
            <p:nvPr/>
          </p:nvSpPr>
          <p:spPr>
            <a:xfrm>
              <a:off x="164125" y="4729555"/>
              <a:ext cx="2589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¿Cuál es la relación entre la regeneración de la “vegetación natural” y las demás variables ambientales?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F2A27-1B06-A247-92D8-4569B85D2CC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458850" y="4109875"/>
              <a:ext cx="1676401" cy="619680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6CF94-C9F1-4F45-819E-7E37FA873BB2}"/>
              </a:ext>
            </a:extLst>
          </p:cNvPr>
          <p:cNvGrpSpPr/>
          <p:nvPr/>
        </p:nvGrpSpPr>
        <p:grpSpPr>
          <a:xfrm>
            <a:off x="3135251" y="4109875"/>
            <a:ext cx="2971124" cy="1943119"/>
            <a:chOff x="3135251" y="4109875"/>
            <a:chExt cx="2971124" cy="19431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C79610-6FF9-9248-B12F-A2AA7D30A6EB}"/>
                </a:ext>
              </a:extLst>
            </p:cNvPr>
            <p:cNvSpPr txBox="1"/>
            <p:nvPr/>
          </p:nvSpPr>
          <p:spPr>
            <a:xfrm>
              <a:off x="3516924" y="4729555"/>
              <a:ext cx="25894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1600" dirty="0">
                  <a:latin typeface="Arial" panose="020B0604020202020204" pitchFamily="34" charset="0"/>
                  <a:cs typeface="Arial" panose="020B0604020202020204" pitchFamily="34" charset="0"/>
                </a:rPr>
                <a:t>¿Cuál es la densidad óptima que debe de tener un pinar para que haya mucha regeneración bajo su dosel?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A49EF52-71A7-4047-B3E3-F25DC4C39DA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135251" y="4109875"/>
              <a:ext cx="1676399" cy="619680"/>
            </a:xfrm>
            <a:prstGeom prst="straightConnector1">
              <a:avLst/>
            </a:prstGeom>
            <a:ln w="4762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9C8F6-03A5-3844-AF00-D72FE52FCE9F}"/>
              </a:ext>
            </a:extLst>
          </p:cNvPr>
          <p:cNvSpPr txBox="1"/>
          <p:nvPr/>
        </p:nvSpPr>
        <p:spPr>
          <a:xfrm>
            <a:off x="3446151" y="202710"/>
            <a:ext cx="529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¿Cuál es la relación entre la regeneración de la “vegetación natural” y las demás variables ambientales?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7D55C1-588C-6E48-9D7E-0EAF83C8951B}"/>
              </a:ext>
            </a:extLst>
          </p:cNvPr>
          <p:cNvGrpSpPr/>
          <p:nvPr/>
        </p:nvGrpSpPr>
        <p:grpSpPr>
          <a:xfrm>
            <a:off x="3446151" y="1126040"/>
            <a:ext cx="5299697" cy="693846"/>
            <a:chOff x="3446151" y="1126040"/>
            <a:chExt cx="5299697" cy="69384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947105-49BC-EE4A-81F5-3E9AEB82B83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096000" y="1126040"/>
              <a:ext cx="0" cy="324514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77C4E4-BF05-114C-A1D2-EA7BB520E59A}"/>
                </a:ext>
              </a:extLst>
            </p:cNvPr>
            <p:cNvSpPr txBox="1"/>
            <p:nvPr/>
          </p:nvSpPr>
          <p:spPr>
            <a:xfrm>
              <a:off x="3446151" y="1450554"/>
              <a:ext cx="529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dirty="0">
                  <a:latin typeface="Arial" panose="020B0604020202020204" pitchFamily="34" charset="0"/>
                  <a:cs typeface="Arial" panose="020B0604020202020204" pitchFamily="34" charset="0"/>
                </a:rPr>
                <a:t>Regeneración = F(variables ambientales)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D7168E-923D-2B49-8F7B-B402ED168FBF}"/>
              </a:ext>
            </a:extLst>
          </p:cNvPr>
          <p:cNvGrpSpPr/>
          <p:nvPr/>
        </p:nvGrpSpPr>
        <p:grpSpPr>
          <a:xfrm>
            <a:off x="4539653" y="1819886"/>
            <a:ext cx="3112693" cy="970846"/>
            <a:chOff x="4539653" y="1819886"/>
            <a:chExt cx="3112693" cy="9708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82E7FE-B89F-D449-BF16-E7EED6BAB778}"/>
                </a:ext>
              </a:extLst>
            </p:cNvPr>
            <p:cNvSpPr txBox="1"/>
            <p:nvPr/>
          </p:nvSpPr>
          <p:spPr>
            <a:xfrm>
              <a:off x="4539653" y="2144401"/>
              <a:ext cx="3112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dirty="0">
                  <a:latin typeface="Arial" panose="020B0604020202020204" pitchFamily="34" charset="0"/>
                  <a:cs typeface="Arial" panose="020B0604020202020204" pitchFamily="34" charset="0"/>
                </a:rPr>
                <a:t>¿Cómo encontramos esta función de predicción?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1FED2A-718B-9B41-AA54-E9F443907681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6096000" y="1819886"/>
              <a:ext cx="0" cy="32451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F923D8-F6DC-EC40-98B3-7E670571000B}"/>
              </a:ext>
            </a:extLst>
          </p:cNvPr>
          <p:cNvGrpSpPr/>
          <p:nvPr/>
        </p:nvGrpSpPr>
        <p:grpSpPr>
          <a:xfrm>
            <a:off x="677336" y="2790732"/>
            <a:ext cx="5418664" cy="1593132"/>
            <a:chOff x="677336" y="2790732"/>
            <a:chExt cx="5418664" cy="15931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B5E8023-26C2-5A49-844F-7F76E3A8D4F1}"/>
                </a:ext>
              </a:extLst>
            </p:cNvPr>
            <p:cNvGrpSpPr/>
            <p:nvPr/>
          </p:nvGrpSpPr>
          <p:grpSpPr>
            <a:xfrm>
              <a:off x="677336" y="3244334"/>
              <a:ext cx="4199466" cy="1139530"/>
              <a:chOff x="677336" y="3244334"/>
              <a:chExt cx="4199466" cy="11395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814C42-5877-8144-9608-B212CB3F2409}"/>
                  </a:ext>
                </a:extLst>
              </p:cNvPr>
              <p:cNvSpPr txBox="1"/>
              <p:nvPr/>
            </p:nvSpPr>
            <p:spPr>
              <a:xfrm>
                <a:off x="677336" y="3244334"/>
                <a:ext cx="3112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E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Modelos empíricos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49035C-E0D9-C747-BAE8-96F272CF7152}"/>
                  </a:ext>
                </a:extLst>
              </p:cNvPr>
              <p:cNvSpPr txBox="1"/>
              <p:nvPr/>
            </p:nvSpPr>
            <p:spPr>
              <a:xfrm>
                <a:off x="856340" y="3645200"/>
                <a:ext cx="40204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sz="1400" dirty="0"/>
                  <a:t>Búsqueda de correlaciones entre variables.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ES" sz="1400" dirty="0"/>
                  <a:t>Cuantificación de la robustez de la relación mediante estadística.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98949C-7309-6341-B0F7-406ED51B8A9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233683" y="2790732"/>
              <a:ext cx="3862317" cy="453602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760480-610B-934B-93AC-1EAF3BD062A9}"/>
              </a:ext>
            </a:extLst>
          </p:cNvPr>
          <p:cNvGrpSpPr/>
          <p:nvPr/>
        </p:nvGrpSpPr>
        <p:grpSpPr>
          <a:xfrm>
            <a:off x="6096000" y="2790732"/>
            <a:ext cx="5554132" cy="1377688"/>
            <a:chOff x="6096000" y="2790732"/>
            <a:chExt cx="5554132" cy="13776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825383-FB18-5540-A622-EE134C97F909}"/>
                </a:ext>
              </a:extLst>
            </p:cNvPr>
            <p:cNvSpPr txBox="1"/>
            <p:nvPr/>
          </p:nvSpPr>
          <p:spPr>
            <a:xfrm>
              <a:off x="8063306" y="3244334"/>
              <a:ext cx="3586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b="1" dirty="0">
                  <a:latin typeface="Arial" panose="020B0604020202020204" pitchFamily="34" charset="0"/>
                  <a:cs typeface="Arial" panose="020B0604020202020204" pitchFamily="34" charset="0"/>
                </a:rPr>
                <a:t>Modelos basados en procesos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CBEDC5-4324-AF40-8ECA-F54E4AE4C69C}"/>
                </a:ext>
              </a:extLst>
            </p:cNvPr>
            <p:cNvSpPr txBox="1"/>
            <p:nvPr/>
          </p:nvSpPr>
          <p:spPr>
            <a:xfrm>
              <a:off x="7811910" y="3645200"/>
              <a:ext cx="313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ES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</a:lstStyle>
            <a:p>
              <a:r>
                <a:rPr lang="en-ES" dirty="0"/>
                <a:t>Descripción mecanicista del sistema.</a:t>
              </a:r>
            </a:p>
            <a:p>
              <a:r>
                <a:rPr lang="en-ES" dirty="0"/>
                <a:t>Caracterización de procesos.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4B34D5-13F2-9949-A137-68EA192F4AAB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6096000" y="2790732"/>
              <a:ext cx="3760719" cy="453602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1173-7A19-584A-9314-3E6BE3F164F5}"/>
              </a:ext>
            </a:extLst>
          </p:cNvPr>
          <p:cNvGrpSpPr/>
          <p:nvPr/>
        </p:nvGrpSpPr>
        <p:grpSpPr>
          <a:xfrm>
            <a:off x="259860" y="4383864"/>
            <a:ext cx="5050549" cy="1393021"/>
            <a:chOff x="259860" y="4383864"/>
            <a:chExt cx="5050549" cy="13930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CBA7E-1AD4-D346-8E2C-1B2C6E994C41}"/>
                </a:ext>
              </a:extLst>
            </p:cNvPr>
            <p:cNvSpPr txBox="1"/>
            <p:nvPr/>
          </p:nvSpPr>
          <p:spPr>
            <a:xfrm>
              <a:off x="3663865" y="5068999"/>
              <a:ext cx="1646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Conocimiento experto.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7762AF-30D5-E04F-8A1F-3FD5AA7DAC1B}"/>
                </a:ext>
              </a:extLst>
            </p:cNvPr>
            <p:cNvSpPr txBox="1"/>
            <p:nvPr/>
          </p:nvSpPr>
          <p:spPr>
            <a:xfrm>
              <a:off x="259860" y="5068999"/>
              <a:ext cx="200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dirty="0"/>
                <a:t>Experimentación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7042D7-AB49-5F4D-9BAA-87A97D0E90BD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>
            <a:xfrm flipH="1">
              <a:off x="1263148" y="4383864"/>
              <a:ext cx="1603423" cy="68513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C042C9-1DBF-C24C-9462-E5CDC9EED825}"/>
                </a:ext>
              </a:extLst>
            </p:cNvPr>
            <p:cNvCxnSpPr>
              <a:stCxn id="13" idx="2"/>
              <a:endCxn id="8" idx="0"/>
            </p:cNvCxnSpPr>
            <p:nvPr/>
          </p:nvCxnSpPr>
          <p:spPr>
            <a:xfrm>
              <a:off x="2866571" y="4383864"/>
              <a:ext cx="1620566" cy="685135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284D0-1703-5842-83BF-D32CF8FADF97}"/>
              </a:ext>
            </a:extLst>
          </p:cNvPr>
          <p:cNvGrpSpPr/>
          <p:nvPr/>
        </p:nvGrpSpPr>
        <p:grpSpPr>
          <a:xfrm>
            <a:off x="7203124" y="4168420"/>
            <a:ext cx="4582474" cy="1916242"/>
            <a:chOff x="7203124" y="4168420"/>
            <a:chExt cx="4582474" cy="19162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74A7AA-AB7F-FD4F-B7E8-14C1CC6FE7D5}"/>
                </a:ext>
              </a:extLst>
            </p:cNvPr>
            <p:cNvSpPr txBox="1"/>
            <p:nvPr/>
          </p:nvSpPr>
          <p:spPr>
            <a:xfrm>
              <a:off x="7203124" y="5068999"/>
              <a:ext cx="18844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Predicción tiempo meteorológico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A052F-7C0A-DC47-BDD4-0F2D366C9514}"/>
                </a:ext>
              </a:extLst>
            </p:cNvPr>
            <p:cNvSpPr txBox="1"/>
            <p:nvPr/>
          </p:nvSpPr>
          <p:spPr>
            <a:xfrm>
              <a:off x="9901170" y="5068999"/>
              <a:ext cx="18844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sz="2000" dirty="0"/>
                <a:t>Modelización hidrológica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6609835-214F-304F-A689-D024B80B5BF4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 flipH="1">
              <a:off x="8145338" y="4168420"/>
              <a:ext cx="1233700" cy="900579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46F9AA-B4E3-3940-86FC-4FFAB6593576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>
              <a:off x="9379038" y="4168420"/>
              <a:ext cx="1464346" cy="900579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7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B9E87-D235-0D40-A336-EBE7DB052EF2}"/>
              </a:ext>
            </a:extLst>
          </p:cNvPr>
          <p:cNvSpPr txBox="1"/>
          <p:nvPr/>
        </p:nvSpPr>
        <p:spPr>
          <a:xfrm>
            <a:off x="2693773" y="284206"/>
            <a:ext cx="8226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b="1" dirty="0"/>
              <a:t>Herramientas de apoyo a la toma de decisiones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7D055-850E-F540-A0D3-129265ECA6C9}"/>
              </a:ext>
            </a:extLst>
          </p:cNvPr>
          <p:cNvSpPr txBox="1"/>
          <p:nvPr/>
        </p:nvSpPr>
        <p:spPr>
          <a:xfrm>
            <a:off x="775295" y="1087394"/>
            <a:ext cx="1014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ES" dirty="0"/>
              <a:t>nstrumentos que optimizan el proceso de toma de decisiones mediante la combinación de las variables implicadas en el proceso estudiado.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Combinan elementos de los modelos empíricos y de los modelos basados en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/>
              <a:t>No pretenden cuantificar la relación entre variables, sino asistir en la adopción de una decisión.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Son técnicas que sistematizan el conocimiento experto y lo hacen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227E0-12B5-4840-90C6-CAD7BF1EA3A9}"/>
              </a:ext>
            </a:extLst>
          </p:cNvPr>
          <p:cNvSpPr txBox="1"/>
          <p:nvPr/>
        </p:nvSpPr>
        <p:spPr>
          <a:xfrm>
            <a:off x="988540" y="3511375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Objetivo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9796E-1D53-9149-B646-20A16E084AD5}"/>
              </a:ext>
            </a:extLst>
          </p:cNvPr>
          <p:cNvSpPr txBox="1"/>
          <p:nvPr/>
        </p:nvSpPr>
        <p:spPr>
          <a:xfrm>
            <a:off x="5718562" y="4113710"/>
            <a:ext cx="270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600" i="1" dirty="0"/>
              <a:t>Los sitios que están lejos de carreteras son peores.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D202C-9924-0C49-AF09-66836E37B52B}"/>
              </a:ext>
            </a:extLst>
          </p:cNvPr>
          <p:cNvSpPr txBox="1"/>
          <p:nvPr/>
        </p:nvSpPr>
        <p:spPr>
          <a:xfrm>
            <a:off x="5718562" y="4669764"/>
            <a:ext cx="279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1600" i="1" dirty="0"/>
              <a:t>Los lugares con suelos profundos son más adecuados.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4D501-626C-474C-BA78-9FC90527416A}"/>
              </a:ext>
            </a:extLst>
          </p:cNvPr>
          <p:cNvSpPr txBox="1"/>
          <p:nvPr/>
        </p:nvSpPr>
        <p:spPr>
          <a:xfrm>
            <a:off x="988540" y="4258273"/>
            <a:ext cx="156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pPr marL="0" indent="0">
              <a:buNone/>
            </a:pPr>
            <a:r>
              <a:rPr lang="en-ES" dirty="0"/>
              <a:t>Maximizar la regeneración.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7ACA1-F9B1-534C-ACD5-A7E1EFC55C66}"/>
              </a:ext>
            </a:extLst>
          </p:cNvPr>
          <p:cNvSpPr txBox="1"/>
          <p:nvPr/>
        </p:nvSpPr>
        <p:spPr>
          <a:xfrm>
            <a:off x="2989794" y="4113710"/>
            <a:ext cx="2337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r>
              <a:rPr lang="en-ES" dirty="0"/>
              <a:t>Distancia a carreteras.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7D8D8-C5C3-1741-ABE7-8938F15DE04A}"/>
              </a:ext>
            </a:extLst>
          </p:cNvPr>
          <p:cNvSpPr txBox="1"/>
          <p:nvPr/>
        </p:nvSpPr>
        <p:spPr>
          <a:xfrm>
            <a:off x="2989794" y="4669764"/>
            <a:ext cx="2329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ES"/>
            </a:defPPr>
            <a:lvl1pPr marL="285750" indent="-285750">
              <a:buFont typeface="Arial" panose="020B0604020202020204" pitchFamily="34" charset="0"/>
              <a:buChar char="•"/>
              <a:defRPr sz="1600" i="1"/>
            </a:lvl1pPr>
          </a:lstStyle>
          <a:p>
            <a:r>
              <a:rPr lang="en-ES" dirty="0"/>
              <a:t>Profundidad del suelo.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54F6-7CED-4144-9965-6DE7BEA0DA41}"/>
              </a:ext>
            </a:extLst>
          </p:cNvPr>
          <p:cNvSpPr txBox="1"/>
          <p:nvPr/>
        </p:nvSpPr>
        <p:spPr>
          <a:xfrm>
            <a:off x="8713019" y="4113710"/>
            <a:ext cx="2222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i="1" dirty="0"/>
              <a:t>El criterio X es más importante que el 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2B774-81C3-D54A-A851-9D8DE80FBF26}"/>
              </a:ext>
            </a:extLst>
          </p:cNvPr>
          <p:cNvSpPr txBox="1"/>
          <p:nvPr/>
        </p:nvSpPr>
        <p:spPr>
          <a:xfrm>
            <a:off x="8713019" y="4897423"/>
            <a:ext cx="270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i="1" dirty="0"/>
              <a:t>Los lugares aptos son aquellos que lo son para el criterio X y para el 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76DC82-7E47-2944-9BC1-7531B20A58C1}"/>
              </a:ext>
            </a:extLst>
          </p:cNvPr>
          <p:cNvGrpSpPr/>
          <p:nvPr/>
        </p:nvGrpSpPr>
        <p:grpSpPr>
          <a:xfrm>
            <a:off x="1969771" y="3511375"/>
            <a:ext cx="2393127" cy="369332"/>
            <a:chOff x="1969771" y="3511375"/>
            <a:chExt cx="239312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FF8E1-5142-DF40-A93E-C2CCF17758F2}"/>
                </a:ext>
              </a:extLst>
            </p:cNvPr>
            <p:cNvSpPr txBox="1"/>
            <p:nvPr/>
          </p:nvSpPr>
          <p:spPr>
            <a:xfrm>
              <a:off x="3325435" y="3511375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Variables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DA29F3-5B9F-674F-AB06-FB0A40F73CB6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1969771" y="3696041"/>
              <a:ext cx="13556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A5750-2346-2C47-BC17-5B3CE7BEE724}"/>
              </a:ext>
            </a:extLst>
          </p:cNvPr>
          <p:cNvGrpSpPr/>
          <p:nvPr/>
        </p:nvGrpSpPr>
        <p:grpSpPr>
          <a:xfrm>
            <a:off x="4362898" y="3511375"/>
            <a:ext cx="2557858" cy="369332"/>
            <a:chOff x="4362898" y="3511375"/>
            <a:chExt cx="255785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1F00D4-7338-514E-888F-314427C47822}"/>
                </a:ext>
              </a:extLst>
            </p:cNvPr>
            <p:cNvSpPr txBox="1"/>
            <p:nvPr/>
          </p:nvSpPr>
          <p:spPr>
            <a:xfrm>
              <a:off x="5945104" y="3511375"/>
              <a:ext cx="975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Criterios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6733D4-CE54-D14C-B640-C9C8B0B2001D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>
              <a:off x="4362898" y="3696041"/>
              <a:ext cx="158220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BC9BA2-5583-EC41-90FC-33A79B49B2C8}"/>
              </a:ext>
            </a:extLst>
          </p:cNvPr>
          <p:cNvGrpSpPr/>
          <p:nvPr/>
        </p:nvGrpSpPr>
        <p:grpSpPr>
          <a:xfrm>
            <a:off x="6920756" y="3511375"/>
            <a:ext cx="3964918" cy="369332"/>
            <a:chOff x="6920756" y="3511375"/>
            <a:chExt cx="3964918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EDE10-08DA-8648-A9A6-BB45EF7EA5BF}"/>
                </a:ext>
              </a:extLst>
            </p:cNvPr>
            <p:cNvSpPr txBox="1"/>
            <p:nvPr/>
          </p:nvSpPr>
          <p:spPr>
            <a:xfrm>
              <a:off x="8663591" y="3511375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Análisis de la decisión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E3203D-75F1-474B-9F06-6340447B8281}"/>
                </a:ext>
              </a:extLst>
            </p:cNvPr>
            <p:cNvCxnSpPr>
              <a:stCxn id="5" idx="3"/>
              <a:endCxn id="13" idx="1"/>
            </p:cNvCxnSpPr>
            <p:nvPr/>
          </p:nvCxnSpPr>
          <p:spPr>
            <a:xfrm>
              <a:off x="6920756" y="3696041"/>
              <a:ext cx="1742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25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29509-49F9-234E-ABF5-0F46174705B4}"/>
              </a:ext>
            </a:extLst>
          </p:cNvPr>
          <p:cNvSpPr txBox="1"/>
          <p:nvPr/>
        </p:nvSpPr>
        <p:spPr>
          <a:xfrm>
            <a:off x="3447536" y="259491"/>
            <a:ext cx="613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Transformación de variables en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B754E-1249-ED4F-B087-ED012E74097F}"/>
              </a:ext>
            </a:extLst>
          </p:cNvPr>
          <p:cNvSpPr txBox="1"/>
          <p:nvPr/>
        </p:nvSpPr>
        <p:spPr>
          <a:xfrm>
            <a:off x="1260388" y="1334530"/>
            <a:ext cx="1024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Hemos de transformar una variable que describe el medio en otra que muestra la aptitud de cada uno de sus valores para el objetivo en cuestión.</a:t>
            </a:r>
          </a:p>
          <a:p>
            <a:endParaRPr lang="en-ES" dirty="0"/>
          </a:p>
          <a:p>
            <a:r>
              <a:rPr lang="en-ES" dirty="0"/>
              <a:t>Mapa de precipitación -&gt; mapa de aptitud según la precipitación.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049B9-5DB5-2143-AAE7-C3E9EBA2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28" y="2635529"/>
            <a:ext cx="7112000" cy="368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81043-DA0C-6444-80F6-846E804D6398}"/>
              </a:ext>
            </a:extLst>
          </p:cNvPr>
          <p:cNvSpPr txBox="1"/>
          <p:nvPr/>
        </p:nvSpPr>
        <p:spPr>
          <a:xfrm>
            <a:off x="5688699" y="6318529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Í</a:t>
            </a:r>
            <a:r>
              <a:rPr lang="en-ES" sz="1200" dirty="0"/>
              <a:t>ndice de humedad del suelo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76709-7357-E748-A9CC-93C9057081AD}"/>
              </a:ext>
            </a:extLst>
          </p:cNvPr>
          <p:cNvSpPr txBox="1"/>
          <p:nvPr/>
        </p:nvSpPr>
        <p:spPr>
          <a:xfrm>
            <a:off x="1573900" y="4153863"/>
            <a:ext cx="165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Aptitud del índice de humedad según nuestro objetivo</a:t>
            </a:r>
            <a:endParaRPr lang="en-ES" sz="1200" dirty="0"/>
          </a:p>
        </p:txBody>
      </p:sp>
    </p:spTree>
    <p:extLst>
      <p:ext uri="{BB962C8B-B14F-4D97-AF65-F5344CB8AC3E}">
        <p14:creationId xmlns:p14="http://schemas.microsoft.com/office/powerpoint/2010/main" val="19313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9DF06-E66A-D540-8EE8-885F88914424}"/>
              </a:ext>
            </a:extLst>
          </p:cNvPr>
          <p:cNvSpPr txBox="1"/>
          <p:nvPr/>
        </p:nvSpPr>
        <p:spPr>
          <a:xfrm>
            <a:off x="3447536" y="259491"/>
            <a:ext cx="6132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Transformación de variables en criterios</a:t>
            </a:r>
            <a:endParaRPr lang="en-E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E3E4F-839F-D04F-AAF5-261F1D8D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2" y="1267498"/>
            <a:ext cx="5984788" cy="4486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E433B-EAA8-8140-8690-F3B6C706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6" y="1267498"/>
            <a:ext cx="5677400" cy="42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4150371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988541" y="1161536"/>
            <a:ext cx="351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Asignación de pesos a cada criterio.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23C8-39C5-154E-AF30-E2AD98B4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40" y="2724061"/>
            <a:ext cx="7474121" cy="104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3DF5F-7AB1-1541-90E5-28243FFD70BC}"/>
              </a:ext>
            </a:extLst>
          </p:cNvPr>
          <p:cNvSpPr txBox="1"/>
          <p:nvPr/>
        </p:nvSpPr>
        <p:spPr>
          <a:xfrm>
            <a:off x="988541" y="1770489"/>
            <a:ext cx="939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“El criterio de densidad del pinar pesa el doble que el criterio de distancia a vías de comunicación”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7A62-A2E0-6B40-987D-74D6EE4CBEE0}"/>
              </a:ext>
            </a:extLst>
          </p:cNvPr>
          <p:cNvSpPr txBox="1"/>
          <p:nvPr/>
        </p:nvSpPr>
        <p:spPr>
          <a:xfrm>
            <a:off x="1383957" y="45335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¿Cómo hacemos esto en un SIG?</a:t>
            </a:r>
          </a:p>
        </p:txBody>
      </p:sp>
    </p:spTree>
    <p:extLst>
      <p:ext uri="{BB962C8B-B14F-4D97-AF65-F5344CB8AC3E}">
        <p14:creationId xmlns:p14="http://schemas.microsoft.com/office/powerpoint/2010/main" val="2955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4150371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988541" y="116153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Uso de operadores booleanos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3DF5F-7AB1-1541-90E5-28243FFD70BC}"/>
              </a:ext>
            </a:extLst>
          </p:cNvPr>
          <p:cNvSpPr txBox="1"/>
          <p:nvPr/>
        </p:nvSpPr>
        <p:spPr>
          <a:xfrm>
            <a:off x="988541" y="1770489"/>
            <a:ext cx="669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“Un sitio es apto si tiene densidad apta </a:t>
            </a:r>
            <a:r>
              <a:rPr lang="en-ES" b="1" dirty="0"/>
              <a:t>y </a:t>
            </a:r>
            <a:r>
              <a:rPr lang="en-ES" dirty="0"/>
              <a:t>está cerca de una carretera”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7A62-A2E0-6B40-987D-74D6EE4CBEE0}"/>
              </a:ext>
            </a:extLst>
          </p:cNvPr>
          <p:cNvSpPr txBox="1"/>
          <p:nvPr/>
        </p:nvSpPr>
        <p:spPr>
          <a:xfrm>
            <a:off x="1383957" y="453351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¿Cómo hacemos esto en un SIG?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0743E-0582-1A4C-B7C3-EE595CAE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92788"/>
            <a:ext cx="10896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668AE-0F02-7D44-A4CE-2B9AEC83D822}"/>
              </a:ext>
            </a:extLst>
          </p:cNvPr>
          <p:cNvSpPr txBox="1"/>
          <p:nvPr/>
        </p:nvSpPr>
        <p:spPr>
          <a:xfrm>
            <a:off x="537199" y="247134"/>
            <a:ext cx="389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Combinación de criterios</a:t>
            </a:r>
            <a:endParaRPr lang="en-E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83E48-BD4B-3348-B056-9A8A86FFF69C}"/>
              </a:ext>
            </a:extLst>
          </p:cNvPr>
          <p:cNvSpPr txBox="1"/>
          <p:nvPr/>
        </p:nvSpPr>
        <p:spPr>
          <a:xfrm>
            <a:off x="617841" y="116153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Uso de operadores booleanos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C1133-5AB8-014F-9A89-1DE82753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90" y="0"/>
            <a:ext cx="5900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437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Bonet García</dc:creator>
  <cp:lastModifiedBy>Francisco Javier Bonet García</cp:lastModifiedBy>
  <cp:revision>36</cp:revision>
  <dcterms:created xsi:type="dcterms:W3CDTF">2021-04-07T09:47:41Z</dcterms:created>
  <dcterms:modified xsi:type="dcterms:W3CDTF">2021-04-07T18:22:54Z</dcterms:modified>
</cp:coreProperties>
</file>