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7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5E8B-FF36-284E-A0A8-B6FCCA84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FA9D-05EC-9E49-AC46-06C6A9416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9B35-3BA3-D84F-A119-B8961841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FEB6-DA5F-DB40-AADD-C86D9D6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10B2-7FA7-9041-8CBC-B1E8F093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79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7E5F-5039-5647-BA52-ED7E223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BF6F3-6E76-9842-9A77-514BCE4C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021-6163-194E-8B0A-4009705E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5E83-F82E-1C44-BDD3-501A0DA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C107-3DE5-2F40-B0EA-3F511B2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55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F9CEB-8877-E44C-9B74-8B37D18BA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8C4B-5616-724D-B5A8-EE3F4BB8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2A06-160B-B246-A616-DFEC5EB3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9097-80B1-D047-8E71-97BD0D7B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83EC-E9AD-7340-AE18-8A75028F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38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F48-8022-0C42-82F1-E577664B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8517-BA29-054D-9866-5708E291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39C3-1220-554B-8128-AEB87F5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AD7F-0164-E940-A019-1FF7848A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B430-B0F5-134E-A56C-CC75456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17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A3-9F48-6D49-B73B-53E2CD1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872A-1F66-E742-8341-CD611F60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9E1B-2B95-9E42-9EA0-D95F48E5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B4DB-1B4B-9349-BDC2-7D4E56C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393D-5F1E-F64B-8A53-A9E54319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20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19F0-BDBD-5E49-95FB-51AD54B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1C1A-DD53-ED4A-AF33-90D06FD0E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63B49-3CE5-BA4D-B841-96448D1E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06AA-AC05-C744-9F05-D9453585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961C-4BE2-CE4E-951E-FED8F88B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C166-15F1-1E41-B1D6-6438EF00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381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3FB6-1AC1-8A41-878F-596A239D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5B63-2FEF-074D-9162-5C82BD03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7F2A-E2E6-8D41-80EB-7B0D47CB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8133F-698A-014F-8972-47EFB498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7ECC8-91AB-5844-965B-02E7A945F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CF12-6E4E-E34D-A268-7E524B2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EACE1-56FC-5D4F-AB76-4963F67C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CAEC-E25D-804A-AA33-B61DD0C9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20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1423-06BD-C14E-8C09-FABF73D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26119-14D0-6642-8494-CDE87DC7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5A8D7-8902-1847-AC33-01A9F18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E33EE-CC4F-7B46-A978-13DD256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81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0472-AC5E-4549-BEBE-B567F74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2727C-0893-E54C-9309-B4182C0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FAD48-5973-A043-83F9-D52CFBA1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929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27-1C82-364E-B331-AA14B18F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EBD0-FADE-4840-87BC-E35487F5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70FB-3F07-0D41-BE17-B2CCAFDF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C61B-F12A-904F-9E8B-9383482F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7294-CA93-FE42-8812-524B8E0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0189-2274-A040-8ABB-85534511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403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E986-65EA-494A-987F-D2269C27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0BE2D-8F81-C844-9810-5A380E2F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B93F-16DF-FA4A-974B-E6E588DE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3E1F-838B-4A44-A270-43832F53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DC43-3F53-3C47-9F4C-905BBB0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98B4-39F8-4E4F-99FF-16120A49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19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70108-F6CB-AD4D-A402-F04CD6A2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1C25-E811-6B47-9580-E4D5AD09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7F8C-7619-034F-81BB-8045464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EC68-745C-0B48-8A30-BBEB4464BD1A}" type="datetimeFigureOut">
              <a:rPr lang="en-ES" smtClean="0"/>
              <a:t>11/03/2022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3DB4-60AA-4646-A634-24F47FC2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E03A-318D-CB45-8099-E0BFD47C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46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427B3FC5-6FEB-F941-9263-0EF2E8BD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049" y="248462"/>
            <a:ext cx="729857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ES" altLang="en-ES" sz="2400" b="1" dirty="0">
                <a:solidFill>
                  <a:srgbClr val="000000"/>
                </a:solidFill>
                <a:ea typeface="ヒラギノ角ゴ Pro W3" panose="020B0300000000000000" pitchFamily="34" charset="-128"/>
              </a:rPr>
              <a:t>¿En qué pinares debemos intervenir para optimizar el proceso de naturalización?</a:t>
            </a:r>
          </a:p>
        </p:txBody>
      </p:sp>
      <p:sp>
        <p:nvSpPr>
          <p:cNvPr id="8" name="CuadroTexto 1">
            <a:extLst>
              <a:ext uri="{FF2B5EF4-FFF2-40B4-BE49-F238E27FC236}">
                <a16:creationId xmlns:a16="http://schemas.microsoft.com/office/drawing/2014/main" id="{8B5ADD9F-1C56-7244-832A-B0029DDB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912" y="1828200"/>
            <a:ext cx="2758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ES" altLang="en-ES" sz="2400" dirty="0">
                <a:solidFill>
                  <a:srgbClr val="000000"/>
                </a:solidFill>
                <a:ea typeface="ヒラギノ角ゴ Pro W3" panose="020B0300000000000000" pitchFamily="34" charset="-128"/>
              </a:rPr>
              <a:t>Aspectos socioeconómicos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71FB-ABEE-AE47-B560-B87B40FF17D0}"/>
              </a:ext>
            </a:extLst>
          </p:cNvPr>
          <p:cNvSpPr txBox="1"/>
          <p:nvPr/>
        </p:nvSpPr>
        <p:spPr>
          <a:xfrm>
            <a:off x="1840525" y="3278878"/>
            <a:ext cx="2589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600" dirty="0">
                <a:latin typeface="Arial" panose="020B0604020202020204" pitchFamily="34" charset="0"/>
                <a:cs typeface="Arial" panose="020B0604020202020204" pitchFamily="34" charset="0"/>
              </a:rPr>
              <a:t>¿De qué factores depende la regeneración bajo el pinar?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ABBED8-13B2-4A45-BE87-D592358EA3B6}"/>
              </a:ext>
            </a:extLst>
          </p:cNvPr>
          <p:cNvGrpSpPr/>
          <p:nvPr/>
        </p:nvGrpSpPr>
        <p:grpSpPr>
          <a:xfrm>
            <a:off x="7010400" y="2659197"/>
            <a:ext cx="4460628" cy="2901355"/>
            <a:chOff x="7010400" y="2659197"/>
            <a:chExt cx="4460628" cy="29013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AF035-31C9-A940-AA7C-BE16EF9A766D}"/>
                </a:ext>
              </a:extLst>
            </p:cNvPr>
            <p:cNvSpPr txBox="1"/>
            <p:nvPr/>
          </p:nvSpPr>
          <p:spPr>
            <a:xfrm>
              <a:off x="7010400" y="3278878"/>
              <a:ext cx="1781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Cercanía a vías de comunicación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C6BB1-F9F7-BB4F-AE66-E66340F3950A}"/>
                </a:ext>
              </a:extLst>
            </p:cNvPr>
            <p:cNvSpPr txBox="1"/>
            <p:nvPr/>
          </p:nvSpPr>
          <p:spPr>
            <a:xfrm>
              <a:off x="9888413" y="3278878"/>
              <a:ext cx="15826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Tasa de paro de los municipios afectados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C31279-4351-CF46-A606-07DB31898AFA}"/>
                </a:ext>
              </a:extLst>
            </p:cNvPr>
            <p:cNvSpPr txBox="1"/>
            <p:nvPr/>
          </p:nvSpPr>
          <p:spPr>
            <a:xfrm>
              <a:off x="7604574" y="4729555"/>
              <a:ext cx="1781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Presencia de especie amenazadas</a:t>
              </a:r>
              <a:endParaRPr lang="en-E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C49B5F-3994-2645-96F8-2DFC31E12FBD}"/>
                </a:ext>
              </a:extLst>
            </p:cNvPr>
            <p:cNvSpPr txBox="1"/>
            <p:nvPr/>
          </p:nvSpPr>
          <p:spPr>
            <a:xfrm>
              <a:off x="9600079" y="4729555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Otros…</a:t>
              </a:r>
              <a:endParaRPr lang="en-E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C4093B-7687-4B40-968A-617A1799E48B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7901354" y="2659197"/>
              <a:ext cx="1152871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27C7-862B-3F4A-BDB8-E6F7BEB6633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9054225" y="2659197"/>
              <a:ext cx="1625496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63549C-761A-6A4D-B519-3BAEE9D3A761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flipH="1">
              <a:off x="8495528" y="2659197"/>
              <a:ext cx="558697" cy="207035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454205-E3F3-D74B-989E-6DDDC00FC45C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9054225" y="2659197"/>
              <a:ext cx="992451" cy="207035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3A167B-A8F7-3648-A2E9-FBC9A643E2D1}"/>
              </a:ext>
            </a:extLst>
          </p:cNvPr>
          <p:cNvGrpSpPr/>
          <p:nvPr/>
        </p:nvGrpSpPr>
        <p:grpSpPr>
          <a:xfrm>
            <a:off x="3135251" y="1080312"/>
            <a:ext cx="5918974" cy="747888"/>
            <a:chOff x="3135251" y="1080312"/>
            <a:chExt cx="5918974" cy="74788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8280A9-092B-E843-A170-B6C1DBA4DB8A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5565334" y="1080312"/>
              <a:ext cx="3488891" cy="74788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1D0AD8D-0E8C-C84B-94E2-6272851EA98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135251" y="1080312"/>
              <a:ext cx="2430083" cy="74788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B93E79-76A7-D947-A456-11CA8CC81F97}"/>
              </a:ext>
            </a:extLst>
          </p:cNvPr>
          <p:cNvGrpSpPr/>
          <p:nvPr/>
        </p:nvGrpSpPr>
        <p:grpSpPr>
          <a:xfrm>
            <a:off x="1840525" y="1828200"/>
            <a:ext cx="2589451" cy="1450678"/>
            <a:chOff x="1840525" y="1828200"/>
            <a:chExt cx="2589451" cy="1450678"/>
          </a:xfrm>
        </p:grpSpPr>
        <p:sp>
          <p:nvSpPr>
            <p:cNvPr id="5" name="CuadroTexto 1">
              <a:extLst>
                <a:ext uri="{FF2B5EF4-FFF2-40B4-BE49-F238E27FC236}">
                  <a16:creationId xmlns:a16="http://schemas.microsoft.com/office/drawing/2014/main" id="{DF9459B6-790F-5344-B360-73DC769B1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525" y="1828200"/>
              <a:ext cx="25894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ES" altLang="en-ES" sz="2400" dirty="0">
                  <a:solidFill>
                    <a:srgbClr val="000000"/>
                  </a:solidFill>
                  <a:ea typeface="ヒラギノ角ゴ Pro W3" panose="020B0300000000000000" pitchFamily="34" charset="-128"/>
                </a:rPr>
                <a:t>Aspectos ecológicos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D7CB848-407E-A64D-8FE9-01EA3C223FAE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135251" y="2659197"/>
              <a:ext cx="0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51F25E-9D25-9B48-8B2E-4DDE2CCCAF9B}"/>
              </a:ext>
            </a:extLst>
          </p:cNvPr>
          <p:cNvGrpSpPr/>
          <p:nvPr/>
        </p:nvGrpSpPr>
        <p:grpSpPr>
          <a:xfrm>
            <a:off x="164125" y="4109875"/>
            <a:ext cx="2971126" cy="1943119"/>
            <a:chOff x="164125" y="4109875"/>
            <a:chExt cx="2971126" cy="1943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38102-5044-264C-8506-DFDAC18705F0}"/>
                </a:ext>
              </a:extLst>
            </p:cNvPr>
            <p:cNvSpPr txBox="1"/>
            <p:nvPr/>
          </p:nvSpPr>
          <p:spPr>
            <a:xfrm>
              <a:off x="164125" y="4729555"/>
              <a:ext cx="2589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¿Cuál es la relación entre la regeneración de la “vegetación natural” y las demás variables ambientales?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F2A27-1B06-A247-92D8-4569B85D2C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458850" y="4109875"/>
              <a:ext cx="1676401" cy="619680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6CF94-C9F1-4F45-819E-7E37FA873BB2}"/>
              </a:ext>
            </a:extLst>
          </p:cNvPr>
          <p:cNvGrpSpPr/>
          <p:nvPr/>
        </p:nvGrpSpPr>
        <p:grpSpPr>
          <a:xfrm>
            <a:off x="3135251" y="4109875"/>
            <a:ext cx="2971124" cy="1943119"/>
            <a:chOff x="3135251" y="4109875"/>
            <a:chExt cx="2971124" cy="19431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C79610-6FF9-9248-B12F-A2AA7D30A6EB}"/>
                </a:ext>
              </a:extLst>
            </p:cNvPr>
            <p:cNvSpPr txBox="1"/>
            <p:nvPr/>
          </p:nvSpPr>
          <p:spPr>
            <a:xfrm>
              <a:off x="3516924" y="4729555"/>
              <a:ext cx="2589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¿Cuál es la densidad óptima que debe de tener un pinar para que haya mucha regeneración bajo su dosel?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A49EF52-71A7-4047-B3E3-F25DC4C39DA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135251" y="4109875"/>
              <a:ext cx="1676399" cy="619680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4150371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988541" y="116153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Uso de operadores booleanos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3DF5F-7AB1-1541-90E5-28243FFD70BC}"/>
              </a:ext>
            </a:extLst>
          </p:cNvPr>
          <p:cNvSpPr txBox="1"/>
          <p:nvPr/>
        </p:nvSpPr>
        <p:spPr>
          <a:xfrm>
            <a:off x="988541" y="1770489"/>
            <a:ext cx="669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“Un sitio es apto si tiene densidad apta </a:t>
            </a:r>
            <a:r>
              <a:rPr lang="en-ES" b="1" dirty="0"/>
              <a:t>y </a:t>
            </a:r>
            <a:r>
              <a:rPr lang="en-ES" dirty="0"/>
              <a:t>está cerca de una carretera”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7A62-A2E0-6B40-987D-74D6EE4CBEE0}"/>
              </a:ext>
            </a:extLst>
          </p:cNvPr>
          <p:cNvSpPr txBox="1"/>
          <p:nvPr/>
        </p:nvSpPr>
        <p:spPr>
          <a:xfrm>
            <a:off x="1383957" y="45335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¿Cómo hacemos esto en un SIG?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0743E-0582-1A4C-B7C3-EE595CAE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92788"/>
            <a:ext cx="10896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537199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617841" y="116153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Uso de operadores booleanos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C1133-5AB8-014F-9A89-1DE82753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90" y="0"/>
            <a:ext cx="5900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9C8F6-03A5-3844-AF00-D72FE52FCE9F}"/>
              </a:ext>
            </a:extLst>
          </p:cNvPr>
          <p:cNvSpPr txBox="1"/>
          <p:nvPr/>
        </p:nvSpPr>
        <p:spPr>
          <a:xfrm>
            <a:off x="3446151" y="202710"/>
            <a:ext cx="529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¿Cuál es la relación entre la regeneración de la “vegetación natural” y las demás variables ambientales?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7D55C1-588C-6E48-9D7E-0EAF83C8951B}"/>
              </a:ext>
            </a:extLst>
          </p:cNvPr>
          <p:cNvGrpSpPr/>
          <p:nvPr/>
        </p:nvGrpSpPr>
        <p:grpSpPr>
          <a:xfrm>
            <a:off x="3446151" y="1126040"/>
            <a:ext cx="5299697" cy="693846"/>
            <a:chOff x="3446151" y="1126040"/>
            <a:chExt cx="5299697" cy="69384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947105-49BC-EE4A-81F5-3E9AEB82B83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6000" y="1126040"/>
              <a:ext cx="0" cy="324514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77C4E4-BF05-114C-A1D2-EA7BB520E59A}"/>
                </a:ext>
              </a:extLst>
            </p:cNvPr>
            <p:cNvSpPr txBox="1"/>
            <p:nvPr/>
          </p:nvSpPr>
          <p:spPr>
            <a:xfrm>
              <a:off x="3446151" y="1450554"/>
              <a:ext cx="529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dirty="0">
                  <a:latin typeface="Arial" panose="020B0604020202020204" pitchFamily="34" charset="0"/>
                  <a:cs typeface="Arial" panose="020B0604020202020204" pitchFamily="34" charset="0"/>
                </a:rPr>
                <a:t>Regeneración = F(variables ambientales)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D7168E-923D-2B49-8F7B-B402ED168FBF}"/>
              </a:ext>
            </a:extLst>
          </p:cNvPr>
          <p:cNvGrpSpPr/>
          <p:nvPr/>
        </p:nvGrpSpPr>
        <p:grpSpPr>
          <a:xfrm>
            <a:off x="4539653" y="1819886"/>
            <a:ext cx="3112693" cy="970846"/>
            <a:chOff x="4539653" y="1819886"/>
            <a:chExt cx="3112693" cy="9708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82E7FE-B89F-D449-BF16-E7EED6BAB778}"/>
                </a:ext>
              </a:extLst>
            </p:cNvPr>
            <p:cNvSpPr txBox="1"/>
            <p:nvPr/>
          </p:nvSpPr>
          <p:spPr>
            <a:xfrm>
              <a:off x="4539653" y="2144401"/>
              <a:ext cx="3112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dirty="0">
                  <a:latin typeface="Arial" panose="020B0604020202020204" pitchFamily="34" charset="0"/>
                  <a:cs typeface="Arial" panose="020B0604020202020204" pitchFamily="34" charset="0"/>
                </a:rPr>
                <a:t>¿Cómo encontramos esta función de predicción?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1FED2A-718B-9B41-AA54-E9F443907681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096000" y="1819886"/>
              <a:ext cx="0" cy="32451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F923D8-F6DC-EC40-98B3-7E670571000B}"/>
              </a:ext>
            </a:extLst>
          </p:cNvPr>
          <p:cNvGrpSpPr/>
          <p:nvPr/>
        </p:nvGrpSpPr>
        <p:grpSpPr>
          <a:xfrm>
            <a:off x="677336" y="2790732"/>
            <a:ext cx="5418664" cy="1593132"/>
            <a:chOff x="677336" y="2790732"/>
            <a:chExt cx="5418664" cy="15931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5E8023-26C2-5A49-844F-7F76E3A8D4F1}"/>
                </a:ext>
              </a:extLst>
            </p:cNvPr>
            <p:cNvGrpSpPr/>
            <p:nvPr/>
          </p:nvGrpSpPr>
          <p:grpSpPr>
            <a:xfrm>
              <a:off x="677336" y="3244334"/>
              <a:ext cx="4199466" cy="1139530"/>
              <a:chOff x="677336" y="3244334"/>
              <a:chExt cx="4199466" cy="11395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814C42-5877-8144-9608-B212CB3F2409}"/>
                  </a:ext>
                </a:extLst>
              </p:cNvPr>
              <p:cNvSpPr txBox="1"/>
              <p:nvPr/>
            </p:nvSpPr>
            <p:spPr>
              <a:xfrm>
                <a:off x="677336" y="3244334"/>
                <a:ext cx="311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E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Modelos empíricos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49035C-E0D9-C747-BAE8-96F272CF7152}"/>
                  </a:ext>
                </a:extLst>
              </p:cNvPr>
              <p:cNvSpPr txBox="1"/>
              <p:nvPr/>
            </p:nvSpPr>
            <p:spPr>
              <a:xfrm>
                <a:off x="856340" y="3645200"/>
                <a:ext cx="40204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sz="1400" dirty="0"/>
                  <a:t>Búsqueda de correlaciones entre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sz="1400" dirty="0"/>
                  <a:t>Cuantificación de la robustez de la relación mediante estadística.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98949C-7309-6341-B0F7-406ED51B8A9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233683" y="2790732"/>
              <a:ext cx="3862317" cy="453602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760480-610B-934B-93AC-1EAF3BD062A9}"/>
              </a:ext>
            </a:extLst>
          </p:cNvPr>
          <p:cNvGrpSpPr/>
          <p:nvPr/>
        </p:nvGrpSpPr>
        <p:grpSpPr>
          <a:xfrm>
            <a:off x="6096000" y="2790732"/>
            <a:ext cx="5554132" cy="1377688"/>
            <a:chOff x="6096000" y="2790732"/>
            <a:chExt cx="5554132" cy="13776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825383-FB18-5540-A622-EE134C97F909}"/>
                </a:ext>
              </a:extLst>
            </p:cNvPr>
            <p:cNvSpPr txBox="1"/>
            <p:nvPr/>
          </p:nvSpPr>
          <p:spPr>
            <a:xfrm>
              <a:off x="8063306" y="3244334"/>
              <a:ext cx="3586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b="1" dirty="0">
                  <a:latin typeface="Arial" panose="020B0604020202020204" pitchFamily="34" charset="0"/>
                  <a:cs typeface="Arial" panose="020B0604020202020204" pitchFamily="34" charset="0"/>
                </a:rPr>
                <a:t>Modelos basados en procesos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CBEDC5-4324-AF40-8ECA-F54E4AE4C69C}"/>
                </a:ext>
              </a:extLst>
            </p:cNvPr>
            <p:cNvSpPr txBox="1"/>
            <p:nvPr/>
          </p:nvSpPr>
          <p:spPr>
            <a:xfrm>
              <a:off x="7811910" y="3645200"/>
              <a:ext cx="313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ES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</a:lstStyle>
            <a:p>
              <a:r>
                <a:rPr lang="en-ES" dirty="0"/>
                <a:t>Descripción mecanicista del sistema.</a:t>
              </a:r>
            </a:p>
            <a:p>
              <a:r>
                <a:rPr lang="en-ES" dirty="0"/>
                <a:t>Caracterización de procesos.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4B34D5-13F2-9949-A137-68EA192F4AAB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6096000" y="2790732"/>
              <a:ext cx="3760719" cy="453602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1173-7A19-584A-9314-3E6BE3F164F5}"/>
              </a:ext>
            </a:extLst>
          </p:cNvPr>
          <p:cNvGrpSpPr/>
          <p:nvPr/>
        </p:nvGrpSpPr>
        <p:grpSpPr>
          <a:xfrm>
            <a:off x="259860" y="4383864"/>
            <a:ext cx="5050549" cy="1393021"/>
            <a:chOff x="259860" y="4383864"/>
            <a:chExt cx="5050549" cy="1393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CBA7E-1AD4-D346-8E2C-1B2C6E994C41}"/>
                </a:ext>
              </a:extLst>
            </p:cNvPr>
            <p:cNvSpPr txBox="1"/>
            <p:nvPr/>
          </p:nvSpPr>
          <p:spPr>
            <a:xfrm>
              <a:off x="3663865" y="5068999"/>
              <a:ext cx="1646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Conocimiento experto.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7762AF-30D5-E04F-8A1F-3FD5AA7DAC1B}"/>
                </a:ext>
              </a:extLst>
            </p:cNvPr>
            <p:cNvSpPr txBox="1"/>
            <p:nvPr/>
          </p:nvSpPr>
          <p:spPr>
            <a:xfrm>
              <a:off x="259860" y="5068999"/>
              <a:ext cx="200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dirty="0"/>
                <a:t>Experimentación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7042D7-AB49-5F4D-9BAA-87A97D0E90BD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>
            <a:xfrm flipH="1">
              <a:off x="1263148" y="4383864"/>
              <a:ext cx="1603423" cy="68513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C042C9-1DBF-C24C-9462-E5CDC9EED825}"/>
                </a:ext>
              </a:extLst>
            </p:cNvPr>
            <p:cNvCxnSpPr>
              <a:stCxn id="13" idx="2"/>
              <a:endCxn id="8" idx="0"/>
            </p:cNvCxnSpPr>
            <p:nvPr/>
          </p:nvCxnSpPr>
          <p:spPr>
            <a:xfrm>
              <a:off x="2866571" y="4383864"/>
              <a:ext cx="1620566" cy="68513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284D0-1703-5842-83BF-D32CF8FADF97}"/>
              </a:ext>
            </a:extLst>
          </p:cNvPr>
          <p:cNvGrpSpPr/>
          <p:nvPr/>
        </p:nvGrpSpPr>
        <p:grpSpPr>
          <a:xfrm>
            <a:off x="7203124" y="4168420"/>
            <a:ext cx="4582474" cy="1916242"/>
            <a:chOff x="7203124" y="4168420"/>
            <a:chExt cx="4582474" cy="19162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74A7AA-AB7F-FD4F-B7E8-14C1CC6FE7D5}"/>
                </a:ext>
              </a:extLst>
            </p:cNvPr>
            <p:cNvSpPr txBox="1"/>
            <p:nvPr/>
          </p:nvSpPr>
          <p:spPr>
            <a:xfrm>
              <a:off x="7203124" y="5068999"/>
              <a:ext cx="18844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Predicción tiempo meteorológico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A052F-7C0A-DC47-BDD4-0F2D366C9514}"/>
                </a:ext>
              </a:extLst>
            </p:cNvPr>
            <p:cNvSpPr txBox="1"/>
            <p:nvPr/>
          </p:nvSpPr>
          <p:spPr>
            <a:xfrm>
              <a:off x="9901170" y="5068999"/>
              <a:ext cx="18844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Modelización hidrológica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609835-214F-304F-A689-D024B80B5BF4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 flipH="1">
              <a:off x="8145338" y="4168420"/>
              <a:ext cx="1233700" cy="900579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46F9AA-B4E3-3940-86FC-4FFAB6593576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>
              <a:off x="9379038" y="4168420"/>
              <a:ext cx="1464346" cy="900579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7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B9E87-D235-0D40-A336-EBE7DB052EF2}"/>
              </a:ext>
            </a:extLst>
          </p:cNvPr>
          <p:cNvSpPr txBox="1"/>
          <p:nvPr/>
        </p:nvSpPr>
        <p:spPr>
          <a:xfrm>
            <a:off x="2693773" y="1127354"/>
            <a:ext cx="8226419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ES" sz="3200" b="1" dirty="0"/>
              <a:t>Herramientas de apoyo a la toma de decisiones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7D055-850E-F540-A0D3-129265ECA6C9}"/>
              </a:ext>
            </a:extLst>
          </p:cNvPr>
          <p:cNvSpPr txBox="1"/>
          <p:nvPr/>
        </p:nvSpPr>
        <p:spPr>
          <a:xfrm>
            <a:off x="775295" y="1930542"/>
            <a:ext cx="1014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ES" dirty="0"/>
              <a:t>nstrumentos que optimizan el proceso de toma de decisiones mediante la combinación de las variables implicadas en el proceso estudiado.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Combinan elementos de los modelos empíricos y de los modelos basados en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/>
              <a:t>No pretenden cuantificar la relación entre variables, sino asistir en la adopción de una decisión.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Son técnicas que sistematizan el conocimiento experto y lo hacen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227E0-12B5-4840-90C6-CAD7BF1EA3A9}"/>
              </a:ext>
            </a:extLst>
          </p:cNvPr>
          <p:cNvSpPr txBox="1"/>
          <p:nvPr/>
        </p:nvSpPr>
        <p:spPr>
          <a:xfrm>
            <a:off x="988540" y="4354523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Objetivo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9796E-1D53-9149-B646-20A16E084AD5}"/>
              </a:ext>
            </a:extLst>
          </p:cNvPr>
          <p:cNvSpPr txBox="1"/>
          <p:nvPr/>
        </p:nvSpPr>
        <p:spPr>
          <a:xfrm>
            <a:off x="5718562" y="4956858"/>
            <a:ext cx="270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600" i="1" dirty="0"/>
              <a:t>Los sitios que están lejos de carreteras son peores.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D202C-9924-0C49-AF09-66836E37B52B}"/>
              </a:ext>
            </a:extLst>
          </p:cNvPr>
          <p:cNvSpPr txBox="1"/>
          <p:nvPr/>
        </p:nvSpPr>
        <p:spPr>
          <a:xfrm>
            <a:off x="5718562" y="5512912"/>
            <a:ext cx="279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600" i="1" dirty="0"/>
              <a:t>Los lugares con suelos profundos son más adecuados.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4D501-626C-474C-BA78-9FC90527416A}"/>
              </a:ext>
            </a:extLst>
          </p:cNvPr>
          <p:cNvSpPr txBox="1"/>
          <p:nvPr/>
        </p:nvSpPr>
        <p:spPr>
          <a:xfrm>
            <a:off x="988540" y="5101421"/>
            <a:ext cx="156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pPr marL="0" indent="0">
              <a:buNone/>
            </a:pPr>
            <a:r>
              <a:rPr lang="en-ES" dirty="0"/>
              <a:t>Maximizar la regeneración.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7ACA1-F9B1-534C-ACD5-A7E1EFC55C66}"/>
              </a:ext>
            </a:extLst>
          </p:cNvPr>
          <p:cNvSpPr txBox="1"/>
          <p:nvPr/>
        </p:nvSpPr>
        <p:spPr>
          <a:xfrm>
            <a:off x="2989794" y="4956858"/>
            <a:ext cx="2337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r>
              <a:rPr lang="en-ES" dirty="0"/>
              <a:t>Distancia a carreteras.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7D8D8-C5C3-1741-ABE7-8938F15DE04A}"/>
              </a:ext>
            </a:extLst>
          </p:cNvPr>
          <p:cNvSpPr txBox="1"/>
          <p:nvPr/>
        </p:nvSpPr>
        <p:spPr>
          <a:xfrm>
            <a:off x="2989794" y="5512912"/>
            <a:ext cx="232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r>
              <a:rPr lang="en-ES" dirty="0"/>
              <a:t>Profundidad del suelo.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54F6-7CED-4144-9965-6DE7BEA0DA41}"/>
              </a:ext>
            </a:extLst>
          </p:cNvPr>
          <p:cNvSpPr txBox="1"/>
          <p:nvPr/>
        </p:nvSpPr>
        <p:spPr>
          <a:xfrm>
            <a:off x="8713019" y="4956858"/>
            <a:ext cx="222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i="1" dirty="0"/>
              <a:t>El criterio X es más importante que el 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2B774-81C3-D54A-A851-9D8DE80FBF26}"/>
              </a:ext>
            </a:extLst>
          </p:cNvPr>
          <p:cNvSpPr txBox="1"/>
          <p:nvPr/>
        </p:nvSpPr>
        <p:spPr>
          <a:xfrm>
            <a:off x="8713019" y="5740571"/>
            <a:ext cx="27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i="1" dirty="0"/>
              <a:t>Los lugares aptos son aquellos que lo son para el criterio X y para el 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76DC82-7E47-2944-9BC1-7531B20A58C1}"/>
              </a:ext>
            </a:extLst>
          </p:cNvPr>
          <p:cNvGrpSpPr/>
          <p:nvPr/>
        </p:nvGrpSpPr>
        <p:grpSpPr>
          <a:xfrm>
            <a:off x="1969771" y="4354523"/>
            <a:ext cx="2393127" cy="369332"/>
            <a:chOff x="1969771" y="3511375"/>
            <a:chExt cx="239312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FF8E1-5142-DF40-A93E-C2CCF17758F2}"/>
                </a:ext>
              </a:extLst>
            </p:cNvPr>
            <p:cNvSpPr txBox="1"/>
            <p:nvPr/>
          </p:nvSpPr>
          <p:spPr>
            <a:xfrm>
              <a:off x="3325435" y="3511375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Variables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DA29F3-5B9F-674F-AB06-FB0A40F73CB6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969771" y="3696041"/>
              <a:ext cx="13556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A5750-2346-2C47-BC17-5B3CE7BEE724}"/>
              </a:ext>
            </a:extLst>
          </p:cNvPr>
          <p:cNvGrpSpPr/>
          <p:nvPr/>
        </p:nvGrpSpPr>
        <p:grpSpPr>
          <a:xfrm>
            <a:off x="4362898" y="4354523"/>
            <a:ext cx="2557858" cy="369332"/>
            <a:chOff x="4362898" y="3511375"/>
            <a:chExt cx="255785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1F00D4-7338-514E-888F-314427C47822}"/>
                </a:ext>
              </a:extLst>
            </p:cNvPr>
            <p:cNvSpPr txBox="1"/>
            <p:nvPr/>
          </p:nvSpPr>
          <p:spPr>
            <a:xfrm>
              <a:off x="5945104" y="3511375"/>
              <a:ext cx="975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Criterios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6733D4-CE54-D14C-B640-C9C8B0B2001D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4362898" y="3696041"/>
              <a:ext cx="15822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BC9BA2-5583-EC41-90FC-33A79B49B2C8}"/>
              </a:ext>
            </a:extLst>
          </p:cNvPr>
          <p:cNvGrpSpPr/>
          <p:nvPr/>
        </p:nvGrpSpPr>
        <p:grpSpPr>
          <a:xfrm>
            <a:off x="6920756" y="4354523"/>
            <a:ext cx="4266988" cy="369332"/>
            <a:chOff x="6920756" y="3511375"/>
            <a:chExt cx="4266988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EDE10-08DA-8648-A9A6-BB45EF7EA5BF}"/>
                </a:ext>
              </a:extLst>
            </p:cNvPr>
            <p:cNvSpPr txBox="1"/>
            <p:nvPr/>
          </p:nvSpPr>
          <p:spPr>
            <a:xfrm>
              <a:off x="8663591" y="3511375"/>
              <a:ext cx="252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Combinación de criterios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E3203D-75F1-474B-9F06-6340447B8281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6920756" y="3696041"/>
              <a:ext cx="1742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E2C26C-E83B-3448-9D08-F096CFD3E47A}"/>
              </a:ext>
            </a:extLst>
          </p:cNvPr>
          <p:cNvSpPr txBox="1"/>
          <p:nvPr/>
        </p:nvSpPr>
        <p:spPr>
          <a:xfrm>
            <a:off x="202175" y="180700"/>
            <a:ext cx="108821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300" b="1" dirty="0"/>
              <a:t>Hay alternativas a los métodos anteriores que son útiles cuando nos falta información…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D2A4A-F264-E24C-B0F2-72AA1A34F939}"/>
              </a:ext>
            </a:extLst>
          </p:cNvPr>
          <p:cNvSpPr txBox="1"/>
          <p:nvPr/>
        </p:nvSpPr>
        <p:spPr>
          <a:xfrm>
            <a:off x="-463138" y="724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8552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/>
      <p:bldP spid="8" grpId="0"/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29509-49F9-234E-ABF5-0F46174705B4}"/>
              </a:ext>
            </a:extLst>
          </p:cNvPr>
          <p:cNvSpPr txBox="1"/>
          <p:nvPr/>
        </p:nvSpPr>
        <p:spPr>
          <a:xfrm>
            <a:off x="3447536" y="259491"/>
            <a:ext cx="613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Transformación de variables en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B754E-1249-ED4F-B087-ED012E74097F}"/>
              </a:ext>
            </a:extLst>
          </p:cNvPr>
          <p:cNvSpPr txBox="1"/>
          <p:nvPr/>
        </p:nvSpPr>
        <p:spPr>
          <a:xfrm>
            <a:off x="1260388" y="1334530"/>
            <a:ext cx="1024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Hemos de transformar una variable que describe el medio en otra que muestra la aptitud de cada uno de sus valores para el objetivo en cuestión.</a:t>
            </a:r>
          </a:p>
          <a:p>
            <a:endParaRPr lang="en-ES" dirty="0"/>
          </a:p>
          <a:p>
            <a:r>
              <a:rPr lang="en-ES" dirty="0"/>
              <a:t>Mapa de precipitación -&gt; mapa de aptitud según la precipitación.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049B9-5DB5-2143-AAE7-C3E9EBA2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28" y="2635529"/>
            <a:ext cx="7112000" cy="368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81043-DA0C-6444-80F6-846E804D6398}"/>
              </a:ext>
            </a:extLst>
          </p:cNvPr>
          <p:cNvSpPr txBox="1"/>
          <p:nvPr/>
        </p:nvSpPr>
        <p:spPr>
          <a:xfrm>
            <a:off x="5688699" y="6318529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Í</a:t>
            </a:r>
            <a:r>
              <a:rPr lang="en-ES" sz="1200" dirty="0"/>
              <a:t>ndice de humedad del suelo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76709-7357-E748-A9CC-93C9057081AD}"/>
              </a:ext>
            </a:extLst>
          </p:cNvPr>
          <p:cNvSpPr txBox="1"/>
          <p:nvPr/>
        </p:nvSpPr>
        <p:spPr>
          <a:xfrm>
            <a:off x="1573900" y="4153863"/>
            <a:ext cx="165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Aptitud del índice de humedad según nuestro objetivo</a:t>
            </a:r>
            <a:endParaRPr lang="en-ES" sz="1200" dirty="0"/>
          </a:p>
        </p:txBody>
      </p:sp>
    </p:spTree>
    <p:extLst>
      <p:ext uri="{BB962C8B-B14F-4D97-AF65-F5344CB8AC3E}">
        <p14:creationId xmlns:p14="http://schemas.microsoft.com/office/powerpoint/2010/main" val="19313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9DF06-E66A-D540-8EE8-885F88914424}"/>
              </a:ext>
            </a:extLst>
          </p:cNvPr>
          <p:cNvSpPr txBox="1"/>
          <p:nvPr/>
        </p:nvSpPr>
        <p:spPr>
          <a:xfrm>
            <a:off x="3447536" y="259491"/>
            <a:ext cx="613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Transformación de variables en criterios</a:t>
            </a:r>
            <a:endParaRPr lang="en-E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E3E4F-839F-D04F-AAF5-261F1D8D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" y="1267498"/>
            <a:ext cx="5984788" cy="4486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E433B-EAA8-8140-8690-F3B6C706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6" y="1267498"/>
            <a:ext cx="5677400" cy="42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445;p36">
            <a:extLst>
              <a:ext uri="{FF2B5EF4-FFF2-40B4-BE49-F238E27FC236}">
                <a16:creationId xmlns:a16="http://schemas.microsoft.com/office/drawing/2014/main" id="{42535D87-2FB1-6F4A-A242-B2EF3D635D9D}"/>
              </a:ext>
            </a:extLst>
          </p:cNvPr>
          <p:cNvSpPr/>
          <p:nvPr/>
        </p:nvSpPr>
        <p:spPr>
          <a:xfrm>
            <a:off x="827087" y="5151437"/>
            <a:ext cx="2157412" cy="455613"/>
          </a:xfrm>
          <a:prstGeom prst="parallelogram">
            <a:avLst>
              <a:gd name="adj" fmla="val 171220"/>
            </a:avLst>
          </a:pr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1445;p36">
            <a:extLst>
              <a:ext uri="{FF2B5EF4-FFF2-40B4-BE49-F238E27FC236}">
                <a16:creationId xmlns:a16="http://schemas.microsoft.com/office/drawing/2014/main" id="{A32D8DF6-758A-874C-AB3E-7CA7DA4C735C}"/>
              </a:ext>
            </a:extLst>
          </p:cNvPr>
          <p:cNvSpPr/>
          <p:nvPr/>
        </p:nvSpPr>
        <p:spPr>
          <a:xfrm>
            <a:off x="827087" y="4208462"/>
            <a:ext cx="2157412" cy="455613"/>
          </a:xfrm>
          <a:prstGeom prst="parallelogram">
            <a:avLst>
              <a:gd name="adj" fmla="val 171220"/>
            </a:avLst>
          </a:pr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541;p38">
            <a:extLst>
              <a:ext uri="{FF2B5EF4-FFF2-40B4-BE49-F238E27FC236}">
                <a16:creationId xmlns:a16="http://schemas.microsoft.com/office/drawing/2014/main" id="{6A70EF9C-A4BC-E441-AB21-ADBF9EBED51C}"/>
              </a:ext>
            </a:extLst>
          </p:cNvPr>
          <p:cNvSpPr txBox="1"/>
          <p:nvPr/>
        </p:nvSpPr>
        <p:spPr>
          <a:xfrm>
            <a:off x="1052512" y="146050"/>
            <a:ext cx="80914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Verdana"/>
              <a:buNone/>
            </a:pPr>
            <a:r>
              <a:rPr lang="en-US" sz="2700" b="1" i="1" u="none">
                <a:solidFill>
                  <a:srgbClr val="1E582F"/>
                </a:solidFill>
                <a:latin typeface="Verdana"/>
                <a:ea typeface="Verdana"/>
                <a:cs typeface="Verdana"/>
                <a:sym typeface="Verdana"/>
              </a:rPr>
              <a:t>Métodos de integración de información</a:t>
            </a:r>
            <a:endParaRPr/>
          </a:p>
        </p:txBody>
      </p:sp>
      <p:grpSp>
        <p:nvGrpSpPr>
          <p:cNvPr id="3" name="Google Shape;1542;p38">
            <a:extLst>
              <a:ext uri="{FF2B5EF4-FFF2-40B4-BE49-F238E27FC236}">
                <a16:creationId xmlns:a16="http://schemas.microsoft.com/office/drawing/2014/main" id="{4E86564B-6CDE-EF47-B07E-69344B7DAE27}"/>
              </a:ext>
            </a:extLst>
          </p:cNvPr>
          <p:cNvGrpSpPr/>
          <p:nvPr/>
        </p:nvGrpSpPr>
        <p:grpSpPr>
          <a:xfrm>
            <a:off x="784225" y="806450"/>
            <a:ext cx="7966075" cy="336550"/>
            <a:chOff x="784225" y="1581150"/>
            <a:chExt cx="7966075" cy="336550"/>
          </a:xfrm>
        </p:grpSpPr>
        <p:sp>
          <p:nvSpPr>
            <p:cNvPr id="4" name="Google Shape;1543;p38">
              <a:extLst>
                <a:ext uri="{FF2B5EF4-FFF2-40B4-BE49-F238E27FC236}">
                  <a16:creationId xmlns:a16="http://schemas.microsoft.com/office/drawing/2014/main" id="{BB8B8C52-79B6-4F47-BFBE-DEB2EAA6B0D5}"/>
                </a:ext>
              </a:extLst>
            </p:cNvPr>
            <p:cNvSpPr/>
            <p:nvPr/>
          </p:nvSpPr>
          <p:spPr>
            <a:xfrm>
              <a:off x="942975" y="1603375"/>
              <a:ext cx="7807325" cy="290512"/>
            </a:xfrm>
            <a:prstGeom prst="roundRect">
              <a:avLst>
                <a:gd name="adj" fmla="val 1687"/>
              </a:avLst>
            </a:prstGeom>
            <a:solidFill>
              <a:srgbClr val="D0BA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1544;p38">
              <a:extLst>
                <a:ext uri="{FF2B5EF4-FFF2-40B4-BE49-F238E27FC236}">
                  <a16:creationId xmlns:a16="http://schemas.microsoft.com/office/drawing/2014/main" id="{41E1898E-5766-234D-9A4F-977FC6D87F3A}"/>
                </a:ext>
              </a:extLst>
            </p:cNvPr>
            <p:cNvSpPr/>
            <p:nvPr/>
          </p:nvSpPr>
          <p:spPr>
            <a:xfrm rot="5400000">
              <a:off x="758031" y="1620043"/>
              <a:ext cx="255587" cy="203200"/>
            </a:xfrm>
            <a:prstGeom prst="triangle">
              <a:avLst>
                <a:gd name="adj" fmla="val 50000"/>
              </a:avLst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1545;p38">
              <a:extLst>
                <a:ext uri="{FF2B5EF4-FFF2-40B4-BE49-F238E27FC236}">
                  <a16:creationId xmlns:a16="http://schemas.microsoft.com/office/drawing/2014/main" id="{118032C9-1DF9-A943-9330-B26D0FA3A7B8}"/>
                </a:ext>
              </a:extLst>
            </p:cNvPr>
            <p:cNvSpPr txBox="1"/>
            <p:nvPr/>
          </p:nvSpPr>
          <p:spPr>
            <a:xfrm>
              <a:off x="977900" y="1581150"/>
              <a:ext cx="5276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Sumas ponderadas = EVALUACIÓN MULTICRITERIO</a:t>
              </a:r>
              <a:endParaRPr/>
            </a:p>
          </p:txBody>
        </p:sp>
      </p:grpSp>
      <p:grpSp>
        <p:nvGrpSpPr>
          <p:cNvPr id="7" name="Google Shape;1546;p38">
            <a:extLst>
              <a:ext uri="{FF2B5EF4-FFF2-40B4-BE49-F238E27FC236}">
                <a16:creationId xmlns:a16="http://schemas.microsoft.com/office/drawing/2014/main" id="{751ACF88-E54D-2D4C-AFCD-75160BF0D3AA}"/>
              </a:ext>
            </a:extLst>
          </p:cNvPr>
          <p:cNvGrpSpPr/>
          <p:nvPr/>
        </p:nvGrpSpPr>
        <p:grpSpPr>
          <a:xfrm>
            <a:off x="954088" y="1651000"/>
            <a:ext cx="7659686" cy="581025"/>
            <a:chOff x="1004888" y="1241425"/>
            <a:chExt cx="7659686" cy="581025"/>
          </a:xfrm>
        </p:grpSpPr>
        <p:sp>
          <p:nvSpPr>
            <p:cNvPr id="8" name="Google Shape;1547;p38">
              <a:extLst>
                <a:ext uri="{FF2B5EF4-FFF2-40B4-BE49-F238E27FC236}">
                  <a16:creationId xmlns:a16="http://schemas.microsoft.com/office/drawing/2014/main" id="{E65FB2D4-6095-FA46-8138-3F3D0FA24856}"/>
                </a:ext>
              </a:extLst>
            </p:cNvPr>
            <p:cNvSpPr txBox="1"/>
            <p:nvPr/>
          </p:nvSpPr>
          <p:spPr>
            <a:xfrm>
              <a:off x="1071562" y="1241425"/>
              <a:ext cx="7593012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Cada variable combinada recibe un peso específico que hace referencia a la importancia que tiene dentro del análisis</a:t>
              </a:r>
              <a:endParaRPr/>
            </a:p>
          </p:txBody>
        </p:sp>
        <p:sp>
          <p:nvSpPr>
            <p:cNvPr id="9" name="Google Shape;1548;p38">
              <a:extLst>
                <a:ext uri="{FF2B5EF4-FFF2-40B4-BE49-F238E27FC236}">
                  <a16:creationId xmlns:a16="http://schemas.microsoft.com/office/drawing/2014/main" id="{A5EBE03C-E379-344A-90FF-449922D8C796}"/>
                </a:ext>
              </a:extLst>
            </p:cNvPr>
            <p:cNvSpPr txBox="1"/>
            <p:nvPr/>
          </p:nvSpPr>
          <p:spPr>
            <a:xfrm rot="5400000">
              <a:off x="996156" y="1362868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" name="Google Shape;1551;p38">
            <a:extLst>
              <a:ext uri="{FF2B5EF4-FFF2-40B4-BE49-F238E27FC236}">
                <a16:creationId xmlns:a16="http://schemas.microsoft.com/office/drawing/2014/main" id="{2B57DE81-E042-CC47-9E97-37EE1754A72C}"/>
              </a:ext>
            </a:extLst>
          </p:cNvPr>
          <p:cNvSpPr/>
          <p:nvPr/>
        </p:nvSpPr>
        <p:spPr>
          <a:xfrm>
            <a:off x="2217737" y="3227387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552;p38">
            <a:extLst>
              <a:ext uri="{FF2B5EF4-FFF2-40B4-BE49-F238E27FC236}">
                <a16:creationId xmlns:a16="http://schemas.microsoft.com/office/drawing/2014/main" id="{4294EA09-C08F-A748-BEE9-0314F2B4990D}"/>
              </a:ext>
            </a:extLst>
          </p:cNvPr>
          <p:cNvSpPr/>
          <p:nvPr/>
        </p:nvSpPr>
        <p:spPr>
          <a:xfrm>
            <a:off x="1411287" y="3222624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553;p38">
            <a:extLst>
              <a:ext uri="{FF2B5EF4-FFF2-40B4-BE49-F238E27FC236}">
                <a16:creationId xmlns:a16="http://schemas.microsoft.com/office/drawing/2014/main" id="{A8038B05-F19C-C54C-BBF6-D8E28E7EABBB}"/>
              </a:ext>
            </a:extLst>
          </p:cNvPr>
          <p:cNvSpPr/>
          <p:nvPr/>
        </p:nvSpPr>
        <p:spPr>
          <a:xfrm>
            <a:off x="1444625" y="3387724"/>
            <a:ext cx="815975" cy="285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859" y="120000"/>
                </a:moveTo>
                <a:lnTo>
                  <a:pt x="120000" y="120000"/>
                </a:lnTo>
                <a:lnTo>
                  <a:pt x="119066" y="98000"/>
                </a:lnTo>
                <a:lnTo>
                  <a:pt x="120000" y="78666"/>
                </a:lnTo>
                <a:lnTo>
                  <a:pt x="113696" y="56000"/>
                </a:lnTo>
                <a:lnTo>
                  <a:pt x="104591" y="28666"/>
                </a:lnTo>
                <a:lnTo>
                  <a:pt x="91050" y="8666"/>
                </a:lnTo>
                <a:lnTo>
                  <a:pt x="80778" y="0"/>
                </a:lnTo>
                <a:lnTo>
                  <a:pt x="70739" y="0"/>
                </a:lnTo>
                <a:lnTo>
                  <a:pt x="57431" y="666"/>
                </a:lnTo>
                <a:lnTo>
                  <a:pt x="45058" y="4000"/>
                </a:lnTo>
                <a:lnTo>
                  <a:pt x="28715" y="20666"/>
                </a:lnTo>
                <a:lnTo>
                  <a:pt x="18210" y="20666"/>
                </a:lnTo>
                <a:lnTo>
                  <a:pt x="11206" y="22666"/>
                </a:lnTo>
                <a:lnTo>
                  <a:pt x="5836" y="24666"/>
                </a:lnTo>
                <a:lnTo>
                  <a:pt x="3501" y="26000"/>
                </a:lnTo>
                <a:lnTo>
                  <a:pt x="0" y="58666"/>
                </a:lnTo>
                <a:lnTo>
                  <a:pt x="14941" y="90666"/>
                </a:lnTo>
                <a:lnTo>
                  <a:pt x="30350" y="100666"/>
                </a:lnTo>
                <a:lnTo>
                  <a:pt x="47859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54;p38">
            <a:extLst>
              <a:ext uri="{FF2B5EF4-FFF2-40B4-BE49-F238E27FC236}">
                <a16:creationId xmlns:a16="http://schemas.microsoft.com/office/drawing/2014/main" id="{875A4842-F5CD-674F-BC2E-2E3322859883}"/>
              </a:ext>
            </a:extLst>
          </p:cNvPr>
          <p:cNvSpPr/>
          <p:nvPr/>
        </p:nvSpPr>
        <p:spPr>
          <a:xfrm>
            <a:off x="877887" y="3344862"/>
            <a:ext cx="895350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269"/>
                </a:moveTo>
                <a:lnTo>
                  <a:pt x="75531" y="0"/>
                </a:lnTo>
                <a:lnTo>
                  <a:pt x="79361" y="7500"/>
                </a:lnTo>
                <a:lnTo>
                  <a:pt x="81702" y="14423"/>
                </a:lnTo>
                <a:lnTo>
                  <a:pt x="82340" y="30000"/>
                </a:lnTo>
                <a:lnTo>
                  <a:pt x="80638" y="34615"/>
                </a:lnTo>
                <a:lnTo>
                  <a:pt x="78085" y="42115"/>
                </a:lnTo>
                <a:lnTo>
                  <a:pt x="84468" y="49038"/>
                </a:lnTo>
                <a:lnTo>
                  <a:pt x="92765" y="51923"/>
                </a:lnTo>
                <a:lnTo>
                  <a:pt x="95744" y="59423"/>
                </a:lnTo>
                <a:lnTo>
                  <a:pt x="95744" y="73269"/>
                </a:lnTo>
                <a:lnTo>
                  <a:pt x="93191" y="81346"/>
                </a:lnTo>
                <a:lnTo>
                  <a:pt x="94468" y="86538"/>
                </a:lnTo>
                <a:lnTo>
                  <a:pt x="98510" y="92307"/>
                </a:lnTo>
                <a:lnTo>
                  <a:pt x="108510" y="95192"/>
                </a:lnTo>
                <a:lnTo>
                  <a:pt x="114468" y="102115"/>
                </a:lnTo>
                <a:lnTo>
                  <a:pt x="118723" y="112500"/>
                </a:lnTo>
                <a:lnTo>
                  <a:pt x="120000" y="120000"/>
                </a:lnTo>
                <a:lnTo>
                  <a:pt x="0" y="118269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555;p38">
            <a:extLst>
              <a:ext uri="{FF2B5EF4-FFF2-40B4-BE49-F238E27FC236}">
                <a16:creationId xmlns:a16="http://schemas.microsoft.com/office/drawing/2014/main" id="{38E586B0-8FF8-234C-AF9C-575D71594DDF}"/>
              </a:ext>
            </a:extLst>
          </p:cNvPr>
          <p:cNvSpPr txBox="1"/>
          <p:nvPr/>
        </p:nvSpPr>
        <p:spPr>
          <a:xfrm>
            <a:off x="1177925" y="3678237"/>
            <a:ext cx="10683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Vegetación</a:t>
            </a:r>
            <a:endParaRPr/>
          </a:p>
        </p:txBody>
      </p:sp>
      <p:sp>
        <p:nvSpPr>
          <p:cNvPr id="19" name="Google Shape;1558;p38">
            <a:extLst>
              <a:ext uri="{FF2B5EF4-FFF2-40B4-BE49-F238E27FC236}">
                <a16:creationId xmlns:a16="http://schemas.microsoft.com/office/drawing/2014/main" id="{170C4555-83CE-FE45-91C1-D923EECB5C4A}"/>
              </a:ext>
            </a:extLst>
          </p:cNvPr>
          <p:cNvSpPr txBox="1"/>
          <p:nvPr/>
        </p:nvSpPr>
        <p:spPr>
          <a:xfrm>
            <a:off x="1225550" y="4686300"/>
            <a:ext cx="8651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endParaRPr/>
          </a:p>
        </p:txBody>
      </p:sp>
      <p:sp>
        <p:nvSpPr>
          <p:cNvPr id="21" name="Google Shape;1560;p38">
            <a:extLst>
              <a:ext uri="{FF2B5EF4-FFF2-40B4-BE49-F238E27FC236}">
                <a16:creationId xmlns:a16="http://schemas.microsoft.com/office/drawing/2014/main" id="{48744A8C-CDF7-6140-8B9F-D1E87526C8E1}"/>
              </a:ext>
            </a:extLst>
          </p:cNvPr>
          <p:cNvSpPr/>
          <p:nvPr/>
        </p:nvSpPr>
        <p:spPr>
          <a:xfrm>
            <a:off x="1250950" y="4194175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1561;p38">
            <a:extLst>
              <a:ext uri="{FF2B5EF4-FFF2-40B4-BE49-F238E27FC236}">
                <a16:creationId xmlns:a16="http://schemas.microsoft.com/office/drawing/2014/main" id="{C73F8CC7-311B-0D47-ABDD-0F90B0CE6376}"/>
              </a:ext>
            </a:extLst>
          </p:cNvPr>
          <p:cNvGrpSpPr/>
          <p:nvPr/>
        </p:nvGrpSpPr>
        <p:grpSpPr>
          <a:xfrm>
            <a:off x="954088" y="1276350"/>
            <a:ext cx="7659686" cy="336550"/>
            <a:chOff x="992188" y="1885950"/>
            <a:chExt cx="7659686" cy="336550"/>
          </a:xfrm>
        </p:grpSpPr>
        <p:sp>
          <p:nvSpPr>
            <p:cNvPr id="23" name="Google Shape;1562;p38">
              <a:extLst>
                <a:ext uri="{FF2B5EF4-FFF2-40B4-BE49-F238E27FC236}">
                  <a16:creationId xmlns:a16="http://schemas.microsoft.com/office/drawing/2014/main" id="{FD9506C3-F675-CE46-8C08-A2FF903264F0}"/>
                </a:ext>
              </a:extLst>
            </p:cNvPr>
            <p:cNvSpPr txBox="1"/>
            <p:nvPr/>
          </p:nvSpPr>
          <p:spPr>
            <a:xfrm>
              <a:off x="1058862" y="1885950"/>
              <a:ext cx="75930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Las variables se representan mediante valores binarios o continuos</a:t>
              </a:r>
              <a:endParaRPr/>
            </a:p>
          </p:txBody>
        </p:sp>
        <p:sp>
          <p:nvSpPr>
            <p:cNvPr id="24" name="Google Shape;1563;p38">
              <a:extLst>
                <a:ext uri="{FF2B5EF4-FFF2-40B4-BE49-F238E27FC236}">
                  <a16:creationId xmlns:a16="http://schemas.microsoft.com/office/drawing/2014/main" id="{01A0B6E0-8402-B14D-85DD-041E6759AA22}"/>
                </a:ext>
              </a:extLst>
            </p:cNvPr>
            <p:cNvSpPr txBox="1"/>
            <p:nvPr/>
          </p:nvSpPr>
          <p:spPr>
            <a:xfrm rot="5400000">
              <a:off x="983456" y="2007393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" name="Google Shape;1564;p38">
            <a:extLst>
              <a:ext uri="{FF2B5EF4-FFF2-40B4-BE49-F238E27FC236}">
                <a16:creationId xmlns:a16="http://schemas.microsoft.com/office/drawing/2014/main" id="{5169B4F5-AFBA-3D44-8338-22A41C2720F6}"/>
              </a:ext>
            </a:extLst>
          </p:cNvPr>
          <p:cNvGrpSpPr/>
          <p:nvPr/>
        </p:nvGrpSpPr>
        <p:grpSpPr>
          <a:xfrm>
            <a:off x="3162300" y="3813175"/>
            <a:ext cx="2935287" cy="1254125"/>
            <a:chOff x="3162300" y="3813175"/>
            <a:chExt cx="2935287" cy="1254125"/>
          </a:xfrm>
        </p:grpSpPr>
        <p:sp>
          <p:nvSpPr>
            <p:cNvPr id="26" name="Google Shape;1565;p38">
              <a:extLst>
                <a:ext uri="{FF2B5EF4-FFF2-40B4-BE49-F238E27FC236}">
                  <a16:creationId xmlns:a16="http://schemas.microsoft.com/office/drawing/2014/main" id="{BE4F9046-EDFE-D841-A6CA-28476D5AB671}"/>
                </a:ext>
              </a:extLst>
            </p:cNvPr>
            <p:cNvSpPr txBox="1"/>
            <p:nvPr/>
          </p:nvSpPr>
          <p:spPr>
            <a:xfrm>
              <a:off x="3267075" y="3997325"/>
              <a:ext cx="2386012" cy="1069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vegetación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es dos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veces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más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importante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que los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accesos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y que la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presencia</a:t>
              </a:r>
              <a:r>
                <a:rPr lang="en-US" sz="1200" b="0" i="1" u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0" i="1" u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agua</a:t>
              </a:r>
              <a:endParaRPr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Google Shape;1567;p38">
              <a:extLst>
                <a:ext uri="{FF2B5EF4-FFF2-40B4-BE49-F238E27FC236}">
                  <a16:creationId xmlns:a16="http://schemas.microsoft.com/office/drawing/2014/main" id="{83C3B9CC-662F-314F-8407-B85C565DCCC2}"/>
                </a:ext>
              </a:extLst>
            </p:cNvPr>
            <p:cNvSpPr/>
            <p:nvPr/>
          </p:nvSpPr>
          <p:spPr>
            <a:xfrm>
              <a:off x="3162300" y="3813175"/>
              <a:ext cx="2935287" cy="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" name="Google Shape;1574;p38">
            <a:extLst>
              <a:ext uri="{FF2B5EF4-FFF2-40B4-BE49-F238E27FC236}">
                <a16:creationId xmlns:a16="http://schemas.microsoft.com/office/drawing/2014/main" id="{B72A8801-9AB6-2743-A4BF-C89BB248D73B}"/>
              </a:ext>
            </a:extLst>
          </p:cNvPr>
          <p:cNvSpPr txBox="1"/>
          <p:nvPr/>
        </p:nvSpPr>
        <p:spPr>
          <a:xfrm>
            <a:off x="1390650" y="5621337"/>
            <a:ext cx="5429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Ríos</a:t>
            </a:r>
            <a:endParaRPr/>
          </a:p>
        </p:txBody>
      </p:sp>
      <p:grpSp>
        <p:nvGrpSpPr>
          <p:cNvPr id="37" name="Google Shape;1576;p38">
            <a:extLst>
              <a:ext uri="{FF2B5EF4-FFF2-40B4-BE49-F238E27FC236}">
                <a16:creationId xmlns:a16="http://schemas.microsoft.com/office/drawing/2014/main" id="{0C6C4330-1176-1A46-938C-6C800F827F9E}"/>
              </a:ext>
            </a:extLst>
          </p:cNvPr>
          <p:cNvGrpSpPr/>
          <p:nvPr/>
        </p:nvGrpSpPr>
        <p:grpSpPr>
          <a:xfrm>
            <a:off x="930275" y="5184775"/>
            <a:ext cx="1889125" cy="438150"/>
            <a:chOff x="930275" y="5302250"/>
            <a:chExt cx="1889125" cy="438150"/>
          </a:xfrm>
        </p:grpSpPr>
        <p:sp>
          <p:nvSpPr>
            <p:cNvPr id="38" name="Google Shape;1577;p38">
              <a:extLst>
                <a:ext uri="{FF2B5EF4-FFF2-40B4-BE49-F238E27FC236}">
                  <a16:creationId xmlns:a16="http://schemas.microsoft.com/office/drawing/2014/main" id="{1F09E4E0-F18E-7346-96A6-2343D7C865F5}"/>
                </a:ext>
              </a:extLst>
            </p:cNvPr>
            <p:cNvSpPr/>
            <p:nvPr/>
          </p:nvSpPr>
          <p:spPr>
            <a:xfrm>
              <a:off x="930275" y="5302250"/>
              <a:ext cx="1889125" cy="4381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1915" y="114347"/>
                    <a:pt x="2521" y="112608"/>
                    <a:pt x="4840" y="111304"/>
                  </a:cubicBezTo>
                  <a:cubicBezTo>
                    <a:pt x="10285" y="105217"/>
                    <a:pt x="16033" y="104782"/>
                    <a:pt x="21579" y="100000"/>
                  </a:cubicBezTo>
                  <a:cubicBezTo>
                    <a:pt x="22991" y="96956"/>
                    <a:pt x="24705" y="94347"/>
                    <a:pt x="26218" y="92173"/>
                  </a:cubicBezTo>
                  <a:cubicBezTo>
                    <a:pt x="27025" y="90869"/>
                    <a:pt x="28638" y="89565"/>
                    <a:pt x="28638" y="89565"/>
                  </a:cubicBezTo>
                  <a:cubicBezTo>
                    <a:pt x="30453" y="84347"/>
                    <a:pt x="33478" y="80434"/>
                    <a:pt x="35697" y="79130"/>
                  </a:cubicBezTo>
                  <a:cubicBezTo>
                    <a:pt x="39529" y="73478"/>
                    <a:pt x="43663" y="74347"/>
                    <a:pt x="47596" y="73913"/>
                  </a:cubicBezTo>
                  <a:cubicBezTo>
                    <a:pt x="50924" y="71739"/>
                    <a:pt x="53747" y="64782"/>
                    <a:pt x="57075" y="61739"/>
                  </a:cubicBezTo>
                  <a:cubicBezTo>
                    <a:pt x="62016" y="50869"/>
                    <a:pt x="67058" y="49565"/>
                    <a:pt x="72605" y="48695"/>
                  </a:cubicBezTo>
                  <a:cubicBezTo>
                    <a:pt x="74823" y="46956"/>
                    <a:pt x="76840" y="41739"/>
                    <a:pt x="78857" y="37391"/>
                  </a:cubicBezTo>
                  <a:cubicBezTo>
                    <a:pt x="80672" y="33478"/>
                    <a:pt x="82991" y="31304"/>
                    <a:pt x="84907" y="28695"/>
                  </a:cubicBezTo>
                  <a:cubicBezTo>
                    <a:pt x="87025" y="25652"/>
                    <a:pt x="89243" y="25652"/>
                    <a:pt x="91361" y="23478"/>
                  </a:cubicBezTo>
                  <a:cubicBezTo>
                    <a:pt x="93075" y="21739"/>
                    <a:pt x="94588" y="17391"/>
                    <a:pt x="96403" y="16521"/>
                  </a:cubicBezTo>
                  <a:cubicBezTo>
                    <a:pt x="102050" y="13478"/>
                    <a:pt x="105983" y="11739"/>
                    <a:pt x="112134" y="11304"/>
                  </a:cubicBezTo>
                  <a:cubicBezTo>
                    <a:pt x="114756" y="7391"/>
                    <a:pt x="117176" y="0"/>
                    <a:pt x="120000" y="0"/>
                  </a:cubicBezTo>
                </a:path>
              </a:pathLst>
            </a:custGeom>
            <a:noFill/>
            <a:ln w="76200" cap="flat" cmpd="sng">
              <a:solidFill>
                <a:srgbClr val="3399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1578;p38">
              <a:extLst>
                <a:ext uri="{FF2B5EF4-FFF2-40B4-BE49-F238E27FC236}">
                  <a16:creationId xmlns:a16="http://schemas.microsoft.com/office/drawing/2014/main" id="{989690A8-212D-4F4B-B2F3-A2056D81B94C}"/>
                </a:ext>
              </a:extLst>
            </p:cNvPr>
            <p:cNvSpPr/>
            <p:nvPr/>
          </p:nvSpPr>
          <p:spPr>
            <a:xfrm>
              <a:off x="1371600" y="5419725"/>
              <a:ext cx="138112" cy="2063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6896" y="115384"/>
                    <a:pt x="19310" y="103384"/>
                    <a:pt x="19310" y="103384"/>
                  </a:cubicBezTo>
                  <a:cubicBezTo>
                    <a:pt x="26206" y="84000"/>
                    <a:pt x="51034" y="71076"/>
                    <a:pt x="74482" y="60923"/>
                  </a:cubicBezTo>
                  <a:cubicBezTo>
                    <a:pt x="82758" y="45230"/>
                    <a:pt x="89655" y="18461"/>
                    <a:pt x="115862" y="12923"/>
                  </a:cubicBezTo>
                  <a:cubicBezTo>
                    <a:pt x="120000" y="4615"/>
                    <a:pt x="118620" y="9230"/>
                    <a:pt x="118620" y="0"/>
                  </a:cubicBezTo>
                </a:path>
              </a:pathLst>
            </a:custGeom>
            <a:noFill/>
            <a:ln w="76200" cap="flat" cmpd="sng">
              <a:solidFill>
                <a:srgbClr val="3399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1579;p38">
              <a:extLst>
                <a:ext uri="{FF2B5EF4-FFF2-40B4-BE49-F238E27FC236}">
                  <a16:creationId xmlns:a16="http://schemas.microsoft.com/office/drawing/2014/main" id="{40BDB24D-4E09-E14A-9AC4-3E2F64059986}"/>
                </a:ext>
              </a:extLst>
            </p:cNvPr>
            <p:cNvSpPr/>
            <p:nvPr/>
          </p:nvSpPr>
          <p:spPr>
            <a:xfrm>
              <a:off x="1752600" y="5349875"/>
              <a:ext cx="98425" cy="1936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3870" y="102295"/>
                    <a:pt x="9677" y="90491"/>
                    <a:pt x="30967" y="76721"/>
                  </a:cubicBezTo>
                  <a:cubicBezTo>
                    <a:pt x="34838" y="69836"/>
                    <a:pt x="36774" y="57049"/>
                    <a:pt x="38709" y="53114"/>
                  </a:cubicBezTo>
                  <a:cubicBezTo>
                    <a:pt x="44516" y="44262"/>
                    <a:pt x="96774" y="15737"/>
                    <a:pt x="96774" y="11803"/>
                  </a:cubicBezTo>
                  <a:lnTo>
                    <a:pt x="120000" y="0"/>
                  </a:lnTo>
                </a:path>
              </a:pathLst>
            </a:custGeom>
            <a:noFill/>
            <a:ln w="76200" cap="flat" cmpd="sng">
              <a:solidFill>
                <a:srgbClr val="3399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1580;p38">
              <a:extLst>
                <a:ext uri="{FF2B5EF4-FFF2-40B4-BE49-F238E27FC236}">
                  <a16:creationId xmlns:a16="http://schemas.microsoft.com/office/drawing/2014/main" id="{0E5B7C1A-F061-1C4E-9DF8-E58F67255605}"/>
                </a:ext>
              </a:extLst>
            </p:cNvPr>
            <p:cNvSpPr/>
            <p:nvPr/>
          </p:nvSpPr>
          <p:spPr>
            <a:xfrm>
              <a:off x="1555750" y="5575300"/>
              <a:ext cx="269875" cy="857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6352" y="20000"/>
                    <a:pt x="13411" y="33333"/>
                    <a:pt x="21176" y="48888"/>
                  </a:cubicBezTo>
                  <a:cubicBezTo>
                    <a:pt x="26117" y="60000"/>
                    <a:pt x="35294" y="80000"/>
                    <a:pt x="35294" y="80000"/>
                  </a:cubicBezTo>
                  <a:cubicBezTo>
                    <a:pt x="37411" y="106666"/>
                    <a:pt x="43058" y="93333"/>
                    <a:pt x="53647" y="97777"/>
                  </a:cubicBezTo>
                  <a:cubicBezTo>
                    <a:pt x="57882" y="106666"/>
                    <a:pt x="62823" y="113333"/>
                    <a:pt x="67764" y="120000"/>
                  </a:cubicBezTo>
                  <a:cubicBezTo>
                    <a:pt x="96705" y="113333"/>
                    <a:pt x="79058" y="115555"/>
                    <a:pt x="120000" y="115555"/>
                  </a:cubicBezTo>
                </a:path>
              </a:pathLst>
            </a:custGeom>
            <a:noFill/>
            <a:ln w="76200" cap="flat" cmpd="sng">
              <a:solidFill>
                <a:srgbClr val="3399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1581;p38">
              <a:extLst>
                <a:ext uri="{FF2B5EF4-FFF2-40B4-BE49-F238E27FC236}">
                  <a16:creationId xmlns:a16="http://schemas.microsoft.com/office/drawing/2014/main" id="{DCCAEDD4-9B4F-804D-98C1-8169AFA461F6}"/>
                </a:ext>
              </a:extLst>
            </p:cNvPr>
            <p:cNvSpPr/>
            <p:nvPr/>
          </p:nvSpPr>
          <p:spPr>
            <a:xfrm>
              <a:off x="2184400" y="5429250"/>
              <a:ext cx="336550" cy="650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9622" y="5853"/>
                    <a:pt x="18679" y="11707"/>
                    <a:pt x="28301" y="23414"/>
                  </a:cubicBezTo>
                  <a:cubicBezTo>
                    <a:pt x="46981" y="120000"/>
                    <a:pt x="16981" y="55609"/>
                    <a:pt x="86037" y="64390"/>
                  </a:cubicBezTo>
                  <a:cubicBezTo>
                    <a:pt x="99056" y="87804"/>
                    <a:pt x="88301" y="70243"/>
                    <a:pt x="120000" y="70243"/>
                  </a:cubicBezTo>
                </a:path>
              </a:pathLst>
            </a:custGeom>
            <a:noFill/>
            <a:ln w="76200" cap="flat" cmpd="sng">
              <a:solidFill>
                <a:srgbClr val="3399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8" name="Google Shape;1587;p38">
            <a:extLst>
              <a:ext uri="{FF2B5EF4-FFF2-40B4-BE49-F238E27FC236}">
                <a16:creationId xmlns:a16="http://schemas.microsoft.com/office/drawing/2014/main" id="{0138A44F-79D5-9145-87AC-9EF5F638AF25}"/>
              </a:ext>
            </a:extLst>
          </p:cNvPr>
          <p:cNvSpPr txBox="1"/>
          <p:nvPr/>
        </p:nvSpPr>
        <p:spPr>
          <a:xfrm>
            <a:off x="3228688" y="4687172"/>
            <a:ext cx="3547679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 = (Veg · 0.5) + (Acc · 0.25) + (Rios · 0.25) </a:t>
            </a:r>
            <a:endParaRPr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Google Shape;1589;p38">
            <a:extLst>
              <a:ext uri="{FF2B5EF4-FFF2-40B4-BE49-F238E27FC236}">
                <a16:creationId xmlns:a16="http://schemas.microsoft.com/office/drawing/2014/main" id="{B2474B83-5FE0-9A49-8D44-13FBA63AD675}"/>
              </a:ext>
            </a:extLst>
          </p:cNvPr>
          <p:cNvSpPr txBox="1"/>
          <p:nvPr/>
        </p:nvSpPr>
        <p:spPr>
          <a:xfrm>
            <a:off x="6607175" y="4022725"/>
            <a:ext cx="98583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53" name="Google Shape;1592;p38">
            <a:extLst>
              <a:ext uri="{FF2B5EF4-FFF2-40B4-BE49-F238E27FC236}">
                <a16:creationId xmlns:a16="http://schemas.microsoft.com/office/drawing/2014/main" id="{3CAD75D4-DE97-204A-944A-513B39F3E25C}"/>
              </a:ext>
            </a:extLst>
          </p:cNvPr>
          <p:cNvSpPr/>
          <p:nvPr/>
        </p:nvSpPr>
        <p:spPr>
          <a:xfrm>
            <a:off x="7646987" y="3571875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1593;p38">
            <a:extLst>
              <a:ext uri="{FF2B5EF4-FFF2-40B4-BE49-F238E27FC236}">
                <a16:creationId xmlns:a16="http://schemas.microsoft.com/office/drawing/2014/main" id="{47F61B0C-C5F5-604C-A6C9-818AF65231FC}"/>
              </a:ext>
            </a:extLst>
          </p:cNvPr>
          <p:cNvSpPr/>
          <p:nvPr/>
        </p:nvSpPr>
        <p:spPr>
          <a:xfrm>
            <a:off x="6840537" y="3567112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1594;p38">
            <a:extLst>
              <a:ext uri="{FF2B5EF4-FFF2-40B4-BE49-F238E27FC236}">
                <a16:creationId xmlns:a16="http://schemas.microsoft.com/office/drawing/2014/main" id="{CE853582-F44E-4E4D-B370-67422068F0DA}"/>
              </a:ext>
            </a:extLst>
          </p:cNvPr>
          <p:cNvSpPr/>
          <p:nvPr/>
        </p:nvSpPr>
        <p:spPr>
          <a:xfrm>
            <a:off x="7340600" y="3576637"/>
            <a:ext cx="673100" cy="352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981" y="56756"/>
                </a:moveTo>
                <a:cubicBezTo>
                  <a:pt x="7358" y="57297"/>
                  <a:pt x="12735" y="57297"/>
                  <a:pt x="18113" y="58378"/>
                </a:cubicBezTo>
                <a:cubicBezTo>
                  <a:pt x="24339" y="60000"/>
                  <a:pt x="32830" y="67027"/>
                  <a:pt x="38490" y="72972"/>
                </a:cubicBezTo>
                <a:cubicBezTo>
                  <a:pt x="40188" y="75135"/>
                  <a:pt x="41603" y="78378"/>
                  <a:pt x="43584" y="79459"/>
                </a:cubicBezTo>
                <a:cubicBezTo>
                  <a:pt x="47264" y="81621"/>
                  <a:pt x="48396" y="81621"/>
                  <a:pt x="51226" y="85945"/>
                </a:cubicBezTo>
                <a:cubicBezTo>
                  <a:pt x="54622" y="91351"/>
                  <a:pt x="55471" y="98378"/>
                  <a:pt x="58018" y="105405"/>
                </a:cubicBezTo>
                <a:cubicBezTo>
                  <a:pt x="58584" y="110810"/>
                  <a:pt x="59433" y="115135"/>
                  <a:pt x="60566" y="120000"/>
                </a:cubicBezTo>
                <a:lnTo>
                  <a:pt x="73301" y="72972"/>
                </a:lnTo>
                <a:lnTo>
                  <a:pt x="120000" y="0"/>
                </a:lnTo>
                <a:lnTo>
                  <a:pt x="35943" y="0"/>
                </a:lnTo>
                <a:cubicBezTo>
                  <a:pt x="30000" y="11351"/>
                  <a:pt x="24622" y="23783"/>
                  <a:pt x="18113" y="34054"/>
                </a:cubicBezTo>
                <a:cubicBezTo>
                  <a:pt x="16132" y="37297"/>
                  <a:pt x="13018" y="38378"/>
                  <a:pt x="10471" y="40540"/>
                </a:cubicBezTo>
                <a:cubicBezTo>
                  <a:pt x="7924" y="42702"/>
                  <a:pt x="2830" y="45405"/>
                  <a:pt x="2830" y="45405"/>
                </a:cubicBezTo>
                <a:cubicBezTo>
                  <a:pt x="1132" y="55675"/>
                  <a:pt x="0" y="52972"/>
                  <a:pt x="1981" y="56756"/>
                </a:cubicBezTo>
                <a:close/>
              </a:path>
            </a:pathLst>
          </a:custGeom>
          <a:solidFill>
            <a:srgbClr val="69CD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" name="Google Shape;1595;p38">
            <a:extLst>
              <a:ext uri="{FF2B5EF4-FFF2-40B4-BE49-F238E27FC236}">
                <a16:creationId xmlns:a16="http://schemas.microsoft.com/office/drawing/2014/main" id="{37FD2555-02F4-CF4D-ADF9-0FFB6099275E}"/>
              </a:ext>
            </a:extLst>
          </p:cNvPr>
          <p:cNvGrpSpPr/>
          <p:nvPr/>
        </p:nvGrpSpPr>
        <p:grpSpPr>
          <a:xfrm>
            <a:off x="6391275" y="3584575"/>
            <a:ext cx="1889125" cy="438150"/>
            <a:chOff x="2368550" y="6156325"/>
            <a:chExt cx="1889125" cy="438150"/>
          </a:xfrm>
        </p:grpSpPr>
        <p:sp>
          <p:nvSpPr>
            <p:cNvPr id="59" name="Google Shape;1596;p38">
              <a:extLst>
                <a:ext uri="{FF2B5EF4-FFF2-40B4-BE49-F238E27FC236}">
                  <a16:creationId xmlns:a16="http://schemas.microsoft.com/office/drawing/2014/main" id="{3323C3A9-EA1C-ED46-B66D-3CC8DEDCE5DB}"/>
                </a:ext>
              </a:extLst>
            </p:cNvPr>
            <p:cNvSpPr/>
            <p:nvPr/>
          </p:nvSpPr>
          <p:spPr>
            <a:xfrm>
              <a:off x="2368550" y="6156325"/>
              <a:ext cx="1889125" cy="4381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1915" y="114347"/>
                    <a:pt x="2521" y="112608"/>
                    <a:pt x="4840" y="111304"/>
                  </a:cubicBezTo>
                  <a:cubicBezTo>
                    <a:pt x="10285" y="105217"/>
                    <a:pt x="16033" y="104782"/>
                    <a:pt x="21579" y="100000"/>
                  </a:cubicBezTo>
                  <a:cubicBezTo>
                    <a:pt x="22991" y="96956"/>
                    <a:pt x="24705" y="94347"/>
                    <a:pt x="26218" y="92173"/>
                  </a:cubicBezTo>
                  <a:cubicBezTo>
                    <a:pt x="27025" y="90869"/>
                    <a:pt x="28638" y="89565"/>
                    <a:pt x="28638" y="89565"/>
                  </a:cubicBezTo>
                  <a:cubicBezTo>
                    <a:pt x="30453" y="84347"/>
                    <a:pt x="33478" y="80434"/>
                    <a:pt x="35697" y="79130"/>
                  </a:cubicBezTo>
                  <a:cubicBezTo>
                    <a:pt x="39529" y="73478"/>
                    <a:pt x="43663" y="74347"/>
                    <a:pt x="47596" y="73913"/>
                  </a:cubicBezTo>
                  <a:cubicBezTo>
                    <a:pt x="50924" y="71739"/>
                    <a:pt x="53747" y="64782"/>
                    <a:pt x="57075" y="61739"/>
                  </a:cubicBezTo>
                  <a:cubicBezTo>
                    <a:pt x="62016" y="50869"/>
                    <a:pt x="67058" y="49565"/>
                    <a:pt x="72605" y="48695"/>
                  </a:cubicBezTo>
                  <a:cubicBezTo>
                    <a:pt x="74823" y="46956"/>
                    <a:pt x="76840" y="41739"/>
                    <a:pt x="78857" y="37391"/>
                  </a:cubicBezTo>
                  <a:cubicBezTo>
                    <a:pt x="80672" y="33478"/>
                    <a:pt x="82991" y="31304"/>
                    <a:pt x="84907" y="28695"/>
                  </a:cubicBezTo>
                  <a:cubicBezTo>
                    <a:pt x="87025" y="25652"/>
                    <a:pt x="89243" y="25652"/>
                    <a:pt x="91361" y="23478"/>
                  </a:cubicBezTo>
                  <a:cubicBezTo>
                    <a:pt x="93075" y="21739"/>
                    <a:pt x="94588" y="17391"/>
                    <a:pt x="96403" y="16521"/>
                  </a:cubicBezTo>
                  <a:cubicBezTo>
                    <a:pt x="102050" y="13478"/>
                    <a:pt x="105983" y="11739"/>
                    <a:pt x="112134" y="11304"/>
                  </a:cubicBezTo>
                  <a:cubicBezTo>
                    <a:pt x="114756" y="7391"/>
                    <a:pt x="117176" y="0"/>
                    <a:pt x="120000" y="0"/>
                  </a:cubicBezTo>
                </a:path>
              </a:pathLst>
            </a:custGeom>
            <a:noFill/>
            <a:ln w="76200" cap="flat" cmpd="sng">
              <a:solidFill>
                <a:srgbClr val="75D17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1597;p38">
              <a:extLst>
                <a:ext uri="{FF2B5EF4-FFF2-40B4-BE49-F238E27FC236}">
                  <a16:creationId xmlns:a16="http://schemas.microsoft.com/office/drawing/2014/main" id="{E50313B8-AB6E-634A-B487-E8D474D42A5A}"/>
                </a:ext>
              </a:extLst>
            </p:cNvPr>
            <p:cNvSpPr/>
            <p:nvPr/>
          </p:nvSpPr>
          <p:spPr>
            <a:xfrm>
              <a:off x="2809875" y="6273800"/>
              <a:ext cx="138112" cy="2063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6896" y="115384"/>
                    <a:pt x="19310" y="103384"/>
                    <a:pt x="19310" y="103384"/>
                  </a:cubicBezTo>
                  <a:cubicBezTo>
                    <a:pt x="26206" y="84000"/>
                    <a:pt x="51034" y="71076"/>
                    <a:pt x="74482" y="60923"/>
                  </a:cubicBezTo>
                  <a:cubicBezTo>
                    <a:pt x="82758" y="45230"/>
                    <a:pt x="89655" y="18461"/>
                    <a:pt x="115862" y="12923"/>
                  </a:cubicBezTo>
                  <a:cubicBezTo>
                    <a:pt x="120000" y="4615"/>
                    <a:pt x="118620" y="9230"/>
                    <a:pt x="118620" y="0"/>
                  </a:cubicBezTo>
                </a:path>
              </a:pathLst>
            </a:custGeom>
            <a:noFill/>
            <a:ln w="76200" cap="flat" cmpd="sng">
              <a:solidFill>
                <a:srgbClr val="75D17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1598;p38">
              <a:extLst>
                <a:ext uri="{FF2B5EF4-FFF2-40B4-BE49-F238E27FC236}">
                  <a16:creationId xmlns:a16="http://schemas.microsoft.com/office/drawing/2014/main" id="{4F9F5F87-945D-494A-8BD3-C4556F88E167}"/>
                </a:ext>
              </a:extLst>
            </p:cNvPr>
            <p:cNvSpPr/>
            <p:nvPr/>
          </p:nvSpPr>
          <p:spPr>
            <a:xfrm>
              <a:off x="3190875" y="6203950"/>
              <a:ext cx="98425" cy="1936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3870" y="102295"/>
                    <a:pt x="9677" y="90491"/>
                    <a:pt x="30967" y="76721"/>
                  </a:cubicBezTo>
                  <a:cubicBezTo>
                    <a:pt x="34838" y="69836"/>
                    <a:pt x="36774" y="57049"/>
                    <a:pt x="38709" y="53114"/>
                  </a:cubicBezTo>
                  <a:cubicBezTo>
                    <a:pt x="44516" y="44262"/>
                    <a:pt x="96774" y="15737"/>
                    <a:pt x="96774" y="11803"/>
                  </a:cubicBezTo>
                  <a:lnTo>
                    <a:pt x="120000" y="0"/>
                  </a:lnTo>
                </a:path>
              </a:pathLst>
            </a:custGeom>
            <a:noFill/>
            <a:ln w="76200" cap="flat" cmpd="sng">
              <a:solidFill>
                <a:srgbClr val="75D17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1599;p38">
              <a:extLst>
                <a:ext uri="{FF2B5EF4-FFF2-40B4-BE49-F238E27FC236}">
                  <a16:creationId xmlns:a16="http://schemas.microsoft.com/office/drawing/2014/main" id="{C50E0541-47E7-D440-9385-4E7B9C5A1A50}"/>
                </a:ext>
              </a:extLst>
            </p:cNvPr>
            <p:cNvSpPr/>
            <p:nvPr/>
          </p:nvSpPr>
          <p:spPr>
            <a:xfrm>
              <a:off x="2994025" y="6429375"/>
              <a:ext cx="269875" cy="857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6352" y="20000"/>
                    <a:pt x="13411" y="33333"/>
                    <a:pt x="21176" y="48888"/>
                  </a:cubicBezTo>
                  <a:cubicBezTo>
                    <a:pt x="26117" y="60000"/>
                    <a:pt x="35294" y="80000"/>
                    <a:pt x="35294" y="80000"/>
                  </a:cubicBezTo>
                  <a:cubicBezTo>
                    <a:pt x="37411" y="106666"/>
                    <a:pt x="43058" y="93333"/>
                    <a:pt x="53647" y="97777"/>
                  </a:cubicBezTo>
                  <a:cubicBezTo>
                    <a:pt x="57882" y="106666"/>
                    <a:pt x="62823" y="113333"/>
                    <a:pt x="67764" y="120000"/>
                  </a:cubicBezTo>
                  <a:cubicBezTo>
                    <a:pt x="96705" y="113333"/>
                    <a:pt x="79058" y="115555"/>
                    <a:pt x="120000" y="115555"/>
                  </a:cubicBezTo>
                </a:path>
              </a:pathLst>
            </a:custGeom>
            <a:noFill/>
            <a:ln w="76200" cap="flat" cmpd="sng">
              <a:solidFill>
                <a:srgbClr val="75D17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1600;p38">
              <a:extLst>
                <a:ext uri="{FF2B5EF4-FFF2-40B4-BE49-F238E27FC236}">
                  <a16:creationId xmlns:a16="http://schemas.microsoft.com/office/drawing/2014/main" id="{B962D93C-70C0-E042-BB7D-2A89E591B6DA}"/>
                </a:ext>
              </a:extLst>
            </p:cNvPr>
            <p:cNvSpPr/>
            <p:nvPr/>
          </p:nvSpPr>
          <p:spPr>
            <a:xfrm>
              <a:off x="3622675" y="6283325"/>
              <a:ext cx="336550" cy="650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9622" y="5853"/>
                    <a:pt x="18679" y="11707"/>
                    <a:pt x="28301" y="23414"/>
                  </a:cubicBezTo>
                  <a:cubicBezTo>
                    <a:pt x="46981" y="120000"/>
                    <a:pt x="16981" y="55609"/>
                    <a:pt x="86037" y="64390"/>
                  </a:cubicBezTo>
                  <a:cubicBezTo>
                    <a:pt x="99056" y="87804"/>
                    <a:pt x="88301" y="70243"/>
                    <a:pt x="120000" y="70243"/>
                  </a:cubicBezTo>
                </a:path>
              </a:pathLst>
            </a:custGeom>
            <a:noFill/>
            <a:ln w="76200" cap="flat" cmpd="sng">
              <a:solidFill>
                <a:srgbClr val="75D17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" name="Google Shape;1601;p38">
            <a:extLst>
              <a:ext uri="{FF2B5EF4-FFF2-40B4-BE49-F238E27FC236}">
                <a16:creationId xmlns:a16="http://schemas.microsoft.com/office/drawing/2014/main" id="{698A984E-45E2-2042-BB9E-4A2201206054}"/>
              </a:ext>
            </a:extLst>
          </p:cNvPr>
          <p:cNvSpPr/>
          <p:nvPr/>
        </p:nvSpPr>
        <p:spPr>
          <a:xfrm>
            <a:off x="6873875" y="3732212"/>
            <a:ext cx="815975" cy="285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859" y="120000"/>
                </a:moveTo>
                <a:lnTo>
                  <a:pt x="120000" y="120000"/>
                </a:lnTo>
                <a:lnTo>
                  <a:pt x="119066" y="98000"/>
                </a:lnTo>
                <a:lnTo>
                  <a:pt x="120000" y="78666"/>
                </a:lnTo>
                <a:lnTo>
                  <a:pt x="113696" y="56000"/>
                </a:lnTo>
                <a:lnTo>
                  <a:pt x="104591" y="28666"/>
                </a:lnTo>
                <a:lnTo>
                  <a:pt x="91050" y="8666"/>
                </a:lnTo>
                <a:lnTo>
                  <a:pt x="80778" y="0"/>
                </a:lnTo>
                <a:lnTo>
                  <a:pt x="70739" y="0"/>
                </a:lnTo>
                <a:lnTo>
                  <a:pt x="57431" y="666"/>
                </a:lnTo>
                <a:lnTo>
                  <a:pt x="45058" y="4000"/>
                </a:lnTo>
                <a:lnTo>
                  <a:pt x="28715" y="20666"/>
                </a:lnTo>
                <a:lnTo>
                  <a:pt x="18210" y="20666"/>
                </a:lnTo>
                <a:lnTo>
                  <a:pt x="11206" y="22666"/>
                </a:lnTo>
                <a:lnTo>
                  <a:pt x="5836" y="24666"/>
                </a:lnTo>
                <a:lnTo>
                  <a:pt x="3501" y="26000"/>
                </a:lnTo>
                <a:lnTo>
                  <a:pt x="0" y="58666"/>
                </a:lnTo>
                <a:lnTo>
                  <a:pt x="14941" y="90666"/>
                </a:lnTo>
                <a:lnTo>
                  <a:pt x="30350" y="100666"/>
                </a:lnTo>
                <a:lnTo>
                  <a:pt x="47859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1602;p38">
            <a:extLst>
              <a:ext uri="{FF2B5EF4-FFF2-40B4-BE49-F238E27FC236}">
                <a16:creationId xmlns:a16="http://schemas.microsoft.com/office/drawing/2014/main" id="{624BAC31-866B-CB41-A184-947156B9BB9D}"/>
              </a:ext>
            </a:extLst>
          </p:cNvPr>
          <p:cNvSpPr/>
          <p:nvPr/>
        </p:nvSpPr>
        <p:spPr>
          <a:xfrm>
            <a:off x="6307137" y="3689350"/>
            <a:ext cx="895350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269"/>
                </a:moveTo>
                <a:lnTo>
                  <a:pt x="75531" y="0"/>
                </a:lnTo>
                <a:lnTo>
                  <a:pt x="79361" y="7500"/>
                </a:lnTo>
                <a:lnTo>
                  <a:pt x="81702" y="14423"/>
                </a:lnTo>
                <a:lnTo>
                  <a:pt x="82340" y="30000"/>
                </a:lnTo>
                <a:lnTo>
                  <a:pt x="80638" y="34615"/>
                </a:lnTo>
                <a:lnTo>
                  <a:pt x="78085" y="42115"/>
                </a:lnTo>
                <a:lnTo>
                  <a:pt x="84468" y="49038"/>
                </a:lnTo>
                <a:lnTo>
                  <a:pt x="92765" y="51923"/>
                </a:lnTo>
                <a:lnTo>
                  <a:pt x="95744" y="59423"/>
                </a:lnTo>
                <a:lnTo>
                  <a:pt x="95744" y="73269"/>
                </a:lnTo>
                <a:lnTo>
                  <a:pt x="93191" y="81346"/>
                </a:lnTo>
                <a:lnTo>
                  <a:pt x="94468" y="86538"/>
                </a:lnTo>
                <a:lnTo>
                  <a:pt x="98510" y="92307"/>
                </a:lnTo>
                <a:lnTo>
                  <a:pt x="108510" y="95192"/>
                </a:lnTo>
                <a:lnTo>
                  <a:pt x="114468" y="102115"/>
                </a:lnTo>
                <a:lnTo>
                  <a:pt x="118723" y="112500"/>
                </a:lnTo>
                <a:lnTo>
                  <a:pt x="120000" y="120000"/>
                </a:lnTo>
                <a:lnTo>
                  <a:pt x="0" y="118269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1445;p36">
            <a:extLst>
              <a:ext uri="{FF2B5EF4-FFF2-40B4-BE49-F238E27FC236}">
                <a16:creationId xmlns:a16="http://schemas.microsoft.com/office/drawing/2014/main" id="{DF43744A-1783-DF46-B1E8-E3AF499E4F72}"/>
              </a:ext>
            </a:extLst>
          </p:cNvPr>
          <p:cNvSpPr/>
          <p:nvPr/>
        </p:nvSpPr>
        <p:spPr>
          <a:xfrm>
            <a:off x="845344" y="3225004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1445;p36">
            <a:extLst>
              <a:ext uri="{FF2B5EF4-FFF2-40B4-BE49-F238E27FC236}">
                <a16:creationId xmlns:a16="http://schemas.microsoft.com/office/drawing/2014/main" id="{DAB16DCB-D734-0F4B-8335-38801460D8E2}"/>
              </a:ext>
            </a:extLst>
          </p:cNvPr>
          <p:cNvSpPr/>
          <p:nvPr/>
        </p:nvSpPr>
        <p:spPr>
          <a:xfrm>
            <a:off x="845344" y="4215604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1445;p36">
            <a:extLst>
              <a:ext uri="{FF2B5EF4-FFF2-40B4-BE49-F238E27FC236}">
                <a16:creationId xmlns:a16="http://schemas.microsoft.com/office/drawing/2014/main" id="{B7309103-3ACC-2947-970B-6D42C116E956}"/>
              </a:ext>
            </a:extLst>
          </p:cNvPr>
          <p:cNvSpPr/>
          <p:nvPr/>
        </p:nvSpPr>
        <p:spPr>
          <a:xfrm>
            <a:off x="845344" y="5149054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1445;p36">
            <a:extLst>
              <a:ext uri="{FF2B5EF4-FFF2-40B4-BE49-F238E27FC236}">
                <a16:creationId xmlns:a16="http://schemas.microsoft.com/office/drawing/2014/main" id="{754A32C3-EC91-6E49-A131-3435752176B7}"/>
              </a:ext>
            </a:extLst>
          </p:cNvPr>
          <p:cNvSpPr/>
          <p:nvPr/>
        </p:nvSpPr>
        <p:spPr>
          <a:xfrm>
            <a:off x="6333331" y="3567112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1477;p36">
            <a:extLst>
              <a:ext uri="{FF2B5EF4-FFF2-40B4-BE49-F238E27FC236}">
                <a16:creationId xmlns:a16="http://schemas.microsoft.com/office/drawing/2014/main" id="{C7F09061-2FA1-C04F-A9CC-299D98E3BA7F}"/>
              </a:ext>
            </a:extLst>
          </p:cNvPr>
          <p:cNvCxnSpPr>
            <a:cxnSpLocks/>
          </p:cNvCxnSpPr>
          <p:nvPr/>
        </p:nvCxnSpPr>
        <p:spPr>
          <a:xfrm>
            <a:off x="3164518" y="3091656"/>
            <a:ext cx="0" cy="2513011"/>
          </a:xfrm>
          <a:prstGeom prst="straightConnector1">
            <a:avLst/>
          </a:prstGeom>
          <a:noFill/>
          <a:ln w="66675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9210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4150371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988541" y="1161536"/>
            <a:ext cx="351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Asignación de pesos a cada criterio.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23C8-39C5-154E-AF30-E2AD98B4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40" y="2724061"/>
            <a:ext cx="7474121" cy="104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3DF5F-7AB1-1541-90E5-28243FFD70BC}"/>
              </a:ext>
            </a:extLst>
          </p:cNvPr>
          <p:cNvSpPr txBox="1"/>
          <p:nvPr/>
        </p:nvSpPr>
        <p:spPr>
          <a:xfrm>
            <a:off x="988541" y="1770489"/>
            <a:ext cx="939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“El criterio de densidad del pinar pesa el doble que el criterio de distancia a vías de comunicación”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7A62-A2E0-6B40-987D-74D6EE4CBEE0}"/>
              </a:ext>
            </a:extLst>
          </p:cNvPr>
          <p:cNvSpPr txBox="1"/>
          <p:nvPr/>
        </p:nvSpPr>
        <p:spPr>
          <a:xfrm>
            <a:off x="1383957" y="45335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¿Cómo hacemos esto en un SIG?</a:t>
            </a:r>
          </a:p>
        </p:txBody>
      </p:sp>
    </p:spTree>
    <p:extLst>
      <p:ext uri="{BB962C8B-B14F-4D97-AF65-F5344CB8AC3E}">
        <p14:creationId xmlns:p14="http://schemas.microsoft.com/office/powerpoint/2010/main" val="2955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45;p36">
            <a:extLst>
              <a:ext uri="{FF2B5EF4-FFF2-40B4-BE49-F238E27FC236}">
                <a16:creationId xmlns:a16="http://schemas.microsoft.com/office/drawing/2014/main" id="{058046D0-3C19-3646-8F3E-1780BBEE61B8}"/>
              </a:ext>
            </a:extLst>
          </p:cNvPr>
          <p:cNvSpPr/>
          <p:nvPr/>
        </p:nvSpPr>
        <p:spPr>
          <a:xfrm>
            <a:off x="7207294" y="3389679"/>
            <a:ext cx="2157412" cy="455613"/>
          </a:xfrm>
          <a:prstGeom prst="parallelogram">
            <a:avLst>
              <a:gd name="adj" fmla="val 171220"/>
            </a:avLst>
          </a:pr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1445;p36">
            <a:extLst>
              <a:ext uri="{FF2B5EF4-FFF2-40B4-BE49-F238E27FC236}">
                <a16:creationId xmlns:a16="http://schemas.microsoft.com/office/drawing/2014/main" id="{230A82F2-2451-4640-BE54-7DDDD94B05A2}"/>
              </a:ext>
            </a:extLst>
          </p:cNvPr>
          <p:cNvSpPr/>
          <p:nvPr/>
        </p:nvSpPr>
        <p:spPr>
          <a:xfrm>
            <a:off x="1495425" y="4892290"/>
            <a:ext cx="2157412" cy="455613"/>
          </a:xfrm>
          <a:prstGeom prst="parallelogram">
            <a:avLst>
              <a:gd name="adj" fmla="val 171220"/>
            </a:avLst>
          </a:pr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434;p36">
            <a:extLst>
              <a:ext uri="{FF2B5EF4-FFF2-40B4-BE49-F238E27FC236}">
                <a16:creationId xmlns:a16="http://schemas.microsoft.com/office/drawing/2014/main" id="{BC52D7E7-1411-CB4F-BEEB-DE9370B990A1}"/>
              </a:ext>
            </a:extLst>
          </p:cNvPr>
          <p:cNvSpPr/>
          <p:nvPr/>
        </p:nvSpPr>
        <p:spPr>
          <a:xfrm rot="10800000" flipH="1">
            <a:off x="3840163" y="4495799"/>
            <a:ext cx="3438525" cy="1120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7562" y="0"/>
                </a:lnTo>
                <a:lnTo>
                  <a:pt x="120000" y="0"/>
                </a:lnTo>
              </a:path>
            </a:pathLst>
          </a:custGeom>
          <a:noFill/>
          <a:ln w="1270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435;p36">
            <a:extLst>
              <a:ext uri="{FF2B5EF4-FFF2-40B4-BE49-F238E27FC236}">
                <a16:creationId xmlns:a16="http://schemas.microsoft.com/office/drawing/2014/main" id="{C5A0F5DF-FD3B-CE4E-9373-6BC29EF773CD}"/>
              </a:ext>
            </a:extLst>
          </p:cNvPr>
          <p:cNvSpPr/>
          <p:nvPr/>
        </p:nvSpPr>
        <p:spPr>
          <a:xfrm>
            <a:off x="3840163" y="3482974"/>
            <a:ext cx="3438525" cy="1120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7562" y="0"/>
                </a:lnTo>
                <a:lnTo>
                  <a:pt x="120000" y="0"/>
                </a:lnTo>
              </a:path>
            </a:pathLst>
          </a:custGeom>
          <a:noFill/>
          <a:ln w="1270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36;p36">
            <a:extLst>
              <a:ext uri="{FF2B5EF4-FFF2-40B4-BE49-F238E27FC236}">
                <a16:creationId xmlns:a16="http://schemas.microsoft.com/office/drawing/2014/main" id="{1A17C965-5CA9-ED41-AF47-562BD8D7E11B}"/>
              </a:ext>
            </a:extLst>
          </p:cNvPr>
          <p:cNvSpPr txBox="1"/>
          <p:nvPr/>
        </p:nvSpPr>
        <p:spPr>
          <a:xfrm>
            <a:off x="1552575" y="374650"/>
            <a:ext cx="80914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Verdana"/>
              <a:buNone/>
            </a:pPr>
            <a:r>
              <a:rPr lang="en-US" sz="2700" b="1" i="1" u="none">
                <a:solidFill>
                  <a:srgbClr val="1E582F"/>
                </a:solidFill>
                <a:latin typeface="Verdana"/>
                <a:ea typeface="Verdana"/>
                <a:cs typeface="Verdana"/>
                <a:sym typeface="Verdana"/>
              </a:rPr>
              <a:t>Métodos de integración de información</a:t>
            </a:r>
            <a:endParaRPr/>
          </a:p>
        </p:txBody>
      </p:sp>
      <p:grpSp>
        <p:nvGrpSpPr>
          <p:cNvPr id="5" name="Google Shape;1437;p36">
            <a:extLst>
              <a:ext uri="{FF2B5EF4-FFF2-40B4-BE49-F238E27FC236}">
                <a16:creationId xmlns:a16="http://schemas.microsoft.com/office/drawing/2014/main" id="{8120DE6C-8505-904A-8A0F-F8C110CF2107}"/>
              </a:ext>
            </a:extLst>
          </p:cNvPr>
          <p:cNvGrpSpPr/>
          <p:nvPr/>
        </p:nvGrpSpPr>
        <p:grpSpPr>
          <a:xfrm>
            <a:off x="1284288" y="1035050"/>
            <a:ext cx="7966075" cy="336550"/>
            <a:chOff x="784225" y="1581150"/>
            <a:chExt cx="7966075" cy="336550"/>
          </a:xfrm>
        </p:grpSpPr>
        <p:sp>
          <p:nvSpPr>
            <p:cNvPr id="6" name="Google Shape;1438;p36">
              <a:extLst>
                <a:ext uri="{FF2B5EF4-FFF2-40B4-BE49-F238E27FC236}">
                  <a16:creationId xmlns:a16="http://schemas.microsoft.com/office/drawing/2014/main" id="{F1C76F88-16E9-EE49-83DD-D0344D7502D8}"/>
                </a:ext>
              </a:extLst>
            </p:cNvPr>
            <p:cNvSpPr/>
            <p:nvPr/>
          </p:nvSpPr>
          <p:spPr>
            <a:xfrm>
              <a:off x="942975" y="1603375"/>
              <a:ext cx="7807325" cy="290512"/>
            </a:xfrm>
            <a:prstGeom prst="roundRect">
              <a:avLst>
                <a:gd name="adj" fmla="val 1687"/>
              </a:avLst>
            </a:prstGeom>
            <a:solidFill>
              <a:srgbClr val="D0BA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439;p36">
              <a:extLst>
                <a:ext uri="{FF2B5EF4-FFF2-40B4-BE49-F238E27FC236}">
                  <a16:creationId xmlns:a16="http://schemas.microsoft.com/office/drawing/2014/main" id="{EFB569C4-EFBF-6A47-ABBC-B13073A830D0}"/>
                </a:ext>
              </a:extLst>
            </p:cNvPr>
            <p:cNvSpPr/>
            <p:nvPr/>
          </p:nvSpPr>
          <p:spPr>
            <a:xfrm rot="5400000">
              <a:off x="758031" y="1620043"/>
              <a:ext cx="255587" cy="203200"/>
            </a:xfrm>
            <a:prstGeom prst="triangle">
              <a:avLst>
                <a:gd name="adj" fmla="val 50000"/>
              </a:avLst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440;p36">
              <a:extLst>
                <a:ext uri="{FF2B5EF4-FFF2-40B4-BE49-F238E27FC236}">
                  <a16:creationId xmlns:a16="http://schemas.microsoft.com/office/drawing/2014/main" id="{32A4E8D2-E24C-744E-805B-982B38953E34}"/>
                </a:ext>
              </a:extLst>
            </p:cNvPr>
            <p:cNvSpPr txBox="1"/>
            <p:nvPr/>
          </p:nvSpPr>
          <p:spPr>
            <a:xfrm>
              <a:off x="977900" y="1581150"/>
              <a:ext cx="3098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Operadores de lógica discreta</a:t>
              </a:r>
              <a:endParaRPr/>
            </a:p>
          </p:txBody>
        </p:sp>
      </p:grpSp>
      <p:grpSp>
        <p:nvGrpSpPr>
          <p:cNvPr id="9" name="Google Shape;1441;p36">
            <a:extLst>
              <a:ext uri="{FF2B5EF4-FFF2-40B4-BE49-F238E27FC236}">
                <a16:creationId xmlns:a16="http://schemas.microsoft.com/office/drawing/2014/main" id="{90DC24E1-E2C6-4C40-B744-65B5EDD2FE83}"/>
              </a:ext>
            </a:extLst>
          </p:cNvPr>
          <p:cNvGrpSpPr/>
          <p:nvPr/>
        </p:nvGrpSpPr>
        <p:grpSpPr>
          <a:xfrm>
            <a:off x="1504951" y="1470025"/>
            <a:ext cx="7659686" cy="581025"/>
            <a:chOff x="1004888" y="1241425"/>
            <a:chExt cx="7659686" cy="581025"/>
          </a:xfrm>
        </p:grpSpPr>
        <p:sp>
          <p:nvSpPr>
            <p:cNvPr id="10" name="Google Shape;1442;p36">
              <a:extLst>
                <a:ext uri="{FF2B5EF4-FFF2-40B4-BE49-F238E27FC236}">
                  <a16:creationId xmlns:a16="http://schemas.microsoft.com/office/drawing/2014/main" id="{A60611B0-10E9-4048-B316-D4704677C38A}"/>
                </a:ext>
              </a:extLst>
            </p:cNvPr>
            <p:cNvSpPr txBox="1"/>
            <p:nvPr/>
          </p:nvSpPr>
          <p:spPr>
            <a:xfrm>
              <a:off x="1071562" y="1241425"/>
              <a:ext cx="7593012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Las variables se representan mediante valores binarios, por lo que el resultado también lo es</a:t>
              </a:r>
              <a:endParaRPr/>
            </a:p>
          </p:txBody>
        </p:sp>
        <p:sp>
          <p:nvSpPr>
            <p:cNvPr id="11" name="Google Shape;1443;p36">
              <a:extLst>
                <a:ext uri="{FF2B5EF4-FFF2-40B4-BE49-F238E27FC236}">
                  <a16:creationId xmlns:a16="http://schemas.microsoft.com/office/drawing/2014/main" id="{5C4AE26F-CE35-EE40-8708-75CB9F970DC2}"/>
                </a:ext>
              </a:extLst>
            </p:cNvPr>
            <p:cNvSpPr txBox="1"/>
            <p:nvPr/>
          </p:nvSpPr>
          <p:spPr>
            <a:xfrm rot="5400000">
              <a:off x="996156" y="1375568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" name="Google Shape;1446;p36">
            <a:extLst>
              <a:ext uri="{FF2B5EF4-FFF2-40B4-BE49-F238E27FC236}">
                <a16:creationId xmlns:a16="http://schemas.microsoft.com/office/drawing/2014/main" id="{89C5BE37-66C3-A247-91A6-75D5E68B99B1}"/>
              </a:ext>
            </a:extLst>
          </p:cNvPr>
          <p:cNvSpPr/>
          <p:nvPr/>
        </p:nvSpPr>
        <p:spPr>
          <a:xfrm>
            <a:off x="2827338" y="3938586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447;p36">
            <a:extLst>
              <a:ext uri="{FF2B5EF4-FFF2-40B4-BE49-F238E27FC236}">
                <a16:creationId xmlns:a16="http://schemas.microsoft.com/office/drawing/2014/main" id="{4587A1EF-E7D4-C747-A960-B8674ECADBF2}"/>
              </a:ext>
            </a:extLst>
          </p:cNvPr>
          <p:cNvSpPr/>
          <p:nvPr/>
        </p:nvSpPr>
        <p:spPr>
          <a:xfrm>
            <a:off x="2020888" y="3933823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48;p36">
            <a:extLst>
              <a:ext uri="{FF2B5EF4-FFF2-40B4-BE49-F238E27FC236}">
                <a16:creationId xmlns:a16="http://schemas.microsoft.com/office/drawing/2014/main" id="{56601378-67D7-AB47-AC91-20CF08A61578}"/>
              </a:ext>
            </a:extLst>
          </p:cNvPr>
          <p:cNvSpPr/>
          <p:nvPr/>
        </p:nvSpPr>
        <p:spPr>
          <a:xfrm>
            <a:off x="2054226" y="4098923"/>
            <a:ext cx="815975" cy="285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859" y="120000"/>
                </a:moveTo>
                <a:lnTo>
                  <a:pt x="120000" y="120000"/>
                </a:lnTo>
                <a:lnTo>
                  <a:pt x="119066" y="98000"/>
                </a:lnTo>
                <a:lnTo>
                  <a:pt x="120000" y="78666"/>
                </a:lnTo>
                <a:lnTo>
                  <a:pt x="113696" y="56000"/>
                </a:lnTo>
                <a:lnTo>
                  <a:pt x="104591" y="28666"/>
                </a:lnTo>
                <a:lnTo>
                  <a:pt x="91050" y="8666"/>
                </a:lnTo>
                <a:lnTo>
                  <a:pt x="80778" y="0"/>
                </a:lnTo>
                <a:lnTo>
                  <a:pt x="70739" y="0"/>
                </a:lnTo>
                <a:lnTo>
                  <a:pt x="57431" y="666"/>
                </a:lnTo>
                <a:lnTo>
                  <a:pt x="45058" y="4000"/>
                </a:lnTo>
                <a:lnTo>
                  <a:pt x="28715" y="20666"/>
                </a:lnTo>
                <a:lnTo>
                  <a:pt x="18210" y="20666"/>
                </a:lnTo>
                <a:lnTo>
                  <a:pt x="11206" y="22666"/>
                </a:lnTo>
                <a:lnTo>
                  <a:pt x="5836" y="24666"/>
                </a:lnTo>
                <a:lnTo>
                  <a:pt x="3501" y="26000"/>
                </a:lnTo>
                <a:lnTo>
                  <a:pt x="0" y="58666"/>
                </a:lnTo>
                <a:lnTo>
                  <a:pt x="14941" y="90666"/>
                </a:lnTo>
                <a:lnTo>
                  <a:pt x="30350" y="100666"/>
                </a:lnTo>
                <a:lnTo>
                  <a:pt x="47859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449;p36">
            <a:extLst>
              <a:ext uri="{FF2B5EF4-FFF2-40B4-BE49-F238E27FC236}">
                <a16:creationId xmlns:a16="http://schemas.microsoft.com/office/drawing/2014/main" id="{C61C12F6-961D-D048-B755-9C580FF4EC78}"/>
              </a:ext>
            </a:extLst>
          </p:cNvPr>
          <p:cNvSpPr/>
          <p:nvPr/>
        </p:nvSpPr>
        <p:spPr>
          <a:xfrm>
            <a:off x="1487488" y="4056061"/>
            <a:ext cx="895350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269"/>
                </a:moveTo>
                <a:lnTo>
                  <a:pt x="75531" y="0"/>
                </a:lnTo>
                <a:lnTo>
                  <a:pt x="79361" y="7500"/>
                </a:lnTo>
                <a:lnTo>
                  <a:pt x="81702" y="14423"/>
                </a:lnTo>
                <a:lnTo>
                  <a:pt x="82340" y="30000"/>
                </a:lnTo>
                <a:lnTo>
                  <a:pt x="80638" y="34615"/>
                </a:lnTo>
                <a:lnTo>
                  <a:pt x="78085" y="42115"/>
                </a:lnTo>
                <a:lnTo>
                  <a:pt x="84468" y="49038"/>
                </a:lnTo>
                <a:lnTo>
                  <a:pt x="92765" y="51923"/>
                </a:lnTo>
                <a:lnTo>
                  <a:pt x="95744" y="59423"/>
                </a:lnTo>
                <a:lnTo>
                  <a:pt x="95744" y="73269"/>
                </a:lnTo>
                <a:lnTo>
                  <a:pt x="93191" y="81346"/>
                </a:lnTo>
                <a:lnTo>
                  <a:pt x="94468" y="86538"/>
                </a:lnTo>
                <a:lnTo>
                  <a:pt x="98510" y="92307"/>
                </a:lnTo>
                <a:lnTo>
                  <a:pt x="108510" y="95192"/>
                </a:lnTo>
                <a:lnTo>
                  <a:pt x="114468" y="102115"/>
                </a:lnTo>
                <a:lnTo>
                  <a:pt x="118723" y="112500"/>
                </a:lnTo>
                <a:lnTo>
                  <a:pt x="120000" y="120000"/>
                </a:lnTo>
                <a:lnTo>
                  <a:pt x="0" y="118269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450;p36">
            <a:extLst>
              <a:ext uri="{FF2B5EF4-FFF2-40B4-BE49-F238E27FC236}">
                <a16:creationId xmlns:a16="http://schemas.microsoft.com/office/drawing/2014/main" id="{38FD76ED-0708-5346-A2AD-DE299C47EEED}"/>
              </a:ext>
            </a:extLst>
          </p:cNvPr>
          <p:cNvSpPr txBox="1"/>
          <p:nvPr/>
        </p:nvSpPr>
        <p:spPr>
          <a:xfrm>
            <a:off x="1787526" y="4389436"/>
            <a:ext cx="10683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 dirty="0" err="1">
                <a:latin typeface="Arial"/>
                <a:ea typeface="Arial"/>
                <a:cs typeface="Arial"/>
                <a:sym typeface="Arial"/>
              </a:rPr>
              <a:t>Vegetación</a:t>
            </a:r>
            <a:endParaRPr dirty="0"/>
          </a:p>
        </p:txBody>
      </p:sp>
      <p:sp>
        <p:nvSpPr>
          <p:cNvPr id="19" name="Google Shape;1453;p36">
            <a:extLst>
              <a:ext uri="{FF2B5EF4-FFF2-40B4-BE49-F238E27FC236}">
                <a16:creationId xmlns:a16="http://schemas.microsoft.com/office/drawing/2014/main" id="{FA0F970A-E315-D744-9A1B-19CAF645838B}"/>
              </a:ext>
            </a:extLst>
          </p:cNvPr>
          <p:cNvSpPr txBox="1"/>
          <p:nvPr/>
        </p:nvSpPr>
        <p:spPr>
          <a:xfrm>
            <a:off x="1835151" y="5397499"/>
            <a:ext cx="8651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 dirty="0" err="1">
                <a:latin typeface="Arial"/>
                <a:ea typeface="Arial"/>
                <a:cs typeface="Arial"/>
                <a:sym typeface="Arial"/>
              </a:rPr>
              <a:t>Accesos</a:t>
            </a:r>
            <a:endParaRPr dirty="0"/>
          </a:p>
        </p:txBody>
      </p:sp>
      <p:sp>
        <p:nvSpPr>
          <p:cNvPr id="21" name="Google Shape;1455;p36">
            <a:extLst>
              <a:ext uri="{FF2B5EF4-FFF2-40B4-BE49-F238E27FC236}">
                <a16:creationId xmlns:a16="http://schemas.microsoft.com/office/drawing/2014/main" id="{76BE0D98-138C-4C4C-8EA7-B6977EF4E423}"/>
              </a:ext>
            </a:extLst>
          </p:cNvPr>
          <p:cNvSpPr/>
          <p:nvPr/>
        </p:nvSpPr>
        <p:spPr>
          <a:xfrm>
            <a:off x="1860551" y="4905374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1456;p36">
            <a:extLst>
              <a:ext uri="{FF2B5EF4-FFF2-40B4-BE49-F238E27FC236}">
                <a16:creationId xmlns:a16="http://schemas.microsoft.com/office/drawing/2014/main" id="{FE06436C-AD10-BF4D-B502-E14FEAE64ACA}"/>
              </a:ext>
            </a:extLst>
          </p:cNvPr>
          <p:cNvGrpSpPr/>
          <p:nvPr/>
        </p:nvGrpSpPr>
        <p:grpSpPr>
          <a:xfrm>
            <a:off x="1492251" y="2114550"/>
            <a:ext cx="7659686" cy="336550"/>
            <a:chOff x="992188" y="1885950"/>
            <a:chExt cx="7659686" cy="336550"/>
          </a:xfrm>
        </p:grpSpPr>
        <p:sp>
          <p:nvSpPr>
            <p:cNvPr id="23" name="Google Shape;1457;p36">
              <a:extLst>
                <a:ext uri="{FF2B5EF4-FFF2-40B4-BE49-F238E27FC236}">
                  <a16:creationId xmlns:a16="http://schemas.microsoft.com/office/drawing/2014/main" id="{331ADA83-96C3-104C-9424-68613E740F75}"/>
                </a:ext>
              </a:extLst>
            </p:cNvPr>
            <p:cNvSpPr txBox="1"/>
            <p:nvPr/>
          </p:nvSpPr>
          <p:spPr>
            <a:xfrm>
              <a:off x="1058862" y="1885950"/>
              <a:ext cx="75930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Los operadores son rígidos y sólo responden a las conjunciones </a:t>
              </a:r>
              <a:r>
                <a:rPr lang="en-US" sz="1600" b="0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, e </a:t>
              </a:r>
              <a:r>
                <a:rPr lang="en-US" sz="1600" b="0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24" name="Google Shape;1458;p36">
              <a:extLst>
                <a:ext uri="{FF2B5EF4-FFF2-40B4-BE49-F238E27FC236}">
                  <a16:creationId xmlns:a16="http://schemas.microsoft.com/office/drawing/2014/main" id="{FD37A71C-1A22-A34C-AE46-5BF0CF0B6E20}"/>
                </a:ext>
              </a:extLst>
            </p:cNvPr>
            <p:cNvSpPr txBox="1"/>
            <p:nvPr/>
          </p:nvSpPr>
          <p:spPr>
            <a:xfrm rot="5400000">
              <a:off x="983456" y="2032793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" name="Google Shape;1459;p36">
            <a:extLst>
              <a:ext uri="{FF2B5EF4-FFF2-40B4-BE49-F238E27FC236}">
                <a16:creationId xmlns:a16="http://schemas.microsoft.com/office/drawing/2014/main" id="{DBB119F0-ECAA-C943-A978-4E1066DABA01}"/>
              </a:ext>
            </a:extLst>
          </p:cNvPr>
          <p:cNvSpPr txBox="1"/>
          <p:nvPr/>
        </p:nvSpPr>
        <p:spPr>
          <a:xfrm>
            <a:off x="4512610" y="3125786"/>
            <a:ext cx="1813947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Las zonas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aptas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tienen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vegetación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buenos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Google Shape;1460;p36">
            <a:extLst>
              <a:ext uri="{FF2B5EF4-FFF2-40B4-BE49-F238E27FC236}">
                <a16:creationId xmlns:a16="http://schemas.microsoft.com/office/drawing/2014/main" id="{063F0E8E-A94B-E340-9D58-FE9BBA59D0B8}"/>
              </a:ext>
            </a:extLst>
          </p:cNvPr>
          <p:cNvSpPr txBox="1"/>
          <p:nvPr/>
        </p:nvSpPr>
        <p:spPr>
          <a:xfrm>
            <a:off x="4665753" y="5203824"/>
            <a:ext cx="1755686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E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  <a:defRPr sz="1300" b="0" i="1" u="none">
                <a:solidFill>
                  <a:srgbClr val="1E582F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Las zonas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Arial"/>
              </a:rPr>
              <a:t>aptas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Arial"/>
              </a:rPr>
              <a:t>tienen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Arial"/>
              </a:rPr>
              <a:t>vegetación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Arial"/>
              </a:rPr>
              <a:t>apta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sym typeface="Arial"/>
              </a:rPr>
              <a:t>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 buenos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Arial"/>
              </a:rPr>
              <a:t>accesos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Google Shape;1461;p36">
            <a:extLst>
              <a:ext uri="{FF2B5EF4-FFF2-40B4-BE49-F238E27FC236}">
                <a16:creationId xmlns:a16="http://schemas.microsoft.com/office/drawing/2014/main" id="{753F740D-2002-C643-9B30-8C0CD83A7C05}"/>
              </a:ext>
            </a:extLst>
          </p:cNvPr>
          <p:cNvSpPr txBox="1"/>
          <p:nvPr/>
        </p:nvSpPr>
        <p:spPr>
          <a:xfrm>
            <a:off x="4422776" y="3767137"/>
            <a:ext cx="208915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 = Min (Veg, Acc)</a:t>
            </a:r>
            <a:endParaRPr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Google Shape;1462;p36">
            <a:extLst>
              <a:ext uri="{FF2B5EF4-FFF2-40B4-BE49-F238E27FC236}">
                <a16:creationId xmlns:a16="http://schemas.microsoft.com/office/drawing/2014/main" id="{750B8A73-EBA4-1242-8B54-7D72A659B504}"/>
              </a:ext>
            </a:extLst>
          </p:cNvPr>
          <p:cNvSpPr txBox="1"/>
          <p:nvPr/>
        </p:nvSpPr>
        <p:spPr>
          <a:xfrm>
            <a:off x="4422776" y="5818186"/>
            <a:ext cx="208915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E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  <a:defRPr sz="1300" b="1" i="1" u="none">
                <a:solidFill>
                  <a:srgbClr val="1E582F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Arial"/>
              </a:rPr>
              <a:t>R = Max (Veg, Acc)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Google Shape;1465;p36">
            <a:extLst>
              <a:ext uri="{FF2B5EF4-FFF2-40B4-BE49-F238E27FC236}">
                <a16:creationId xmlns:a16="http://schemas.microsoft.com/office/drawing/2014/main" id="{409CF698-2F8B-AD41-B08A-614CCF5BA073}"/>
              </a:ext>
            </a:extLst>
          </p:cNvPr>
          <p:cNvSpPr txBox="1"/>
          <p:nvPr/>
        </p:nvSpPr>
        <p:spPr>
          <a:xfrm>
            <a:off x="7502525" y="3863974"/>
            <a:ext cx="98583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33" name="Google Shape;1467;p36">
            <a:extLst>
              <a:ext uri="{FF2B5EF4-FFF2-40B4-BE49-F238E27FC236}">
                <a16:creationId xmlns:a16="http://schemas.microsoft.com/office/drawing/2014/main" id="{6DAF9FEF-09A0-FC46-9EDF-D2A0C48CD55B}"/>
              </a:ext>
            </a:extLst>
          </p:cNvPr>
          <p:cNvSpPr/>
          <p:nvPr/>
        </p:nvSpPr>
        <p:spPr>
          <a:xfrm>
            <a:off x="7504113" y="3538536"/>
            <a:ext cx="1008062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5192"/>
                </a:moveTo>
                <a:cubicBezTo>
                  <a:pt x="115464" y="73269"/>
                  <a:pt x="117543" y="76730"/>
                  <a:pt x="110929" y="77884"/>
                </a:cubicBezTo>
                <a:cubicBezTo>
                  <a:pt x="108283" y="79038"/>
                  <a:pt x="105826" y="82500"/>
                  <a:pt x="103181" y="83076"/>
                </a:cubicBezTo>
                <a:cubicBezTo>
                  <a:pt x="92031" y="97500"/>
                  <a:pt x="76724" y="87692"/>
                  <a:pt x="64629" y="88269"/>
                </a:cubicBezTo>
                <a:cubicBezTo>
                  <a:pt x="62362" y="90000"/>
                  <a:pt x="60850" y="94038"/>
                  <a:pt x="58771" y="96346"/>
                </a:cubicBezTo>
                <a:cubicBezTo>
                  <a:pt x="50078" y="105000"/>
                  <a:pt x="38173" y="98076"/>
                  <a:pt x="28346" y="98653"/>
                </a:cubicBezTo>
                <a:cubicBezTo>
                  <a:pt x="6236" y="98076"/>
                  <a:pt x="4724" y="120000"/>
                  <a:pt x="0" y="91153"/>
                </a:cubicBezTo>
                <a:cubicBezTo>
                  <a:pt x="377" y="83653"/>
                  <a:pt x="755" y="81923"/>
                  <a:pt x="2267" y="75576"/>
                </a:cubicBezTo>
                <a:cubicBezTo>
                  <a:pt x="3023" y="72692"/>
                  <a:pt x="5291" y="70384"/>
                  <a:pt x="6236" y="68653"/>
                </a:cubicBezTo>
                <a:cubicBezTo>
                  <a:pt x="9637" y="62884"/>
                  <a:pt x="12850" y="54230"/>
                  <a:pt x="16818" y="53076"/>
                </a:cubicBezTo>
                <a:cubicBezTo>
                  <a:pt x="17952" y="50192"/>
                  <a:pt x="19275" y="49038"/>
                  <a:pt x="20787" y="47884"/>
                </a:cubicBezTo>
                <a:cubicBezTo>
                  <a:pt x="22677" y="45000"/>
                  <a:pt x="24000" y="42115"/>
                  <a:pt x="26078" y="40961"/>
                </a:cubicBezTo>
                <a:cubicBezTo>
                  <a:pt x="28346" y="37500"/>
                  <a:pt x="30992" y="35192"/>
                  <a:pt x="33448" y="34038"/>
                </a:cubicBezTo>
                <a:cubicBezTo>
                  <a:pt x="34771" y="32307"/>
                  <a:pt x="36094" y="31153"/>
                  <a:pt x="37417" y="30576"/>
                </a:cubicBezTo>
                <a:cubicBezTo>
                  <a:pt x="38551" y="29423"/>
                  <a:pt x="39496" y="27692"/>
                  <a:pt x="40629" y="27115"/>
                </a:cubicBezTo>
                <a:cubicBezTo>
                  <a:pt x="42897" y="23653"/>
                  <a:pt x="41763" y="24807"/>
                  <a:pt x="43464" y="23653"/>
                </a:cubicBezTo>
                <a:cubicBezTo>
                  <a:pt x="45165" y="21346"/>
                  <a:pt x="47433" y="21346"/>
                  <a:pt x="49322" y="20192"/>
                </a:cubicBezTo>
                <a:cubicBezTo>
                  <a:pt x="52724" y="16153"/>
                  <a:pt x="57448" y="16153"/>
                  <a:pt x="61039" y="15000"/>
                </a:cubicBezTo>
                <a:cubicBezTo>
                  <a:pt x="62740" y="13269"/>
                  <a:pt x="64818" y="12115"/>
                  <a:pt x="66708" y="11538"/>
                </a:cubicBezTo>
                <a:cubicBezTo>
                  <a:pt x="69543" y="9230"/>
                  <a:pt x="72755" y="8653"/>
                  <a:pt x="75779" y="6923"/>
                </a:cubicBezTo>
                <a:cubicBezTo>
                  <a:pt x="88629" y="7500"/>
                  <a:pt x="89952" y="0"/>
                  <a:pt x="96755" y="12115"/>
                </a:cubicBezTo>
                <a:cubicBezTo>
                  <a:pt x="99401" y="21923"/>
                  <a:pt x="102614" y="23076"/>
                  <a:pt x="106582" y="23653"/>
                </a:cubicBezTo>
                <a:cubicBezTo>
                  <a:pt x="108283" y="26538"/>
                  <a:pt x="107149" y="24230"/>
                  <a:pt x="109228" y="29423"/>
                </a:cubicBezTo>
                <a:cubicBezTo>
                  <a:pt x="109417" y="30000"/>
                  <a:pt x="109984" y="31153"/>
                  <a:pt x="109984" y="31153"/>
                </a:cubicBezTo>
                <a:cubicBezTo>
                  <a:pt x="110740" y="35192"/>
                  <a:pt x="112251" y="38653"/>
                  <a:pt x="113763" y="41538"/>
                </a:cubicBezTo>
                <a:cubicBezTo>
                  <a:pt x="113952" y="45576"/>
                  <a:pt x="114708" y="45576"/>
                  <a:pt x="115464" y="48461"/>
                </a:cubicBezTo>
                <a:cubicBezTo>
                  <a:pt x="115842" y="61153"/>
                  <a:pt x="116409" y="47884"/>
                  <a:pt x="118866" y="55384"/>
                </a:cubicBezTo>
                <a:cubicBezTo>
                  <a:pt x="119622" y="57692"/>
                  <a:pt x="119622" y="61730"/>
                  <a:pt x="120000" y="65192"/>
                </a:cubicBez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1471;p36">
            <a:extLst>
              <a:ext uri="{FF2B5EF4-FFF2-40B4-BE49-F238E27FC236}">
                <a16:creationId xmlns:a16="http://schemas.microsoft.com/office/drawing/2014/main" id="{8FA8417E-E03D-2A43-9FDC-81F8932B4713}"/>
              </a:ext>
            </a:extLst>
          </p:cNvPr>
          <p:cNvSpPr/>
          <p:nvPr/>
        </p:nvSpPr>
        <p:spPr>
          <a:xfrm>
            <a:off x="8535988" y="5375274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1472;p36">
            <a:extLst>
              <a:ext uri="{FF2B5EF4-FFF2-40B4-BE49-F238E27FC236}">
                <a16:creationId xmlns:a16="http://schemas.microsoft.com/office/drawing/2014/main" id="{D7B15B33-3EE8-DB45-BF13-9146EC498BCF}"/>
              </a:ext>
            </a:extLst>
          </p:cNvPr>
          <p:cNvSpPr/>
          <p:nvPr/>
        </p:nvSpPr>
        <p:spPr>
          <a:xfrm>
            <a:off x="7729538" y="5370511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1473;p36">
            <a:extLst>
              <a:ext uri="{FF2B5EF4-FFF2-40B4-BE49-F238E27FC236}">
                <a16:creationId xmlns:a16="http://schemas.microsoft.com/office/drawing/2014/main" id="{1ABA7584-4B31-2B49-A0C3-E6000A7E1A4C}"/>
              </a:ext>
            </a:extLst>
          </p:cNvPr>
          <p:cNvSpPr/>
          <p:nvPr/>
        </p:nvSpPr>
        <p:spPr>
          <a:xfrm>
            <a:off x="7762876" y="5535611"/>
            <a:ext cx="815975" cy="285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859" y="120000"/>
                </a:moveTo>
                <a:lnTo>
                  <a:pt x="120000" y="120000"/>
                </a:lnTo>
                <a:lnTo>
                  <a:pt x="119066" y="98000"/>
                </a:lnTo>
                <a:lnTo>
                  <a:pt x="120000" y="78666"/>
                </a:lnTo>
                <a:lnTo>
                  <a:pt x="113696" y="56000"/>
                </a:lnTo>
                <a:lnTo>
                  <a:pt x="104591" y="28666"/>
                </a:lnTo>
                <a:lnTo>
                  <a:pt x="91050" y="8666"/>
                </a:lnTo>
                <a:lnTo>
                  <a:pt x="80778" y="0"/>
                </a:lnTo>
                <a:lnTo>
                  <a:pt x="70739" y="0"/>
                </a:lnTo>
                <a:lnTo>
                  <a:pt x="57431" y="666"/>
                </a:lnTo>
                <a:lnTo>
                  <a:pt x="45058" y="4000"/>
                </a:lnTo>
                <a:lnTo>
                  <a:pt x="28715" y="20666"/>
                </a:lnTo>
                <a:lnTo>
                  <a:pt x="18210" y="20666"/>
                </a:lnTo>
                <a:lnTo>
                  <a:pt x="11206" y="22666"/>
                </a:lnTo>
                <a:lnTo>
                  <a:pt x="5836" y="24666"/>
                </a:lnTo>
                <a:lnTo>
                  <a:pt x="3501" y="26000"/>
                </a:lnTo>
                <a:lnTo>
                  <a:pt x="0" y="58666"/>
                </a:lnTo>
                <a:lnTo>
                  <a:pt x="14941" y="90666"/>
                </a:lnTo>
                <a:lnTo>
                  <a:pt x="30350" y="100666"/>
                </a:lnTo>
                <a:lnTo>
                  <a:pt x="47859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1474;p36">
            <a:extLst>
              <a:ext uri="{FF2B5EF4-FFF2-40B4-BE49-F238E27FC236}">
                <a16:creationId xmlns:a16="http://schemas.microsoft.com/office/drawing/2014/main" id="{41FDF4C1-0DE1-014B-89A4-26CF94C454B4}"/>
              </a:ext>
            </a:extLst>
          </p:cNvPr>
          <p:cNvSpPr/>
          <p:nvPr/>
        </p:nvSpPr>
        <p:spPr>
          <a:xfrm>
            <a:off x="7196138" y="5492749"/>
            <a:ext cx="895350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269"/>
                </a:moveTo>
                <a:lnTo>
                  <a:pt x="75531" y="0"/>
                </a:lnTo>
                <a:lnTo>
                  <a:pt x="79361" y="7500"/>
                </a:lnTo>
                <a:lnTo>
                  <a:pt x="81702" y="14423"/>
                </a:lnTo>
                <a:lnTo>
                  <a:pt x="82340" y="30000"/>
                </a:lnTo>
                <a:lnTo>
                  <a:pt x="80638" y="34615"/>
                </a:lnTo>
                <a:lnTo>
                  <a:pt x="78085" y="42115"/>
                </a:lnTo>
                <a:lnTo>
                  <a:pt x="84468" y="49038"/>
                </a:lnTo>
                <a:lnTo>
                  <a:pt x="92765" y="51923"/>
                </a:lnTo>
                <a:lnTo>
                  <a:pt x="95744" y="59423"/>
                </a:lnTo>
                <a:lnTo>
                  <a:pt x="95744" y="73269"/>
                </a:lnTo>
                <a:lnTo>
                  <a:pt x="93191" y="81346"/>
                </a:lnTo>
                <a:lnTo>
                  <a:pt x="94468" y="86538"/>
                </a:lnTo>
                <a:lnTo>
                  <a:pt x="98510" y="92307"/>
                </a:lnTo>
                <a:lnTo>
                  <a:pt x="108510" y="95192"/>
                </a:lnTo>
                <a:lnTo>
                  <a:pt x="114468" y="102115"/>
                </a:lnTo>
                <a:lnTo>
                  <a:pt x="118723" y="112500"/>
                </a:lnTo>
                <a:lnTo>
                  <a:pt x="120000" y="120000"/>
                </a:lnTo>
                <a:lnTo>
                  <a:pt x="0" y="118269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1475;p36">
            <a:extLst>
              <a:ext uri="{FF2B5EF4-FFF2-40B4-BE49-F238E27FC236}">
                <a16:creationId xmlns:a16="http://schemas.microsoft.com/office/drawing/2014/main" id="{C9AE3580-43B2-FD45-80F0-A04A99C31336}"/>
              </a:ext>
            </a:extLst>
          </p:cNvPr>
          <p:cNvSpPr txBox="1"/>
          <p:nvPr/>
        </p:nvSpPr>
        <p:spPr>
          <a:xfrm>
            <a:off x="7496176" y="5826124"/>
            <a:ext cx="98583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36" name="Google Shape;1476;p36">
            <a:extLst>
              <a:ext uri="{FF2B5EF4-FFF2-40B4-BE49-F238E27FC236}">
                <a16:creationId xmlns:a16="http://schemas.microsoft.com/office/drawing/2014/main" id="{4319DEE3-5814-9043-A8A1-23AECBE98B40}"/>
              </a:ext>
            </a:extLst>
          </p:cNvPr>
          <p:cNvSpPr/>
          <p:nvPr/>
        </p:nvSpPr>
        <p:spPr>
          <a:xfrm>
            <a:off x="7569201" y="5370512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" name="Google Shape;1477;p36">
            <a:extLst>
              <a:ext uri="{FF2B5EF4-FFF2-40B4-BE49-F238E27FC236}">
                <a16:creationId xmlns:a16="http://schemas.microsoft.com/office/drawing/2014/main" id="{CB8EF1ED-C86E-1448-8617-88979C8E383D}"/>
              </a:ext>
            </a:extLst>
          </p:cNvPr>
          <p:cNvCxnSpPr/>
          <p:nvPr/>
        </p:nvCxnSpPr>
        <p:spPr>
          <a:xfrm>
            <a:off x="3785231" y="3766343"/>
            <a:ext cx="0" cy="1674812"/>
          </a:xfrm>
          <a:prstGeom prst="straightConnector1">
            <a:avLst/>
          </a:prstGeom>
          <a:noFill/>
          <a:ln w="66675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1445;p36">
            <a:extLst>
              <a:ext uri="{FF2B5EF4-FFF2-40B4-BE49-F238E27FC236}">
                <a16:creationId xmlns:a16="http://schemas.microsoft.com/office/drawing/2014/main" id="{B7AAFC6C-3E0F-CC4A-B1B7-768C15E6BE57}"/>
              </a:ext>
            </a:extLst>
          </p:cNvPr>
          <p:cNvSpPr/>
          <p:nvPr/>
        </p:nvSpPr>
        <p:spPr>
          <a:xfrm>
            <a:off x="1495425" y="3927786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1445;p36">
            <a:extLst>
              <a:ext uri="{FF2B5EF4-FFF2-40B4-BE49-F238E27FC236}">
                <a16:creationId xmlns:a16="http://schemas.microsoft.com/office/drawing/2014/main" id="{F57CB4C7-3C12-DA43-BBB3-CCA7331D3CD5}"/>
              </a:ext>
            </a:extLst>
          </p:cNvPr>
          <p:cNvSpPr/>
          <p:nvPr/>
        </p:nvSpPr>
        <p:spPr>
          <a:xfrm>
            <a:off x="1495425" y="4900306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1445;p36">
            <a:extLst>
              <a:ext uri="{FF2B5EF4-FFF2-40B4-BE49-F238E27FC236}">
                <a16:creationId xmlns:a16="http://schemas.microsoft.com/office/drawing/2014/main" id="{ACE6A792-BCD1-5940-98C5-93F81E9B77DF}"/>
              </a:ext>
            </a:extLst>
          </p:cNvPr>
          <p:cNvSpPr/>
          <p:nvPr/>
        </p:nvSpPr>
        <p:spPr>
          <a:xfrm>
            <a:off x="7207294" y="5370032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1445;p36">
            <a:extLst>
              <a:ext uri="{FF2B5EF4-FFF2-40B4-BE49-F238E27FC236}">
                <a16:creationId xmlns:a16="http://schemas.microsoft.com/office/drawing/2014/main" id="{CEE27624-934B-D74A-BF41-868943D5EA0D}"/>
              </a:ext>
            </a:extLst>
          </p:cNvPr>
          <p:cNvSpPr/>
          <p:nvPr/>
        </p:nvSpPr>
        <p:spPr>
          <a:xfrm>
            <a:off x="7207294" y="3378393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36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434;p36">
            <a:extLst>
              <a:ext uri="{FF2B5EF4-FFF2-40B4-BE49-F238E27FC236}">
                <a16:creationId xmlns:a16="http://schemas.microsoft.com/office/drawing/2014/main" id="{2812FF1A-FD7E-4C40-BDDD-1AB42F0E37A1}"/>
              </a:ext>
            </a:extLst>
          </p:cNvPr>
          <p:cNvSpPr/>
          <p:nvPr/>
        </p:nvSpPr>
        <p:spPr>
          <a:xfrm rot="10800000" flipH="1">
            <a:off x="3705225" y="4113756"/>
            <a:ext cx="3438525" cy="1120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7562" y="0"/>
                </a:lnTo>
                <a:lnTo>
                  <a:pt x="120000" y="0"/>
                </a:lnTo>
              </a:path>
            </a:pathLst>
          </a:custGeom>
          <a:noFill/>
          <a:ln w="1270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1435;p36">
            <a:extLst>
              <a:ext uri="{FF2B5EF4-FFF2-40B4-BE49-F238E27FC236}">
                <a16:creationId xmlns:a16="http://schemas.microsoft.com/office/drawing/2014/main" id="{1E7C975C-F800-FC46-9E65-845F301A603F}"/>
              </a:ext>
            </a:extLst>
          </p:cNvPr>
          <p:cNvSpPr/>
          <p:nvPr/>
        </p:nvSpPr>
        <p:spPr>
          <a:xfrm>
            <a:off x="3705225" y="3100931"/>
            <a:ext cx="3438525" cy="1120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7562" y="0"/>
                </a:lnTo>
                <a:lnTo>
                  <a:pt x="120000" y="0"/>
                </a:lnTo>
              </a:path>
            </a:pathLst>
          </a:custGeom>
          <a:noFill/>
          <a:ln w="1270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1477;p36">
            <a:extLst>
              <a:ext uri="{FF2B5EF4-FFF2-40B4-BE49-F238E27FC236}">
                <a16:creationId xmlns:a16="http://schemas.microsoft.com/office/drawing/2014/main" id="{E5352DB5-DC23-3E41-BF8C-069354D8A77A}"/>
              </a:ext>
            </a:extLst>
          </p:cNvPr>
          <p:cNvCxnSpPr/>
          <p:nvPr/>
        </p:nvCxnSpPr>
        <p:spPr>
          <a:xfrm>
            <a:off x="3650293" y="3384300"/>
            <a:ext cx="0" cy="1674812"/>
          </a:xfrm>
          <a:prstGeom prst="straightConnector1">
            <a:avLst/>
          </a:prstGeom>
          <a:noFill/>
          <a:ln w="66675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1445;p36">
            <a:extLst>
              <a:ext uri="{FF2B5EF4-FFF2-40B4-BE49-F238E27FC236}">
                <a16:creationId xmlns:a16="http://schemas.microsoft.com/office/drawing/2014/main" id="{32A62191-6761-B348-927A-0F516497A1F3}"/>
              </a:ext>
            </a:extLst>
          </p:cNvPr>
          <p:cNvSpPr/>
          <p:nvPr/>
        </p:nvSpPr>
        <p:spPr>
          <a:xfrm>
            <a:off x="1341244" y="4591011"/>
            <a:ext cx="2157412" cy="455613"/>
          </a:xfrm>
          <a:prstGeom prst="parallelogram">
            <a:avLst>
              <a:gd name="adj" fmla="val 171220"/>
            </a:avLst>
          </a:pr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84;p37">
            <a:extLst>
              <a:ext uri="{FF2B5EF4-FFF2-40B4-BE49-F238E27FC236}">
                <a16:creationId xmlns:a16="http://schemas.microsoft.com/office/drawing/2014/main" id="{E3A56C70-AC49-F046-BA3C-01ED35AC811F}"/>
              </a:ext>
            </a:extLst>
          </p:cNvPr>
          <p:cNvSpPr txBox="1"/>
          <p:nvPr/>
        </p:nvSpPr>
        <p:spPr>
          <a:xfrm>
            <a:off x="1052512" y="146050"/>
            <a:ext cx="809148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Verdana"/>
              <a:buNone/>
            </a:pPr>
            <a:r>
              <a:rPr lang="en-US" sz="2700" b="1" i="1" u="none">
                <a:solidFill>
                  <a:srgbClr val="1E582F"/>
                </a:solidFill>
                <a:latin typeface="Verdana"/>
                <a:ea typeface="Verdana"/>
                <a:cs typeface="Verdana"/>
                <a:sym typeface="Verdana"/>
              </a:rPr>
              <a:t>Métodos de integración de información</a:t>
            </a:r>
            <a:endParaRPr/>
          </a:p>
        </p:txBody>
      </p:sp>
      <p:grpSp>
        <p:nvGrpSpPr>
          <p:cNvPr id="5" name="Google Shape;1485;p37">
            <a:extLst>
              <a:ext uri="{FF2B5EF4-FFF2-40B4-BE49-F238E27FC236}">
                <a16:creationId xmlns:a16="http://schemas.microsoft.com/office/drawing/2014/main" id="{700A96E4-DFCA-D040-A561-F498EE9773C1}"/>
              </a:ext>
            </a:extLst>
          </p:cNvPr>
          <p:cNvGrpSpPr/>
          <p:nvPr/>
        </p:nvGrpSpPr>
        <p:grpSpPr>
          <a:xfrm>
            <a:off x="784225" y="806450"/>
            <a:ext cx="7966075" cy="336550"/>
            <a:chOff x="784225" y="1581150"/>
            <a:chExt cx="7966075" cy="336550"/>
          </a:xfrm>
        </p:grpSpPr>
        <p:sp>
          <p:nvSpPr>
            <p:cNvPr id="6" name="Google Shape;1486;p37">
              <a:extLst>
                <a:ext uri="{FF2B5EF4-FFF2-40B4-BE49-F238E27FC236}">
                  <a16:creationId xmlns:a16="http://schemas.microsoft.com/office/drawing/2014/main" id="{5A3B179A-CC8C-7E40-BA0E-B1E6C5F84020}"/>
                </a:ext>
              </a:extLst>
            </p:cNvPr>
            <p:cNvSpPr/>
            <p:nvPr/>
          </p:nvSpPr>
          <p:spPr>
            <a:xfrm>
              <a:off x="942975" y="1603375"/>
              <a:ext cx="7807325" cy="290512"/>
            </a:xfrm>
            <a:prstGeom prst="roundRect">
              <a:avLst>
                <a:gd name="adj" fmla="val 1687"/>
              </a:avLst>
            </a:prstGeom>
            <a:solidFill>
              <a:srgbClr val="D0BA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487;p37">
              <a:extLst>
                <a:ext uri="{FF2B5EF4-FFF2-40B4-BE49-F238E27FC236}">
                  <a16:creationId xmlns:a16="http://schemas.microsoft.com/office/drawing/2014/main" id="{AE6777BA-9679-1849-9ABA-126A2DC13F5F}"/>
                </a:ext>
              </a:extLst>
            </p:cNvPr>
            <p:cNvSpPr/>
            <p:nvPr/>
          </p:nvSpPr>
          <p:spPr>
            <a:xfrm rot="5400000">
              <a:off x="758031" y="1620043"/>
              <a:ext cx="255587" cy="203200"/>
            </a:xfrm>
            <a:prstGeom prst="triangle">
              <a:avLst>
                <a:gd name="adj" fmla="val 50000"/>
              </a:avLst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488;p37">
              <a:extLst>
                <a:ext uri="{FF2B5EF4-FFF2-40B4-BE49-F238E27FC236}">
                  <a16:creationId xmlns:a16="http://schemas.microsoft.com/office/drawing/2014/main" id="{A07DE83D-FEDB-3F45-87E5-0D3CFFF5BDD7}"/>
                </a:ext>
              </a:extLst>
            </p:cNvPr>
            <p:cNvSpPr txBox="1"/>
            <p:nvPr/>
          </p:nvSpPr>
          <p:spPr>
            <a:xfrm>
              <a:off x="977900" y="1581150"/>
              <a:ext cx="29178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Operadores de lógica difusa</a:t>
              </a:r>
              <a:endParaRPr/>
            </a:p>
          </p:txBody>
        </p:sp>
      </p:grpSp>
      <p:grpSp>
        <p:nvGrpSpPr>
          <p:cNvPr id="9" name="Google Shape;1489;p37">
            <a:extLst>
              <a:ext uri="{FF2B5EF4-FFF2-40B4-BE49-F238E27FC236}">
                <a16:creationId xmlns:a16="http://schemas.microsoft.com/office/drawing/2014/main" id="{F0B6F8D5-D468-5048-9541-3BC3076C3550}"/>
              </a:ext>
            </a:extLst>
          </p:cNvPr>
          <p:cNvGrpSpPr/>
          <p:nvPr/>
        </p:nvGrpSpPr>
        <p:grpSpPr>
          <a:xfrm>
            <a:off x="1004888" y="1241425"/>
            <a:ext cx="7659686" cy="581025"/>
            <a:chOff x="1004888" y="1241425"/>
            <a:chExt cx="7659686" cy="581025"/>
          </a:xfrm>
        </p:grpSpPr>
        <p:sp>
          <p:nvSpPr>
            <p:cNvPr id="10" name="Google Shape;1490;p37">
              <a:extLst>
                <a:ext uri="{FF2B5EF4-FFF2-40B4-BE49-F238E27FC236}">
                  <a16:creationId xmlns:a16="http://schemas.microsoft.com/office/drawing/2014/main" id="{21AE06F6-04E8-7C4F-91C9-F76A7BFC2B03}"/>
                </a:ext>
              </a:extLst>
            </p:cNvPr>
            <p:cNvSpPr txBox="1"/>
            <p:nvPr/>
          </p:nvSpPr>
          <p:spPr>
            <a:xfrm>
              <a:off x="1071562" y="1241425"/>
              <a:ext cx="7593012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Las variables se representan mediante valores continuos, por lo que el resultado también lo es</a:t>
              </a:r>
              <a:endParaRPr/>
            </a:p>
          </p:txBody>
        </p:sp>
        <p:sp>
          <p:nvSpPr>
            <p:cNvPr id="11" name="Google Shape;1491;p37">
              <a:extLst>
                <a:ext uri="{FF2B5EF4-FFF2-40B4-BE49-F238E27FC236}">
                  <a16:creationId xmlns:a16="http://schemas.microsoft.com/office/drawing/2014/main" id="{76A35217-CA4C-6247-BF2C-F05B43E7C097}"/>
                </a:ext>
              </a:extLst>
            </p:cNvPr>
            <p:cNvSpPr txBox="1"/>
            <p:nvPr/>
          </p:nvSpPr>
          <p:spPr>
            <a:xfrm rot="5400000">
              <a:off x="996156" y="1375568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Google Shape;1494;p37">
            <a:extLst>
              <a:ext uri="{FF2B5EF4-FFF2-40B4-BE49-F238E27FC236}">
                <a16:creationId xmlns:a16="http://schemas.microsoft.com/office/drawing/2014/main" id="{F9184E86-BB7B-1240-A59C-4508765A1C10}"/>
              </a:ext>
            </a:extLst>
          </p:cNvPr>
          <p:cNvSpPr/>
          <p:nvPr/>
        </p:nvSpPr>
        <p:spPr>
          <a:xfrm>
            <a:off x="2674937" y="3627980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495;p37">
            <a:extLst>
              <a:ext uri="{FF2B5EF4-FFF2-40B4-BE49-F238E27FC236}">
                <a16:creationId xmlns:a16="http://schemas.microsoft.com/office/drawing/2014/main" id="{3E0E5402-95B7-914E-9F90-E5B98CA11BBC}"/>
              </a:ext>
            </a:extLst>
          </p:cNvPr>
          <p:cNvSpPr/>
          <p:nvPr/>
        </p:nvSpPr>
        <p:spPr>
          <a:xfrm>
            <a:off x="1868487" y="3623218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5D3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496;p37">
            <a:extLst>
              <a:ext uri="{FF2B5EF4-FFF2-40B4-BE49-F238E27FC236}">
                <a16:creationId xmlns:a16="http://schemas.microsoft.com/office/drawing/2014/main" id="{6F78B845-86A6-8B4C-BBC2-34DEC4F4F0BD}"/>
              </a:ext>
            </a:extLst>
          </p:cNvPr>
          <p:cNvSpPr/>
          <p:nvPr/>
        </p:nvSpPr>
        <p:spPr>
          <a:xfrm>
            <a:off x="1901825" y="3788318"/>
            <a:ext cx="815975" cy="285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859" y="120000"/>
                </a:moveTo>
                <a:lnTo>
                  <a:pt x="120000" y="120000"/>
                </a:lnTo>
                <a:lnTo>
                  <a:pt x="119066" y="98000"/>
                </a:lnTo>
                <a:lnTo>
                  <a:pt x="120000" y="78666"/>
                </a:lnTo>
                <a:lnTo>
                  <a:pt x="113696" y="56000"/>
                </a:lnTo>
                <a:lnTo>
                  <a:pt x="104591" y="28666"/>
                </a:lnTo>
                <a:lnTo>
                  <a:pt x="91050" y="8666"/>
                </a:lnTo>
                <a:lnTo>
                  <a:pt x="80778" y="0"/>
                </a:lnTo>
                <a:lnTo>
                  <a:pt x="70739" y="0"/>
                </a:lnTo>
                <a:lnTo>
                  <a:pt x="57431" y="666"/>
                </a:lnTo>
                <a:lnTo>
                  <a:pt x="45058" y="4000"/>
                </a:lnTo>
                <a:lnTo>
                  <a:pt x="28715" y="20666"/>
                </a:lnTo>
                <a:lnTo>
                  <a:pt x="18210" y="20666"/>
                </a:lnTo>
                <a:lnTo>
                  <a:pt x="11206" y="22666"/>
                </a:lnTo>
                <a:lnTo>
                  <a:pt x="5836" y="24666"/>
                </a:lnTo>
                <a:lnTo>
                  <a:pt x="3501" y="26000"/>
                </a:lnTo>
                <a:lnTo>
                  <a:pt x="0" y="58666"/>
                </a:lnTo>
                <a:lnTo>
                  <a:pt x="14941" y="90666"/>
                </a:lnTo>
                <a:lnTo>
                  <a:pt x="30350" y="100666"/>
                </a:lnTo>
                <a:lnTo>
                  <a:pt x="47859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497;p37">
            <a:extLst>
              <a:ext uri="{FF2B5EF4-FFF2-40B4-BE49-F238E27FC236}">
                <a16:creationId xmlns:a16="http://schemas.microsoft.com/office/drawing/2014/main" id="{946A1984-668E-A046-8CCD-FBEBD7D57ABC}"/>
              </a:ext>
            </a:extLst>
          </p:cNvPr>
          <p:cNvSpPr/>
          <p:nvPr/>
        </p:nvSpPr>
        <p:spPr>
          <a:xfrm>
            <a:off x="1335087" y="3745455"/>
            <a:ext cx="895350" cy="33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269"/>
                </a:moveTo>
                <a:lnTo>
                  <a:pt x="75531" y="0"/>
                </a:lnTo>
                <a:lnTo>
                  <a:pt x="79361" y="7500"/>
                </a:lnTo>
                <a:lnTo>
                  <a:pt x="81702" y="14423"/>
                </a:lnTo>
                <a:lnTo>
                  <a:pt x="82340" y="30000"/>
                </a:lnTo>
                <a:lnTo>
                  <a:pt x="80638" y="34615"/>
                </a:lnTo>
                <a:lnTo>
                  <a:pt x="78085" y="42115"/>
                </a:lnTo>
                <a:lnTo>
                  <a:pt x="84468" y="49038"/>
                </a:lnTo>
                <a:lnTo>
                  <a:pt x="92765" y="51923"/>
                </a:lnTo>
                <a:lnTo>
                  <a:pt x="95744" y="59423"/>
                </a:lnTo>
                <a:lnTo>
                  <a:pt x="95744" y="73269"/>
                </a:lnTo>
                <a:lnTo>
                  <a:pt x="93191" y="81346"/>
                </a:lnTo>
                <a:lnTo>
                  <a:pt x="94468" y="86538"/>
                </a:lnTo>
                <a:lnTo>
                  <a:pt x="98510" y="92307"/>
                </a:lnTo>
                <a:lnTo>
                  <a:pt x="108510" y="95192"/>
                </a:lnTo>
                <a:lnTo>
                  <a:pt x="114468" y="102115"/>
                </a:lnTo>
                <a:lnTo>
                  <a:pt x="118723" y="112500"/>
                </a:lnTo>
                <a:lnTo>
                  <a:pt x="120000" y="120000"/>
                </a:lnTo>
                <a:lnTo>
                  <a:pt x="0" y="118269"/>
                </a:lnTo>
                <a:close/>
              </a:path>
            </a:pathLst>
          </a:custGeom>
          <a:solidFill>
            <a:srgbClr val="75D17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498;p37">
            <a:extLst>
              <a:ext uri="{FF2B5EF4-FFF2-40B4-BE49-F238E27FC236}">
                <a16:creationId xmlns:a16="http://schemas.microsoft.com/office/drawing/2014/main" id="{A673E627-83C0-1844-9C01-91F9298DD814}"/>
              </a:ext>
            </a:extLst>
          </p:cNvPr>
          <p:cNvSpPr txBox="1"/>
          <p:nvPr/>
        </p:nvSpPr>
        <p:spPr>
          <a:xfrm>
            <a:off x="1635125" y="4078830"/>
            <a:ext cx="10683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Vegetación</a:t>
            </a:r>
            <a:endParaRPr/>
          </a:p>
        </p:txBody>
      </p:sp>
      <p:grpSp>
        <p:nvGrpSpPr>
          <p:cNvPr id="19" name="Google Shape;1499;p37">
            <a:extLst>
              <a:ext uri="{FF2B5EF4-FFF2-40B4-BE49-F238E27FC236}">
                <a16:creationId xmlns:a16="http://schemas.microsoft.com/office/drawing/2014/main" id="{CB01F0E6-535B-1740-98F9-FA8EE684548C}"/>
              </a:ext>
            </a:extLst>
          </p:cNvPr>
          <p:cNvGrpSpPr/>
          <p:nvPr/>
        </p:nvGrpSpPr>
        <p:grpSpPr>
          <a:xfrm>
            <a:off x="992188" y="1885950"/>
            <a:ext cx="7659686" cy="336550"/>
            <a:chOff x="992188" y="1885950"/>
            <a:chExt cx="7659686" cy="336550"/>
          </a:xfrm>
        </p:grpSpPr>
        <p:sp>
          <p:nvSpPr>
            <p:cNvPr id="20" name="Google Shape;1500;p37">
              <a:extLst>
                <a:ext uri="{FF2B5EF4-FFF2-40B4-BE49-F238E27FC236}">
                  <a16:creationId xmlns:a16="http://schemas.microsoft.com/office/drawing/2014/main" id="{2C740656-2271-7C44-8EC4-0180F5D3B375}"/>
                </a:ext>
              </a:extLst>
            </p:cNvPr>
            <p:cNvSpPr txBox="1"/>
            <p:nvPr/>
          </p:nvSpPr>
          <p:spPr>
            <a:xfrm>
              <a:off x="1058862" y="1885950"/>
              <a:ext cx="75930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582F"/>
                </a:buClr>
                <a:buFont typeface="Arial"/>
                <a:buNone/>
              </a:pPr>
              <a:r>
                <a:rPr lang="en-US" sz="1600" b="1" i="1" u="none">
                  <a:solidFill>
                    <a:srgbClr val="1E582F"/>
                  </a:solidFill>
                  <a:latin typeface="Arial"/>
                  <a:ea typeface="Arial"/>
                  <a:cs typeface="Arial"/>
                  <a:sym typeface="Arial"/>
                </a:rPr>
                <a:t>Los operadores son versátiles y derivan de los anteriores</a:t>
              </a:r>
              <a:endParaRPr/>
            </a:p>
          </p:txBody>
        </p:sp>
        <p:sp>
          <p:nvSpPr>
            <p:cNvPr id="21" name="Google Shape;1501;p37">
              <a:extLst>
                <a:ext uri="{FF2B5EF4-FFF2-40B4-BE49-F238E27FC236}">
                  <a16:creationId xmlns:a16="http://schemas.microsoft.com/office/drawing/2014/main" id="{3A06B743-F97F-7247-9695-2C8EE603F23A}"/>
                </a:ext>
              </a:extLst>
            </p:cNvPr>
            <p:cNvSpPr txBox="1"/>
            <p:nvPr/>
          </p:nvSpPr>
          <p:spPr>
            <a:xfrm rot="5400000">
              <a:off x="983456" y="2020093"/>
              <a:ext cx="82550" cy="65087"/>
            </a:xfrm>
            <a:prstGeom prst="rect">
              <a:avLst/>
            </a:prstGeom>
            <a:solidFill>
              <a:srgbClr val="BB9D57"/>
            </a:solidFill>
            <a:ln>
              <a:noFill/>
            </a:ln>
            <a:effectLst>
              <a:outerShdw blurRad="63500" dist="17960" dir="2700000">
                <a:schemeClr val="dk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" name="Google Shape;1502;p37">
            <a:extLst>
              <a:ext uri="{FF2B5EF4-FFF2-40B4-BE49-F238E27FC236}">
                <a16:creationId xmlns:a16="http://schemas.microsoft.com/office/drawing/2014/main" id="{DB7D939D-99AE-D146-A814-0B65949D7627}"/>
              </a:ext>
            </a:extLst>
          </p:cNvPr>
          <p:cNvSpPr txBox="1"/>
          <p:nvPr/>
        </p:nvSpPr>
        <p:spPr>
          <a:xfrm>
            <a:off x="4460956" y="2659063"/>
            <a:ext cx="1935279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Las zonas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aptas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tienen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vegetación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buenos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Google Shape;1503;p37">
            <a:extLst>
              <a:ext uri="{FF2B5EF4-FFF2-40B4-BE49-F238E27FC236}">
                <a16:creationId xmlns:a16="http://schemas.microsoft.com/office/drawing/2014/main" id="{254C819B-21B1-7540-8271-C16785665080}"/>
              </a:ext>
            </a:extLst>
          </p:cNvPr>
          <p:cNvSpPr txBox="1"/>
          <p:nvPr/>
        </p:nvSpPr>
        <p:spPr>
          <a:xfrm>
            <a:off x="4270375" y="4956718"/>
            <a:ext cx="2386012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Las zonas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aptas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tienen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vegetación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apta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200" b="0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buenos </a:t>
            </a:r>
            <a:r>
              <a:rPr lang="en-US" sz="1200" b="0" i="1" u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Google Shape;1504;p37">
            <a:extLst>
              <a:ext uri="{FF2B5EF4-FFF2-40B4-BE49-F238E27FC236}">
                <a16:creationId xmlns:a16="http://schemas.microsoft.com/office/drawing/2014/main" id="{EC637445-E33E-6746-B617-B6308E17CA22}"/>
              </a:ext>
            </a:extLst>
          </p:cNvPr>
          <p:cNvSpPr txBox="1"/>
          <p:nvPr/>
        </p:nvSpPr>
        <p:spPr>
          <a:xfrm>
            <a:off x="4221958" y="3263649"/>
            <a:ext cx="263327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000" b="1" i="1" u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 = min (Veg, Acc) + [media (Veg, Acc) – min (Veg, Acc)] •[min (Veg, Acc)+1]/2</a:t>
            </a:r>
            <a:endParaRPr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Google Shape;1508;p37">
            <a:extLst>
              <a:ext uri="{FF2B5EF4-FFF2-40B4-BE49-F238E27FC236}">
                <a16:creationId xmlns:a16="http://schemas.microsoft.com/office/drawing/2014/main" id="{B86C9D11-44B2-4A4E-868C-8B7D1C1EE8AC}"/>
              </a:ext>
            </a:extLst>
          </p:cNvPr>
          <p:cNvSpPr/>
          <p:nvPr/>
        </p:nvSpPr>
        <p:spPr>
          <a:xfrm>
            <a:off x="8580437" y="2962818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509;p37">
            <a:extLst>
              <a:ext uri="{FF2B5EF4-FFF2-40B4-BE49-F238E27FC236}">
                <a16:creationId xmlns:a16="http://schemas.microsoft.com/office/drawing/2014/main" id="{1FCF125F-74B2-384C-A320-D2892C345402}"/>
              </a:ext>
            </a:extLst>
          </p:cNvPr>
          <p:cNvSpPr/>
          <p:nvPr/>
        </p:nvSpPr>
        <p:spPr>
          <a:xfrm>
            <a:off x="7773987" y="2958055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1510;p37">
            <a:extLst>
              <a:ext uri="{FF2B5EF4-FFF2-40B4-BE49-F238E27FC236}">
                <a16:creationId xmlns:a16="http://schemas.microsoft.com/office/drawing/2014/main" id="{CC9D0E5F-C983-8040-9765-01C437244018}"/>
              </a:ext>
            </a:extLst>
          </p:cNvPr>
          <p:cNvSpPr txBox="1"/>
          <p:nvPr/>
        </p:nvSpPr>
        <p:spPr>
          <a:xfrm>
            <a:off x="7540625" y="3413668"/>
            <a:ext cx="98583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31" name="Google Shape;1511;p37">
            <a:extLst>
              <a:ext uri="{FF2B5EF4-FFF2-40B4-BE49-F238E27FC236}">
                <a16:creationId xmlns:a16="http://schemas.microsoft.com/office/drawing/2014/main" id="{4090403C-2B7D-D542-821F-FC0EAB90AD3F}"/>
              </a:ext>
            </a:extLst>
          </p:cNvPr>
          <p:cNvSpPr/>
          <p:nvPr/>
        </p:nvSpPr>
        <p:spPr>
          <a:xfrm>
            <a:off x="7613650" y="2953293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noFill/>
          <a:ln w="9525" cap="flat" cmpd="sng">
            <a:solidFill>
              <a:srgbClr val="D5C297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1512;p37">
            <a:extLst>
              <a:ext uri="{FF2B5EF4-FFF2-40B4-BE49-F238E27FC236}">
                <a16:creationId xmlns:a16="http://schemas.microsoft.com/office/drawing/2014/main" id="{605FC627-2088-A246-B176-F61FF437C53A}"/>
              </a:ext>
            </a:extLst>
          </p:cNvPr>
          <p:cNvSpPr/>
          <p:nvPr/>
        </p:nvSpPr>
        <p:spPr>
          <a:xfrm>
            <a:off x="7610475" y="3118393"/>
            <a:ext cx="990600" cy="290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60384" y="120000"/>
                </a:lnTo>
                <a:lnTo>
                  <a:pt x="69807" y="108196"/>
                </a:lnTo>
                <a:lnTo>
                  <a:pt x="87692" y="97049"/>
                </a:lnTo>
                <a:lnTo>
                  <a:pt x="103846" y="93114"/>
                </a:lnTo>
                <a:lnTo>
                  <a:pt x="115961" y="83278"/>
                </a:lnTo>
                <a:lnTo>
                  <a:pt x="120000" y="73442"/>
                </a:lnTo>
                <a:lnTo>
                  <a:pt x="118269" y="57049"/>
                </a:lnTo>
                <a:lnTo>
                  <a:pt x="112500" y="38032"/>
                </a:lnTo>
                <a:lnTo>
                  <a:pt x="106730" y="20327"/>
                </a:lnTo>
                <a:lnTo>
                  <a:pt x="95576" y="2622"/>
                </a:lnTo>
                <a:lnTo>
                  <a:pt x="85192" y="0"/>
                </a:lnTo>
                <a:lnTo>
                  <a:pt x="75384" y="1967"/>
                </a:lnTo>
                <a:lnTo>
                  <a:pt x="65769" y="8524"/>
                </a:lnTo>
                <a:lnTo>
                  <a:pt x="51153" y="18360"/>
                </a:lnTo>
                <a:lnTo>
                  <a:pt x="32692" y="34098"/>
                </a:lnTo>
                <a:lnTo>
                  <a:pt x="27500" y="35409"/>
                </a:lnTo>
                <a:lnTo>
                  <a:pt x="20000" y="45901"/>
                </a:lnTo>
                <a:lnTo>
                  <a:pt x="10769" y="62950"/>
                </a:lnTo>
                <a:lnTo>
                  <a:pt x="3461" y="82622"/>
                </a:lnTo>
                <a:lnTo>
                  <a:pt x="384" y="96393"/>
                </a:lnTo>
                <a:lnTo>
                  <a:pt x="0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" name="Google Shape;1513;p37">
            <a:extLst>
              <a:ext uri="{FF2B5EF4-FFF2-40B4-BE49-F238E27FC236}">
                <a16:creationId xmlns:a16="http://schemas.microsoft.com/office/drawing/2014/main" id="{A5400CE2-88EE-E542-9753-92B3E8E61B19}"/>
              </a:ext>
            </a:extLst>
          </p:cNvPr>
          <p:cNvGrpSpPr/>
          <p:nvPr/>
        </p:nvGrpSpPr>
        <p:grpSpPr>
          <a:xfrm>
            <a:off x="7243762" y="2956468"/>
            <a:ext cx="1719262" cy="452437"/>
            <a:chOff x="6786562" y="2784475"/>
            <a:chExt cx="1719262" cy="452437"/>
          </a:xfrm>
        </p:grpSpPr>
        <p:sp>
          <p:nvSpPr>
            <p:cNvPr id="34" name="Google Shape;1514;p37">
              <a:extLst>
                <a:ext uri="{FF2B5EF4-FFF2-40B4-BE49-F238E27FC236}">
                  <a16:creationId xmlns:a16="http://schemas.microsoft.com/office/drawing/2014/main" id="{9932BE4A-B713-7642-B9A5-CC0DDC0F45E4}"/>
                </a:ext>
              </a:extLst>
            </p:cNvPr>
            <p:cNvSpPr/>
            <p:nvPr/>
          </p:nvSpPr>
          <p:spPr>
            <a:xfrm>
              <a:off x="6786562" y="2913062"/>
              <a:ext cx="588962" cy="323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687" y="120000"/>
                  </a:moveTo>
                  <a:lnTo>
                    <a:pt x="0" y="120000"/>
                  </a:lnTo>
                  <a:lnTo>
                    <a:pt x="114177" y="0"/>
                  </a:lnTo>
                  <a:lnTo>
                    <a:pt x="119999" y="12941"/>
                  </a:lnTo>
                  <a:lnTo>
                    <a:pt x="119999" y="28823"/>
                  </a:lnTo>
                  <a:lnTo>
                    <a:pt x="119999" y="40588"/>
                  </a:lnTo>
                  <a:lnTo>
                    <a:pt x="118059" y="49411"/>
                  </a:lnTo>
                  <a:lnTo>
                    <a:pt x="104797" y="57058"/>
                  </a:lnTo>
                  <a:lnTo>
                    <a:pt x="85067" y="79411"/>
                  </a:lnTo>
                  <a:lnTo>
                    <a:pt x="76334" y="93529"/>
                  </a:lnTo>
                  <a:lnTo>
                    <a:pt x="74393" y="102941"/>
                  </a:lnTo>
                  <a:lnTo>
                    <a:pt x="75687" y="120000"/>
                  </a:ln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1515;p37">
              <a:extLst>
                <a:ext uri="{FF2B5EF4-FFF2-40B4-BE49-F238E27FC236}">
                  <a16:creationId xmlns:a16="http://schemas.microsoft.com/office/drawing/2014/main" id="{942660AA-3CE1-0545-8B67-E5024FC1F4BE}"/>
                </a:ext>
              </a:extLst>
            </p:cNvPr>
            <p:cNvSpPr/>
            <p:nvPr/>
          </p:nvSpPr>
          <p:spPr>
            <a:xfrm>
              <a:off x="7656512" y="3132137"/>
              <a:ext cx="501650" cy="1047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17721" y="120000"/>
                  </a:lnTo>
                  <a:lnTo>
                    <a:pt x="119620" y="78181"/>
                  </a:lnTo>
                  <a:lnTo>
                    <a:pt x="120000" y="32727"/>
                  </a:lnTo>
                  <a:lnTo>
                    <a:pt x="120000" y="0"/>
                  </a:lnTo>
                  <a:lnTo>
                    <a:pt x="110886" y="1818"/>
                  </a:lnTo>
                  <a:lnTo>
                    <a:pt x="96835" y="32727"/>
                  </a:lnTo>
                  <a:lnTo>
                    <a:pt x="78607" y="38181"/>
                  </a:lnTo>
                  <a:lnTo>
                    <a:pt x="52405" y="54545"/>
                  </a:lnTo>
                  <a:lnTo>
                    <a:pt x="30759" y="65454"/>
                  </a:lnTo>
                  <a:lnTo>
                    <a:pt x="12911" y="7818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1516;p37">
              <a:extLst>
                <a:ext uri="{FF2B5EF4-FFF2-40B4-BE49-F238E27FC236}">
                  <a16:creationId xmlns:a16="http://schemas.microsoft.com/office/drawing/2014/main" id="{180440B0-A2B9-F44E-887C-90D3C68BE58F}"/>
                </a:ext>
              </a:extLst>
            </p:cNvPr>
            <p:cNvSpPr/>
            <p:nvPr/>
          </p:nvSpPr>
          <p:spPr>
            <a:xfrm>
              <a:off x="7827962" y="2784475"/>
              <a:ext cx="677862" cy="3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6666"/>
                  </a:moveTo>
                  <a:lnTo>
                    <a:pt x="12927" y="38888"/>
                  </a:lnTo>
                  <a:lnTo>
                    <a:pt x="24730" y="13888"/>
                  </a:lnTo>
                  <a:lnTo>
                    <a:pt x="33161" y="0"/>
                  </a:lnTo>
                  <a:lnTo>
                    <a:pt x="120000" y="0"/>
                  </a:lnTo>
                  <a:lnTo>
                    <a:pt x="95550" y="35000"/>
                  </a:lnTo>
                  <a:lnTo>
                    <a:pt x="82622" y="58888"/>
                  </a:lnTo>
                  <a:lnTo>
                    <a:pt x="69414" y="83333"/>
                  </a:lnTo>
                  <a:lnTo>
                    <a:pt x="60140" y="106666"/>
                  </a:lnTo>
                  <a:lnTo>
                    <a:pt x="56768" y="120000"/>
                  </a:lnTo>
                  <a:lnTo>
                    <a:pt x="48899" y="97222"/>
                  </a:lnTo>
                  <a:lnTo>
                    <a:pt x="37377" y="76666"/>
                  </a:lnTo>
                  <a:lnTo>
                    <a:pt x="27259" y="65000"/>
                  </a:lnTo>
                  <a:lnTo>
                    <a:pt x="7868" y="55555"/>
                  </a:lnTo>
                  <a:lnTo>
                    <a:pt x="0" y="56666"/>
                  </a:ln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" name="Google Shape;1519;p37">
            <a:extLst>
              <a:ext uri="{FF2B5EF4-FFF2-40B4-BE49-F238E27FC236}">
                <a16:creationId xmlns:a16="http://schemas.microsoft.com/office/drawing/2014/main" id="{EA2859E1-6BAD-7040-9E1A-C3FE805BBC04}"/>
              </a:ext>
            </a:extLst>
          </p:cNvPr>
          <p:cNvSpPr/>
          <p:nvPr/>
        </p:nvSpPr>
        <p:spPr>
          <a:xfrm>
            <a:off x="8523287" y="5001168"/>
            <a:ext cx="809625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47" y="120000"/>
                </a:moveTo>
                <a:lnTo>
                  <a:pt x="120000" y="0"/>
                </a:lnTo>
                <a:lnTo>
                  <a:pt x="21176" y="0"/>
                </a:lnTo>
                <a:lnTo>
                  <a:pt x="8470" y="26666"/>
                </a:lnTo>
                <a:lnTo>
                  <a:pt x="0" y="88602"/>
                </a:lnTo>
                <a:lnTo>
                  <a:pt x="5647" y="120000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1520;p37">
            <a:extLst>
              <a:ext uri="{FF2B5EF4-FFF2-40B4-BE49-F238E27FC236}">
                <a16:creationId xmlns:a16="http://schemas.microsoft.com/office/drawing/2014/main" id="{16E6CACF-85A4-FD4B-BAB4-A7F117EAB357}"/>
              </a:ext>
            </a:extLst>
          </p:cNvPr>
          <p:cNvSpPr/>
          <p:nvPr/>
        </p:nvSpPr>
        <p:spPr>
          <a:xfrm>
            <a:off x="7716837" y="4996405"/>
            <a:ext cx="992187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456" y="31914"/>
                </a:moveTo>
                <a:lnTo>
                  <a:pt x="28608" y="0"/>
                </a:lnTo>
                <a:lnTo>
                  <a:pt x="120000" y="0"/>
                </a:lnTo>
                <a:lnTo>
                  <a:pt x="115776" y="14893"/>
                </a:lnTo>
                <a:lnTo>
                  <a:pt x="114048" y="23829"/>
                </a:lnTo>
                <a:lnTo>
                  <a:pt x="114816" y="29361"/>
                </a:lnTo>
                <a:lnTo>
                  <a:pt x="115776" y="42978"/>
                </a:lnTo>
                <a:lnTo>
                  <a:pt x="113088" y="52340"/>
                </a:lnTo>
                <a:lnTo>
                  <a:pt x="109440" y="65106"/>
                </a:lnTo>
                <a:lnTo>
                  <a:pt x="109632" y="80000"/>
                </a:lnTo>
                <a:lnTo>
                  <a:pt x="109632" y="90212"/>
                </a:lnTo>
                <a:lnTo>
                  <a:pt x="107904" y="97872"/>
                </a:lnTo>
                <a:lnTo>
                  <a:pt x="104832" y="107234"/>
                </a:lnTo>
                <a:lnTo>
                  <a:pt x="102720" y="120000"/>
                </a:lnTo>
                <a:lnTo>
                  <a:pt x="35712" y="85106"/>
                </a:lnTo>
                <a:lnTo>
                  <a:pt x="0" y="95744"/>
                </a:lnTo>
                <a:lnTo>
                  <a:pt x="3456" y="31914"/>
                </a:lnTo>
                <a:close/>
              </a:path>
            </a:pathLst>
          </a:custGeom>
          <a:solidFill>
            <a:srgbClr val="FFA69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1521;p37">
            <a:extLst>
              <a:ext uri="{FF2B5EF4-FFF2-40B4-BE49-F238E27FC236}">
                <a16:creationId xmlns:a16="http://schemas.microsoft.com/office/drawing/2014/main" id="{DA573085-70BA-B647-9574-34C61FC6E436}"/>
              </a:ext>
            </a:extLst>
          </p:cNvPr>
          <p:cNvSpPr txBox="1"/>
          <p:nvPr/>
        </p:nvSpPr>
        <p:spPr>
          <a:xfrm>
            <a:off x="7483475" y="5452018"/>
            <a:ext cx="98583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/>
          </a:p>
        </p:txBody>
      </p:sp>
      <p:sp>
        <p:nvSpPr>
          <p:cNvPr id="42" name="Google Shape;1522;p37">
            <a:extLst>
              <a:ext uri="{FF2B5EF4-FFF2-40B4-BE49-F238E27FC236}">
                <a16:creationId xmlns:a16="http://schemas.microsoft.com/office/drawing/2014/main" id="{314D51D3-7425-3646-ADA4-4ABA3335FFC7}"/>
              </a:ext>
            </a:extLst>
          </p:cNvPr>
          <p:cNvSpPr/>
          <p:nvPr/>
        </p:nvSpPr>
        <p:spPr>
          <a:xfrm>
            <a:off x="7556500" y="4991643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noFill/>
          <a:ln w="9525" cap="flat" cmpd="sng">
            <a:solidFill>
              <a:srgbClr val="D5C297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1523;p37">
            <a:extLst>
              <a:ext uri="{FF2B5EF4-FFF2-40B4-BE49-F238E27FC236}">
                <a16:creationId xmlns:a16="http://schemas.microsoft.com/office/drawing/2014/main" id="{3191C8F3-3C07-D240-9022-DF2161009EEC}"/>
              </a:ext>
            </a:extLst>
          </p:cNvPr>
          <p:cNvSpPr/>
          <p:nvPr/>
        </p:nvSpPr>
        <p:spPr>
          <a:xfrm>
            <a:off x="7186612" y="5123405"/>
            <a:ext cx="588962" cy="323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5687" y="120000"/>
                </a:moveTo>
                <a:lnTo>
                  <a:pt x="0" y="120000"/>
                </a:lnTo>
                <a:lnTo>
                  <a:pt x="114177" y="0"/>
                </a:lnTo>
                <a:lnTo>
                  <a:pt x="119999" y="12941"/>
                </a:lnTo>
                <a:lnTo>
                  <a:pt x="119999" y="28823"/>
                </a:lnTo>
                <a:lnTo>
                  <a:pt x="119999" y="40588"/>
                </a:lnTo>
                <a:lnTo>
                  <a:pt x="118059" y="49411"/>
                </a:lnTo>
                <a:lnTo>
                  <a:pt x="104797" y="57058"/>
                </a:lnTo>
                <a:lnTo>
                  <a:pt x="85067" y="79411"/>
                </a:lnTo>
                <a:lnTo>
                  <a:pt x="76334" y="93529"/>
                </a:lnTo>
                <a:lnTo>
                  <a:pt x="74393" y="102941"/>
                </a:lnTo>
                <a:lnTo>
                  <a:pt x="75687" y="120000"/>
                </a:lnTo>
                <a:close/>
              </a:path>
            </a:pathLst>
          </a:custGeom>
          <a:solidFill>
            <a:srgbClr val="63CB6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1524;p37">
            <a:extLst>
              <a:ext uri="{FF2B5EF4-FFF2-40B4-BE49-F238E27FC236}">
                <a16:creationId xmlns:a16="http://schemas.microsoft.com/office/drawing/2014/main" id="{2FD4B4A3-F42C-AC4C-8247-9EF66D5398B9}"/>
              </a:ext>
            </a:extLst>
          </p:cNvPr>
          <p:cNvSpPr/>
          <p:nvPr/>
        </p:nvSpPr>
        <p:spPr>
          <a:xfrm>
            <a:off x="7553325" y="5156743"/>
            <a:ext cx="990600" cy="290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60384" y="120000"/>
                </a:lnTo>
                <a:lnTo>
                  <a:pt x="69807" y="108196"/>
                </a:lnTo>
                <a:lnTo>
                  <a:pt x="87692" y="97049"/>
                </a:lnTo>
                <a:lnTo>
                  <a:pt x="103846" y="93114"/>
                </a:lnTo>
                <a:lnTo>
                  <a:pt x="115961" y="83278"/>
                </a:lnTo>
                <a:lnTo>
                  <a:pt x="120000" y="73442"/>
                </a:lnTo>
                <a:lnTo>
                  <a:pt x="118269" y="57049"/>
                </a:lnTo>
                <a:lnTo>
                  <a:pt x="112500" y="38032"/>
                </a:lnTo>
                <a:lnTo>
                  <a:pt x="106730" y="20327"/>
                </a:lnTo>
                <a:lnTo>
                  <a:pt x="95576" y="2622"/>
                </a:lnTo>
                <a:lnTo>
                  <a:pt x="85192" y="0"/>
                </a:lnTo>
                <a:lnTo>
                  <a:pt x="75384" y="1967"/>
                </a:lnTo>
                <a:lnTo>
                  <a:pt x="65769" y="8524"/>
                </a:lnTo>
                <a:lnTo>
                  <a:pt x="51153" y="18360"/>
                </a:lnTo>
                <a:lnTo>
                  <a:pt x="32692" y="34098"/>
                </a:lnTo>
                <a:lnTo>
                  <a:pt x="27500" y="35409"/>
                </a:lnTo>
                <a:lnTo>
                  <a:pt x="20000" y="45901"/>
                </a:lnTo>
                <a:lnTo>
                  <a:pt x="10769" y="62950"/>
                </a:lnTo>
                <a:lnTo>
                  <a:pt x="3461" y="82622"/>
                </a:lnTo>
                <a:lnTo>
                  <a:pt x="384" y="96393"/>
                </a:lnTo>
                <a:lnTo>
                  <a:pt x="0" y="120000"/>
                </a:ln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1525;p37">
            <a:extLst>
              <a:ext uri="{FF2B5EF4-FFF2-40B4-BE49-F238E27FC236}">
                <a16:creationId xmlns:a16="http://schemas.microsoft.com/office/drawing/2014/main" id="{32B280CE-86E1-1E48-940F-95F826027F42}"/>
              </a:ext>
            </a:extLst>
          </p:cNvPr>
          <p:cNvSpPr/>
          <p:nvPr/>
        </p:nvSpPr>
        <p:spPr>
          <a:xfrm>
            <a:off x="8056562" y="5342480"/>
            <a:ext cx="501650" cy="104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17721" y="120000"/>
                </a:lnTo>
                <a:lnTo>
                  <a:pt x="119620" y="78181"/>
                </a:lnTo>
                <a:lnTo>
                  <a:pt x="120000" y="32727"/>
                </a:lnTo>
                <a:lnTo>
                  <a:pt x="120000" y="0"/>
                </a:lnTo>
                <a:lnTo>
                  <a:pt x="110886" y="1818"/>
                </a:lnTo>
                <a:lnTo>
                  <a:pt x="96835" y="32727"/>
                </a:lnTo>
                <a:lnTo>
                  <a:pt x="78607" y="38181"/>
                </a:lnTo>
                <a:lnTo>
                  <a:pt x="52405" y="54545"/>
                </a:lnTo>
                <a:lnTo>
                  <a:pt x="30759" y="65454"/>
                </a:lnTo>
                <a:lnTo>
                  <a:pt x="12911" y="78181"/>
                </a:lnTo>
                <a:lnTo>
                  <a:pt x="0" y="120000"/>
                </a:lnTo>
                <a:close/>
              </a:path>
            </a:pathLst>
          </a:custGeom>
          <a:solidFill>
            <a:srgbClr val="63CB6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1526;p37">
            <a:extLst>
              <a:ext uri="{FF2B5EF4-FFF2-40B4-BE49-F238E27FC236}">
                <a16:creationId xmlns:a16="http://schemas.microsoft.com/office/drawing/2014/main" id="{E44AA7F1-3EC1-4246-AF35-DB011762895D}"/>
              </a:ext>
            </a:extLst>
          </p:cNvPr>
          <p:cNvSpPr/>
          <p:nvPr/>
        </p:nvSpPr>
        <p:spPr>
          <a:xfrm>
            <a:off x="8228012" y="4994818"/>
            <a:ext cx="677862" cy="3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56666"/>
                </a:moveTo>
                <a:lnTo>
                  <a:pt x="12927" y="38888"/>
                </a:lnTo>
                <a:lnTo>
                  <a:pt x="24730" y="13888"/>
                </a:lnTo>
                <a:lnTo>
                  <a:pt x="33161" y="0"/>
                </a:lnTo>
                <a:lnTo>
                  <a:pt x="120000" y="0"/>
                </a:lnTo>
                <a:lnTo>
                  <a:pt x="95550" y="35000"/>
                </a:lnTo>
                <a:lnTo>
                  <a:pt x="82622" y="58888"/>
                </a:lnTo>
                <a:lnTo>
                  <a:pt x="69414" y="83333"/>
                </a:lnTo>
                <a:lnTo>
                  <a:pt x="60140" y="106666"/>
                </a:lnTo>
                <a:lnTo>
                  <a:pt x="56768" y="120000"/>
                </a:lnTo>
                <a:lnTo>
                  <a:pt x="48899" y="97222"/>
                </a:lnTo>
                <a:lnTo>
                  <a:pt x="37377" y="76666"/>
                </a:lnTo>
                <a:lnTo>
                  <a:pt x="27259" y="65000"/>
                </a:lnTo>
                <a:lnTo>
                  <a:pt x="7868" y="55555"/>
                </a:lnTo>
                <a:lnTo>
                  <a:pt x="0" y="56666"/>
                </a:lnTo>
                <a:close/>
              </a:path>
            </a:pathLst>
          </a:custGeom>
          <a:solidFill>
            <a:srgbClr val="63CB6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1527;p37">
            <a:extLst>
              <a:ext uri="{FF2B5EF4-FFF2-40B4-BE49-F238E27FC236}">
                <a16:creationId xmlns:a16="http://schemas.microsoft.com/office/drawing/2014/main" id="{223917D8-1CBC-D24E-976B-73664399D8FF}"/>
              </a:ext>
            </a:extLst>
          </p:cNvPr>
          <p:cNvSpPr txBox="1"/>
          <p:nvPr/>
        </p:nvSpPr>
        <p:spPr>
          <a:xfrm>
            <a:off x="4253008" y="5597274"/>
            <a:ext cx="284050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000" b="1" i="1" u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 = max (Veg, Acc) + [media (Veg, Acc) – max (Veg, Acc)] •[max (Veg, Acc)+1]/2</a:t>
            </a:r>
            <a:endParaRPr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Google Shape;1531;p37">
            <a:extLst>
              <a:ext uri="{FF2B5EF4-FFF2-40B4-BE49-F238E27FC236}">
                <a16:creationId xmlns:a16="http://schemas.microsoft.com/office/drawing/2014/main" id="{5DA784F1-DFE7-BF4E-98DE-33EC6C6A08F9}"/>
              </a:ext>
            </a:extLst>
          </p:cNvPr>
          <p:cNvSpPr txBox="1"/>
          <p:nvPr/>
        </p:nvSpPr>
        <p:spPr>
          <a:xfrm>
            <a:off x="1682750" y="5086893"/>
            <a:ext cx="86518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82F"/>
              </a:buClr>
              <a:buFont typeface="Arial"/>
              <a:buNone/>
            </a:pPr>
            <a:r>
              <a:rPr lang="en-US" sz="1300" b="1" i="0" u="none">
                <a:solidFill>
                  <a:srgbClr val="1E582F"/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endParaRPr/>
          </a:p>
        </p:txBody>
      </p:sp>
      <p:sp>
        <p:nvSpPr>
          <p:cNvPr id="56" name="Google Shape;1533;p37">
            <a:extLst>
              <a:ext uri="{FF2B5EF4-FFF2-40B4-BE49-F238E27FC236}">
                <a16:creationId xmlns:a16="http://schemas.microsoft.com/office/drawing/2014/main" id="{CC684EC4-6FC6-F848-85BF-8871033EF4E3}"/>
              </a:ext>
            </a:extLst>
          </p:cNvPr>
          <p:cNvSpPr/>
          <p:nvPr/>
        </p:nvSpPr>
        <p:spPr>
          <a:xfrm>
            <a:off x="1708150" y="4594768"/>
            <a:ext cx="1346200" cy="447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66" y="120000"/>
                </a:moveTo>
                <a:lnTo>
                  <a:pt x="43867" y="120000"/>
                </a:lnTo>
                <a:lnTo>
                  <a:pt x="49245" y="114042"/>
                </a:lnTo>
                <a:lnTo>
                  <a:pt x="63679" y="107234"/>
                </a:lnTo>
                <a:lnTo>
                  <a:pt x="74433" y="104680"/>
                </a:lnTo>
                <a:lnTo>
                  <a:pt x="85188" y="101276"/>
                </a:lnTo>
                <a:lnTo>
                  <a:pt x="90283" y="87659"/>
                </a:lnTo>
                <a:lnTo>
                  <a:pt x="93962" y="66382"/>
                </a:lnTo>
                <a:lnTo>
                  <a:pt x="101886" y="44255"/>
                </a:lnTo>
                <a:lnTo>
                  <a:pt x="110943" y="19574"/>
                </a:lnTo>
                <a:lnTo>
                  <a:pt x="120000" y="0"/>
                </a:lnTo>
                <a:lnTo>
                  <a:pt x="78113" y="0"/>
                </a:lnTo>
                <a:lnTo>
                  <a:pt x="71320" y="16170"/>
                </a:lnTo>
                <a:lnTo>
                  <a:pt x="68490" y="26382"/>
                </a:lnTo>
                <a:lnTo>
                  <a:pt x="63962" y="38297"/>
                </a:lnTo>
                <a:lnTo>
                  <a:pt x="54339" y="49361"/>
                </a:lnTo>
                <a:lnTo>
                  <a:pt x="43018" y="55319"/>
                </a:lnTo>
                <a:lnTo>
                  <a:pt x="28018" y="63829"/>
                </a:lnTo>
                <a:lnTo>
                  <a:pt x="12452" y="77446"/>
                </a:lnTo>
                <a:lnTo>
                  <a:pt x="3396" y="95319"/>
                </a:lnTo>
                <a:lnTo>
                  <a:pt x="0" y="108085"/>
                </a:lnTo>
                <a:lnTo>
                  <a:pt x="566" y="120000"/>
                </a:lnTo>
                <a:close/>
              </a:path>
            </a:pathLst>
          </a:custGeom>
          <a:solidFill>
            <a:srgbClr val="6FCF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1534;p37">
            <a:extLst>
              <a:ext uri="{FF2B5EF4-FFF2-40B4-BE49-F238E27FC236}">
                <a16:creationId xmlns:a16="http://schemas.microsoft.com/office/drawing/2014/main" id="{D39D9F48-57D8-1D40-BB90-22F3A5C4E992}"/>
              </a:ext>
            </a:extLst>
          </p:cNvPr>
          <p:cNvSpPr/>
          <p:nvPr/>
        </p:nvSpPr>
        <p:spPr>
          <a:xfrm>
            <a:off x="1554162" y="4591593"/>
            <a:ext cx="10160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75" y="120000"/>
                </a:moveTo>
                <a:lnTo>
                  <a:pt x="18937" y="120000"/>
                </a:lnTo>
                <a:lnTo>
                  <a:pt x="18375" y="102500"/>
                </a:lnTo>
                <a:cubicBezTo>
                  <a:pt x="32812" y="76666"/>
                  <a:pt x="36937" y="69583"/>
                  <a:pt x="54937" y="67500"/>
                </a:cubicBezTo>
                <a:cubicBezTo>
                  <a:pt x="59812" y="65000"/>
                  <a:pt x="63375" y="60416"/>
                  <a:pt x="67875" y="56250"/>
                </a:cubicBezTo>
                <a:cubicBezTo>
                  <a:pt x="72562" y="51666"/>
                  <a:pt x="78750" y="52083"/>
                  <a:pt x="83625" y="51250"/>
                </a:cubicBezTo>
                <a:cubicBezTo>
                  <a:pt x="87937" y="47916"/>
                  <a:pt x="91500" y="45833"/>
                  <a:pt x="95437" y="41250"/>
                </a:cubicBezTo>
                <a:cubicBezTo>
                  <a:pt x="99562" y="36666"/>
                  <a:pt x="103875" y="35833"/>
                  <a:pt x="107812" y="30000"/>
                </a:cubicBezTo>
                <a:cubicBezTo>
                  <a:pt x="110062" y="22500"/>
                  <a:pt x="113250" y="15416"/>
                  <a:pt x="116250" y="8750"/>
                </a:cubicBezTo>
                <a:cubicBezTo>
                  <a:pt x="120000" y="416"/>
                  <a:pt x="119625" y="7916"/>
                  <a:pt x="119625" y="0"/>
                </a:cubicBezTo>
                <a:lnTo>
                  <a:pt x="84187" y="0"/>
                </a:lnTo>
                <a:cubicBezTo>
                  <a:pt x="79687" y="11666"/>
                  <a:pt x="75937" y="10833"/>
                  <a:pt x="70125" y="15000"/>
                </a:cubicBezTo>
                <a:cubicBezTo>
                  <a:pt x="69562" y="16250"/>
                  <a:pt x="69187" y="17916"/>
                  <a:pt x="68437" y="18750"/>
                </a:cubicBezTo>
                <a:cubicBezTo>
                  <a:pt x="67875" y="19583"/>
                  <a:pt x="67125" y="19166"/>
                  <a:pt x="66750" y="20000"/>
                </a:cubicBezTo>
                <a:cubicBezTo>
                  <a:pt x="62625" y="27083"/>
                  <a:pt x="63750" y="30416"/>
                  <a:pt x="57750" y="32500"/>
                </a:cubicBezTo>
                <a:cubicBezTo>
                  <a:pt x="55125" y="36666"/>
                  <a:pt x="52125" y="34583"/>
                  <a:pt x="49312" y="37500"/>
                </a:cubicBezTo>
                <a:cubicBezTo>
                  <a:pt x="46500" y="40416"/>
                  <a:pt x="42937" y="41666"/>
                  <a:pt x="40312" y="45000"/>
                </a:cubicBezTo>
                <a:cubicBezTo>
                  <a:pt x="37312" y="48750"/>
                  <a:pt x="34875" y="53333"/>
                  <a:pt x="31875" y="56250"/>
                </a:cubicBezTo>
                <a:cubicBezTo>
                  <a:pt x="29437" y="58750"/>
                  <a:pt x="26812" y="59583"/>
                  <a:pt x="24562" y="62500"/>
                </a:cubicBezTo>
                <a:cubicBezTo>
                  <a:pt x="20062" y="67916"/>
                  <a:pt x="16500" y="79166"/>
                  <a:pt x="11625" y="81250"/>
                </a:cubicBezTo>
                <a:cubicBezTo>
                  <a:pt x="7500" y="87500"/>
                  <a:pt x="5062" y="98333"/>
                  <a:pt x="1500" y="106250"/>
                </a:cubicBezTo>
                <a:cubicBezTo>
                  <a:pt x="0" y="115833"/>
                  <a:pt x="375" y="111250"/>
                  <a:pt x="375" y="120000"/>
                </a:cubicBezTo>
                <a:close/>
              </a:path>
            </a:pathLst>
          </a:custGeom>
          <a:solidFill>
            <a:srgbClr val="FFCD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1535;p37">
            <a:extLst>
              <a:ext uri="{FF2B5EF4-FFF2-40B4-BE49-F238E27FC236}">
                <a16:creationId xmlns:a16="http://schemas.microsoft.com/office/drawing/2014/main" id="{FBE1CD57-86FC-1B49-9379-D86A4FAF2CF8}"/>
              </a:ext>
            </a:extLst>
          </p:cNvPr>
          <p:cNvSpPr/>
          <p:nvPr/>
        </p:nvSpPr>
        <p:spPr>
          <a:xfrm>
            <a:off x="1828800" y="4596355"/>
            <a:ext cx="933450" cy="442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24" y="120000"/>
                </a:moveTo>
                <a:lnTo>
                  <a:pt x="25102" y="120000"/>
                </a:lnTo>
                <a:cubicBezTo>
                  <a:pt x="38367" y="99784"/>
                  <a:pt x="48163" y="97204"/>
                  <a:pt x="64285" y="92903"/>
                </a:cubicBezTo>
                <a:cubicBezTo>
                  <a:pt x="67959" y="90322"/>
                  <a:pt x="72244" y="88172"/>
                  <a:pt x="75918" y="86451"/>
                </a:cubicBezTo>
                <a:cubicBezTo>
                  <a:pt x="78163" y="85591"/>
                  <a:pt x="82653" y="82580"/>
                  <a:pt x="82653" y="82580"/>
                </a:cubicBezTo>
                <a:cubicBezTo>
                  <a:pt x="86938" y="73548"/>
                  <a:pt x="93265" y="74838"/>
                  <a:pt x="97959" y="68387"/>
                </a:cubicBezTo>
                <a:cubicBezTo>
                  <a:pt x="102653" y="61935"/>
                  <a:pt x="105510" y="51612"/>
                  <a:pt x="110204" y="45161"/>
                </a:cubicBezTo>
                <a:cubicBezTo>
                  <a:pt x="113061" y="36129"/>
                  <a:pt x="112244" y="24516"/>
                  <a:pt x="116938" y="18064"/>
                </a:cubicBezTo>
                <a:cubicBezTo>
                  <a:pt x="117959" y="12043"/>
                  <a:pt x="120000" y="6881"/>
                  <a:pt x="120000" y="0"/>
                </a:cubicBezTo>
                <a:cubicBezTo>
                  <a:pt x="115714" y="430"/>
                  <a:pt x="111428" y="430"/>
                  <a:pt x="107142" y="1290"/>
                </a:cubicBezTo>
                <a:cubicBezTo>
                  <a:pt x="103673" y="1720"/>
                  <a:pt x="102040" y="11612"/>
                  <a:pt x="98571" y="14193"/>
                </a:cubicBezTo>
                <a:cubicBezTo>
                  <a:pt x="96530" y="20215"/>
                  <a:pt x="93469" y="26236"/>
                  <a:pt x="90612" y="30967"/>
                </a:cubicBezTo>
                <a:cubicBezTo>
                  <a:pt x="89387" y="32688"/>
                  <a:pt x="86938" y="36129"/>
                  <a:pt x="86938" y="36129"/>
                </a:cubicBezTo>
                <a:cubicBezTo>
                  <a:pt x="84897" y="43010"/>
                  <a:pt x="79183" y="50322"/>
                  <a:pt x="75306" y="52903"/>
                </a:cubicBezTo>
                <a:cubicBezTo>
                  <a:pt x="73469" y="56774"/>
                  <a:pt x="72244" y="58924"/>
                  <a:pt x="69795" y="60645"/>
                </a:cubicBezTo>
                <a:cubicBezTo>
                  <a:pt x="64285" y="72258"/>
                  <a:pt x="55102" y="68387"/>
                  <a:pt x="47755" y="70967"/>
                </a:cubicBezTo>
                <a:cubicBezTo>
                  <a:pt x="39387" y="77849"/>
                  <a:pt x="34489" y="84731"/>
                  <a:pt x="25102" y="86451"/>
                </a:cubicBezTo>
                <a:cubicBezTo>
                  <a:pt x="22448" y="88172"/>
                  <a:pt x="20408" y="91182"/>
                  <a:pt x="17755" y="92903"/>
                </a:cubicBezTo>
                <a:cubicBezTo>
                  <a:pt x="17142" y="93333"/>
                  <a:pt x="15918" y="94193"/>
                  <a:pt x="15918" y="94193"/>
                </a:cubicBezTo>
                <a:cubicBezTo>
                  <a:pt x="15102" y="96774"/>
                  <a:pt x="14081" y="100645"/>
                  <a:pt x="12857" y="101935"/>
                </a:cubicBezTo>
                <a:cubicBezTo>
                  <a:pt x="11632" y="103225"/>
                  <a:pt x="9183" y="104516"/>
                  <a:pt x="9183" y="104516"/>
                </a:cubicBezTo>
                <a:cubicBezTo>
                  <a:pt x="6530" y="110107"/>
                  <a:pt x="6734" y="111827"/>
                  <a:pt x="3061" y="113548"/>
                </a:cubicBezTo>
                <a:cubicBezTo>
                  <a:pt x="2040" y="114838"/>
                  <a:pt x="0" y="120000"/>
                  <a:pt x="1224" y="120000"/>
                </a:cubicBezTo>
                <a:close/>
              </a:path>
            </a:pathLst>
          </a:custGeom>
          <a:solidFill>
            <a:srgbClr val="3399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1536;p37">
            <a:extLst>
              <a:ext uri="{FF2B5EF4-FFF2-40B4-BE49-F238E27FC236}">
                <a16:creationId xmlns:a16="http://schemas.microsoft.com/office/drawing/2014/main" id="{765F7CA0-8801-C546-8083-995E2F22C446}"/>
              </a:ext>
            </a:extLst>
          </p:cNvPr>
          <p:cNvSpPr/>
          <p:nvPr/>
        </p:nvSpPr>
        <p:spPr>
          <a:xfrm>
            <a:off x="2190750" y="4599530"/>
            <a:ext cx="938212" cy="471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45" y="114343"/>
                </a:moveTo>
                <a:cubicBezTo>
                  <a:pt x="27614" y="113535"/>
                  <a:pt x="34111" y="120000"/>
                  <a:pt x="49949" y="110707"/>
                </a:cubicBezTo>
                <a:cubicBezTo>
                  <a:pt x="55228" y="107474"/>
                  <a:pt x="60507" y="106262"/>
                  <a:pt x="65786" y="103434"/>
                </a:cubicBezTo>
                <a:cubicBezTo>
                  <a:pt x="68426" y="101818"/>
                  <a:pt x="73096" y="96161"/>
                  <a:pt x="73096" y="96161"/>
                </a:cubicBezTo>
                <a:cubicBezTo>
                  <a:pt x="75126" y="84040"/>
                  <a:pt x="80812" y="76363"/>
                  <a:pt x="85888" y="69494"/>
                </a:cubicBezTo>
                <a:cubicBezTo>
                  <a:pt x="86700" y="64242"/>
                  <a:pt x="91167" y="58585"/>
                  <a:pt x="93807" y="54949"/>
                </a:cubicBezTo>
                <a:cubicBezTo>
                  <a:pt x="94619" y="52525"/>
                  <a:pt x="94619" y="49696"/>
                  <a:pt x="95634" y="47676"/>
                </a:cubicBezTo>
                <a:cubicBezTo>
                  <a:pt x="96649" y="45656"/>
                  <a:pt x="99289" y="42828"/>
                  <a:pt x="99289" y="42828"/>
                </a:cubicBezTo>
                <a:cubicBezTo>
                  <a:pt x="101116" y="31919"/>
                  <a:pt x="104365" y="26262"/>
                  <a:pt x="109035" y="19797"/>
                </a:cubicBezTo>
                <a:cubicBezTo>
                  <a:pt x="110456" y="15353"/>
                  <a:pt x="113299" y="12121"/>
                  <a:pt x="115736" y="8888"/>
                </a:cubicBezTo>
                <a:cubicBezTo>
                  <a:pt x="116345" y="5252"/>
                  <a:pt x="120000" y="404"/>
                  <a:pt x="120000" y="404"/>
                </a:cubicBezTo>
                <a:cubicBezTo>
                  <a:pt x="112893" y="808"/>
                  <a:pt x="105786" y="0"/>
                  <a:pt x="98680" y="1616"/>
                </a:cubicBezTo>
                <a:cubicBezTo>
                  <a:pt x="97258" y="2020"/>
                  <a:pt x="95025" y="6464"/>
                  <a:pt x="95025" y="6464"/>
                </a:cubicBezTo>
                <a:cubicBezTo>
                  <a:pt x="92182" y="15353"/>
                  <a:pt x="88527" y="28282"/>
                  <a:pt x="84060" y="34343"/>
                </a:cubicBezTo>
                <a:cubicBezTo>
                  <a:pt x="83045" y="40404"/>
                  <a:pt x="80406" y="40808"/>
                  <a:pt x="77969" y="44040"/>
                </a:cubicBezTo>
                <a:cubicBezTo>
                  <a:pt x="76548" y="48080"/>
                  <a:pt x="76142" y="51313"/>
                  <a:pt x="74314" y="54949"/>
                </a:cubicBezTo>
                <a:cubicBezTo>
                  <a:pt x="72690" y="65050"/>
                  <a:pt x="66598" y="76363"/>
                  <a:pt x="62741" y="84040"/>
                </a:cubicBezTo>
                <a:cubicBezTo>
                  <a:pt x="61522" y="86464"/>
                  <a:pt x="60710" y="89696"/>
                  <a:pt x="59086" y="90101"/>
                </a:cubicBezTo>
                <a:cubicBezTo>
                  <a:pt x="54010" y="91717"/>
                  <a:pt x="48934" y="90909"/>
                  <a:pt x="43857" y="91313"/>
                </a:cubicBezTo>
                <a:cubicBezTo>
                  <a:pt x="35736" y="94545"/>
                  <a:pt x="27208" y="94545"/>
                  <a:pt x="18883" y="96161"/>
                </a:cubicBezTo>
                <a:cubicBezTo>
                  <a:pt x="18071" y="96565"/>
                  <a:pt x="6903" y="107070"/>
                  <a:pt x="6091" y="108282"/>
                </a:cubicBezTo>
                <a:cubicBezTo>
                  <a:pt x="4873" y="109898"/>
                  <a:pt x="3654" y="111515"/>
                  <a:pt x="2436" y="113131"/>
                </a:cubicBezTo>
                <a:cubicBezTo>
                  <a:pt x="1827" y="113939"/>
                  <a:pt x="0" y="115959"/>
                  <a:pt x="609" y="115555"/>
                </a:cubicBezTo>
                <a:cubicBezTo>
                  <a:pt x="1421" y="115151"/>
                  <a:pt x="2233" y="114747"/>
                  <a:pt x="3045" y="114343"/>
                </a:cubicBezTo>
                <a:close/>
              </a:path>
            </a:pathLst>
          </a:custGeom>
          <a:solidFill>
            <a:srgbClr val="FFCD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1445;p36">
            <a:extLst>
              <a:ext uri="{FF2B5EF4-FFF2-40B4-BE49-F238E27FC236}">
                <a16:creationId xmlns:a16="http://schemas.microsoft.com/office/drawing/2014/main" id="{35B84668-927B-664B-BD20-C4F8F0F4CC43}"/>
              </a:ext>
            </a:extLst>
          </p:cNvPr>
          <p:cNvSpPr/>
          <p:nvPr/>
        </p:nvSpPr>
        <p:spPr>
          <a:xfrm>
            <a:off x="1341244" y="3615279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1445;p36">
            <a:extLst>
              <a:ext uri="{FF2B5EF4-FFF2-40B4-BE49-F238E27FC236}">
                <a16:creationId xmlns:a16="http://schemas.microsoft.com/office/drawing/2014/main" id="{FD09E14F-973E-CD46-91B5-146C95E2FAF3}"/>
              </a:ext>
            </a:extLst>
          </p:cNvPr>
          <p:cNvSpPr/>
          <p:nvPr/>
        </p:nvSpPr>
        <p:spPr>
          <a:xfrm>
            <a:off x="1341244" y="4596586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1445;p36">
            <a:extLst>
              <a:ext uri="{FF2B5EF4-FFF2-40B4-BE49-F238E27FC236}">
                <a16:creationId xmlns:a16="http://schemas.microsoft.com/office/drawing/2014/main" id="{A043664D-7413-7845-B7D3-50AA7F1DC6D0}"/>
              </a:ext>
            </a:extLst>
          </p:cNvPr>
          <p:cNvSpPr/>
          <p:nvPr/>
        </p:nvSpPr>
        <p:spPr>
          <a:xfrm>
            <a:off x="7229088" y="2957357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1445;p36">
            <a:extLst>
              <a:ext uri="{FF2B5EF4-FFF2-40B4-BE49-F238E27FC236}">
                <a16:creationId xmlns:a16="http://schemas.microsoft.com/office/drawing/2014/main" id="{017FB99B-C3A5-244B-8E05-657231CDC9D8}"/>
              </a:ext>
            </a:extLst>
          </p:cNvPr>
          <p:cNvSpPr/>
          <p:nvPr/>
        </p:nvSpPr>
        <p:spPr>
          <a:xfrm>
            <a:off x="7229088" y="4986879"/>
            <a:ext cx="2157412" cy="455613"/>
          </a:xfrm>
          <a:prstGeom prst="parallelogram">
            <a:avLst>
              <a:gd name="adj" fmla="val 17122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98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14328</TotalTime>
  <Words>726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Bonet García</dc:creator>
  <cp:lastModifiedBy>Francisco Javier Bonet García</cp:lastModifiedBy>
  <cp:revision>45</cp:revision>
  <dcterms:created xsi:type="dcterms:W3CDTF">2021-04-07T09:47:41Z</dcterms:created>
  <dcterms:modified xsi:type="dcterms:W3CDTF">2022-03-20T10:34:02Z</dcterms:modified>
</cp:coreProperties>
</file>