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66" r:id="rId2"/>
    <p:sldId id="267" r:id="rId3"/>
    <p:sldId id="268" r:id="rId4"/>
    <p:sldId id="269" r:id="rId5"/>
    <p:sldId id="270" r:id="rId6"/>
    <p:sldId id="271" r:id="rId7"/>
    <p:sldId id="272" r:id="rId8"/>
    <p:sldId id="302" r:id="rId9"/>
    <p:sldId id="276" r:id="rId10"/>
    <p:sldId id="277" r:id="rId11"/>
    <p:sldId id="278" r:id="rId12"/>
    <p:sldId id="279" r:id="rId13"/>
    <p:sldId id="303" r:id="rId14"/>
    <p:sldId id="283" r:id="rId15"/>
    <p:sldId id="284" r:id="rId16"/>
    <p:sldId id="285" r:id="rId17"/>
    <p:sldId id="286" r:id="rId18"/>
    <p:sldId id="304" r:id="rId19"/>
    <p:sldId id="290" r:id="rId20"/>
    <p:sldId id="291" r:id="rId21"/>
    <p:sldId id="292" r:id="rId22"/>
    <p:sldId id="293" r:id="rId23"/>
    <p:sldId id="305" r:id="rId24"/>
    <p:sldId id="297" r:id="rId25"/>
    <p:sldId id="298" r:id="rId26"/>
    <p:sldId id="299" r:id="rId27"/>
    <p:sldId id="300" r:id="rId28"/>
    <p:sldId id="301"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2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s-E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s-E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s-E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B36527D-5AFE-481E-96D1-1C331FC9E2F1}"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67CD0E-5350-4440-A636-ACCF9A9CAD88}" type="slidenum">
              <a:rPr lang="es-ES"/>
              <a:pPr/>
              <a:t>5</a:t>
            </a:fld>
            <a:endParaRPr lang="es-E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0DA45-8EA3-44EA-86A2-801C13474E15}" type="slidenum">
              <a:rPr lang="es-ES"/>
              <a:pPr/>
              <a:t>26</a:t>
            </a:fld>
            <a:endParaRPr lang="es-E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12EA8-92A1-430C-A944-A5538C6124B4}" type="slidenum">
              <a:rPr lang="es-ES"/>
              <a:pPr/>
              <a:t>27</a:t>
            </a:fld>
            <a:endParaRPr lang="es-E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17210-1C2D-4164-BDBA-EDBD73C759C4}" type="slidenum">
              <a:rPr lang="es-ES"/>
              <a:pPr/>
              <a:t>6</a:t>
            </a:fld>
            <a:endParaRPr lang="es-E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B69BA-24ED-4E1E-B135-6459F704619E}" type="slidenum">
              <a:rPr lang="es-ES"/>
              <a:pPr/>
              <a:t>10</a:t>
            </a:fld>
            <a:endParaRPr lang="es-E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721AA-682B-4B36-9E93-F5117AB05396}" type="slidenum">
              <a:rPr lang="es-ES"/>
              <a:pPr/>
              <a:t>11</a:t>
            </a:fld>
            <a:endParaRPr lang="es-E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E3D4AD-505F-4879-8F0C-50192EC9F4B9}" type="slidenum">
              <a:rPr lang="es-ES"/>
              <a:pPr/>
              <a:t>15</a:t>
            </a:fld>
            <a:endParaRPr lang="es-E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8A38B-067B-428A-8BB5-B668DFB6F8BE}" type="slidenum">
              <a:rPr lang="es-ES"/>
              <a:pPr/>
              <a:t>16</a:t>
            </a:fld>
            <a:endParaRPr lang="es-E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E86AD-49D0-4050-B0B2-1D8178854F5B}" type="slidenum">
              <a:rPr lang="es-ES"/>
              <a:pPr/>
              <a:t>20</a:t>
            </a:fld>
            <a:endParaRPr lang="es-E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D4B77-B624-418E-8691-06E99938FDF0}" type="slidenum">
              <a:rPr lang="es-ES"/>
              <a:pPr/>
              <a:t>21</a:t>
            </a:fld>
            <a:endParaRPr lang="es-E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9A29D-79A0-4A65-BB14-42582CFADED4}" type="slidenum">
              <a:rPr lang="es-ES"/>
              <a:pPr/>
              <a:t>25</a:t>
            </a:fld>
            <a:endParaRPr lang="es-E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914400" y="4343400"/>
            <a:ext cx="5029200" cy="4114800"/>
          </a:xfrm>
        </p:spPr>
        <p:txBody>
          <a:bodyPr lIns="89950" tIns="44975" rIns="89950" bIns="44975"/>
          <a:lstStyle/>
          <a:p>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0658" name="Group 2"/>
          <p:cNvGrpSpPr>
            <a:grpSpLocks/>
          </p:cNvGrpSpPr>
          <p:nvPr/>
        </p:nvGrpSpPr>
        <p:grpSpPr bwMode="auto">
          <a:xfrm>
            <a:off x="-3222625" y="304800"/>
            <a:ext cx="11909425" cy="4724400"/>
            <a:chOff x="-2030" y="192"/>
            <a:chExt cx="7502" cy="2976"/>
          </a:xfrm>
        </p:grpSpPr>
        <p:sp>
          <p:nvSpPr>
            <p:cNvPr id="70659"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es-MX"/>
            </a:p>
          </p:txBody>
        </p:sp>
        <p:sp>
          <p:nvSpPr>
            <p:cNvPr id="70660"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endParaRPr lang="es-MX" sz="2400">
                <a:latin typeface="Times New Roman" pitchFamily="18" charset="0"/>
              </a:endParaRPr>
            </a:p>
          </p:txBody>
        </p:sp>
        <p:sp>
          <p:nvSpPr>
            <p:cNvPr id="70661"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endParaRPr lang="es-MX">
                <a:latin typeface="Arial" charset="0"/>
              </a:endParaRPr>
            </a:p>
          </p:txBody>
        </p:sp>
      </p:grpSp>
      <p:sp>
        <p:nvSpPr>
          <p:cNvPr id="70662" name="Rectangle 6"/>
          <p:cNvSpPr>
            <a:spLocks noGrp="1" noChangeArrowheads="1"/>
          </p:cNvSpPr>
          <p:nvPr>
            <p:ph type="ctrTitle"/>
          </p:nvPr>
        </p:nvSpPr>
        <p:spPr>
          <a:xfrm>
            <a:off x="1443038" y="985838"/>
            <a:ext cx="7239000" cy="1444625"/>
          </a:xfrm>
        </p:spPr>
        <p:txBody>
          <a:bodyPr/>
          <a:lstStyle>
            <a:lvl1pPr>
              <a:defRPr sz="4000"/>
            </a:lvl1pPr>
          </a:lstStyle>
          <a:p>
            <a:r>
              <a:rPr lang="es-ES"/>
              <a:t>Haga clic para cambiar el estilo de título	</a:t>
            </a:r>
          </a:p>
        </p:txBody>
      </p:sp>
      <p:sp>
        <p:nvSpPr>
          <p:cNvPr id="70663"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70664" name="Rectangle 8"/>
          <p:cNvSpPr>
            <a:spLocks noGrp="1" noChangeArrowheads="1"/>
          </p:cNvSpPr>
          <p:nvPr>
            <p:ph type="dt" sz="half" idx="2"/>
          </p:nvPr>
        </p:nvSpPr>
        <p:spPr/>
        <p:txBody>
          <a:bodyPr/>
          <a:lstStyle>
            <a:lvl1pPr>
              <a:defRPr/>
            </a:lvl1pPr>
          </a:lstStyle>
          <a:p>
            <a:endParaRPr lang="es-ES"/>
          </a:p>
        </p:txBody>
      </p:sp>
      <p:sp>
        <p:nvSpPr>
          <p:cNvPr id="70665" name="Rectangle 9"/>
          <p:cNvSpPr>
            <a:spLocks noGrp="1" noChangeArrowheads="1"/>
          </p:cNvSpPr>
          <p:nvPr>
            <p:ph type="ftr" sz="quarter" idx="3"/>
          </p:nvPr>
        </p:nvSpPr>
        <p:spPr/>
        <p:txBody>
          <a:bodyPr/>
          <a:lstStyle>
            <a:lvl1pPr>
              <a:defRPr/>
            </a:lvl1pPr>
          </a:lstStyle>
          <a:p>
            <a:endParaRPr lang="es-ES"/>
          </a:p>
        </p:txBody>
      </p:sp>
      <p:sp>
        <p:nvSpPr>
          <p:cNvPr id="70666" name="Rectangle 10"/>
          <p:cNvSpPr>
            <a:spLocks noGrp="1" noChangeArrowheads="1"/>
          </p:cNvSpPr>
          <p:nvPr>
            <p:ph type="sldNum" sz="quarter" idx="4"/>
          </p:nvPr>
        </p:nvSpPr>
        <p:spPr/>
        <p:txBody>
          <a:bodyPr/>
          <a:lstStyle>
            <a:lvl1pPr>
              <a:defRPr/>
            </a:lvl1pPr>
          </a:lstStyle>
          <a:p>
            <a:fld id="{C264F2F8-90A1-452F-80B3-ABEF73B5DCF5}"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E2C9281-0206-43D3-96CB-656C5A63714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AACC14B2-AE88-48A0-A8BF-167C05A00C80}"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370013" y="301625"/>
            <a:ext cx="7313612" cy="56403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3" name="2 Marcador de fecha"/>
          <p:cNvSpPr>
            <a:spLocks noGrp="1"/>
          </p:cNvSpPr>
          <p:nvPr>
            <p:ph type="dt" sz="half" idx="10"/>
          </p:nvPr>
        </p:nvSpPr>
        <p:spPr>
          <a:xfrm>
            <a:off x="457200" y="6248400"/>
            <a:ext cx="2133600" cy="457200"/>
          </a:xfrm>
        </p:spPr>
        <p:txBody>
          <a:bodyPr/>
          <a:lstStyle>
            <a:lvl1pPr>
              <a:defRPr/>
            </a:lvl1pPr>
          </a:lstStyle>
          <a:p>
            <a:endParaRPr lang="es-ES"/>
          </a:p>
        </p:txBody>
      </p:sp>
      <p:sp>
        <p:nvSpPr>
          <p:cNvPr id="4" name="3 Marcador de pie de página"/>
          <p:cNvSpPr>
            <a:spLocks noGrp="1"/>
          </p:cNvSpPr>
          <p:nvPr>
            <p:ph type="ftr" sz="quarter" idx="11"/>
          </p:nvPr>
        </p:nvSpPr>
        <p:spPr>
          <a:xfrm>
            <a:off x="3124200" y="6248400"/>
            <a:ext cx="2895600" cy="457200"/>
          </a:xfrm>
        </p:spPr>
        <p:txBody>
          <a:bodyPr/>
          <a:lstStyle>
            <a:lvl1pPr>
              <a:defRPr/>
            </a:lvl1pPr>
          </a:lstStyle>
          <a:p>
            <a:endParaRPr lang="es-ES"/>
          </a:p>
        </p:txBody>
      </p:sp>
      <p:sp>
        <p:nvSpPr>
          <p:cNvPr id="5" name="4 Marcador de número de diapositiva"/>
          <p:cNvSpPr>
            <a:spLocks noGrp="1"/>
          </p:cNvSpPr>
          <p:nvPr>
            <p:ph type="sldNum" sz="quarter" idx="12"/>
          </p:nvPr>
        </p:nvSpPr>
        <p:spPr>
          <a:xfrm>
            <a:off x="6553200" y="6248400"/>
            <a:ext cx="2133600" cy="457200"/>
          </a:xfrm>
        </p:spPr>
        <p:txBody>
          <a:bodyPr/>
          <a:lstStyle>
            <a:lvl1pPr>
              <a:defRPr/>
            </a:lvl1pPr>
          </a:lstStyle>
          <a:p>
            <a:fld id="{14745178-5227-4642-BD4F-5FD2745D5925}"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A472789-DF73-4486-A35D-35894C6092CC}"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A14C457-8CE5-451D-A9D3-40B316A86C1D}"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8A891F92-2808-478D-ACD3-31EAB809611E}"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99AB4D91-FF23-49DC-BE2C-D09A0042273D}"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51B25253-971B-4617-AB79-7C96011800DC}"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ED5C7C1-4DCD-49B3-8F54-8D35FFAF6A96}"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4A2889B-6BAC-4495-B62B-E3442D621417}"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B185F9B-D774-4069-8560-E8F1BE39FF85}"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634" name="Group 2"/>
          <p:cNvGrpSpPr>
            <a:grpSpLocks/>
          </p:cNvGrpSpPr>
          <p:nvPr/>
        </p:nvGrpSpPr>
        <p:grpSpPr bwMode="auto">
          <a:xfrm>
            <a:off x="-3238500" y="0"/>
            <a:ext cx="11925300" cy="3810000"/>
            <a:chOff x="-2040" y="0"/>
            <a:chExt cx="7512" cy="2400"/>
          </a:xfrm>
        </p:grpSpPr>
        <p:sp>
          <p:nvSpPr>
            <p:cNvPr id="6963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endParaRPr lang="es-MX" sz="2400">
                <a:latin typeface="Times New Roman" pitchFamily="18" charset="0"/>
              </a:endParaRPr>
            </a:p>
          </p:txBody>
        </p:sp>
        <p:sp>
          <p:nvSpPr>
            <p:cNvPr id="6963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endParaRPr lang="es-MX">
                <a:latin typeface="Arial" charset="0"/>
              </a:endParaRPr>
            </a:p>
          </p:txBody>
        </p:sp>
        <p:sp>
          <p:nvSpPr>
            <p:cNvPr id="69637"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es-MX"/>
            </a:p>
          </p:txBody>
        </p:sp>
      </p:grpSp>
      <p:sp>
        <p:nvSpPr>
          <p:cNvPr id="69638"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s-ES" smtClean="0"/>
              <a:t>Haga clic para cambiar el estilo de título	</a:t>
            </a:r>
          </a:p>
        </p:txBody>
      </p:sp>
      <p:sp>
        <p:nvSpPr>
          <p:cNvPr id="69639"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69640"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69641"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s-ES"/>
          </a:p>
        </p:txBody>
      </p:sp>
      <p:sp>
        <p:nvSpPr>
          <p:cNvPr id="69642"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495167A-A518-415F-B180-C94C1A73A9D8}"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09600" y="476250"/>
            <a:ext cx="7848600" cy="2087563"/>
          </a:xfrm>
        </p:spPr>
        <p:txBody>
          <a:bodyPr/>
          <a:lstStyle/>
          <a:p>
            <a:pPr algn="ctr"/>
            <a:r>
              <a:rPr lang="es-MX" sz="6000" b="1">
                <a:latin typeface="Times New Roman" pitchFamily="18" charset="0"/>
              </a:rPr>
              <a:t>ESTILOS DE APRENDIZAJE </a:t>
            </a:r>
            <a:endParaRPr lang="en-US" sz="6000" b="1">
              <a:latin typeface="Times New Roman" pitchFamily="18" charset="0"/>
            </a:endParaRPr>
          </a:p>
        </p:txBody>
      </p:sp>
      <p:sp>
        <p:nvSpPr>
          <p:cNvPr id="12291" name="Rectangle 3"/>
          <p:cNvSpPr>
            <a:spLocks noChangeArrowheads="1"/>
          </p:cNvSpPr>
          <p:nvPr/>
        </p:nvSpPr>
        <p:spPr bwMode="auto">
          <a:xfrm>
            <a:off x="838200" y="4132263"/>
            <a:ext cx="7772400" cy="2105025"/>
          </a:xfrm>
          <a:prstGeom prst="rect">
            <a:avLst/>
          </a:prstGeom>
          <a:noFill/>
          <a:ln w="9525">
            <a:noFill/>
            <a:miter lim="800000"/>
            <a:headEnd/>
            <a:tailEnd/>
          </a:ln>
          <a:effectLst/>
        </p:spPr>
        <p:txBody>
          <a:bodyPr>
            <a:spAutoFit/>
          </a:bodyPr>
          <a:lstStyle/>
          <a:p>
            <a:pPr algn="ctr"/>
            <a:r>
              <a:rPr lang="es-MX" sz="6600" b="1">
                <a:solidFill>
                  <a:srgbClr val="284C6A"/>
                </a:solidFill>
                <a:latin typeface="Times New Roman" pitchFamily="18" charset="0"/>
              </a:rPr>
              <a:t>HEMISFERICIDAD CEREBRAL</a:t>
            </a:r>
            <a:endParaRPr lang="es-ES" sz="6600" b="1">
              <a:solidFill>
                <a:srgbClr val="284C6A"/>
              </a:solidFill>
              <a:latin typeface="Times New Roman" pitchFamily="18" charset="0"/>
            </a:endParaRPr>
          </a:p>
        </p:txBody>
      </p:sp>
      <p:sp>
        <p:nvSpPr>
          <p:cNvPr id="12292" name="WordArt 4"/>
          <p:cNvSpPr>
            <a:spLocks noChangeArrowheads="1" noChangeShapeType="1" noTextEdit="1"/>
          </p:cNvSpPr>
          <p:nvPr/>
        </p:nvSpPr>
        <p:spPr bwMode="auto">
          <a:xfrm>
            <a:off x="4211638" y="3100388"/>
            <a:ext cx="647700" cy="760412"/>
          </a:xfrm>
          <a:prstGeom prst="rect">
            <a:avLst/>
          </a:prstGeom>
        </p:spPr>
        <p:txBody>
          <a:bodyPr wrap="none" fromWordArt="1">
            <a:prstTxWarp prst="textPlain">
              <a:avLst>
                <a:gd name="adj" fmla="val 50000"/>
              </a:avLst>
            </a:prstTxWarp>
          </a:bodyPr>
          <a:lstStyle/>
          <a:p>
            <a:pPr algn="ctr"/>
            <a:r>
              <a:rPr lang="es-MX" sz="3600" kern="10">
                <a:ln w="9525">
                  <a:solidFill>
                    <a:srgbClr val="000000"/>
                  </a:solidFill>
                  <a:round/>
                  <a:headEnd/>
                  <a:tailEnd/>
                </a:ln>
                <a:solidFill>
                  <a:srgbClr val="FFFFFF"/>
                </a:solidFill>
                <a:latin typeface="Arial Black"/>
              </a:rPr>
              <a: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2291"/>
                                        </p:tgtEl>
                                        <p:attrNameLst>
                                          <p:attrName>style.visibility</p:attrName>
                                        </p:attrNameLst>
                                      </p:cBhvr>
                                      <p:to>
                                        <p:strVal val="visible"/>
                                      </p:to>
                                    </p:set>
                                    <p:anim calcmode="lin" valueType="num">
                                      <p:cBhvr>
                                        <p:cTn id="12" dur="500" fill="hold"/>
                                        <p:tgtEl>
                                          <p:spTgt spid="12291"/>
                                        </p:tgtEl>
                                        <p:attrNameLst>
                                          <p:attrName>ppt_w</p:attrName>
                                        </p:attrNameLst>
                                      </p:cBhvr>
                                      <p:tavLst>
                                        <p:tav tm="0">
                                          <p:val>
                                            <p:fltVal val="0"/>
                                          </p:val>
                                        </p:tav>
                                        <p:tav tm="100000">
                                          <p:val>
                                            <p:strVal val="#ppt_w"/>
                                          </p:val>
                                        </p:tav>
                                      </p:tavLst>
                                    </p:anim>
                                    <p:anim calcmode="lin" valueType="num">
                                      <p:cBhvr>
                                        <p:cTn id="13" dur="500" fill="hold"/>
                                        <p:tgtEl>
                                          <p:spTgt spid="122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2"/>
          <p:cNvSpPr>
            <a:spLocks/>
          </p:cNvSpPr>
          <p:nvPr/>
        </p:nvSpPr>
        <p:spPr bwMode="auto">
          <a:xfrm>
            <a:off x="0" y="0"/>
            <a:ext cx="4889500" cy="48895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s-MX"/>
          </a:p>
        </p:txBody>
      </p:sp>
      <p:sp>
        <p:nvSpPr>
          <p:cNvPr id="28675" name="Rectangle 3"/>
          <p:cNvSpPr>
            <a:spLocks noChangeArrowheads="1"/>
          </p:cNvSpPr>
          <p:nvPr/>
        </p:nvSpPr>
        <p:spPr bwMode="auto">
          <a:xfrm>
            <a:off x="847725" y="1270000"/>
            <a:ext cx="1133475" cy="23749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15000" b="1">
                <a:latin typeface="Times New Roman" pitchFamily="18" charset="0"/>
              </a:rPr>
              <a:t>2</a:t>
            </a:r>
          </a:p>
        </p:txBody>
      </p:sp>
      <p:sp>
        <p:nvSpPr>
          <p:cNvPr id="28676" name="Rectangle 4"/>
          <p:cNvSpPr>
            <a:spLocks noChangeArrowheads="1"/>
          </p:cNvSpPr>
          <p:nvPr/>
        </p:nvSpPr>
        <p:spPr bwMode="auto">
          <a:xfrm>
            <a:off x="5073650" y="1582738"/>
            <a:ext cx="2919413" cy="1917700"/>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lang="es-ES_tradnl" sz="4000" b="1">
                <a:latin typeface="Times New Roman" pitchFamily="18" charset="0"/>
              </a:rPr>
              <a:t>Observación</a:t>
            </a:r>
          </a:p>
          <a:p>
            <a:pPr algn="ctr" defTabSz="762000" eaLnBrk="0" hangingPunct="0"/>
            <a:r>
              <a:rPr lang="es-ES_tradnl" sz="4000" b="1">
                <a:latin typeface="Times New Roman" pitchFamily="18" charset="0"/>
              </a:rPr>
              <a:t>Reflexiva</a:t>
            </a:r>
          </a:p>
          <a:p>
            <a:pPr algn="ctr" defTabSz="762000" eaLnBrk="0" hangingPunct="0"/>
            <a:r>
              <a:rPr lang="es-ES_tradnl" sz="4000" b="1">
                <a:latin typeface="Times New Roman" pitchFamily="18" charset="0"/>
              </a:rPr>
              <a:t>(observar)</a:t>
            </a:r>
          </a:p>
        </p:txBody>
      </p:sp>
      <p:sp>
        <p:nvSpPr>
          <p:cNvPr id="28677" name="Rectangle 5"/>
          <p:cNvSpPr>
            <a:spLocks noChangeArrowheads="1"/>
          </p:cNvSpPr>
          <p:nvPr/>
        </p:nvSpPr>
        <p:spPr bwMode="auto">
          <a:xfrm>
            <a:off x="992188" y="4691063"/>
            <a:ext cx="3468687" cy="191770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4000" b="1">
                <a:latin typeface="Times New Roman" pitchFamily="18" charset="0"/>
              </a:rPr>
              <a:t>Conceptos Abstractos</a:t>
            </a:r>
          </a:p>
          <a:p>
            <a:pPr algn="ctr" defTabSz="762000" eaLnBrk="0" hangingPunct="0"/>
            <a:r>
              <a:rPr lang="es-ES_tradnl" sz="4000" b="1">
                <a:latin typeface="Times New Roman" pitchFamily="18" charset="0"/>
              </a:rPr>
              <a:t>(pensar)</a:t>
            </a:r>
          </a:p>
        </p:txBody>
      </p:sp>
      <p:sp>
        <p:nvSpPr>
          <p:cNvPr id="28678" name="Rectangle 6"/>
          <p:cNvSpPr>
            <a:spLocks noChangeArrowheads="1"/>
          </p:cNvSpPr>
          <p:nvPr/>
        </p:nvSpPr>
        <p:spPr bwMode="auto">
          <a:xfrm>
            <a:off x="815975" y="1588"/>
            <a:ext cx="2243138" cy="13081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000" b="1">
                <a:latin typeface="Times New Roman" pitchFamily="18" charset="0"/>
              </a:rPr>
              <a:t>Personas</a:t>
            </a:r>
          </a:p>
          <a:p>
            <a:pPr defTabSz="762000" eaLnBrk="0" hangingPunct="0"/>
            <a:r>
              <a:rPr lang="es-ES_tradnl" sz="4000" b="1">
                <a:latin typeface="Times New Roman" pitchFamily="18" charset="0"/>
              </a:rPr>
              <a:t>analíticas</a:t>
            </a:r>
          </a:p>
        </p:txBody>
      </p:sp>
      <p:pic>
        <p:nvPicPr>
          <p:cNvPr id="28679" name="Picture 7" descr="MCj02908820000[1]"/>
          <p:cNvPicPr>
            <a:picLocks noGrp="1" noChangeAspect="1" noChangeArrowheads="1"/>
          </p:cNvPicPr>
          <p:nvPr>
            <p:ph/>
          </p:nvPr>
        </p:nvPicPr>
        <p:blipFill>
          <a:blip r:embed="rId3" cstate="print"/>
          <a:srcRect/>
          <a:stretch>
            <a:fillRect/>
          </a:stretch>
        </p:blipFill>
        <p:spPr>
          <a:xfrm>
            <a:off x="5724525" y="3659188"/>
            <a:ext cx="1860550" cy="2722562"/>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8"/>
                                        </p:tgtEl>
                                        <p:attrNameLst>
                                          <p:attrName>style.visibility</p:attrName>
                                        </p:attrNameLst>
                                      </p:cBhvr>
                                      <p:to>
                                        <p:strVal val="visible"/>
                                      </p:to>
                                    </p:set>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28676"/>
                                        </p:tgtEl>
                                        <p:attrNameLst>
                                          <p:attrName>style.visibility</p:attrName>
                                        </p:attrNameLst>
                                      </p:cBhvr>
                                      <p:to>
                                        <p:strVal val="visible"/>
                                      </p:to>
                                    </p:set>
                                    <p:anim calcmode="lin" valueType="num">
                                      <p:cBhvr additive="base">
                                        <p:cTn id="16" dur="500" fill="hold"/>
                                        <p:tgtEl>
                                          <p:spTgt spid="28676"/>
                                        </p:tgtEl>
                                        <p:attrNameLst>
                                          <p:attrName>ppt_x</p:attrName>
                                        </p:attrNameLst>
                                      </p:cBhvr>
                                      <p:tavLst>
                                        <p:tav tm="0">
                                          <p:val>
                                            <p:strVal val="1+#ppt_w/2"/>
                                          </p:val>
                                        </p:tav>
                                        <p:tav tm="100000">
                                          <p:val>
                                            <p:strVal val="#ppt_x"/>
                                          </p:val>
                                        </p:tav>
                                      </p:tavLst>
                                    </p:anim>
                                    <p:anim calcmode="lin" valueType="num">
                                      <p:cBhvr additive="base">
                                        <p:cTn id="17" dur="500" fill="hold"/>
                                        <p:tgtEl>
                                          <p:spTgt spid="28676"/>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28677"/>
                                        </p:tgtEl>
                                        <p:attrNameLst>
                                          <p:attrName>style.visibility</p:attrName>
                                        </p:attrNameLst>
                                      </p:cBhvr>
                                      <p:to>
                                        <p:strVal val="visible"/>
                                      </p:to>
                                    </p:set>
                                    <p:anim calcmode="lin" valueType="num">
                                      <p:cBhvr additive="base">
                                        <p:cTn id="21" dur="500" fill="hold"/>
                                        <p:tgtEl>
                                          <p:spTgt spid="28677"/>
                                        </p:tgtEl>
                                        <p:attrNameLst>
                                          <p:attrName>ppt_x</p:attrName>
                                        </p:attrNameLst>
                                      </p:cBhvr>
                                      <p:tavLst>
                                        <p:tav tm="0">
                                          <p:val>
                                            <p:strVal val="0-#ppt_w/2"/>
                                          </p:val>
                                        </p:tav>
                                        <p:tav tm="100000">
                                          <p:val>
                                            <p:strVal val="#ppt_x"/>
                                          </p:val>
                                        </p:tav>
                                      </p:tavLst>
                                    </p:anim>
                                    <p:anim calcmode="lin" valueType="num">
                                      <p:cBhvr additive="base">
                                        <p:cTn id="22"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utoUpdateAnimBg="0"/>
      <p:bldP spid="28676" grpId="0" autoUpdateAnimBg="0"/>
      <p:bldP spid="28677" grpId="0" autoUpdateAnimBg="0"/>
      <p:bldP spid="2867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828800" y="0"/>
            <a:ext cx="5794375" cy="758825"/>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400" b="1">
                <a:effectLst>
                  <a:outerShdw blurRad="38100" dist="38100" dir="2700000" algn="tl">
                    <a:srgbClr val="C0C0C0"/>
                  </a:outerShdw>
                </a:effectLst>
                <a:latin typeface="Times New Roman" pitchFamily="18" charset="0"/>
              </a:rPr>
              <a:t>Personas analíticas		2</a:t>
            </a:r>
          </a:p>
        </p:txBody>
      </p:sp>
      <p:sp>
        <p:nvSpPr>
          <p:cNvPr id="30723" name="Rectangle 3"/>
          <p:cNvSpPr>
            <a:spLocks noChangeArrowheads="1"/>
          </p:cNvSpPr>
          <p:nvPr/>
        </p:nvSpPr>
        <p:spPr bwMode="auto">
          <a:xfrm>
            <a:off x="1089025" y="998538"/>
            <a:ext cx="7731125" cy="5670550"/>
          </a:xfrm>
          <a:prstGeom prst="rect">
            <a:avLst/>
          </a:prstGeom>
          <a:noFill/>
          <a:ln w="12700">
            <a:noFill/>
            <a:miter lim="800000"/>
            <a:headEnd/>
            <a:tailEnd/>
          </a:ln>
          <a:effectLst/>
        </p:spPr>
        <p:txBody>
          <a:bodyPr wrap="none" lIns="90488" tIns="44450" rIns="90488" bIns="44450">
            <a:spAutoFit/>
          </a:bodyPr>
          <a:lstStyle/>
          <a:p>
            <a:pPr defTabSz="762000" eaLnBrk="0" hangingPunct="0">
              <a:buFontTx/>
              <a:buChar char="•"/>
            </a:pPr>
            <a:r>
              <a:rPr lang="es-ES" sz="30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Perciben la información de manera abstracta y la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procesan reflexivamente</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Buscan alcanzar sus metas y efectividad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personalmente</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Forman teorías y conceptos al integrar sus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observaciones con lo que ya se sabe</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Son personas impacientes que reflexionan a través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de ideas</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Son perfeccionistas y laboriosos</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Sobresalen en los ambientes de aprendizaje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tradicionales (exposición y lectura)</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Son excelentes en los detalles y el pensamiento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secuencial</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p:txBody>
      </p:sp>
      <p:sp>
        <p:nvSpPr>
          <p:cNvPr id="30724" name="Rectangle 4"/>
          <p:cNvSpPr>
            <a:spLocks noChangeArrowheads="1"/>
          </p:cNvSpPr>
          <p:nvPr/>
        </p:nvSpPr>
        <p:spPr bwMode="auto">
          <a:xfrm>
            <a:off x="889000" y="1585913"/>
            <a:ext cx="8242300" cy="150812"/>
          </a:xfrm>
          <a:prstGeom prst="rect">
            <a:avLst/>
          </a:prstGeom>
          <a:noFill/>
          <a:ln w="12700">
            <a:noFill/>
            <a:miter lim="800000"/>
            <a:headEnd/>
            <a:tailEnd/>
          </a:ln>
          <a:effectLst/>
        </p:spPr>
        <p:txBody>
          <a:bodyPr wrap="none" anchor="ctr"/>
          <a:lstStyle/>
          <a:p>
            <a:endParaRPr lang="es-MX"/>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722"/>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grpId="0" nodeType="afterEffect">
                                  <p:stCondLst>
                                    <p:cond delay="1000"/>
                                  </p:stCondLst>
                                  <p:childTnLst>
                                    <p:set>
                                      <p:cBhvr>
                                        <p:cTn id="9" dur="1" fill="hold">
                                          <p:stCondLst>
                                            <p:cond delay="0"/>
                                          </p:stCondLst>
                                        </p:cTn>
                                        <p:tgtEl>
                                          <p:spTgt spid="30723"/>
                                        </p:tgtEl>
                                        <p:attrNameLst>
                                          <p:attrName>style.visibility</p:attrName>
                                        </p:attrNameLst>
                                      </p:cBhvr>
                                      <p:to>
                                        <p:strVal val="visible"/>
                                      </p:to>
                                    </p:set>
                                    <p:anim calcmode="lin" valueType="num">
                                      <p:cBhvr additive="base">
                                        <p:cTn id="10" dur="500" fill="hold"/>
                                        <p:tgtEl>
                                          <p:spTgt spid="30723"/>
                                        </p:tgtEl>
                                        <p:attrNameLst>
                                          <p:attrName>ppt_x</p:attrName>
                                        </p:attrNameLst>
                                      </p:cBhvr>
                                      <p:tavLst>
                                        <p:tav tm="0">
                                          <p:val>
                                            <p:strVal val="0-#ppt_w/2"/>
                                          </p:val>
                                        </p:tav>
                                        <p:tav tm="100000">
                                          <p:val>
                                            <p:strVal val="#ppt_x"/>
                                          </p:val>
                                        </p:tav>
                                      </p:tavLst>
                                    </p:anim>
                                    <p:anim calcmode="lin" valueType="num">
                                      <p:cBhvr additive="base">
                                        <p:cTn id="11"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971550" y="620713"/>
            <a:ext cx="8077200" cy="5486400"/>
          </a:xfrm>
        </p:spPr>
        <p:txBody>
          <a:bodyPr/>
          <a:lstStyle/>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Re-examinarán los hechos si las situaciones los dejan perplejos.</a:t>
            </a:r>
            <a:endParaRPr lang="es-MX"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Trabajan hacia metas bien definidas</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Necesitan de continuidad y certeza y no se</a:t>
            </a:r>
            <a:r>
              <a:rPr lang="es-MX" sz="2700">
                <a:effectLst>
                  <a:outerShdw blurRad="38100" dist="38100" dir="2700000" algn="tl">
                    <a:srgbClr val="C0C0C0"/>
                  </a:outerShdw>
                </a:effectLst>
                <a:latin typeface="Times New Roman" pitchFamily="18" charset="0"/>
              </a:rPr>
              <a:t>  </a:t>
            </a:r>
          </a:p>
          <a:p>
            <a:pPr eaLnBrk="0" hangingPunct="0">
              <a:spcBef>
                <a:spcPct val="0"/>
              </a:spcBef>
              <a:buClrTx/>
              <a:buFontTx/>
              <a:buNone/>
            </a:pPr>
            <a:r>
              <a:rPr lang="es-MX" sz="2700">
                <a:effectLst>
                  <a:outerShdw blurRad="38100" dist="38100" dir="2700000" algn="tl">
                    <a:srgbClr val="C0C0C0"/>
                  </a:outerShdw>
                </a:effectLst>
                <a:latin typeface="Times New Roman" pitchFamily="18" charset="0"/>
              </a:rPr>
              <a:t>     sienten</a:t>
            </a:r>
            <a:r>
              <a:rPr lang="es-ES" sz="2700">
                <a:effectLst>
                  <a:outerShdw blurRad="38100" dist="38100" dir="2700000" algn="tl">
                    <a:srgbClr val="C0C0C0"/>
                  </a:outerShdw>
                </a:effectLst>
                <a:latin typeface="Times New Roman" pitchFamily="18" charset="0"/>
              </a:rPr>
              <a:t> cómodos con juicios subjetivos</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Les interesa saber cómo funcionan los sistemas</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n-US" sz="2700">
                <a:effectLst>
                  <a:outerShdw blurRad="38100" dist="38100" dir="2700000" algn="tl">
                    <a:srgbClr val="C0C0C0"/>
                  </a:outerShdw>
                </a:effectLst>
                <a:latin typeface="Times New Roman" pitchFamily="18" charset="0"/>
              </a:rPr>
              <a:t> Forman la </a:t>
            </a:r>
            <a:r>
              <a:rPr lang="es-ES" sz="2700">
                <a:effectLst>
                  <a:outerShdw blurRad="38100" dist="38100" dir="2700000" algn="tl">
                    <a:srgbClr val="C0C0C0"/>
                  </a:outerShdw>
                </a:effectLst>
                <a:latin typeface="Times New Roman" pitchFamily="18" charset="0"/>
              </a:rPr>
              <a:t>realidad: crean estructuras</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Mejoran cuando asimilan hechos dispersos hacia</a:t>
            </a:r>
            <a:endParaRPr lang="es-MX" sz="2700">
              <a:effectLst>
                <a:outerShdw blurRad="38100" dist="38100" dir="2700000" algn="tl">
                  <a:srgbClr val="C0C0C0"/>
                </a:outerShdw>
              </a:effectLst>
              <a:latin typeface="Times New Roman" pitchFamily="18" charset="0"/>
            </a:endParaRPr>
          </a:p>
          <a:p>
            <a:pPr eaLnBrk="0" hangingPunct="0">
              <a:spcBef>
                <a:spcPct val="0"/>
              </a:spcBef>
              <a:buClrTx/>
              <a:buFontTx/>
              <a:buNone/>
            </a:pP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teorías coherentes. </a:t>
            </a: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Enfrentan los problemas con raciocinio y lógica</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n-US" sz="2700">
                <a:effectLst>
                  <a:outerShdw blurRad="38100" dist="38100" dir="2700000" algn="tl">
                    <a:srgbClr val="C0C0C0"/>
                  </a:outerShdw>
                </a:effectLst>
                <a:latin typeface="Times New Roman" pitchFamily="18" charset="0"/>
              </a:rPr>
              <a:t> Ejercitan su </a:t>
            </a:r>
            <a:r>
              <a:rPr lang="es-ES" sz="2700">
                <a:effectLst>
                  <a:outerShdw blurRad="38100" dist="38100" dir="2700000" algn="tl">
                    <a:srgbClr val="C0C0C0"/>
                  </a:outerShdw>
                </a:effectLst>
                <a:latin typeface="Times New Roman" pitchFamily="18" charset="0"/>
              </a:rPr>
              <a:t>autoridad con principios y </a:t>
            </a:r>
            <a:endParaRPr lang="es-MX" sz="2700">
              <a:effectLst>
                <a:outerShdw blurRad="38100" dist="38100" dir="2700000" algn="tl">
                  <a:srgbClr val="C0C0C0"/>
                </a:outerShdw>
              </a:effectLst>
              <a:latin typeface="Times New Roman" pitchFamily="18" charset="0"/>
            </a:endParaRPr>
          </a:p>
          <a:p>
            <a:pPr eaLnBrk="0" hangingPunct="0">
              <a:spcBef>
                <a:spcPct val="0"/>
              </a:spcBef>
              <a:buClrTx/>
              <a:buFontTx/>
              <a:buNone/>
            </a:pP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procedimientos</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Construyen la confianza sabiendo los hechos y </a:t>
            </a:r>
            <a:endParaRPr lang="es-MX" sz="2700">
              <a:effectLst>
                <a:outerShdw blurRad="38100" dist="38100" dir="2700000" algn="tl">
                  <a:srgbClr val="C0C0C0"/>
                </a:outerShdw>
              </a:effectLst>
              <a:latin typeface="Times New Roman" pitchFamily="18" charset="0"/>
            </a:endParaRPr>
          </a:p>
          <a:p>
            <a:pPr eaLnBrk="0" hangingPunct="0">
              <a:spcBef>
                <a:spcPct val="0"/>
              </a:spcBef>
              <a:buClrTx/>
              <a:buFontTx/>
              <a:buNone/>
            </a:pP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haciendo su trabajo</a:t>
            </a:r>
            <a:r>
              <a:rPr lang="es-MX" sz="2700">
                <a:effectLst>
                  <a:outerShdw blurRad="38100" dist="38100" dir="2700000" algn="tl">
                    <a:srgbClr val="C0C0C0"/>
                  </a:outerShdw>
                </a:effectLst>
                <a:latin typeface="Times New Roman" pitchFamily="18" charset="0"/>
              </a:rPr>
              <a:t>.</a:t>
            </a:r>
            <a:endParaRPr lang="es-ES" sz="2700">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0-#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113088" y="1878013"/>
            <a:ext cx="5502275" cy="49657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000">
                <a:effectLst>
                  <a:outerShdw blurRad="38100" dist="38100" dir="2700000" algn="tl">
                    <a:srgbClr val="C0C0C0"/>
                  </a:outerShdw>
                </a:effectLst>
                <a:latin typeface="Times New Roman" pitchFamily="18" charset="0"/>
              </a:rPr>
              <a:t>* Falta de decisión</a:t>
            </a:r>
          </a:p>
          <a:p>
            <a:pPr defTabSz="762000" eaLnBrk="0" hangingPunct="0"/>
            <a:r>
              <a:rPr lang="es-ES_tradnl" sz="4000">
                <a:effectLst>
                  <a:outerShdw blurRad="38100" dist="38100" dir="2700000" algn="tl">
                    <a:srgbClr val="C0C0C0"/>
                  </a:outerShdw>
                </a:effectLst>
                <a:latin typeface="Times New Roman" pitchFamily="18" charset="0"/>
              </a:rPr>
              <a:t>* Falta de toma de riesgos</a:t>
            </a:r>
          </a:p>
          <a:p>
            <a:pPr defTabSz="762000" eaLnBrk="0" hangingPunct="0"/>
            <a:r>
              <a:rPr lang="es-ES_tradnl" sz="4000">
                <a:effectLst>
                  <a:outerShdw blurRad="38100" dist="38100" dir="2700000" algn="tl">
                    <a:srgbClr val="C0C0C0"/>
                  </a:outerShdw>
                </a:effectLst>
                <a:latin typeface="Times New Roman" pitchFamily="18" charset="0"/>
              </a:rPr>
              <a:t>* Dependencia de hechos</a:t>
            </a:r>
          </a:p>
          <a:p>
            <a:pPr defTabSz="762000" eaLnBrk="0" hangingPunct="0"/>
            <a:r>
              <a:rPr lang="es-ES_tradnl" sz="4000">
                <a:effectLst>
                  <a:outerShdw blurRad="38100" dist="38100" dir="2700000" algn="tl">
                    <a:srgbClr val="C0C0C0"/>
                  </a:outerShdw>
                </a:effectLst>
                <a:latin typeface="Times New Roman" pitchFamily="18" charset="0"/>
              </a:rPr>
              <a:t>   y figuras</a:t>
            </a:r>
          </a:p>
          <a:p>
            <a:pPr defTabSz="762000" eaLnBrk="0" hangingPunct="0"/>
            <a:r>
              <a:rPr lang="es-ES_tradnl" sz="4000">
                <a:effectLst>
                  <a:outerShdw blurRad="38100" dist="38100" dir="2700000" algn="tl">
                    <a:srgbClr val="C0C0C0"/>
                  </a:outerShdw>
                </a:effectLst>
                <a:latin typeface="Times New Roman" pitchFamily="18" charset="0"/>
              </a:rPr>
              <a:t>* Naturaleza impersonal</a:t>
            </a:r>
          </a:p>
          <a:p>
            <a:pPr defTabSz="762000" eaLnBrk="0" hangingPunct="0"/>
            <a:endParaRPr lang="es-ES_tradnl" sz="4000">
              <a:effectLst>
                <a:outerShdw blurRad="38100" dist="38100" dir="2700000" algn="tl">
                  <a:srgbClr val="C0C0C0"/>
                </a:outerShdw>
              </a:effectLst>
              <a:latin typeface="Times New Roman" pitchFamily="18" charset="0"/>
            </a:endParaRPr>
          </a:p>
          <a:p>
            <a:pPr defTabSz="762000" eaLnBrk="0" hangingPunct="0"/>
            <a:r>
              <a:rPr lang="es-ES_tradnl" sz="4000">
                <a:effectLst>
                  <a:outerShdw blurRad="38100" dist="38100" dir="2700000" algn="tl">
                    <a:srgbClr val="C0C0C0"/>
                  </a:outerShdw>
                </a:effectLst>
                <a:latin typeface="Times New Roman" pitchFamily="18" charset="0"/>
              </a:rPr>
              <a:t>EVITA </a:t>
            </a:r>
          </a:p>
          <a:p>
            <a:pPr defTabSz="762000" eaLnBrk="0" hangingPunct="0"/>
            <a:r>
              <a:rPr lang="es-ES_tradnl" sz="4000">
                <a:effectLst>
                  <a:outerShdw blurRad="38100" dist="38100" dir="2700000" algn="tl">
                    <a:srgbClr val="C0C0C0"/>
                  </a:outerShdw>
                </a:effectLst>
                <a:latin typeface="Times New Roman" pitchFamily="18" charset="0"/>
              </a:rPr>
              <a:t>INVOLUCRAMIENTO</a:t>
            </a:r>
          </a:p>
        </p:txBody>
      </p:sp>
      <p:sp>
        <p:nvSpPr>
          <p:cNvPr id="73731" name="Rectangle 3"/>
          <p:cNvSpPr>
            <a:spLocks noChangeArrowheads="1"/>
          </p:cNvSpPr>
          <p:nvPr/>
        </p:nvSpPr>
        <p:spPr bwMode="auto">
          <a:xfrm>
            <a:off x="695325" y="1420813"/>
            <a:ext cx="2154238" cy="54229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35000">
                <a:effectLst>
                  <a:outerShdw blurRad="38100" dist="38100" dir="2700000" algn="tl">
                    <a:srgbClr val="C0C0C0"/>
                  </a:outerShdw>
                </a:effectLst>
                <a:latin typeface="Times New Roman" pitchFamily="18" charset="0"/>
              </a:rPr>
              <a:t>?</a:t>
            </a:r>
          </a:p>
        </p:txBody>
      </p:sp>
      <p:sp>
        <p:nvSpPr>
          <p:cNvPr id="73732" name="Rectangle 4"/>
          <p:cNvSpPr>
            <a:spLocks noChangeArrowheads="1"/>
          </p:cNvSpPr>
          <p:nvPr/>
        </p:nvSpPr>
        <p:spPr bwMode="auto">
          <a:xfrm>
            <a:off x="1588" y="106363"/>
            <a:ext cx="5076825" cy="850900"/>
          </a:xfrm>
          <a:prstGeom prst="rect">
            <a:avLst/>
          </a:prstGeom>
          <a:noFill/>
          <a:ln w="12700">
            <a:noFill/>
            <a:miter lim="800000"/>
            <a:headEnd/>
            <a:tailEnd/>
          </a:ln>
          <a:effectLst/>
        </p:spPr>
        <p:txBody>
          <a:bodyPr lIns="90488" tIns="44450" rIns="90488" bIns="44450">
            <a:spAutoFit/>
          </a:bodyPr>
          <a:lstStyle/>
          <a:p>
            <a:pPr defTabSz="762000" eaLnBrk="0" hangingPunct="0"/>
            <a:r>
              <a:rPr lang="es-ES_tradnl" sz="5000" b="1">
                <a:effectLst>
                  <a:outerShdw blurRad="38100" dist="38100" dir="2700000" algn="tl">
                    <a:srgbClr val="C0C0C0"/>
                  </a:outerShdw>
                </a:effectLst>
                <a:latin typeface="Times New Roman" pitchFamily="18" charset="0"/>
              </a:rPr>
              <a:t>2</a:t>
            </a:r>
          </a:p>
        </p:txBody>
      </p:sp>
      <p:grpSp>
        <p:nvGrpSpPr>
          <p:cNvPr id="73733" name="Group 5"/>
          <p:cNvGrpSpPr>
            <a:grpSpLocks/>
          </p:cNvGrpSpPr>
          <p:nvPr/>
        </p:nvGrpSpPr>
        <p:grpSpPr bwMode="auto">
          <a:xfrm>
            <a:off x="7431088" y="1588"/>
            <a:ext cx="1701800" cy="1701800"/>
            <a:chOff x="4681" y="1"/>
            <a:chExt cx="1072" cy="1072"/>
          </a:xfrm>
        </p:grpSpPr>
        <p:sp>
          <p:nvSpPr>
            <p:cNvPr id="73734" name="Arc 6"/>
            <p:cNvSpPr>
              <a:spLocks/>
            </p:cNvSpPr>
            <p:nvPr/>
          </p:nvSpPr>
          <p:spPr bwMode="auto">
            <a:xfrm>
              <a:off x="5217" y="1"/>
              <a:ext cx="536" cy="536"/>
            </a:xfrm>
            <a:custGeom>
              <a:avLst/>
              <a:gdLst>
                <a:gd name="G0" fmla="+- 40 0 0"/>
                <a:gd name="G1" fmla="+- 21600 0 0"/>
                <a:gd name="G2" fmla="+- 21600 0 0"/>
                <a:gd name="T0" fmla="*/ 0 w 21640"/>
                <a:gd name="T1" fmla="*/ 0 h 21600"/>
                <a:gd name="T2" fmla="*/ 21640 w 21640"/>
                <a:gd name="T3" fmla="*/ 21560 h 21600"/>
                <a:gd name="T4" fmla="*/ 40 w 21640"/>
                <a:gd name="T5" fmla="*/ 21600 h 21600"/>
              </a:gdLst>
              <a:ahLst/>
              <a:cxnLst>
                <a:cxn ang="0">
                  <a:pos x="T0" y="T1"/>
                </a:cxn>
                <a:cxn ang="0">
                  <a:pos x="T2" y="T3"/>
                </a:cxn>
                <a:cxn ang="0">
                  <a:pos x="T4" y="T5"/>
                </a:cxn>
              </a:cxnLst>
              <a:rect l="0" t="0" r="r" b="b"/>
              <a:pathLst>
                <a:path w="21640" h="21600" fill="none" extrusionOk="0">
                  <a:moveTo>
                    <a:pt x="0" y="0"/>
                  </a:moveTo>
                  <a:cubicBezTo>
                    <a:pt x="13" y="0"/>
                    <a:pt x="26" y="-1"/>
                    <a:pt x="40" y="0"/>
                  </a:cubicBezTo>
                  <a:cubicBezTo>
                    <a:pt x="11953" y="0"/>
                    <a:pt x="21617" y="9646"/>
                    <a:pt x="21639" y="21560"/>
                  </a:cubicBezTo>
                </a:path>
                <a:path w="21640" h="21600" stroke="0" extrusionOk="0">
                  <a:moveTo>
                    <a:pt x="0" y="0"/>
                  </a:moveTo>
                  <a:cubicBezTo>
                    <a:pt x="13" y="0"/>
                    <a:pt x="26" y="-1"/>
                    <a:pt x="40" y="0"/>
                  </a:cubicBezTo>
                  <a:cubicBezTo>
                    <a:pt x="11953" y="0"/>
                    <a:pt x="21617" y="9646"/>
                    <a:pt x="21639" y="21560"/>
                  </a:cubicBezTo>
                  <a:lnTo>
                    <a:pt x="40" y="21600"/>
                  </a:lnTo>
                  <a:close/>
                </a:path>
              </a:pathLst>
            </a:custGeom>
            <a:noFill/>
            <a:ln w="12700" cap="rnd">
              <a:solidFill>
                <a:schemeClr val="tx1"/>
              </a:solidFill>
              <a:round/>
              <a:headEnd/>
              <a:tailEnd/>
            </a:ln>
            <a:effectLst/>
          </p:spPr>
          <p:txBody>
            <a:bodyPr wrap="none" anchor="ctr"/>
            <a:lstStyle/>
            <a:p>
              <a:endParaRPr lang="es-MX"/>
            </a:p>
          </p:txBody>
        </p:sp>
        <p:sp>
          <p:nvSpPr>
            <p:cNvPr id="73735" name="Arc 7"/>
            <p:cNvSpPr>
              <a:spLocks/>
            </p:cNvSpPr>
            <p:nvPr/>
          </p:nvSpPr>
          <p:spPr bwMode="auto">
            <a:xfrm>
              <a:off x="5216" y="536"/>
              <a:ext cx="536" cy="5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s-MX"/>
            </a:p>
          </p:txBody>
        </p:sp>
        <p:sp>
          <p:nvSpPr>
            <p:cNvPr id="73736" name="Arc 8"/>
            <p:cNvSpPr>
              <a:spLocks/>
            </p:cNvSpPr>
            <p:nvPr/>
          </p:nvSpPr>
          <p:spPr bwMode="auto">
            <a:xfrm>
              <a:off x="4681" y="2"/>
              <a:ext cx="536" cy="536"/>
            </a:xfrm>
            <a:custGeom>
              <a:avLst/>
              <a:gdLst>
                <a:gd name="G0" fmla="+- 21600 0 0"/>
                <a:gd name="G1" fmla="+- 21600 0 0"/>
                <a:gd name="G2" fmla="+- 21600 0 0"/>
                <a:gd name="T0" fmla="*/ 0 w 21600"/>
                <a:gd name="T1" fmla="*/ 21560 h 21600"/>
                <a:gd name="T2" fmla="*/ 2156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0"/>
                  </a:moveTo>
                  <a:cubicBezTo>
                    <a:pt x="22" y="9661"/>
                    <a:pt x="9661" y="22"/>
                    <a:pt x="21560" y="0"/>
                  </a:cubicBezTo>
                </a:path>
                <a:path w="21600" h="21600" stroke="0" extrusionOk="0">
                  <a:moveTo>
                    <a:pt x="0" y="21560"/>
                  </a:moveTo>
                  <a:cubicBezTo>
                    <a:pt x="22" y="9661"/>
                    <a:pt x="9661" y="22"/>
                    <a:pt x="21560" y="0"/>
                  </a:cubicBezTo>
                  <a:lnTo>
                    <a:pt x="21600" y="21600"/>
                  </a:lnTo>
                  <a:close/>
                </a:path>
              </a:pathLst>
            </a:custGeom>
            <a:noFill/>
            <a:ln w="12700" cap="rnd">
              <a:solidFill>
                <a:schemeClr val="tx1"/>
              </a:solidFill>
              <a:round/>
              <a:headEnd/>
              <a:tailEnd/>
            </a:ln>
            <a:effectLst/>
          </p:spPr>
          <p:txBody>
            <a:bodyPr wrap="none" anchor="ctr"/>
            <a:lstStyle/>
            <a:p>
              <a:endParaRPr lang="es-MX"/>
            </a:p>
          </p:txBody>
        </p:sp>
        <p:sp>
          <p:nvSpPr>
            <p:cNvPr id="73737" name="Arc 9"/>
            <p:cNvSpPr>
              <a:spLocks/>
            </p:cNvSpPr>
            <p:nvPr/>
          </p:nvSpPr>
          <p:spPr bwMode="auto">
            <a:xfrm>
              <a:off x="4682" y="537"/>
              <a:ext cx="536" cy="536"/>
            </a:xfrm>
            <a:custGeom>
              <a:avLst/>
              <a:gdLst>
                <a:gd name="G0" fmla="+- 21600 0 0"/>
                <a:gd name="G1" fmla="+- 40 0 0"/>
                <a:gd name="G2" fmla="+- 21600 0 0"/>
                <a:gd name="T0" fmla="*/ 21560 w 21600"/>
                <a:gd name="T1" fmla="*/ 21640 h 21640"/>
                <a:gd name="T2" fmla="*/ 0 w 21600"/>
                <a:gd name="T3" fmla="*/ 0 h 21640"/>
                <a:gd name="T4" fmla="*/ 21600 w 21600"/>
                <a:gd name="T5" fmla="*/ 40 h 21640"/>
              </a:gdLst>
              <a:ahLst/>
              <a:cxnLst>
                <a:cxn ang="0">
                  <a:pos x="T0" y="T1"/>
                </a:cxn>
                <a:cxn ang="0">
                  <a:pos x="T2" y="T3"/>
                </a:cxn>
                <a:cxn ang="0">
                  <a:pos x="T4" y="T5"/>
                </a:cxn>
              </a:cxnLst>
              <a:rect l="0" t="0" r="r" b="b"/>
              <a:pathLst>
                <a:path w="21600" h="21640" fill="none" extrusionOk="0">
                  <a:moveTo>
                    <a:pt x="21560" y="21639"/>
                  </a:moveTo>
                  <a:cubicBezTo>
                    <a:pt x="9646" y="21617"/>
                    <a:pt x="0" y="11953"/>
                    <a:pt x="0" y="40"/>
                  </a:cubicBezTo>
                  <a:cubicBezTo>
                    <a:pt x="-1" y="26"/>
                    <a:pt x="0" y="13"/>
                    <a:pt x="0" y="0"/>
                  </a:cubicBezTo>
                </a:path>
                <a:path w="21600" h="21640" stroke="0" extrusionOk="0">
                  <a:moveTo>
                    <a:pt x="21560" y="21639"/>
                  </a:moveTo>
                  <a:cubicBezTo>
                    <a:pt x="9646" y="21617"/>
                    <a:pt x="0" y="11953"/>
                    <a:pt x="0" y="40"/>
                  </a:cubicBezTo>
                  <a:cubicBezTo>
                    <a:pt x="-1" y="26"/>
                    <a:pt x="0" y="13"/>
                    <a:pt x="0" y="0"/>
                  </a:cubicBezTo>
                  <a:lnTo>
                    <a:pt x="21600" y="40"/>
                  </a:lnTo>
                  <a:close/>
                </a:path>
              </a:pathLst>
            </a:custGeom>
            <a:noFill/>
            <a:ln w="12700" cap="rnd">
              <a:solidFill>
                <a:schemeClr val="tx1"/>
              </a:solidFill>
              <a:round/>
              <a:headEnd/>
              <a:tailEnd/>
            </a:ln>
            <a:effectLst/>
          </p:spPr>
          <p:txBody>
            <a:bodyPr wrap="none" anchor="ctr"/>
            <a:lstStyle/>
            <a:p>
              <a:endParaRPr lang="es-MX"/>
            </a:p>
          </p:txBody>
        </p:sp>
      </p:grpSp>
      <p:sp>
        <p:nvSpPr>
          <p:cNvPr id="73738" name="Rectangle 10"/>
          <p:cNvSpPr>
            <a:spLocks noChangeArrowheads="1"/>
          </p:cNvSpPr>
          <p:nvPr/>
        </p:nvSpPr>
        <p:spPr bwMode="auto">
          <a:xfrm>
            <a:off x="8281988" y="854075"/>
            <a:ext cx="842962" cy="833438"/>
          </a:xfrm>
          <a:prstGeom prst="rect">
            <a:avLst/>
          </a:prstGeom>
          <a:noFill/>
          <a:ln w="12700">
            <a:solidFill>
              <a:schemeClr val="tx1"/>
            </a:solidFill>
            <a:miter lim="800000"/>
            <a:headEnd/>
            <a:tailEnd/>
          </a:ln>
          <a:effectLst/>
        </p:spPr>
        <p:txBody>
          <a:bodyPr wrap="none" anchor="ctr"/>
          <a:lstStyle/>
          <a:p>
            <a:endParaRPr lang="es-MX"/>
          </a:p>
        </p:txBody>
      </p:sp>
      <p:sp>
        <p:nvSpPr>
          <p:cNvPr id="73739" name="Text Box 11"/>
          <p:cNvSpPr txBox="1">
            <a:spLocks noChangeArrowheads="1"/>
          </p:cNvSpPr>
          <p:nvPr/>
        </p:nvSpPr>
        <p:spPr bwMode="auto">
          <a:xfrm>
            <a:off x="1258888" y="333375"/>
            <a:ext cx="3384550" cy="762000"/>
          </a:xfrm>
          <a:prstGeom prst="rect">
            <a:avLst/>
          </a:prstGeom>
          <a:noFill/>
          <a:ln w="9525">
            <a:noFill/>
            <a:miter lim="800000"/>
            <a:headEnd/>
            <a:tailEnd/>
          </a:ln>
          <a:effectLst/>
        </p:spPr>
        <p:txBody>
          <a:bodyPr>
            <a:spAutoFit/>
          </a:bodyPr>
          <a:lstStyle/>
          <a:p>
            <a:pPr>
              <a:spcBef>
                <a:spcPct val="50000"/>
              </a:spcBef>
            </a:pPr>
            <a:r>
              <a:rPr lang="es-MX" sz="4400"/>
              <a:t>Pero</a:t>
            </a:r>
            <a:endParaRPr lang="es-ES" sz="4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70013" y="301625"/>
            <a:ext cx="7313612" cy="750888"/>
          </a:xfrm>
        </p:spPr>
        <p:txBody>
          <a:bodyPr/>
          <a:lstStyle/>
          <a:p>
            <a:pPr algn="ctr"/>
            <a:r>
              <a:rPr lang="es-MX"/>
              <a:t>Estilo 2 (ejercicio)</a:t>
            </a:r>
            <a:endParaRPr lang="es-ES"/>
          </a:p>
        </p:txBody>
      </p:sp>
      <p:sp>
        <p:nvSpPr>
          <p:cNvPr id="38915" name="Rectangle 3"/>
          <p:cNvSpPr>
            <a:spLocks noGrp="1" noChangeArrowheads="1"/>
          </p:cNvSpPr>
          <p:nvPr>
            <p:ph type="body" idx="1"/>
          </p:nvPr>
        </p:nvSpPr>
        <p:spPr/>
        <p:txBody>
          <a:bodyPr/>
          <a:lstStyle/>
          <a:p>
            <a:pPr>
              <a:lnSpc>
                <a:spcPct val="90000"/>
              </a:lnSpc>
              <a:buFont typeface="Wingdings" pitchFamily="2" charset="2"/>
              <a:buNone/>
            </a:pPr>
            <a:r>
              <a:rPr lang="es-MX"/>
              <a:t>4.- Se deja caer una pelota desde una altura de 30 metros; choca contra el suelo y rebota varias veces hasta permanecer quieta. En cada rebote que da, alcanza un tercio menos de la altura anterior. ¿Cuál es la distancia que recorre la pelota sobre su trayectoria desde que se deja caer y alcanza la altura máxima después del cuarto rebote?</a:t>
            </a:r>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rc 2"/>
          <p:cNvSpPr>
            <a:spLocks/>
          </p:cNvSpPr>
          <p:nvPr/>
        </p:nvSpPr>
        <p:spPr bwMode="auto">
          <a:xfrm>
            <a:off x="4129088" y="0"/>
            <a:ext cx="5003800" cy="50038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s-MX"/>
          </a:p>
        </p:txBody>
      </p:sp>
      <p:sp>
        <p:nvSpPr>
          <p:cNvPr id="39939" name="Rectangle 3"/>
          <p:cNvSpPr>
            <a:spLocks noChangeArrowheads="1"/>
          </p:cNvSpPr>
          <p:nvPr/>
        </p:nvSpPr>
        <p:spPr bwMode="auto">
          <a:xfrm>
            <a:off x="6588125" y="1268413"/>
            <a:ext cx="1133475" cy="23749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15000" b="1">
                <a:effectLst>
                  <a:outerShdw blurRad="38100" dist="38100" dir="2700000" algn="tl">
                    <a:srgbClr val="C0C0C0"/>
                  </a:outerShdw>
                </a:effectLst>
                <a:latin typeface="Times New Roman" pitchFamily="18" charset="0"/>
              </a:rPr>
              <a:t>3</a:t>
            </a:r>
          </a:p>
        </p:txBody>
      </p:sp>
      <p:sp>
        <p:nvSpPr>
          <p:cNvPr id="39940" name="Rectangle 4"/>
          <p:cNvSpPr>
            <a:spLocks noChangeArrowheads="1"/>
          </p:cNvSpPr>
          <p:nvPr/>
        </p:nvSpPr>
        <p:spPr bwMode="auto">
          <a:xfrm>
            <a:off x="3276600" y="4508500"/>
            <a:ext cx="4406900" cy="191770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4000" b="1">
                <a:effectLst>
                  <a:outerShdw blurRad="38100" dist="38100" dir="2700000" algn="tl">
                    <a:srgbClr val="C0C0C0"/>
                  </a:outerShdw>
                </a:effectLst>
                <a:latin typeface="Times New Roman" pitchFamily="18" charset="0"/>
              </a:rPr>
              <a:t>Conceptos Abstractos</a:t>
            </a:r>
          </a:p>
          <a:p>
            <a:pPr algn="ctr" defTabSz="762000" eaLnBrk="0" hangingPunct="0"/>
            <a:r>
              <a:rPr lang="es-ES_tradnl" sz="4000" b="1">
                <a:effectLst>
                  <a:outerShdw blurRad="38100" dist="38100" dir="2700000" algn="tl">
                    <a:srgbClr val="C0C0C0"/>
                  </a:outerShdw>
                </a:effectLst>
                <a:latin typeface="Times New Roman" pitchFamily="18" charset="0"/>
              </a:rPr>
              <a:t>(pensar)</a:t>
            </a:r>
          </a:p>
        </p:txBody>
      </p:sp>
      <p:sp>
        <p:nvSpPr>
          <p:cNvPr id="39941" name="Rectangle 5"/>
          <p:cNvSpPr>
            <a:spLocks noChangeArrowheads="1"/>
          </p:cNvSpPr>
          <p:nvPr/>
        </p:nvSpPr>
        <p:spPr bwMode="auto">
          <a:xfrm>
            <a:off x="1030288" y="358775"/>
            <a:ext cx="2325687" cy="1308100"/>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lang="es-ES_tradnl" sz="4000" b="1">
                <a:effectLst>
                  <a:outerShdw blurRad="38100" dist="38100" dir="2700000" algn="tl">
                    <a:srgbClr val="C0C0C0"/>
                  </a:outerShdw>
                </a:effectLst>
                <a:latin typeface="Times New Roman" pitchFamily="18" charset="0"/>
              </a:rPr>
              <a:t>Ejecución</a:t>
            </a:r>
          </a:p>
          <a:p>
            <a:pPr algn="ctr" defTabSz="762000" eaLnBrk="0" hangingPunct="0"/>
            <a:r>
              <a:rPr lang="es-ES_tradnl" sz="4000" b="1">
                <a:effectLst>
                  <a:outerShdw blurRad="38100" dist="38100" dir="2700000" algn="tl">
                    <a:srgbClr val="C0C0C0"/>
                  </a:outerShdw>
                </a:effectLst>
                <a:latin typeface="Times New Roman" pitchFamily="18" charset="0"/>
              </a:rPr>
              <a:t>(hacer)</a:t>
            </a:r>
          </a:p>
        </p:txBody>
      </p:sp>
      <p:sp>
        <p:nvSpPr>
          <p:cNvPr id="39942" name="Rectangle 6"/>
          <p:cNvSpPr>
            <a:spLocks noChangeArrowheads="1"/>
          </p:cNvSpPr>
          <p:nvPr/>
        </p:nvSpPr>
        <p:spPr bwMode="auto">
          <a:xfrm>
            <a:off x="5219700" y="504825"/>
            <a:ext cx="3384550" cy="112395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3400" b="1">
                <a:effectLst>
                  <a:outerShdw blurRad="38100" dist="38100" dir="2700000" algn="tl">
                    <a:srgbClr val="C0C0C0"/>
                  </a:outerShdw>
                </a:effectLst>
                <a:latin typeface="Times New Roman" pitchFamily="18" charset="0"/>
              </a:rPr>
              <a:t>Personas del</a:t>
            </a:r>
          </a:p>
          <a:p>
            <a:pPr algn="ctr" defTabSz="762000" eaLnBrk="0" hangingPunct="0"/>
            <a:r>
              <a:rPr lang="es-ES_tradnl" sz="3400" b="1">
                <a:effectLst>
                  <a:outerShdw blurRad="38100" dist="38100" dir="2700000" algn="tl">
                    <a:srgbClr val="C0C0C0"/>
                  </a:outerShdw>
                </a:effectLst>
                <a:latin typeface="Times New Roman" pitchFamily="18" charset="0"/>
              </a:rPr>
              <a:t>sentido común</a:t>
            </a:r>
          </a:p>
        </p:txBody>
      </p:sp>
      <p:pic>
        <p:nvPicPr>
          <p:cNvPr id="39943" name="Picture 7" descr="j0291984"/>
          <p:cNvPicPr>
            <a:picLocks noChangeAspect="1" noChangeArrowheads="1"/>
          </p:cNvPicPr>
          <p:nvPr/>
        </p:nvPicPr>
        <p:blipFill>
          <a:blip r:embed="rId3" cstate="print"/>
          <a:srcRect/>
          <a:stretch>
            <a:fillRect/>
          </a:stretch>
        </p:blipFill>
        <p:spPr bwMode="auto">
          <a:xfrm>
            <a:off x="827088" y="3316288"/>
            <a:ext cx="2690812" cy="284956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dissolve">
                                      <p:cBhvr>
                                        <p:cTn id="7" dur="500"/>
                                        <p:tgtEl>
                                          <p:spTgt spid="3993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9942"/>
                                        </p:tgtEl>
                                        <p:attrNameLst>
                                          <p:attrName>style.visibility</p:attrName>
                                        </p:attrNameLst>
                                      </p:cBhvr>
                                      <p:to>
                                        <p:strVal val="visible"/>
                                      </p:to>
                                    </p:set>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39940"/>
                                        </p:tgtEl>
                                        <p:attrNameLst>
                                          <p:attrName>style.visibility</p:attrName>
                                        </p:attrNameLst>
                                      </p:cBhvr>
                                      <p:to>
                                        <p:strVal val="visible"/>
                                      </p:to>
                                    </p:set>
                                    <p:animEffect transition="in" filter="blinds(horizontal)">
                                      <p:cBhvr>
                                        <p:cTn id="14" dur="500"/>
                                        <p:tgtEl>
                                          <p:spTgt spid="39940"/>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39941"/>
                                        </p:tgtEl>
                                        <p:attrNameLst>
                                          <p:attrName>style.visibility</p:attrName>
                                        </p:attrNameLst>
                                      </p:cBhvr>
                                      <p:to>
                                        <p:strVal val="visible"/>
                                      </p:to>
                                    </p:set>
                                    <p:animEffect transition="in" filter="blinds(horizontal)">
                                      <p:cBhvr>
                                        <p:cTn id="18"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0" grpId="0" autoUpdateAnimBg="0"/>
      <p:bldP spid="39941" grpId="0" autoUpdateAnimBg="0"/>
      <p:bldP spid="399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812925" y="449263"/>
            <a:ext cx="5794375" cy="758825"/>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400" b="1">
                <a:effectLst>
                  <a:outerShdw blurRad="38100" dist="38100" dir="2700000" algn="tl">
                    <a:srgbClr val="C0C0C0"/>
                  </a:outerShdw>
                </a:effectLst>
                <a:latin typeface="Times New Roman" pitchFamily="18" charset="0"/>
              </a:rPr>
              <a:t>Personas realistas		3</a:t>
            </a:r>
          </a:p>
        </p:txBody>
      </p:sp>
      <p:sp>
        <p:nvSpPr>
          <p:cNvPr id="41987" name="Rectangle 3"/>
          <p:cNvSpPr>
            <a:spLocks noChangeArrowheads="1"/>
          </p:cNvSpPr>
          <p:nvPr/>
        </p:nvSpPr>
        <p:spPr bwMode="auto">
          <a:xfrm>
            <a:off x="1028700" y="1525588"/>
            <a:ext cx="8007350" cy="5213350"/>
          </a:xfrm>
          <a:prstGeom prst="rect">
            <a:avLst/>
          </a:prstGeom>
          <a:noFill/>
          <a:ln w="12700">
            <a:noFill/>
            <a:miter lim="800000"/>
            <a:headEnd/>
            <a:tailEnd/>
          </a:ln>
          <a:effectLst/>
        </p:spPr>
        <p:txBody>
          <a:bodyPr lIns="90488" tIns="44450" rIns="90488" bIns="44450">
            <a:spAutoFit/>
          </a:bodyPr>
          <a:lstStyle/>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Perciben la información de manera abstracta y la </a:t>
            </a:r>
            <a:endParaRPr lang="es-MX" sz="2800">
              <a:effectLst>
                <a:outerShdw blurRad="38100" dist="38100" dir="2700000" algn="tl">
                  <a:srgbClr val="C0C0C0"/>
                </a:outerShdw>
              </a:effectLst>
              <a:latin typeface="Times New Roman" pitchFamily="18" charset="0"/>
            </a:endParaRPr>
          </a:p>
          <a:p>
            <a:pPr defTabSz="762000" eaLnBrk="0" hangingPunct="0"/>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procesan activamente</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Buscan la utilidad y resultados</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n-US" sz="2800">
                <a:effectLst>
                  <a:outerShdw blurRad="38100" dist="38100" dir="2700000" algn="tl">
                    <a:srgbClr val="C0C0C0"/>
                  </a:outerShdw>
                </a:effectLst>
                <a:latin typeface="Times New Roman" pitchFamily="18" charset="0"/>
              </a:rPr>
              <a:t> 	Son </a:t>
            </a:r>
            <a:r>
              <a:rPr lang="es-ES" sz="2800">
                <a:effectLst>
                  <a:outerShdw blurRad="38100" dist="38100" dir="2700000" algn="tl">
                    <a:srgbClr val="C0C0C0"/>
                  </a:outerShdw>
                </a:effectLst>
                <a:latin typeface="Times New Roman" pitchFamily="18" charset="0"/>
              </a:rPr>
              <a:t>pragmáticos: creen que “si funciona, úsalo”</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Sobresalen en aterrizar los problemas</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Son gente con sentido común que no se pone de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pie en las ceremonias. </a:t>
            </a: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Tienen una tolerancia limitada hacia las ideas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ambiguas o confusas</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r>
              <a:rPr lang="es-ES" sz="2800">
                <a:effectLst>
                  <a:outerShdw blurRad="38100" dist="38100" dir="2700000" algn="tl">
                    <a:srgbClr val="C0C0C0"/>
                  </a:outerShdw>
                </a:effectLst>
                <a:latin typeface="Times New Roman" pitchFamily="18" charset="0"/>
              </a:rPr>
              <a:t>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Experimentan y juegan con los conceptos, las </a:t>
            </a:r>
            <a:r>
              <a:rPr lang="es-MX" sz="2800">
                <a:effectLst>
                  <a:outerShdw blurRad="38100" dist="38100" dir="2700000" algn="tl">
                    <a:srgbClr val="C0C0C0"/>
                  </a:outerShdw>
                </a:effectLst>
                <a:latin typeface="Times New Roman" pitchFamily="18" charset="0"/>
              </a:rPr>
              <a:t>	</a:t>
            </a:r>
            <a:r>
              <a:rPr lang="es-ES" sz="2800">
                <a:effectLst>
                  <a:outerShdw blurRad="38100" dist="38100" dir="2700000" algn="tl">
                    <a:srgbClr val="C0C0C0"/>
                  </a:outerShdw>
                </a:effectLst>
                <a:latin typeface="Times New Roman" pitchFamily="18" charset="0"/>
              </a:rPr>
              <a:t>palabras</a:t>
            </a:r>
            <a:r>
              <a:rPr lang="es-MX" sz="2800">
                <a:effectLst>
                  <a:outerShdw blurRad="38100" dist="38100" dir="2700000" algn="tl">
                    <a:srgbClr val="C0C0C0"/>
                  </a:outerShdw>
                </a:effectLst>
                <a:latin typeface="Times New Roman" pitchFamily="18" charset="0"/>
              </a:rPr>
              <a:t>.</a:t>
            </a:r>
            <a:endParaRPr lang="es-ES" sz="2800">
              <a:effectLst>
                <a:outerShdw blurRad="38100" dist="38100" dir="2700000" algn="tl">
                  <a:srgbClr val="C0C0C0"/>
                </a:outerShdw>
              </a:effectLst>
              <a:latin typeface="Times New Roman" pitchFamily="18" charset="0"/>
            </a:endParaRPr>
          </a:p>
          <a:p>
            <a:pPr defTabSz="762000" eaLnBrk="0" hangingPunct="0">
              <a:buFontTx/>
              <a:buChar char="•"/>
            </a:pPr>
            <a:endParaRPr lang="es-ES" sz="2800">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dissolve">
                                      <p:cBhvr>
                                        <p:cTn id="7" dur="500"/>
                                        <p:tgtEl>
                                          <p:spTgt spid="4198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1987"/>
                                        </p:tgtEl>
                                        <p:attrNameLst>
                                          <p:attrName>style.visibility</p:attrName>
                                        </p:attrNameLst>
                                      </p:cBhvr>
                                      <p:to>
                                        <p:strVal val="visible"/>
                                      </p:to>
                                    </p:set>
                                    <p:animEffect transition="in" filter="checkerboard(across)">
                                      <p:cBhvr>
                                        <p:cTn id="11"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03313" y="525463"/>
            <a:ext cx="8077200" cy="5640387"/>
          </a:xfrm>
        </p:spPr>
        <p:txBody>
          <a:bodyPr/>
          <a:lstStyle/>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Necesitan saber cómo funcionan las cosas</a:t>
            </a:r>
            <a:r>
              <a:rPr lang="es-MX" sz="2700">
                <a:effectLst>
                  <a:outerShdw blurRad="38100" dist="38100" dir="2700000" algn="tl">
                    <a:srgbClr val="C0C0C0"/>
                  </a:outerShdw>
                </a:effectLst>
                <a:latin typeface="Times New Roman" pitchFamily="18" charset="0"/>
              </a:rPr>
              <a:t>.</a:t>
            </a:r>
            <a:r>
              <a:rPr lang="es-ES" sz="2700">
                <a:effectLst>
                  <a:outerShdw blurRad="38100" dist="38100" dir="2700000" algn="tl">
                    <a:srgbClr val="C0C0C0"/>
                  </a:outerShdw>
                </a:effectLst>
                <a:latin typeface="Times New Roman" pitchFamily="18" charset="0"/>
              </a:rPr>
              <a:t> </a:t>
            </a:r>
            <a:endParaRPr lang="es-MX" sz="2700">
              <a:effectLst>
                <a:outerShdw blurRad="38100" dist="38100" dir="2700000" algn="tl">
                  <a:srgbClr val="C0C0C0"/>
                </a:outerShdw>
              </a:effectLst>
              <a:latin typeface="Times New Roman" pitchFamily="18" charset="0"/>
            </a:endParaRPr>
          </a:p>
          <a:p>
            <a:pPr eaLnBrk="0" hangingPunct="0">
              <a:spcBef>
                <a:spcPct val="0"/>
              </a:spcBef>
              <a:buClrTx/>
              <a:buFontTx/>
              <a:buNone/>
            </a:pPr>
            <a:endParaRPr lang="es-MX"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Crean culturas sólidas y productivas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Se muestran abiertos al encontrarse en un </a:t>
            </a:r>
            <a:r>
              <a:rPr lang="es-MX" sz="2700">
                <a:effectLst>
                  <a:outerShdw blurRad="38100" dist="38100" dir="2700000" algn="tl">
                    <a:srgbClr val="C0C0C0"/>
                  </a:outerShdw>
                </a:effectLst>
                <a:latin typeface="Times New Roman" pitchFamily="18" charset="0"/>
              </a:rPr>
              <a:t> </a:t>
            </a:r>
          </a:p>
          <a:p>
            <a:pPr eaLnBrk="0" hangingPunct="0">
              <a:spcBef>
                <a:spcPct val="0"/>
              </a:spcBef>
              <a:buClrTx/>
              <a:buFontTx/>
              <a:buNone/>
            </a:pP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conflicto</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Van directamente al corazón de las cosas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Se desarrollan sobre planes y líneas de </a:t>
            </a:r>
            <a:endParaRPr lang="es-MX" sz="2700">
              <a:effectLst>
                <a:outerShdw blurRad="38100" dist="38100" dir="2700000" algn="tl">
                  <a:srgbClr val="C0C0C0"/>
                </a:outerShdw>
              </a:effectLst>
              <a:latin typeface="Times New Roman" pitchFamily="18" charset="0"/>
            </a:endParaRPr>
          </a:p>
          <a:p>
            <a:pPr eaLnBrk="0" hangingPunct="0">
              <a:spcBef>
                <a:spcPct val="0"/>
              </a:spcBef>
              <a:buClrTx/>
              <a:buFontTx/>
              <a:buNone/>
            </a:pP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tiempo</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n-US" sz="2700">
                <a:effectLst>
                  <a:outerShdw blurRad="38100" dist="38100" dir="2700000" algn="tl">
                    <a:srgbClr val="C0C0C0"/>
                  </a:outerShdw>
                </a:effectLst>
                <a:latin typeface="Times New Roman" pitchFamily="18" charset="0"/>
              </a:rPr>
              <a:t> 	Atacan los </a:t>
            </a:r>
            <a:r>
              <a:rPr lang="es-ES" sz="2700">
                <a:effectLst>
                  <a:outerShdw blurRad="38100" dist="38100" dir="2700000" algn="tl">
                    <a:srgbClr val="C0C0C0"/>
                  </a:outerShdw>
                </a:effectLst>
                <a:latin typeface="Times New Roman" pitchFamily="18" charset="0"/>
              </a:rPr>
              <a:t>problemas actuando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regularmente    	</a:t>
            </a:r>
            <a:r>
              <a:rPr lang="es-MX" sz="2700">
                <a:effectLst>
                  <a:outerShdw blurRad="38100" dist="38100" dir="2700000" algn="tl">
                    <a:srgbClr val="C0C0C0"/>
                  </a:outerShdw>
                </a:effectLst>
                <a:latin typeface="Times New Roman" pitchFamily="18" charset="0"/>
              </a:rPr>
              <a:t>s</a:t>
            </a:r>
            <a:r>
              <a:rPr lang="es-ES" sz="2700">
                <a:effectLst>
                  <a:outerShdw blurRad="38100" dist="38100" dir="2700000" algn="tl">
                    <a:srgbClr val="C0C0C0"/>
                  </a:outerShdw>
                </a:effectLst>
                <a:latin typeface="Times New Roman" pitchFamily="18" charset="0"/>
              </a:rPr>
              <a:t>in consultar a los demás)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Ejercitan la autoridad por medio de la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recompensa y el castigo</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Construyen la confianza con fuerza personal</a:t>
            </a:r>
            <a:r>
              <a:rPr lang="es-MX" sz="2700">
                <a:effectLst>
                  <a:outerShdw blurRad="38100" dist="38100" dir="2700000" algn="tl">
                    <a:srgbClr val="C0C0C0"/>
                  </a:outerShdw>
                </a:effectLst>
                <a:latin typeface="Times New Roman" pitchFamily="18" charset="0"/>
              </a:rPr>
              <a:t>.</a:t>
            </a:r>
          </a:p>
          <a:p>
            <a:pPr>
              <a:buFont typeface="Wingdings" pitchFamily="2" charset="2"/>
              <a:buNone/>
            </a:pPr>
            <a:endParaRPr lang="es-ES" sz="27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35375" y="1558925"/>
            <a:ext cx="5257800" cy="4965700"/>
          </a:xfrm>
          <a:prstGeom prst="rect">
            <a:avLst/>
          </a:prstGeom>
          <a:noFill/>
          <a:ln w="12700">
            <a:noFill/>
            <a:miter lim="800000"/>
            <a:headEnd/>
            <a:tailEnd/>
          </a:ln>
          <a:effectLst/>
        </p:spPr>
        <p:txBody>
          <a:bodyPr lIns="90488" tIns="44450" rIns="90488" bIns="44450">
            <a:spAutoFit/>
          </a:bodyPr>
          <a:lstStyle/>
          <a:p>
            <a:pPr defTabSz="762000" eaLnBrk="0" hangingPunct="0"/>
            <a:r>
              <a:rPr lang="es-ES_tradnl" sz="4000">
                <a:effectLst>
                  <a:outerShdw blurRad="38100" dist="38100" dir="2700000" algn="tl">
                    <a:srgbClr val="C0C0C0"/>
                  </a:outerShdw>
                </a:effectLst>
                <a:latin typeface="Times New Roman" pitchFamily="18" charset="0"/>
              </a:rPr>
              <a:t>* Precipitado</a:t>
            </a:r>
          </a:p>
          <a:p>
            <a:pPr defTabSz="762000" eaLnBrk="0" hangingPunct="0"/>
            <a:r>
              <a:rPr lang="es-ES_tradnl" sz="4000">
                <a:effectLst>
                  <a:outerShdw blurRad="38100" dist="38100" dir="2700000" algn="tl">
                    <a:srgbClr val="C0C0C0"/>
                  </a:outerShdw>
                </a:effectLst>
                <a:latin typeface="Times New Roman" pitchFamily="18" charset="0"/>
              </a:rPr>
              <a:t>* Impaciente</a:t>
            </a:r>
          </a:p>
          <a:p>
            <a:pPr defTabSz="762000" eaLnBrk="0" hangingPunct="0"/>
            <a:r>
              <a:rPr lang="es-ES_tradnl" sz="4000">
                <a:effectLst>
                  <a:outerShdw blurRad="38100" dist="38100" dir="2700000" algn="tl">
                    <a:srgbClr val="C0C0C0"/>
                  </a:outerShdw>
                </a:effectLst>
                <a:latin typeface="Times New Roman" pitchFamily="18" charset="0"/>
              </a:rPr>
              <a:t>* Dominante</a:t>
            </a:r>
          </a:p>
          <a:p>
            <a:pPr defTabSz="762000" eaLnBrk="0" hangingPunct="0"/>
            <a:r>
              <a:rPr lang="es-ES_tradnl" sz="4000">
                <a:effectLst>
                  <a:outerShdw blurRad="38100" dist="38100" dir="2700000" algn="tl">
                    <a:srgbClr val="C0C0C0"/>
                  </a:outerShdw>
                </a:effectLst>
                <a:latin typeface="Times New Roman" pitchFamily="18" charset="0"/>
              </a:rPr>
              <a:t>* Orientado a la línea</a:t>
            </a:r>
          </a:p>
          <a:p>
            <a:pPr defTabSz="762000" eaLnBrk="0" hangingPunct="0"/>
            <a:r>
              <a:rPr lang="es-ES_tradnl" sz="4000">
                <a:effectLst>
                  <a:outerShdw blurRad="38100" dist="38100" dir="2700000" algn="tl">
                    <a:srgbClr val="C0C0C0"/>
                  </a:outerShdw>
                </a:effectLst>
                <a:latin typeface="Times New Roman" pitchFamily="18" charset="0"/>
              </a:rPr>
              <a:t>   de fondo</a:t>
            </a:r>
          </a:p>
          <a:p>
            <a:pPr defTabSz="762000" eaLnBrk="0" hangingPunct="0">
              <a:buFontTx/>
              <a:buChar char="•"/>
            </a:pPr>
            <a:r>
              <a:rPr lang="es-ES_tradnl" sz="4000">
                <a:effectLst>
                  <a:outerShdw blurRad="38100" dist="38100" dir="2700000" algn="tl">
                    <a:srgbClr val="C0C0C0"/>
                  </a:outerShdw>
                </a:effectLst>
                <a:latin typeface="Times New Roman" pitchFamily="18" charset="0"/>
              </a:rPr>
              <a:t>Naturaleza crítica</a:t>
            </a:r>
          </a:p>
          <a:p>
            <a:pPr defTabSz="762000" eaLnBrk="0" hangingPunct="0"/>
            <a:endParaRPr lang="es-ES_tradnl" sz="4000">
              <a:effectLst>
                <a:outerShdw blurRad="38100" dist="38100" dir="2700000" algn="tl">
                  <a:srgbClr val="C0C0C0"/>
                </a:outerShdw>
              </a:effectLst>
              <a:latin typeface="Times New Roman" pitchFamily="18" charset="0"/>
            </a:endParaRPr>
          </a:p>
          <a:p>
            <a:pPr defTabSz="762000" eaLnBrk="0" hangingPunct="0"/>
            <a:r>
              <a:rPr lang="es-ES_tradnl" sz="4000">
                <a:effectLst>
                  <a:outerShdw blurRad="38100" dist="38100" dir="2700000" algn="tl">
                    <a:srgbClr val="C0C0C0"/>
                  </a:outerShdw>
                </a:effectLst>
                <a:latin typeface="Times New Roman" pitchFamily="18" charset="0"/>
              </a:rPr>
              <a:t>EVITA INACTIVIDAD</a:t>
            </a:r>
          </a:p>
        </p:txBody>
      </p:sp>
      <p:sp>
        <p:nvSpPr>
          <p:cNvPr id="74755" name="Rectangle 3"/>
          <p:cNvSpPr>
            <a:spLocks noChangeArrowheads="1"/>
          </p:cNvSpPr>
          <p:nvPr/>
        </p:nvSpPr>
        <p:spPr bwMode="auto">
          <a:xfrm>
            <a:off x="1588" y="106363"/>
            <a:ext cx="5076825" cy="850900"/>
          </a:xfrm>
          <a:prstGeom prst="rect">
            <a:avLst/>
          </a:prstGeom>
          <a:noFill/>
          <a:ln w="12700">
            <a:noFill/>
            <a:miter lim="800000"/>
            <a:headEnd/>
            <a:tailEnd/>
          </a:ln>
          <a:effectLst/>
        </p:spPr>
        <p:txBody>
          <a:bodyPr lIns="90488" tIns="44450" rIns="90488" bIns="44450">
            <a:spAutoFit/>
          </a:bodyPr>
          <a:lstStyle/>
          <a:p>
            <a:pPr defTabSz="762000" eaLnBrk="0" hangingPunct="0"/>
            <a:r>
              <a:rPr lang="es-ES_tradnl" sz="5000" b="1">
                <a:effectLst>
                  <a:outerShdw blurRad="38100" dist="38100" dir="2700000" algn="tl">
                    <a:srgbClr val="C0C0C0"/>
                  </a:outerShdw>
                </a:effectLst>
                <a:latin typeface="Times New Roman" pitchFamily="18" charset="0"/>
              </a:rPr>
              <a:t>3</a:t>
            </a:r>
          </a:p>
        </p:txBody>
      </p:sp>
      <p:sp>
        <p:nvSpPr>
          <p:cNvPr id="74756" name="Rectangle 4"/>
          <p:cNvSpPr>
            <a:spLocks noChangeArrowheads="1"/>
          </p:cNvSpPr>
          <p:nvPr/>
        </p:nvSpPr>
        <p:spPr bwMode="auto">
          <a:xfrm>
            <a:off x="695325" y="1420813"/>
            <a:ext cx="2154238" cy="54229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35000">
                <a:effectLst>
                  <a:outerShdw blurRad="38100" dist="38100" dir="2700000" algn="tl">
                    <a:srgbClr val="C0C0C0"/>
                  </a:outerShdw>
                </a:effectLst>
                <a:latin typeface="Times New Roman" pitchFamily="18" charset="0"/>
              </a:rPr>
              <a:t>?</a:t>
            </a:r>
          </a:p>
        </p:txBody>
      </p:sp>
      <p:grpSp>
        <p:nvGrpSpPr>
          <p:cNvPr id="74757" name="Group 5"/>
          <p:cNvGrpSpPr>
            <a:grpSpLocks/>
          </p:cNvGrpSpPr>
          <p:nvPr/>
        </p:nvGrpSpPr>
        <p:grpSpPr bwMode="auto">
          <a:xfrm>
            <a:off x="7431088" y="1588"/>
            <a:ext cx="1701800" cy="1701800"/>
            <a:chOff x="4681" y="1"/>
            <a:chExt cx="1072" cy="1072"/>
          </a:xfrm>
        </p:grpSpPr>
        <p:sp>
          <p:nvSpPr>
            <p:cNvPr id="74758" name="Arc 6"/>
            <p:cNvSpPr>
              <a:spLocks/>
            </p:cNvSpPr>
            <p:nvPr/>
          </p:nvSpPr>
          <p:spPr bwMode="auto">
            <a:xfrm>
              <a:off x="5217" y="1"/>
              <a:ext cx="536" cy="536"/>
            </a:xfrm>
            <a:custGeom>
              <a:avLst/>
              <a:gdLst>
                <a:gd name="G0" fmla="+- 40 0 0"/>
                <a:gd name="G1" fmla="+- 21600 0 0"/>
                <a:gd name="G2" fmla="+- 21600 0 0"/>
                <a:gd name="T0" fmla="*/ 0 w 21640"/>
                <a:gd name="T1" fmla="*/ 0 h 21600"/>
                <a:gd name="T2" fmla="*/ 21640 w 21640"/>
                <a:gd name="T3" fmla="*/ 21560 h 21600"/>
                <a:gd name="T4" fmla="*/ 40 w 21640"/>
                <a:gd name="T5" fmla="*/ 21600 h 21600"/>
              </a:gdLst>
              <a:ahLst/>
              <a:cxnLst>
                <a:cxn ang="0">
                  <a:pos x="T0" y="T1"/>
                </a:cxn>
                <a:cxn ang="0">
                  <a:pos x="T2" y="T3"/>
                </a:cxn>
                <a:cxn ang="0">
                  <a:pos x="T4" y="T5"/>
                </a:cxn>
              </a:cxnLst>
              <a:rect l="0" t="0" r="r" b="b"/>
              <a:pathLst>
                <a:path w="21640" h="21600" fill="none" extrusionOk="0">
                  <a:moveTo>
                    <a:pt x="0" y="0"/>
                  </a:moveTo>
                  <a:cubicBezTo>
                    <a:pt x="13" y="0"/>
                    <a:pt x="26" y="-1"/>
                    <a:pt x="40" y="0"/>
                  </a:cubicBezTo>
                  <a:cubicBezTo>
                    <a:pt x="11953" y="0"/>
                    <a:pt x="21617" y="9646"/>
                    <a:pt x="21639" y="21560"/>
                  </a:cubicBezTo>
                </a:path>
                <a:path w="21640" h="21600" stroke="0" extrusionOk="0">
                  <a:moveTo>
                    <a:pt x="0" y="0"/>
                  </a:moveTo>
                  <a:cubicBezTo>
                    <a:pt x="13" y="0"/>
                    <a:pt x="26" y="-1"/>
                    <a:pt x="40" y="0"/>
                  </a:cubicBezTo>
                  <a:cubicBezTo>
                    <a:pt x="11953" y="0"/>
                    <a:pt x="21617" y="9646"/>
                    <a:pt x="21639" y="21560"/>
                  </a:cubicBezTo>
                  <a:lnTo>
                    <a:pt x="40" y="21600"/>
                  </a:lnTo>
                  <a:close/>
                </a:path>
              </a:pathLst>
            </a:custGeom>
            <a:noFill/>
            <a:ln w="12700" cap="rnd">
              <a:solidFill>
                <a:schemeClr val="tx1"/>
              </a:solidFill>
              <a:round/>
              <a:headEnd/>
              <a:tailEnd/>
            </a:ln>
            <a:effectLst/>
          </p:spPr>
          <p:txBody>
            <a:bodyPr wrap="none" anchor="ctr"/>
            <a:lstStyle/>
            <a:p>
              <a:endParaRPr lang="es-MX"/>
            </a:p>
          </p:txBody>
        </p:sp>
        <p:sp>
          <p:nvSpPr>
            <p:cNvPr id="74759" name="Arc 7"/>
            <p:cNvSpPr>
              <a:spLocks/>
            </p:cNvSpPr>
            <p:nvPr/>
          </p:nvSpPr>
          <p:spPr bwMode="auto">
            <a:xfrm>
              <a:off x="5216" y="536"/>
              <a:ext cx="536" cy="5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s-MX"/>
            </a:p>
          </p:txBody>
        </p:sp>
        <p:sp>
          <p:nvSpPr>
            <p:cNvPr id="74760" name="Arc 8"/>
            <p:cNvSpPr>
              <a:spLocks/>
            </p:cNvSpPr>
            <p:nvPr/>
          </p:nvSpPr>
          <p:spPr bwMode="auto">
            <a:xfrm>
              <a:off x="4681" y="2"/>
              <a:ext cx="536" cy="536"/>
            </a:xfrm>
            <a:custGeom>
              <a:avLst/>
              <a:gdLst>
                <a:gd name="G0" fmla="+- 21600 0 0"/>
                <a:gd name="G1" fmla="+- 21600 0 0"/>
                <a:gd name="G2" fmla="+- 21600 0 0"/>
                <a:gd name="T0" fmla="*/ 0 w 21600"/>
                <a:gd name="T1" fmla="*/ 21560 h 21600"/>
                <a:gd name="T2" fmla="*/ 2156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0"/>
                  </a:moveTo>
                  <a:cubicBezTo>
                    <a:pt x="22" y="9661"/>
                    <a:pt x="9661" y="22"/>
                    <a:pt x="21560" y="0"/>
                  </a:cubicBezTo>
                </a:path>
                <a:path w="21600" h="21600" stroke="0" extrusionOk="0">
                  <a:moveTo>
                    <a:pt x="0" y="21560"/>
                  </a:moveTo>
                  <a:cubicBezTo>
                    <a:pt x="22" y="9661"/>
                    <a:pt x="9661" y="22"/>
                    <a:pt x="21560" y="0"/>
                  </a:cubicBezTo>
                  <a:lnTo>
                    <a:pt x="21600" y="21600"/>
                  </a:lnTo>
                  <a:close/>
                </a:path>
              </a:pathLst>
            </a:custGeom>
            <a:noFill/>
            <a:ln w="12700" cap="rnd">
              <a:solidFill>
                <a:schemeClr val="tx1"/>
              </a:solidFill>
              <a:round/>
              <a:headEnd/>
              <a:tailEnd/>
            </a:ln>
            <a:effectLst/>
          </p:spPr>
          <p:txBody>
            <a:bodyPr wrap="none" anchor="ctr"/>
            <a:lstStyle/>
            <a:p>
              <a:endParaRPr lang="es-MX"/>
            </a:p>
          </p:txBody>
        </p:sp>
        <p:sp>
          <p:nvSpPr>
            <p:cNvPr id="74761" name="Arc 9"/>
            <p:cNvSpPr>
              <a:spLocks/>
            </p:cNvSpPr>
            <p:nvPr/>
          </p:nvSpPr>
          <p:spPr bwMode="auto">
            <a:xfrm>
              <a:off x="4682" y="537"/>
              <a:ext cx="536" cy="536"/>
            </a:xfrm>
            <a:custGeom>
              <a:avLst/>
              <a:gdLst>
                <a:gd name="G0" fmla="+- 21600 0 0"/>
                <a:gd name="G1" fmla="+- 40 0 0"/>
                <a:gd name="G2" fmla="+- 21600 0 0"/>
                <a:gd name="T0" fmla="*/ 21560 w 21600"/>
                <a:gd name="T1" fmla="*/ 21640 h 21640"/>
                <a:gd name="T2" fmla="*/ 0 w 21600"/>
                <a:gd name="T3" fmla="*/ 0 h 21640"/>
                <a:gd name="T4" fmla="*/ 21600 w 21600"/>
                <a:gd name="T5" fmla="*/ 40 h 21640"/>
              </a:gdLst>
              <a:ahLst/>
              <a:cxnLst>
                <a:cxn ang="0">
                  <a:pos x="T0" y="T1"/>
                </a:cxn>
                <a:cxn ang="0">
                  <a:pos x="T2" y="T3"/>
                </a:cxn>
                <a:cxn ang="0">
                  <a:pos x="T4" y="T5"/>
                </a:cxn>
              </a:cxnLst>
              <a:rect l="0" t="0" r="r" b="b"/>
              <a:pathLst>
                <a:path w="21600" h="21640" fill="none" extrusionOk="0">
                  <a:moveTo>
                    <a:pt x="21560" y="21639"/>
                  </a:moveTo>
                  <a:cubicBezTo>
                    <a:pt x="9646" y="21617"/>
                    <a:pt x="0" y="11953"/>
                    <a:pt x="0" y="40"/>
                  </a:cubicBezTo>
                  <a:cubicBezTo>
                    <a:pt x="-1" y="26"/>
                    <a:pt x="0" y="13"/>
                    <a:pt x="0" y="0"/>
                  </a:cubicBezTo>
                </a:path>
                <a:path w="21600" h="21640" stroke="0" extrusionOk="0">
                  <a:moveTo>
                    <a:pt x="21560" y="21639"/>
                  </a:moveTo>
                  <a:cubicBezTo>
                    <a:pt x="9646" y="21617"/>
                    <a:pt x="0" y="11953"/>
                    <a:pt x="0" y="40"/>
                  </a:cubicBezTo>
                  <a:cubicBezTo>
                    <a:pt x="-1" y="26"/>
                    <a:pt x="0" y="13"/>
                    <a:pt x="0" y="0"/>
                  </a:cubicBezTo>
                  <a:lnTo>
                    <a:pt x="21600" y="40"/>
                  </a:lnTo>
                  <a:close/>
                </a:path>
              </a:pathLst>
            </a:custGeom>
            <a:noFill/>
            <a:ln w="12700" cap="rnd">
              <a:solidFill>
                <a:schemeClr val="tx1"/>
              </a:solidFill>
              <a:round/>
              <a:headEnd/>
              <a:tailEnd/>
            </a:ln>
            <a:effectLst/>
          </p:spPr>
          <p:txBody>
            <a:bodyPr wrap="none" anchor="ctr"/>
            <a:lstStyle/>
            <a:p>
              <a:endParaRPr lang="es-MX"/>
            </a:p>
          </p:txBody>
        </p:sp>
      </p:grpSp>
      <p:sp>
        <p:nvSpPr>
          <p:cNvPr id="74762" name="Rectangle 10"/>
          <p:cNvSpPr>
            <a:spLocks noChangeArrowheads="1"/>
          </p:cNvSpPr>
          <p:nvPr/>
        </p:nvSpPr>
        <p:spPr bwMode="auto">
          <a:xfrm>
            <a:off x="7435850" y="854075"/>
            <a:ext cx="842963" cy="833438"/>
          </a:xfrm>
          <a:prstGeom prst="rect">
            <a:avLst/>
          </a:prstGeom>
          <a:noFill/>
          <a:ln w="12700">
            <a:solidFill>
              <a:schemeClr val="tx1"/>
            </a:solidFill>
            <a:miter lim="800000"/>
            <a:headEnd/>
            <a:tailEnd/>
          </a:ln>
          <a:effectLst/>
        </p:spPr>
        <p:txBody>
          <a:bodyPr wrap="none" anchor="ctr"/>
          <a:lstStyle/>
          <a:p>
            <a:endParaRPr lang="es-MX"/>
          </a:p>
        </p:txBody>
      </p:sp>
      <p:sp>
        <p:nvSpPr>
          <p:cNvPr id="74763" name="Text Box 11"/>
          <p:cNvSpPr txBox="1">
            <a:spLocks noChangeArrowheads="1"/>
          </p:cNvSpPr>
          <p:nvPr/>
        </p:nvSpPr>
        <p:spPr bwMode="auto">
          <a:xfrm>
            <a:off x="1258888" y="333375"/>
            <a:ext cx="3384550" cy="762000"/>
          </a:xfrm>
          <a:prstGeom prst="rect">
            <a:avLst/>
          </a:prstGeom>
          <a:noFill/>
          <a:ln w="9525">
            <a:noFill/>
            <a:miter lim="800000"/>
            <a:headEnd/>
            <a:tailEnd/>
          </a:ln>
          <a:effectLst/>
        </p:spPr>
        <p:txBody>
          <a:bodyPr>
            <a:spAutoFit/>
          </a:bodyPr>
          <a:lstStyle/>
          <a:p>
            <a:pPr>
              <a:spcBef>
                <a:spcPct val="50000"/>
              </a:spcBef>
            </a:pPr>
            <a:r>
              <a:rPr lang="es-MX" sz="4400"/>
              <a:t>Pero</a:t>
            </a:r>
            <a:endParaRPr lang="es-ES" sz="4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70013" y="301625"/>
            <a:ext cx="7313612" cy="823913"/>
          </a:xfrm>
        </p:spPr>
        <p:txBody>
          <a:bodyPr/>
          <a:lstStyle/>
          <a:p>
            <a:pPr algn="ctr"/>
            <a:r>
              <a:rPr lang="es-MX"/>
              <a:t>Estilo 3 (ejercicio)</a:t>
            </a:r>
            <a:endParaRPr lang="es-ES"/>
          </a:p>
        </p:txBody>
      </p:sp>
      <p:sp>
        <p:nvSpPr>
          <p:cNvPr id="50179" name="Rectangle 3"/>
          <p:cNvSpPr>
            <a:spLocks noGrp="1" noChangeArrowheads="1"/>
          </p:cNvSpPr>
          <p:nvPr>
            <p:ph type="body" idx="1"/>
          </p:nvPr>
        </p:nvSpPr>
        <p:spPr>
          <a:xfrm>
            <a:off x="1790700" y="2884488"/>
            <a:ext cx="6499225" cy="2700337"/>
          </a:xfrm>
        </p:spPr>
        <p:txBody>
          <a:bodyPr/>
          <a:lstStyle/>
          <a:p>
            <a:r>
              <a:rPr lang="es-MX"/>
              <a:t>  		</a:t>
            </a:r>
            <a:r>
              <a:rPr lang="pt-BR"/>
              <a:t> A   C   M  A</a:t>
            </a:r>
          </a:p>
          <a:p>
            <a:r>
              <a:rPr lang="pt-BR"/>
              <a:t>     </a:t>
            </a:r>
            <a:r>
              <a:rPr lang="es-ES"/>
              <a:t>+     K   C   M  A</a:t>
            </a:r>
          </a:p>
          <a:p>
            <a:r>
              <a:rPr lang="es-ES"/>
              <a:t/>
            </a:r>
            <a:br>
              <a:rPr lang="es-ES"/>
            </a:br>
            <a:r>
              <a:rPr lang="es-ES"/>
              <a:t>         L  C  M   M  K</a:t>
            </a:r>
          </a:p>
          <a:p>
            <a:pPr algn="just">
              <a:buFont typeface="Wingdings" pitchFamily="2" charset="2"/>
              <a:buNone/>
            </a:pPr>
            <a:endParaRPr lang="es-ES"/>
          </a:p>
        </p:txBody>
      </p:sp>
      <p:sp>
        <p:nvSpPr>
          <p:cNvPr id="50180" name="Line 4"/>
          <p:cNvSpPr>
            <a:spLocks noChangeShapeType="1"/>
          </p:cNvSpPr>
          <p:nvPr/>
        </p:nvSpPr>
        <p:spPr bwMode="auto">
          <a:xfrm>
            <a:off x="2700338" y="4365625"/>
            <a:ext cx="4392612" cy="0"/>
          </a:xfrm>
          <a:prstGeom prst="line">
            <a:avLst/>
          </a:prstGeom>
          <a:noFill/>
          <a:ln w="9525">
            <a:solidFill>
              <a:schemeClr val="tx1"/>
            </a:solidFill>
            <a:round/>
            <a:headEnd/>
            <a:tailEnd/>
          </a:ln>
          <a:effectLst/>
        </p:spPr>
        <p:txBody>
          <a:bodyPr/>
          <a:lstStyle/>
          <a:p>
            <a:endParaRPr lang="es-MX"/>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38275" y="331788"/>
            <a:ext cx="7177088" cy="914400"/>
          </a:xfrm>
        </p:spPr>
        <p:txBody>
          <a:bodyPr/>
          <a:lstStyle/>
          <a:p>
            <a:pPr algn="ctr"/>
            <a:r>
              <a:rPr lang="es-MX" sz="4200" b="1">
                <a:latin typeface="Times New Roman" pitchFamily="18" charset="0"/>
              </a:rPr>
              <a:t>OBJETIVOS</a:t>
            </a:r>
            <a:endParaRPr lang="es-ES" sz="4200" b="1">
              <a:latin typeface="Times New Roman" pitchFamily="18" charset="0"/>
            </a:endParaRPr>
          </a:p>
        </p:txBody>
      </p:sp>
      <p:sp>
        <p:nvSpPr>
          <p:cNvPr id="13315" name="Rectangle 3"/>
          <p:cNvSpPr>
            <a:spLocks noGrp="1" noChangeArrowheads="1"/>
          </p:cNvSpPr>
          <p:nvPr>
            <p:ph type="body" idx="1"/>
          </p:nvPr>
        </p:nvSpPr>
        <p:spPr>
          <a:xfrm>
            <a:off x="1106488" y="1465263"/>
            <a:ext cx="6994525" cy="2971800"/>
          </a:xfrm>
        </p:spPr>
        <p:txBody>
          <a:bodyPr/>
          <a:lstStyle/>
          <a:p>
            <a:pPr marL="609600" indent="-609600">
              <a:lnSpc>
                <a:spcPct val="115000"/>
              </a:lnSpc>
              <a:buFontTx/>
              <a:buNone/>
            </a:pPr>
            <a:r>
              <a:rPr lang="es-MX" sz="3500">
                <a:latin typeface="Times New Roman" pitchFamily="18" charset="0"/>
              </a:rPr>
              <a:t>Los participantes: </a:t>
            </a:r>
          </a:p>
          <a:p>
            <a:pPr marL="609600" indent="-609600">
              <a:lnSpc>
                <a:spcPct val="115000"/>
              </a:lnSpc>
              <a:buFontTx/>
              <a:buAutoNum type="arabicPeriod"/>
            </a:pPr>
            <a:r>
              <a:rPr lang="es-MX" sz="3500">
                <a:latin typeface="Times New Roman" pitchFamily="18" charset="0"/>
              </a:rPr>
              <a:t>Reconocerán su propio estilo de aprendizaje y su influencia en el aprendizaje significativo.</a:t>
            </a:r>
            <a:endParaRPr lang="es-MX" sz="500">
              <a:latin typeface="Times New Roman" pitchFamily="18" charset="0"/>
            </a:endParaRPr>
          </a:p>
        </p:txBody>
      </p:sp>
      <p:sp>
        <p:nvSpPr>
          <p:cNvPr id="13316" name="Rectangle 4"/>
          <p:cNvSpPr>
            <a:spLocks noChangeArrowheads="1"/>
          </p:cNvSpPr>
          <p:nvPr/>
        </p:nvSpPr>
        <p:spPr bwMode="auto">
          <a:xfrm>
            <a:off x="1033463" y="4267200"/>
            <a:ext cx="7283450" cy="2143125"/>
          </a:xfrm>
          <a:prstGeom prst="rect">
            <a:avLst/>
          </a:prstGeom>
          <a:noFill/>
          <a:ln w="9525">
            <a:noFill/>
            <a:miter lim="800000"/>
            <a:headEnd/>
            <a:tailEnd/>
          </a:ln>
          <a:effectLst/>
        </p:spPr>
        <p:txBody>
          <a:bodyPr>
            <a:spAutoFit/>
          </a:bodyPr>
          <a:lstStyle/>
          <a:p>
            <a:pPr marL="457200" indent="-457200">
              <a:lnSpc>
                <a:spcPct val="115000"/>
              </a:lnSpc>
              <a:spcBef>
                <a:spcPct val="20000"/>
              </a:spcBef>
              <a:buClr>
                <a:schemeClr val="bg2"/>
              </a:buClr>
              <a:buFontTx/>
              <a:buAutoNum type="arabicPeriod" startAt="2"/>
            </a:pPr>
            <a:r>
              <a:rPr lang="es-MX" sz="3500">
                <a:solidFill>
                  <a:srgbClr val="284C6A"/>
                </a:solidFill>
                <a:latin typeface="Times New Roman" pitchFamily="18" charset="0"/>
              </a:rPr>
              <a:t> Podrán identificar su </a:t>
            </a:r>
          </a:p>
          <a:p>
            <a:pPr marL="457200" indent="-457200">
              <a:lnSpc>
                <a:spcPct val="115000"/>
              </a:lnSpc>
              <a:spcBef>
                <a:spcPct val="20000"/>
              </a:spcBef>
              <a:buClr>
                <a:schemeClr val="bg2"/>
              </a:buClr>
            </a:pPr>
            <a:r>
              <a:rPr lang="es-MX" sz="3500">
                <a:solidFill>
                  <a:srgbClr val="284C6A"/>
                </a:solidFill>
                <a:latin typeface="Times New Roman" pitchFamily="18" charset="0"/>
              </a:rPr>
              <a:t>	 propio estilo de aprendizaje y cómo </a:t>
            </a:r>
          </a:p>
          <a:p>
            <a:pPr marL="457200" indent="-457200">
              <a:lnSpc>
                <a:spcPct val="115000"/>
              </a:lnSpc>
              <a:spcBef>
                <a:spcPct val="20000"/>
              </a:spcBef>
              <a:buClr>
                <a:schemeClr val="bg2"/>
              </a:buClr>
            </a:pPr>
            <a:r>
              <a:rPr lang="es-MX" sz="3500">
                <a:solidFill>
                  <a:srgbClr val="284C6A"/>
                </a:solidFill>
                <a:latin typeface="Times New Roman" pitchFamily="18" charset="0"/>
              </a:rPr>
              <a:t>	 este influye en sus interacciones.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dissolve">
                                      <p:cBhvr>
                                        <p:cTn id="12" dur="500"/>
                                        <p:tgtEl>
                                          <p:spTgt spid="13315">
                                            <p:txEl>
                                              <p:pRg st="0" end="0"/>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3315">
                                            <p:txEl>
                                              <p:pRg st="1" end="1"/>
                                            </p:txEl>
                                          </p:spTgt>
                                        </p:tgtEl>
                                        <p:attrNameLst>
                                          <p:attrName>style.visibility</p:attrName>
                                        </p:attrNameLst>
                                      </p:cBhvr>
                                      <p:to>
                                        <p:strVal val="visible"/>
                                      </p:to>
                                    </p:set>
                                    <p:animEffect transition="in" filter="dissolve">
                                      <p:cBhvr>
                                        <p:cTn id="16" dur="500"/>
                                        <p:tgtEl>
                                          <p:spTgt spid="13315">
                                            <p:txEl>
                                              <p:pRg st="1" end="1"/>
                                            </p:txEl>
                                          </p:spTgt>
                                        </p:tgtEl>
                                      </p:cBhvr>
                                    </p:animEffect>
                                  </p:childTnLst>
                                </p:cTn>
                              </p:par>
                            </p:childTnLst>
                          </p:cTn>
                        </p:par>
                        <p:par>
                          <p:cTn id="17" fill="hold">
                            <p:stCondLst>
                              <p:cond delay="1500"/>
                            </p:stCondLst>
                            <p:childTnLst>
                              <p:par>
                                <p:cTn id="18" presetID="9" presetClass="entr" presetSubtype="0" fill="hold" grpId="0" nodeType="afterEffect">
                                  <p:stCondLst>
                                    <p:cond delay="4000"/>
                                  </p:stCondLst>
                                  <p:childTnLst>
                                    <p:set>
                                      <p:cBhvr>
                                        <p:cTn id="19" dur="1" fill="hold">
                                          <p:stCondLst>
                                            <p:cond delay="0"/>
                                          </p:stCondLst>
                                        </p:cTn>
                                        <p:tgtEl>
                                          <p:spTgt spid="13316"/>
                                        </p:tgtEl>
                                        <p:attrNameLst>
                                          <p:attrName>style.visibility</p:attrName>
                                        </p:attrNameLst>
                                      </p:cBhvr>
                                      <p:to>
                                        <p:strVal val="visible"/>
                                      </p:to>
                                    </p:set>
                                    <p:animEffect transition="in" filter="dissolve">
                                      <p:cBhvr>
                                        <p:cTn id="20"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autoUpdateAnimBg="0" advAuto="0"/>
      <p:bldP spid="1331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rc 2"/>
          <p:cNvSpPr>
            <a:spLocks/>
          </p:cNvSpPr>
          <p:nvPr/>
        </p:nvSpPr>
        <p:spPr bwMode="auto">
          <a:xfrm>
            <a:off x="4065588" y="1779588"/>
            <a:ext cx="5067300" cy="5067300"/>
          </a:xfrm>
          <a:custGeom>
            <a:avLst/>
            <a:gdLst>
              <a:gd name="G0" fmla="+- 21600 0 0"/>
              <a:gd name="G1" fmla="+- 21600 0 0"/>
              <a:gd name="G2" fmla="+- 21600 0 0"/>
              <a:gd name="T0" fmla="*/ 0 w 21600"/>
              <a:gd name="T1" fmla="*/ 21600 h 21600"/>
              <a:gd name="T2" fmla="*/ 2159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3"/>
                  <a:pt x="9666" y="3"/>
                  <a:pt x="21593" y="0"/>
                </a:cubicBezTo>
              </a:path>
              <a:path w="21600" h="21600" stroke="0" extrusionOk="0">
                <a:moveTo>
                  <a:pt x="0" y="21600"/>
                </a:moveTo>
                <a:cubicBezTo>
                  <a:pt x="0" y="9673"/>
                  <a:pt x="9666" y="3"/>
                  <a:pt x="21593" y="0"/>
                </a:cubicBezTo>
                <a:lnTo>
                  <a:pt x="21600" y="21600"/>
                </a:lnTo>
                <a:close/>
              </a:path>
            </a:pathLst>
          </a:custGeom>
          <a:noFill/>
          <a:ln w="12700" cap="rnd">
            <a:solidFill>
              <a:schemeClr val="tx1"/>
            </a:solidFill>
            <a:round/>
            <a:headEnd/>
            <a:tailEnd/>
          </a:ln>
          <a:effectLst/>
        </p:spPr>
        <p:txBody>
          <a:bodyPr wrap="none" anchor="ctr"/>
          <a:lstStyle/>
          <a:p>
            <a:endParaRPr lang="es-MX"/>
          </a:p>
        </p:txBody>
      </p:sp>
      <p:sp>
        <p:nvSpPr>
          <p:cNvPr id="51203" name="Rectangle 3"/>
          <p:cNvSpPr>
            <a:spLocks noChangeArrowheads="1"/>
          </p:cNvSpPr>
          <p:nvPr/>
        </p:nvSpPr>
        <p:spPr bwMode="auto">
          <a:xfrm>
            <a:off x="5940425" y="3141663"/>
            <a:ext cx="1587500" cy="2374900"/>
          </a:xfrm>
          <a:prstGeom prst="rect">
            <a:avLst/>
          </a:prstGeom>
          <a:noFill/>
          <a:ln w="12700">
            <a:noFill/>
            <a:miter lim="800000"/>
            <a:headEnd/>
            <a:tailEnd/>
          </a:ln>
          <a:effectLst/>
        </p:spPr>
        <p:txBody>
          <a:bodyPr lIns="90488" tIns="44450" rIns="90488" bIns="44450">
            <a:spAutoFit/>
          </a:bodyPr>
          <a:lstStyle/>
          <a:p>
            <a:pPr defTabSz="762000" eaLnBrk="0" hangingPunct="0"/>
            <a:r>
              <a:rPr lang="es-ES_tradnl" sz="15000" b="1">
                <a:latin typeface="Times New Roman" pitchFamily="18" charset="0"/>
              </a:rPr>
              <a:t>4</a:t>
            </a:r>
          </a:p>
        </p:txBody>
      </p:sp>
      <p:sp>
        <p:nvSpPr>
          <p:cNvPr id="51204" name="Rectangle 4"/>
          <p:cNvSpPr>
            <a:spLocks noChangeArrowheads="1"/>
          </p:cNvSpPr>
          <p:nvPr/>
        </p:nvSpPr>
        <p:spPr bwMode="auto">
          <a:xfrm>
            <a:off x="188913" y="4221163"/>
            <a:ext cx="4167187" cy="191770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4000" b="1">
                <a:latin typeface="Times New Roman" pitchFamily="18" charset="0"/>
              </a:rPr>
              <a:t>Experimentación </a:t>
            </a:r>
          </a:p>
          <a:p>
            <a:pPr algn="ctr" defTabSz="762000" eaLnBrk="0" hangingPunct="0"/>
            <a:r>
              <a:rPr lang="es-ES_tradnl" sz="4000" b="1">
                <a:latin typeface="Times New Roman" pitchFamily="18" charset="0"/>
              </a:rPr>
              <a:t>Activa</a:t>
            </a:r>
          </a:p>
          <a:p>
            <a:pPr algn="ctr" defTabSz="762000" eaLnBrk="0" hangingPunct="0"/>
            <a:r>
              <a:rPr lang="es-ES_tradnl" sz="4000" b="1">
                <a:latin typeface="Times New Roman" pitchFamily="18" charset="0"/>
              </a:rPr>
              <a:t>(hacer)</a:t>
            </a:r>
          </a:p>
        </p:txBody>
      </p:sp>
      <p:sp>
        <p:nvSpPr>
          <p:cNvPr id="51205" name="Rectangle 5"/>
          <p:cNvSpPr>
            <a:spLocks noChangeArrowheads="1"/>
          </p:cNvSpPr>
          <p:nvPr/>
        </p:nvSpPr>
        <p:spPr bwMode="auto">
          <a:xfrm>
            <a:off x="3995738" y="215900"/>
            <a:ext cx="3603625" cy="191770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4000" b="1">
                <a:latin typeface="Times New Roman" pitchFamily="18" charset="0"/>
              </a:rPr>
              <a:t>(sentir)</a:t>
            </a:r>
          </a:p>
          <a:p>
            <a:pPr algn="ctr" defTabSz="762000" eaLnBrk="0" hangingPunct="0"/>
            <a:r>
              <a:rPr lang="es-ES_tradnl" sz="4000" b="1">
                <a:latin typeface="Times New Roman" pitchFamily="18" charset="0"/>
              </a:rPr>
              <a:t>Experiencia Concreta</a:t>
            </a:r>
          </a:p>
        </p:txBody>
      </p:sp>
      <p:sp>
        <p:nvSpPr>
          <p:cNvPr id="51206" name="Rectangle 6"/>
          <p:cNvSpPr>
            <a:spLocks noChangeArrowheads="1"/>
          </p:cNvSpPr>
          <p:nvPr/>
        </p:nvSpPr>
        <p:spPr bwMode="auto">
          <a:xfrm>
            <a:off x="5364163" y="5229225"/>
            <a:ext cx="2325687" cy="1123950"/>
          </a:xfrm>
          <a:prstGeom prst="rect">
            <a:avLst/>
          </a:prstGeom>
          <a:noFill/>
          <a:ln w="12700">
            <a:noFill/>
            <a:miter lim="800000"/>
            <a:headEnd/>
            <a:tailEnd/>
          </a:ln>
          <a:effectLst/>
        </p:spPr>
        <p:txBody>
          <a:bodyPr lIns="90488" tIns="44450" rIns="90488" bIns="44450">
            <a:spAutoFit/>
          </a:bodyPr>
          <a:lstStyle/>
          <a:p>
            <a:pPr algn="r" defTabSz="762000" eaLnBrk="0" hangingPunct="0"/>
            <a:r>
              <a:rPr lang="es-ES_tradnl" sz="3400" b="1">
                <a:latin typeface="Times New Roman" pitchFamily="18" charset="0"/>
              </a:rPr>
              <a:t>estudiantes</a:t>
            </a:r>
          </a:p>
          <a:p>
            <a:pPr algn="r" defTabSz="762000" eaLnBrk="0" hangingPunct="0"/>
            <a:r>
              <a:rPr lang="es-ES_tradnl" sz="3400" b="1">
                <a:latin typeface="Times New Roman" pitchFamily="18" charset="0"/>
              </a:rPr>
              <a:t>dinámicos</a:t>
            </a:r>
          </a:p>
        </p:txBody>
      </p:sp>
      <p:pic>
        <p:nvPicPr>
          <p:cNvPr id="51207" name="Picture 7" descr="MCj02906470000[1]"/>
          <p:cNvPicPr>
            <a:picLocks noGrp="1" noChangeAspect="1" noChangeArrowheads="1"/>
          </p:cNvPicPr>
          <p:nvPr>
            <p:ph sz="half" idx="1"/>
          </p:nvPr>
        </p:nvPicPr>
        <p:blipFill>
          <a:blip r:embed="rId3" cstate="print"/>
          <a:srcRect/>
          <a:stretch>
            <a:fillRect/>
          </a:stretch>
        </p:blipFill>
        <p:spPr>
          <a:xfrm>
            <a:off x="2147888" y="1852613"/>
            <a:ext cx="2728912" cy="2479675"/>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dissolve">
                                      <p:cBhvr>
                                        <p:cTn id="7" dur="500"/>
                                        <p:tgtEl>
                                          <p:spTgt spid="5120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1203"/>
                                        </p:tgtEl>
                                        <p:attrNameLst>
                                          <p:attrName>style.visibility</p:attrName>
                                        </p:attrNameLst>
                                      </p:cBhvr>
                                      <p:to>
                                        <p:strVal val="visible"/>
                                      </p:to>
                                    </p:set>
                                    <p:anim calcmode="lin" valueType="num">
                                      <p:cBhvr additive="base">
                                        <p:cTn id="11" dur="500" fill="hold"/>
                                        <p:tgtEl>
                                          <p:spTgt spid="51203"/>
                                        </p:tgtEl>
                                        <p:attrNameLst>
                                          <p:attrName>ppt_x</p:attrName>
                                        </p:attrNameLst>
                                      </p:cBhvr>
                                      <p:tavLst>
                                        <p:tav tm="0">
                                          <p:val>
                                            <p:strVal val="0-#ppt_w/2"/>
                                          </p:val>
                                        </p:tav>
                                        <p:tav tm="100000">
                                          <p:val>
                                            <p:strVal val="#ppt_x"/>
                                          </p:val>
                                        </p:tav>
                                      </p:tavLst>
                                    </p:anim>
                                    <p:anim calcmode="lin" valueType="num">
                                      <p:cBhvr additive="base">
                                        <p:cTn id="12" dur="500" fill="hold"/>
                                        <p:tgtEl>
                                          <p:spTgt spid="5120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1206"/>
                                        </p:tgtEl>
                                        <p:attrNameLst>
                                          <p:attrName>style.visibility</p:attrName>
                                        </p:attrNameLst>
                                      </p:cBhvr>
                                      <p:to>
                                        <p:strVal val="visible"/>
                                      </p:to>
                                    </p:set>
                                    <p:anim calcmode="lin" valueType="num">
                                      <p:cBhvr additive="base">
                                        <p:cTn id="16" dur="500" fill="hold"/>
                                        <p:tgtEl>
                                          <p:spTgt spid="51206"/>
                                        </p:tgtEl>
                                        <p:attrNameLst>
                                          <p:attrName>ppt_x</p:attrName>
                                        </p:attrNameLst>
                                      </p:cBhvr>
                                      <p:tavLst>
                                        <p:tav tm="0">
                                          <p:val>
                                            <p:strVal val="0-#ppt_w/2"/>
                                          </p:val>
                                        </p:tav>
                                        <p:tav tm="100000">
                                          <p:val>
                                            <p:strVal val="#ppt_x"/>
                                          </p:val>
                                        </p:tav>
                                      </p:tavLst>
                                    </p:anim>
                                    <p:anim calcmode="lin" valueType="num">
                                      <p:cBhvr additive="base">
                                        <p:cTn id="17" dur="500" fill="hold"/>
                                        <p:tgtEl>
                                          <p:spTgt spid="5120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5" presetClass="entr" presetSubtype="10" fill="hold" grpId="0" nodeType="afterEffect">
                                  <p:stCondLst>
                                    <p:cond delay="0"/>
                                  </p:stCondLst>
                                  <p:childTnLst>
                                    <p:set>
                                      <p:cBhvr>
                                        <p:cTn id="20" dur="1" fill="hold">
                                          <p:stCondLst>
                                            <p:cond delay="0"/>
                                          </p:stCondLst>
                                        </p:cTn>
                                        <p:tgtEl>
                                          <p:spTgt spid="51204"/>
                                        </p:tgtEl>
                                        <p:attrNameLst>
                                          <p:attrName>style.visibility</p:attrName>
                                        </p:attrNameLst>
                                      </p:cBhvr>
                                      <p:to>
                                        <p:strVal val="visible"/>
                                      </p:to>
                                    </p:set>
                                    <p:animEffect transition="in" filter="checkerboard(across)">
                                      <p:cBhvr>
                                        <p:cTn id="21" dur="500"/>
                                        <p:tgtEl>
                                          <p:spTgt spid="51204"/>
                                        </p:tgtEl>
                                      </p:cBhvr>
                                    </p:animEffect>
                                  </p:childTnLst>
                                </p:cTn>
                              </p:par>
                            </p:childTnLst>
                          </p:cTn>
                        </p:par>
                        <p:par>
                          <p:cTn id="22" fill="hold">
                            <p:stCondLst>
                              <p:cond delay="2000"/>
                            </p:stCondLst>
                            <p:childTnLst>
                              <p:par>
                                <p:cTn id="23" presetID="4" presetClass="entr" presetSubtype="16" fill="hold" grpId="0" nodeType="afterEffect">
                                  <p:stCondLst>
                                    <p:cond delay="0"/>
                                  </p:stCondLst>
                                  <p:childTnLst>
                                    <p:set>
                                      <p:cBhvr>
                                        <p:cTn id="24" dur="1" fill="hold">
                                          <p:stCondLst>
                                            <p:cond delay="0"/>
                                          </p:stCondLst>
                                        </p:cTn>
                                        <p:tgtEl>
                                          <p:spTgt spid="51205"/>
                                        </p:tgtEl>
                                        <p:attrNameLst>
                                          <p:attrName>style.visibility</p:attrName>
                                        </p:attrNameLst>
                                      </p:cBhvr>
                                      <p:to>
                                        <p:strVal val="visible"/>
                                      </p:to>
                                    </p:set>
                                    <p:animEffect transition="in" filter="box(in)">
                                      <p:cBhvr>
                                        <p:cTn id="25"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utoUpdateAnimBg="0"/>
      <p:bldP spid="51204" grpId="0" autoUpdateAnimBg="0"/>
      <p:bldP spid="51205" grpId="0" autoUpdateAnimBg="0"/>
      <p:bldP spid="5120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812925" y="449263"/>
            <a:ext cx="6556375" cy="758825"/>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400" b="1">
                <a:effectLst>
                  <a:outerShdw blurRad="38100" dist="38100" dir="2700000" algn="tl">
                    <a:srgbClr val="C0C0C0"/>
                  </a:outerShdw>
                </a:effectLst>
                <a:latin typeface="Times New Roman" pitchFamily="18" charset="0"/>
              </a:rPr>
              <a:t>Personas dinámicas		4</a:t>
            </a:r>
          </a:p>
        </p:txBody>
      </p:sp>
      <p:sp>
        <p:nvSpPr>
          <p:cNvPr id="53251" name="Rectangle 3"/>
          <p:cNvSpPr>
            <a:spLocks noChangeArrowheads="1"/>
          </p:cNvSpPr>
          <p:nvPr/>
        </p:nvSpPr>
        <p:spPr bwMode="auto">
          <a:xfrm>
            <a:off x="962025" y="1470025"/>
            <a:ext cx="7931150" cy="5272088"/>
          </a:xfrm>
          <a:prstGeom prst="rect">
            <a:avLst/>
          </a:prstGeom>
          <a:noFill/>
          <a:ln w="12700">
            <a:noFill/>
            <a:miter lim="800000"/>
            <a:headEnd/>
            <a:tailEnd/>
          </a:ln>
          <a:effectLst/>
        </p:spPr>
        <p:txBody>
          <a:bodyPr lIns="90488" tIns="44450" rIns="90488" bIns="44450">
            <a:spAutoFit/>
          </a:bodyPr>
          <a:lstStyle/>
          <a:p>
            <a:pPr defTabSz="762000" eaLnBrk="0" hangingPunct="0">
              <a:buFontTx/>
              <a:buChar char="•"/>
            </a:pPr>
            <a:r>
              <a:rPr lang="es-ES" sz="3000">
                <a:effectLst>
                  <a:outerShdw blurRad="38100" dist="38100" dir="2700000" algn="tl">
                    <a:srgbClr val="C0C0C0"/>
                  </a:outerShdw>
                </a:effectLst>
                <a:latin typeface="Times New Roman" pitchFamily="18" charset="0"/>
              </a:rPr>
              <a:t> </a:t>
            </a:r>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Perciben la información concretamente y </a:t>
            </a:r>
            <a:endParaRPr lang="es-MX" sz="3000">
              <a:effectLst>
                <a:outerShdw blurRad="38100" dist="38100" dir="2700000" algn="tl">
                  <a:srgbClr val="C0C0C0"/>
                </a:outerShdw>
              </a:effectLst>
              <a:latin typeface="Times New Roman" pitchFamily="18" charset="0"/>
            </a:endParaRPr>
          </a:p>
          <a:p>
            <a:pPr defTabSz="762000" eaLnBrk="0" hangingPunct="0"/>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la procesan activamente</a:t>
            </a:r>
            <a:r>
              <a:rPr lang="es-MX" sz="3000">
                <a:effectLst>
                  <a:outerShdw blurRad="38100" dist="38100" dir="2700000" algn="tl">
                    <a:srgbClr val="C0C0C0"/>
                  </a:outerShdw>
                </a:effectLst>
                <a:latin typeface="Times New Roman" pitchFamily="18" charset="0"/>
              </a:rPr>
              <a:t>.</a:t>
            </a:r>
          </a:p>
          <a:p>
            <a:pPr defTabSz="762000" eaLnBrk="0" hangingPunct="0"/>
            <a:endParaRPr lang="es-ES" sz="800">
              <a:effectLst>
                <a:outerShdw blurRad="38100" dist="38100" dir="2700000" algn="tl">
                  <a:srgbClr val="C0C0C0"/>
                </a:outerShdw>
              </a:effectLst>
              <a:latin typeface="Times New Roman" pitchFamily="18" charset="0"/>
            </a:endParaRPr>
          </a:p>
          <a:p>
            <a:pPr defTabSz="762000" eaLnBrk="0" hangingPunct="0">
              <a:buFontTx/>
              <a:buChar char="•"/>
            </a:pPr>
            <a:r>
              <a:rPr lang="es-ES" sz="3000">
                <a:effectLst>
                  <a:outerShdw blurRad="38100" dist="38100" dir="2700000" algn="tl">
                    <a:srgbClr val="C0C0C0"/>
                  </a:outerShdw>
                </a:effectLst>
                <a:latin typeface="Times New Roman" pitchFamily="18" charset="0"/>
              </a:rPr>
              <a:t> </a:t>
            </a:r>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Buscan influenciar a los demás</a:t>
            </a:r>
            <a:r>
              <a:rPr lang="es-MX" sz="3000">
                <a:effectLst>
                  <a:outerShdw blurRad="38100" dist="38100" dir="2700000" algn="tl">
                    <a:srgbClr val="C0C0C0"/>
                  </a:outerShdw>
                </a:effectLst>
                <a:latin typeface="Times New Roman" pitchFamily="18" charset="0"/>
              </a:rPr>
              <a:t>.</a:t>
            </a:r>
          </a:p>
          <a:p>
            <a:pPr defTabSz="762000" eaLnBrk="0" hangingPunct="0"/>
            <a:endParaRPr lang="es-ES" sz="800">
              <a:effectLst>
                <a:outerShdw blurRad="38100" dist="38100" dir="2700000" algn="tl">
                  <a:srgbClr val="C0C0C0"/>
                </a:outerShdw>
              </a:effectLst>
              <a:latin typeface="Times New Roman" pitchFamily="18" charset="0"/>
            </a:endParaRPr>
          </a:p>
          <a:p>
            <a:pPr defTabSz="762000" eaLnBrk="0" hangingPunct="0">
              <a:buFontTx/>
              <a:buChar char="•"/>
            </a:pPr>
            <a:r>
              <a:rPr lang="en-US" sz="3000">
                <a:effectLst>
                  <a:outerShdw blurRad="38100" dist="38100" dir="2700000" algn="tl">
                    <a:srgbClr val="C0C0C0"/>
                  </a:outerShdw>
                </a:effectLst>
                <a:latin typeface="Times New Roman" pitchFamily="18" charset="0"/>
              </a:rPr>
              <a:t> 	Creen en el auto</a:t>
            </a:r>
            <a:r>
              <a:rPr lang="es-ES" sz="3000">
                <a:effectLst>
                  <a:outerShdw blurRad="38100" dist="38100" dir="2700000" algn="tl">
                    <a:srgbClr val="C0C0C0"/>
                  </a:outerShdw>
                </a:effectLst>
                <a:latin typeface="Times New Roman" pitchFamily="18" charset="0"/>
              </a:rPr>
              <a:t>descubrimiento personal</a:t>
            </a:r>
            <a:r>
              <a:rPr lang="es-MX" sz="3000">
                <a:effectLst>
                  <a:outerShdw blurRad="38100" dist="38100" dir="2700000" algn="tl">
                    <a:srgbClr val="C0C0C0"/>
                  </a:outerShdw>
                </a:effectLst>
                <a:latin typeface="Times New Roman" pitchFamily="18" charset="0"/>
              </a:rPr>
              <a:t>.</a:t>
            </a:r>
          </a:p>
          <a:p>
            <a:pPr defTabSz="762000" eaLnBrk="0" hangingPunct="0"/>
            <a:endParaRPr lang="es-ES" sz="800">
              <a:effectLst>
                <a:outerShdw blurRad="38100" dist="38100" dir="2700000" algn="tl">
                  <a:srgbClr val="C0C0C0"/>
                </a:outerShdw>
              </a:effectLst>
              <a:latin typeface="Times New Roman" pitchFamily="18" charset="0"/>
            </a:endParaRPr>
          </a:p>
          <a:p>
            <a:pPr defTabSz="762000" eaLnBrk="0" hangingPunct="0">
              <a:buFontTx/>
              <a:buChar char="•"/>
            </a:pPr>
            <a:r>
              <a:rPr lang="es-ES" sz="3000">
                <a:effectLst>
                  <a:outerShdw blurRad="38100" dist="38100" dir="2700000" algn="tl">
                    <a:srgbClr val="C0C0C0"/>
                  </a:outerShdw>
                </a:effectLst>
                <a:latin typeface="Times New Roman" pitchFamily="18" charset="0"/>
              </a:rPr>
              <a:t> </a:t>
            </a:r>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Sobresalen manejando el cambio</a:t>
            </a:r>
            <a:r>
              <a:rPr lang="es-MX" sz="3000">
                <a:effectLst>
                  <a:outerShdw blurRad="38100" dist="38100" dir="2700000" algn="tl">
                    <a:srgbClr val="C0C0C0"/>
                  </a:outerShdw>
                </a:effectLst>
                <a:latin typeface="Times New Roman" pitchFamily="18" charset="0"/>
              </a:rPr>
              <a:t>.</a:t>
            </a:r>
          </a:p>
          <a:p>
            <a:pPr defTabSz="762000" eaLnBrk="0" hangingPunct="0"/>
            <a:endParaRPr lang="es-ES" sz="800">
              <a:effectLst>
                <a:outerShdw blurRad="38100" dist="38100" dir="2700000" algn="tl">
                  <a:srgbClr val="C0C0C0"/>
                </a:outerShdw>
              </a:effectLst>
              <a:latin typeface="Times New Roman" pitchFamily="18" charset="0"/>
            </a:endParaRPr>
          </a:p>
          <a:p>
            <a:pPr defTabSz="762000" eaLnBrk="0" hangingPunct="0">
              <a:buFontTx/>
              <a:buChar char="•"/>
            </a:pPr>
            <a:r>
              <a:rPr lang="en-US" sz="3000">
                <a:effectLst>
                  <a:outerShdw blurRad="38100" dist="38100" dir="2700000" algn="tl">
                    <a:srgbClr val="C0C0C0"/>
                  </a:outerShdw>
                </a:effectLst>
                <a:latin typeface="Times New Roman" pitchFamily="18" charset="0"/>
              </a:rPr>
              <a:t> 	Son flexibles y </a:t>
            </a:r>
            <a:r>
              <a:rPr lang="es-ES" sz="3000">
                <a:effectLst>
                  <a:outerShdw blurRad="38100" dist="38100" dir="2700000" algn="tl">
                    <a:srgbClr val="C0C0C0"/>
                  </a:outerShdw>
                </a:effectLst>
                <a:latin typeface="Times New Roman" pitchFamily="18" charset="0"/>
              </a:rPr>
              <a:t>adaptables</a:t>
            </a:r>
            <a:r>
              <a:rPr lang="es-MX" sz="3000">
                <a:effectLst>
                  <a:outerShdw blurRad="38100" dist="38100" dir="2700000" algn="tl">
                    <a:srgbClr val="C0C0C0"/>
                  </a:outerShdw>
                </a:effectLst>
                <a:latin typeface="Times New Roman" pitchFamily="18" charset="0"/>
              </a:rPr>
              <a:t>.</a:t>
            </a:r>
          </a:p>
          <a:p>
            <a:pPr defTabSz="762000" eaLnBrk="0" hangingPunct="0"/>
            <a:endParaRPr lang="es-ES" sz="800">
              <a:effectLst>
                <a:outerShdw blurRad="38100" dist="38100" dir="2700000" algn="tl">
                  <a:srgbClr val="C0C0C0"/>
                </a:outerShdw>
              </a:effectLst>
              <a:latin typeface="Times New Roman" pitchFamily="18" charset="0"/>
            </a:endParaRPr>
          </a:p>
          <a:p>
            <a:pPr defTabSz="762000" eaLnBrk="0" hangingPunct="0">
              <a:buFontTx/>
              <a:buChar char="•"/>
            </a:pPr>
            <a:r>
              <a:rPr lang="es-ES" sz="3000">
                <a:effectLst>
                  <a:outerShdw blurRad="38100" dist="38100" dir="2700000" algn="tl">
                    <a:srgbClr val="C0C0C0"/>
                  </a:outerShdw>
                </a:effectLst>
                <a:latin typeface="Times New Roman" pitchFamily="18" charset="0"/>
              </a:rPr>
              <a:t> </a:t>
            </a:r>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Les gusta correr riesgos y conviven con todo </a:t>
            </a:r>
            <a:endParaRPr lang="es-MX" sz="3000">
              <a:effectLst>
                <a:outerShdw blurRad="38100" dist="38100" dir="2700000" algn="tl">
                  <a:srgbClr val="C0C0C0"/>
                </a:outerShdw>
              </a:effectLst>
              <a:latin typeface="Times New Roman" pitchFamily="18" charset="0"/>
            </a:endParaRPr>
          </a:p>
          <a:p>
            <a:pPr defTabSz="762000" eaLnBrk="0" hangingPunct="0"/>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tipo de personas</a:t>
            </a:r>
            <a:r>
              <a:rPr lang="es-MX" sz="3000">
                <a:effectLst>
                  <a:outerShdw blurRad="38100" dist="38100" dir="2700000" algn="tl">
                    <a:srgbClr val="C0C0C0"/>
                  </a:outerShdw>
                </a:effectLst>
                <a:latin typeface="Times New Roman" pitchFamily="18" charset="0"/>
              </a:rPr>
              <a:t>.</a:t>
            </a:r>
            <a:endParaRPr lang="es-ES" sz="3000">
              <a:effectLst>
                <a:outerShdw blurRad="38100" dist="38100" dir="2700000" algn="tl">
                  <a:srgbClr val="C0C0C0"/>
                </a:outerShdw>
              </a:effectLst>
              <a:latin typeface="Times New Roman" pitchFamily="18" charset="0"/>
            </a:endParaRPr>
          </a:p>
          <a:p>
            <a:pPr defTabSz="762000" eaLnBrk="0" hangingPunct="0">
              <a:buFontTx/>
              <a:buChar char="•"/>
            </a:pPr>
            <a:r>
              <a:rPr lang="es-ES" sz="3000">
                <a:effectLst>
                  <a:outerShdw blurRad="38100" dist="38100" dir="2700000" algn="tl">
                    <a:srgbClr val="C0C0C0"/>
                  </a:outerShdw>
                </a:effectLst>
                <a:latin typeface="Times New Roman" pitchFamily="18" charset="0"/>
              </a:rPr>
              <a:t> </a:t>
            </a:r>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Llegan conclusiones en ausencia de una </a:t>
            </a:r>
            <a:r>
              <a:rPr lang="es-MX" sz="3000">
                <a:effectLst>
                  <a:outerShdw blurRad="38100" dist="38100" dir="2700000" algn="tl">
                    <a:srgbClr val="C0C0C0"/>
                  </a:outerShdw>
                </a:effectLst>
                <a:latin typeface="Times New Roman" pitchFamily="18" charset="0"/>
              </a:rPr>
              <a:t>	</a:t>
            </a:r>
            <a:r>
              <a:rPr lang="es-ES" sz="3000">
                <a:effectLst>
                  <a:outerShdw blurRad="38100" dist="38100" dir="2700000" algn="tl">
                    <a:srgbClr val="C0C0C0"/>
                  </a:outerShdw>
                </a:effectLst>
                <a:latin typeface="Times New Roman" pitchFamily="18" charset="0"/>
              </a:rPr>
              <a:t>justificación lógica</a:t>
            </a:r>
            <a:r>
              <a:rPr lang="es-MX" sz="3000">
                <a:effectLst>
                  <a:outerShdw blurRad="38100" dist="38100" dir="2700000" algn="tl">
                    <a:srgbClr val="C0C0C0"/>
                  </a:outerShdw>
                </a:effectLst>
                <a:latin typeface="Times New Roman" pitchFamily="18" charset="0"/>
              </a:rPr>
              <a:t>.</a:t>
            </a:r>
            <a:endParaRPr lang="es-ES" sz="3000">
              <a:effectLst>
                <a:outerShdw blurRad="38100" dist="38100" dir="2700000" algn="tl">
                  <a:srgbClr val="C0C0C0"/>
                </a:outerShdw>
              </a:effectLst>
              <a:latin typeface="Times New Roman" pitchFamily="18" charset="0"/>
            </a:endParaRPr>
          </a:p>
        </p:txBody>
      </p:sp>
      <p:sp>
        <p:nvSpPr>
          <p:cNvPr id="53252" name="Rectangle 4"/>
          <p:cNvSpPr>
            <a:spLocks noChangeArrowheads="1"/>
          </p:cNvSpPr>
          <p:nvPr/>
        </p:nvSpPr>
        <p:spPr bwMode="auto">
          <a:xfrm>
            <a:off x="889000" y="1585913"/>
            <a:ext cx="8242300" cy="150812"/>
          </a:xfrm>
          <a:prstGeom prst="rect">
            <a:avLst/>
          </a:prstGeom>
          <a:noFill/>
          <a:ln w="12700">
            <a:noFill/>
            <a:miter lim="800000"/>
            <a:headEnd/>
            <a:tailEnd/>
          </a:ln>
          <a:effectLst/>
        </p:spPr>
        <p:txBody>
          <a:bodyPr wrap="none" anchor="ctr"/>
          <a:lstStyle/>
          <a:p>
            <a:endParaRPr lang="es-MX"/>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dissolve">
                                      <p:cBhvr>
                                        <p:cTn id="7" dur="500"/>
                                        <p:tgtEl>
                                          <p:spTgt spid="5325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3251"/>
                                        </p:tgtEl>
                                        <p:attrNameLst>
                                          <p:attrName>style.visibility</p:attrName>
                                        </p:attrNameLst>
                                      </p:cBhvr>
                                      <p:to>
                                        <p:strVal val="visible"/>
                                      </p:to>
                                    </p:set>
                                    <p:animEffect transition="in" filter="randombar(horizontal)">
                                      <p:cBhvr>
                                        <p:cTn id="11"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958850" y="549275"/>
            <a:ext cx="8077200" cy="6076950"/>
          </a:xfrm>
        </p:spPr>
        <p:txBody>
          <a:bodyPr/>
          <a:lstStyle/>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Crean culturas informales y excitantes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Alientan a las personas a que piensen por si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mismas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Demuestran apertura hacia nuevas ideas y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tienen una gran habilidad de percibir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direcciones nuevas y alternativas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Agregan sus propias ideas a lo que ya es</a:t>
            </a:r>
            <a:r>
              <a:rPr lang="es-MX" sz="2700">
                <a:effectLst>
                  <a:outerShdw blurRad="38100" dist="38100" dir="2700000" algn="tl">
                    <a:srgbClr val="C0C0C0"/>
                  </a:outerShdw>
                </a:effectLst>
                <a:latin typeface="Times New Roman" pitchFamily="18" charset="0"/>
              </a:rPr>
              <a:t>.</a:t>
            </a:r>
            <a:r>
              <a:rPr lang="es-ES" sz="2700">
                <a:effectLst>
                  <a:outerShdw blurRad="38100" dist="38100" dir="2700000" algn="tl">
                    <a:srgbClr val="C0C0C0"/>
                  </a:outerShdw>
                </a:effectLst>
                <a:latin typeface="Times New Roman" pitchFamily="18" charset="0"/>
              </a:rPr>
              <a:t> </a:t>
            </a: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Superan los retos y crisis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Solucionan los problemas intuyendo nuevas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posibilidades</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Ejercen autoridad demandando que la gente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viva conforme a su potencial</a:t>
            </a:r>
            <a:r>
              <a:rPr lang="es-MX" sz="2700">
                <a:effectLst>
                  <a:outerShdw blurRad="38100" dist="38100" dir="2700000" algn="tl">
                    <a:srgbClr val="C0C0C0"/>
                  </a:outerShdw>
                </a:effectLst>
                <a:latin typeface="Times New Roman" pitchFamily="18" charset="0"/>
              </a:rPr>
              <a:t>.</a:t>
            </a:r>
          </a:p>
          <a:p>
            <a:pPr eaLnBrk="0" hangingPunct="0">
              <a:spcBef>
                <a:spcPct val="0"/>
              </a:spcBef>
              <a:buClrTx/>
              <a:buFontTx/>
              <a:buNone/>
            </a:pPr>
            <a:endParaRPr lang="es-ES" sz="500">
              <a:effectLst>
                <a:outerShdw blurRad="38100" dist="38100" dir="2700000" algn="tl">
                  <a:srgbClr val="C0C0C0"/>
                </a:outerShdw>
              </a:effectLst>
              <a:latin typeface="Times New Roman" pitchFamily="18" charset="0"/>
            </a:endParaRPr>
          </a:p>
          <a:p>
            <a:pPr eaLnBrk="0" hangingPunct="0">
              <a:spcBef>
                <a:spcPct val="0"/>
              </a:spcBef>
              <a:buClrTx/>
              <a:buFontTx/>
              <a:buChar char="•"/>
            </a:pPr>
            <a:r>
              <a:rPr lang="es-ES" sz="2700">
                <a:effectLst>
                  <a:outerShdw blurRad="38100" dist="38100" dir="2700000" algn="tl">
                    <a:srgbClr val="C0C0C0"/>
                  </a:outerShdw>
                </a:effectLst>
                <a:latin typeface="Times New Roman" pitchFamily="18" charset="0"/>
              </a:rPr>
              <a:t> </a:t>
            </a:r>
            <a:r>
              <a:rPr lang="es-MX" sz="2700">
                <a:effectLst>
                  <a:outerShdw blurRad="38100" dist="38100" dir="2700000" algn="tl">
                    <a:srgbClr val="C0C0C0"/>
                  </a:outerShdw>
                </a:effectLst>
                <a:latin typeface="Times New Roman" pitchFamily="18" charset="0"/>
              </a:rPr>
              <a:t>	</a:t>
            </a:r>
            <a:r>
              <a:rPr lang="es-ES" sz="2700">
                <a:effectLst>
                  <a:outerShdw blurRad="38100" dist="38100" dir="2700000" algn="tl">
                    <a:srgbClr val="C0C0C0"/>
                  </a:outerShdw>
                </a:effectLst>
                <a:latin typeface="Times New Roman" pitchFamily="18" charset="0"/>
              </a:rPr>
              <a:t>Construyen la confianza al ser auténticos</a:t>
            </a:r>
            <a:r>
              <a:rPr lang="es-MX" sz="2700">
                <a:effectLst>
                  <a:outerShdw blurRad="38100" dist="38100" dir="2700000" algn="tl">
                    <a:srgbClr val="C0C0C0"/>
                  </a:outerShdw>
                </a:effectLst>
                <a:latin typeface="Times New Roman" pitchFamily="18" charset="0"/>
              </a:rPr>
              <a:t>.</a:t>
            </a:r>
            <a:endParaRPr lang="es-ES" sz="27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randombar(horizontal)">
                                      <p:cBhvr>
                                        <p:cTn id="7" dur="500"/>
                                        <p:tgtEl>
                                          <p:spTgt spid="55298">
                                            <p:txEl>
                                              <p:pRg st="0" end="0"/>
                                            </p:txEl>
                                          </p:spTgt>
                                        </p:tgtEl>
                                      </p:cBhvr>
                                    </p:animEffect>
                                  </p:childTnLst>
                                </p:cTn>
                              </p:par>
                            </p:childTnLst>
                          </p:cTn>
                        </p:par>
                        <p:par>
                          <p:cTn id="8" fill="hold">
                            <p:stCondLst>
                              <p:cond delay="1500"/>
                            </p:stCondLst>
                            <p:childTnLst>
                              <p:par>
                                <p:cTn id="9" presetID="14" presetClass="entr" presetSubtype="10" fill="hold" grpId="0" nodeType="afterEffect">
                                  <p:stCondLst>
                                    <p:cond delay="1000"/>
                                  </p:stCondLst>
                                  <p:childTnLst>
                                    <p:set>
                                      <p:cBhvr>
                                        <p:cTn id="10" dur="1" fill="hold">
                                          <p:stCondLst>
                                            <p:cond delay="0"/>
                                          </p:stCondLst>
                                        </p:cTn>
                                        <p:tgtEl>
                                          <p:spTgt spid="55298">
                                            <p:txEl>
                                              <p:pRg st="2" end="2"/>
                                            </p:txEl>
                                          </p:spTgt>
                                        </p:tgtEl>
                                        <p:attrNameLst>
                                          <p:attrName>style.visibility</p:attrName>
                                        </p:attrNameLst>
                                      </p:cBhvr>
                                      <p:to>
                                        <p:strVal val="visible"/>
                                      </p:to>
                                    </p:set>
                                    <p:animEffect transition="in" filter="randombar(horizontal)">
                                      <p:cBhvr>
                                        <p:cTn id="11" dur="500"/>
                                        <p:tgtEl>
                                          <p:spTgt spid="55298">
                                            <p:txEl>
                                              <p:pRg st="2" end="2"/>
                                            </p:txEl>
                                          </p:spTgt>
                                        </p:tgtEl>
                                      </p:cBhvr>
                                    </p:animEffect>
                                  </p:childTnLst>
                                </p:cTn>
                              </p:par>
                            </p:childTnLst>
                          </p:cTn>
                        </p:par>
                        <p:par>
                          <p:cTn id="12" fill="hold">
                            <p:stCondLst>
                              <p:cond delay="3000"/>
                            </p:stCondLst>
                            <p:childTnLst>
                              <p:par>
                                <p:cTn id="13" presetID="14" presetClass="entr" presetSubtype="10" fill="hold" grpId="0" nodeType="afterEffect">
                                  <p:stCondLst>
                                    <p:cond delay="1000"/>
                                  </p:stCondLst>
                                  <p:childTnLst>
                                    <p:set>
                                      <p:cBhvr>
                                        <p:cTn id="14" dur="1" fill="hold">
                                          <p:stCondLst>
                                            <p:cond delay="0"/>
                                          </p:stCondLst>
                                        </p:cTn>
                                        <p:tgtEl>
                                          <p:spTgt spid="55298">
                                            <p:txEl>
                                              <p:pRg st="4" end="4"/>
                                            </p:txEl>
                                          </p:spTgt>
                                        </p:tgtEl>
                                        <p:attrNameLst>
                                          <p:attrName>style.visibility</p:attrName>
                                        </p:attrNameLst>
                                      </p:cBhvr>
                                      <p:to>
                                        <p:strVal val="visible"/>
                                      </p:to>
                                    </p:set>
                                    <p:animEffect transition="in" filter="randombar(horizontal)">
                                      <p:cBhvr>
                                        <p:cTn id="15" dur="500"/>
                                        <p:tgtEl>
                                          <p:spTgt spid="55298">
                                            <p:txEl>
                                              <p:pRg st="4" end="4"/>
                                            </p:txEl>
                                          </p:spTgt>
                                        </p:tgtEl>
                                      </p:cBhvr>
                                    </p:animEffect>
                                  </p:childTnLst>
                                </p:cTn>
                              </p:par>
                            </p:childTnLst>
                          </p:cTn>
                        </p:par>
                        <p:par>
                          <p:cTn id="16" fill="hold">
                            <p:stCondLst>
                              <p:cond delay="4500"/>
                            </p:stCondLst>
                            <p:childTnLst>
                              <p:par>
                                <p:cTn id="17" presetID="14" presetClass="entr" presetSubtype="10" fill="hold" grpId="0" nodeType="afterEffect">
                                  <p:stCondLst>
                                    <p:cond delay="1000"/>
                                  </p:stCondLst>
                                  <p:childTnLst>
                                    <p:set>
                                      <p:cBhvr>
                                        <p:cTn id="18" dur="1" fill="hold">
                                          <p:stCondLst>
                                            <p:cond delay="0"/>
                                          </p:stCondLst>
                                        </p:cTn>
                                        <p:tgtEl>
                                          <p:spTgt spid="55298">
                                            <p:txEl>
                                              <p:pRg st="6" end="6"/>
                                            </p:txEl>
                                          </p:spTgt>
                                        </p:tgtEl>
                                        <p:attrNameLst>
                                          <p:attrName>style.visibility</p:attrName>
                                        </p:attrNameLst>
                                      </p:cBhvr>
                                      <p:to>
                                        <p:strVal val="visible"/>
                                      </p:to>
                                    </p:set>
                                    <p:animEffect transition="in" filter="randombar(horizontal)">
                                      <p:cBhvr>
                                        <p:cTn id="19" dur="500"/>
                                        <p:tgtEl>
                                          <p:spTgt spid="55298">
                                            <p:txEl>
                                              <p:pRg st="6" end="6"/>
                                            </p:txEl>
                                          </p:spTgt>
                                        </p:tgtEl>
                                      </p:cBhvr>
                                    </p:animEffect>
                                  </p:childTnLst>
                                </p:cTn>
                              </p:par>
                            </p:childTnLst>
                          </p:cTn>
                        </p:par>
                        <p:par>
                          <p:cTn id="20" fill="hold">
                            <p:stCondLst>
                              <p:cond delay="6000"/>
                            </p:stCondLst>
                            <p:childTnLst>
                              <p:par>
                                <p:cTn id="21" presetID="14" presetClass="entr" presetSubtype="10" fill="hold" grpId="0" nodeType="afterEffect">
                                  <p:stCondLst>
                                    <p:cond delay="1000"/>
                                  </p:stCondLst>
                                  <p:childTnLst>
                                    <p:set>
                                      <p:cBhvr>
                                        <p:cTn id="22" dur="1" fill="hold">
                                          <p:stCondLst>
                                            <p:cond delay="0"/>
                                          </p:stCondLst>
                                        </p:cTn>
                                        <p:tgtEl>
                                          <p:spTgt spid="55298">
                                            <p:txEl>
                                              <p:pRg st="7" end="7"/>
                                            </p:txEl>
                                          </p:spTgt>
                                        </p:tgtEl>
                                        <p:attrNameLst>
                                          <p:attrName>style.visibility</p:attrName>
                                        </p:attrNameLst>
                                      </p:cBhvr>
                                      <p:to>
                                        <p:strVal val="visible"/>
                                      </p:to>
                                    </p:set>
                                    <p:animEffect transition="in" filter="randombar(horizontal)">
                                      <p:cBhvr>
                                        <p:cTn id="23" dur="500"/>
                                        <p:tgtEl>
                                          <p:spTgt spid="55298">
                                            <p:txEl>
                                              <p:pRg st="7" end="7"/>
                                            </p:txEl>
                                          </p:spTgt>
                                        </p:tgtEl>
                                      </p:cBhvr>
                                    </p:animEffect>
                                  </p:childTnLst>
                                </p:cTn>
                              </p:par>
                            </p:childTnLst>
                          </p:cTn>
                        </p:par>
                        <p:par>
                          <p:cTn id="24" fill="hold">
                            <p:stCondLst>
                              <p:cond delay="7500"/>
                            </p:stCondLst>
                            <p:childTnLst>
                              <p:par>
                                <p:cTn id="25" presetID="14" presetClass="entr" presetSubtype="10" fill="hold" grpId="0" nodeType="afterEffect">
                                  <p:stCondLst>
                                    <p:cond delay="1000"/>
                                  </p:stCondLst>
                                  <p:childTnLst>
                                    <p:set>
                                      <p:cBhvr>
                                        <p:cTn id="26" dur="1" fill="hold">
                                          <p:stCondLst>
                                            <p:cond delay="0"/>
                                          </p:stCondLst>
                                        </p:cTn>
                                        <p:tgtEl>
                                          <p:spTgt spid="55298">
                                            <p:txEl>
                                              <p:pRg st="9" end="9"/>
                                            </p:txEl>
                                          </p:spTgt>
                                        </p:tgtEl>
                                        <p:attrNameLst>
                                          <p:attrName>style.visibility</p:attrName>
                                        </p:attrNameLst>
                                      </p:cBhvr>
                                      <p:to>
                                        <p:strVal val="visible"/>
                                      </p:to>
                                    </p:set>
                                    <p:animEffect transition="in" filter="randombar(horizontal)">
                                      <p:cBhvr>
                                        <p:cTn id="27" dur="500"/>
                                        <p:tgtEl>
                                          <p:spTgt spid="55298">
                                            <p:txEl>
                                              <p:pRg st="9" end="9"/>
                                            </p:txEl>
                                          </p:spTgt>
                                        </p:tgtEl>
                                      </p:cBhvr>
                                    </p:animEffect>
                                  </p:childTnLst>
                                </p:cTn>
                              </p:par>
                            </p:childTnLst>
                          </p:cTn>
                        </p:par>
                        <p:par>
                          <p:cTn id="28" fill="hold">
                            <p:stCondLst>
                              <p:cond delay="9000"/>
                            </p:stCondLst>
                            <p:childTnLst>
                              <p:par>
                                <p:cTn id="29" presetID="14" presetClass="entr" presetSubtype="10" fill="hold" grpId="0" nodeType="afterEffect">
                                  <p:stCondLst>
                                    <p:cond delay="1000"/>
                                  </p:stCondLst>
                                  <p:childTnLst>
                                    <p:set>
                                      <p:cBhvr>
                                        <p:cTn id="30" dur="1" fill="hold">
                                          <p:stCondLst>
                                            <p:cond delay="0"/>
                                          </p:stCondLst>
                                        </p:cTn>
                                        <p:tgtEl>
                                          <p:spTgt spid="55298">
                                            <p:txEl>
                                              <p:pRg st="11" end="11"/>
                                            </p:txEl>
                                          </p:spTgt>
                                        </p:tgtEl>
                                        <p:attrNameLst>
                                          <p:attrName>style.visibility</p:attrName>
                                        </p:attrNameLst>
                                      </p:cBhvr>
                                      <p:to>
                                        <p:strVal val="visible"/>
                                      </p:to>
                                    </p:set>
                                    <p:animEffect transition="in" filter="randombar(horizontal)">
                                      <p:cBhvr>
                                        <p:cTn id="31" dur="500"/>
                                        <p:tgtEl>
                                          <p:spTgt spid="55298">
                                            <p:txEl>
                                              <p:pRg st="11" end="11"/>
                                            </p:txEl>
                                          </p:spTgt>
                                        </p:tgtEl>
                                      </p:cBhvr>
                                    </p:animEffect>
                                  </p:childTnLst>
                                </p:cTn>
                              </p:par>
                            </p:childTnLst>
                          </p:cTn>
                        </p:par>
                        <p:par>
                          <p:cTn id="32" fill="hold">
                            <p:stCondLst>
                              <p:cond delay="10500"/>
                            </p:stCondLst>
                            <p:childTnLst>
                              <p:par>
                                <p:cTn id="33" presetID="14" presetClass="entr" presetSubtype="10" fill="hold" grpId="0" nodeType="afterEffect">
                                  <p:stCondLst>
                                    <p:cond delay="1000"/>
                                  </p:stCondLst>
                                  <p:childTnLst>
                                    <p:set>
                                      <p:cBhvr>
                                        <p:cTn id="34" dur="1" fill="hold">
                                          <p:stCondLst>
                                            <p:cond delay="0"/>
                                          </p:stCondLst>
                                        </p:cTn>
                                        <p:tgtEl>
                                          <p:spTgt spid="55298">
                                            <p:txEl>
                                              <p:pRg st="13" end="13"/>
                                            </p:txEl>
                                          </p:spTgt>
                                        </p:tgtEl>
                                        <p:attrNameLst>
                                          <p:attrName>style.visibility</p:attrName>
                                        </p:attrNameLst>
                                      </p:cBhvr>
                                      <p:to>
                                        <p:strVal val="visible"/>
                                      </p:to>
                                    </p:set>
                                    <p:animEffect transition="in" filter="randombar(horizontal)">
                                      <p:cBhvr>
                                        <p:cTn id="35" dur="500"/>
                                        <p:tgtEl>
                                          <p:spTgt spid="5529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autoUpdateAnimBg="0" advAuto="100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635375" y="1881188"/>
            <a:ext cx="5118100" cy="4356100"/>
          </a:xfrm>
          <a:prstGeom prst="rect">
            <a:avLst/>
          </a:prstGeom>
          <a:noFill/>
          <a:ln w="12700">
            <a:noFill/>
            <a:miter lim="800000"/>
            <a:headEnd/>
            <a:tailEnd/>
          </a:ln>
          <a:effectLst/>
        </p:spPr>
        <p:txBody>
          <a:bodyPr wrap="none" lIns="90488" tIns="44450" rIns="90488" bIns="44450">
            <a:spAutoFit/>
          </a:bodyPr>
          <a:lstStyle/>
          <a:p>
            <a:pPr defTabSz="762000" eaLnBrk="0" hangingPunct="0"/>
            <a:endParaRPr lang="es-ES_tradnl" sz="4000">
              <a:effectLst>
                <a:outerShdw blurRad="38100" dist="38100" dir="2700000" algn="tl">
                  <a:srgbClr val="C0C0C0"/>
                </a:outerShdw>
              </a:effectLst>
              <a:latin typeface="Times New Roman" pitchFamily="18" charset="0"/>
            </a:endParaRPr>
          </a:p>
          <a:p>
            <a:pPr defTabSz="762000" eaLnBrk="0" hangingPunct="0"/>
            <a:r>
              <a:rPr lang="es-ES_tradnl" sz="4000">
                <a:effectLst>
                  <a:outerShdw blurRad="38100" dist="38100" dir="2700000" algn="tl">
                    <a:srgbClr val="C0C0C0"/>
                  </a:outerShdw>
                </a:effectLst>
                <a:latin typeface="Times New Roman" pitchFamily="18" charset="0"/>
              </a:rPr>
              <a:t>* Impulsivo</a:t>
            </a:r>
          </a:p>
          <a:p>
            <a:pPr defTabSz="762000" eaLnBrk="0" hangingPunct="0"/>
            <a:r>
              <a:rPr lang="es-ES_tradnl" sz="4000">
                <a:effectLst>
                  <a:outerShdw blurRad="38100" dist="38100" dir="2700000" algn="tl">
                    <a:srgbClr val="C0C0C0"/>
                  </a:outerShdw>
                </a:effectLst>
                <a:latin typeface="Times New Roman" pitchFamily="18" charset="0"/>
              </a:rPr>
              <a:t>* Incapacidad de actuar </a:t>
            </a:r>
          </a:p>
          <a:p>
            <a:pPr defTabSz="762000" eaLnBrk="0" hangingPunct="0"/>
            <a:r>
              <a:rPr lang="es-ES_tradnl" sz="4000">
                <a:effectLst>
                  <a:outerShdw blurRad="38100" dist="38100" dir="2700000" algn="tl">
                    <a:srgbClr val="C0C0C0"/>
                  </a:outerShdw>
                </a:effectLst>
                <a:latin typeface="Times New Roman" pitchFamily="18" charset="0"/>
              </a:rPr>
              <a:t>   según lo establecido</a:t>
            </a:r>
          </a:p>
          <a:p>
            <a:pPr defTabSz="762000" eaLnBrk="0" hangingPunct="0"/>
            <a:endParaRPr lang="es-ES_tradnl" sz="4000">
              <a:effectLst>
                <a:outerShdw blurRad="38100" dist="38100" dir="2700000" algn="tl">
                  <a:srgbClr val="C0C0C0"/>
                </a:outerShdw>
              </a:effectLst>
              <a:latin typeface="Times New Roman" pitchFamily="18" charset="0"/>
            </a:endParaRPr>
          </a:p>
          <a:p>
            <a:pPr defTabSz="762000" eaLnBrk="0" hangingPunct="0"/>
            <a:r>
              <a:rPr lang="es-ES_tradnl" sz="4000">
                <a:effectLst>
                  <a:outerShdw blurRad="38100" dist="38100" dir="2700000" algn="tl">
                    <a:srgbClr val="C0C0C0"/>
                  </a:outerShdw>
                </a:effectLst>
                <a:latin typeface="Times New Roman" pitchFamily="18" charset="0"/>
              </a:rPr>
              <a:t>EVITA </a:t>
            </a:r>
          </a:p>
          <a:p>
            <a:pPr defTabSz="762000" eaLnBrk="0" hangingPunct="0"/>
            <a:r>
              <a:rPr lang="es-ES_tradnl" sz="4000">
                <a:effectLst>
                  <a:outerShdw blurRad="38100" dist="38100" dir="2700000" algn="tl">
                    <a:srgbClr val="C0C0C0"/>
                  </a:outerShdw>
                </a:effectLst>
                <a:latin typeface="Times New Roman" pitchFamily="18" charset="0"/>
              </a:rPr>
              <a:t>AISLAMIENTO</a:t>
            </a:r>
          </a:p>
        </p:txBody>
      </p:sp>
      <p:grpSp>
        <p:nvGrpSpPr>
          <p:cNvPr id="75780" name="Group 4"/>
          <p:cNvGrpSpPr>
            <a:grpSpLocks/>
          </p:cNvGrpSpPr>
          <p:nvPr/>
        </p:nvGrpSpPr>
        <p:grpSpPr bwMode="auto">
          <a:xfrm>
            <a:off x="7431088" y="1588"/>
            <a:ext cx="1701800" cy="1701800"/>
            <a:chOff x="4681" y="1"/>
            <a:chExt cx="1072" cy="1072"/>
          </a:xfrm>
        </p:grpSpPr>
        <p:sp>
          <p:nvSpPr>
            <p:cNvPr id="75781" name="Arc 5"/>
            <p:cNvSpPr>
              <a:spLocks/>
            </p:cNvSpPr>
            <p:nvPr/>
          </p:nvSpPr>
          <p:spPr bwMode="auto">
            <a:xfrm>
              <a:off x="5217" y="1"/>
              <a:ext cx="536" cy="536"/>
            </a:xfrm>
            <a:custGeom>
              <a:avLst/>
              <a:gdLst>
                <a:gd name="G0" fmla="+- 40 0 0"/>
                <a:gd name="G1" fmla="+- 21600 0 0"/>
                <a:gd name="G2" fmla="+- 21600 0 0"/>
                <a:gd name="T0" fmla="*/ 0 w 21640"/>
                <a:gd name="T1" fmla="*/ 0 h 21600"/>
                <a:gd name="T2" fmla="*/ 21640 w 21640"/>
                <a:gd name="T3" fmla="*/ 21560 h 21600"/>
                <a:gd name="T4" fmla="*/ 40 w 21640"/>
                <a:gd name="T5" fmla="*/ 21600 h 21600"/>
              </a:gdLst>
              <a:ahLst/>
              <a:cxnLst>
                <a:cxn ang="0">
                  <a:pos x="T0" y="T1"/>
                </a:cxn>
                <a:cxn ang="0">
                  <a:pos x="T2" y="T3"/>
                </a:cxn>
                <a:cxn ang="0">
                  <a:pos x="T4" y="T5"/>
                </a:cxn>
              </a:cxnLst>
              <a:rect l="0" t="0" r="r" b="b"/>
              <a:pathLst>
                <a:path w="21640" h="21600" fill="none" extrusionOk="0">
                  <a:moveTo>
                    <a:pt x="0" y="0"/>
                  </a:moveTo>
                  <a:cubicBezTo>
                    <a:pt x="13" y="0"/>
                    <a:pt x="26" y="-1"/>
                    <a:pt x="40" y="0"/>
                  </a:cubicBezTo>
                  <a:cubicBezTo>
                    <a:pt x="11953" y="0"/>
                    <a:pt x="21617" y="9646"/>
                    <a:pt x="21639" y="21560"/>
                  </a:cubicBezTo>
                </a:path>
                <a:path w="21640" h="21600" stroke="0" extrusionOk="0">
                  <a:moveTo>
                    <a:pt x="0" y="0"/>
                  </a:moveTo>
                  <a:cubicBezTo>
                    <a:pt x="13" y="0"/>
                    <a:pt x="26" y="-1"/>
                    <a:pt x="40" y="0"/>
                  </a:cubicBezTo>
                  <a:cubicBezTo>
                    <a:pt x="11953" y="0"/>
                    <a:pt x="21617" y="9646"/>
                    <a:pt x="21639" y="21560"/>
                  </a:cubicBezTo>
                  <a:lnTo>
                    <a:pt x="40" y="21600"/>
                  </a:lnTo>
                  <a:close/>
                </a:path>
              </a:pathLst>
            </a:custGeom>
            <a:noFill/>
            <a:ln w="12700" cap="rnd">
              <a:solidFill>
                <a:schemeClr val="tx1"/>
              </a:solidFill>
              <a:round/>
              <a:headEnd/>
              <a:tailEnd/>
            </a:ln>
            <a:effectLst/>
          </p:spPr>
          <p:txBody>
            <a:bodyPr wrap="none" anchor="ctr"/>
            <a:lstStyle/>
            <a:p>
              <a:endParaRPr lang="es-MX"/>
            </a:p>
          </p:txBody>
        </p:sp>
        <p:sp>
          <p:nvSpPr>
            <p:cNvPr id="75782" name="Arc 6"/>
            <p:cNvSpPr>
              <a:spLocks/>
            </p:cNvSpPr>
            <p:nvPr/>
          </p:nvSpPr>
          <p:spPr bwMode="auto">
            <a:xfrm>
              <a:off x="5216" y="536"/>
              <a:ext cx="536" cy="5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s-MX"/>
            </a:p>
          </p:txBody>
        </p:sp>
        <p:sp>
          <p:nvSpPr>
            <p:cNvPr id="75783" name="Arc 7"/>
            <p:cNvSpPr>
              <a:spLocks/>
            </p:cNvSpPr>
            <p:nvPr/>
          </p:nvSpPr>
          <p:spPr bwMode="auto">
            <a:xfrm>
              <a:off x="4681" y="2"/>
              <a:ext cx="536" cy="536"/>
            </a:xfrm>
            <a:custGeom>
              <a:avLst/>
              <a:gdLst>
                <a:gd name="G0" fmla="+- 21600 0 0"/>
                <a:gd name="G1" fmla="+- 21600 0 0"/>
                <a:gd name="G2" fmla="+- 21600 0 0"/>
                <a:gd name="T0" fmla="*/ 0 w 21600"/>
                <a:gd name="T1" fmla="*/ 21560 h 21600"/>
                <a:gd name="T2" fmla="*/ 2156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0"/>
                  </a:moveTo>
                  <a:cubicBezTo>
                    <a:pt x="22" y="9661"/>
                    <a:pt x="9661" y="22"/>
                    <a:pt x="21560" y="0"/>
                  </a:cubicBezTo>
                </a:path>
                <a:path w="21600" h="21600" stroke="0" extrusionOk="0">
                  <a:moveTo>
                    <a:pt x="0" y="21560"/>
                  </a:moveTo>
                  <a:cubicBezTo>
                    <a:pt x="22" y="9661"/>
                    <a:pt x="9661" y="22"/>
                    <a:pt x="21560" y="0"/>
                  </a:cubicBezTo>
                  <a:lnTo>
                    <a:pt x="21600" y="21600"/>
                  </a:lnTo>
                  <a:close/>
                </a:path>
              </a:pathLst>
            </a:custGeom>
            <a:noFill/>
            <a:ln w="12700" cap="rnd">
              <a:solidFill>
                <a:schemeClr val="tx1"/>
              </a:solidFill>
              <a:round/>
              <a:headEnd/>
              <a:tailEnd/>
            </a:ln>
            <a:effectLst/>
          </p:spPr>
          <p:txBody>
            <a:bodyPr wrap="none" anchor="ctr"/>
            <a:lstStyle/>
            <a:p>
              <a:endParaRPr lang="es-MX"/>
            </a:p>
          </p:txBody>
        </p:sp>
        <p:sp>
          <p:nvSpPr>
            <p:cNvPr id="75784" name="Arc 8"/>
            <p:cNvSpPr>
              <a:spLocks/>
            </p:cNvSpPr>
            <p:nvPr/>
          </p:nvSpPr>
          <p:spPr bwMode="auto">
            <a:xfrm>
              <a:off x="4682" y="537"/>
              <a:ext cx="536" cy="536"/>
            </a:xfrm>
            <a:custGeom>
              <a:avLst/>
              <a:gdLst>
                <a:gd name="G0" fmla="+- 21600 0 0"/>
                <a:gd name="G1" fmla="+- 40 0 0"/>
                <a:gd name="G2" fmla="+- 21600 0 0"/>
                <a:gd name="T0" fmla="*/ 21560 w 21600"/>
                <a:gd name="T1" fmla="*/ 21640 h 21640"/>
                <a:gd name="T2" fmla="*/ 0 w 21600"/>
                <a:gd name="T3" fmla="*/ 0 h 21640"/>
                <a:gd name="T4" fmla="*/ 21600 w 21600"/>
                <a:gd name="T5" fmla="*/ 40 h 21640"/>
              </a:gdLst>
              <a:ahLst/>
              <a:cxnLst>
                <a:cxn ang="0">
                  <a:pos x="T0" y="T1"/>
                </a:cxn>
                <a:cxn ang="0">
                  <a:pos x="T2" y="T3"/>
                </a:cxn>
                <a:cxn ang="0">
                  <a:pos x="T4" y="T5"/>
                </a:cxn>
              </a:cxnLst>
              <a:rect l="0" t="0" r="r" b="b"/>
              <a:pathLst>
                <a:path w="21600" h="21640" fill="none" extrusionOk="0">
                  <a:moveTo>
                    <a:pt x="21560" y="21639"/>
                  </a:moveTo>
                  <a:cubicBezTo>
                    <a:pt x="9646" y="21617"/>
                    <a:pt x="0" y="11953"/>
                    <a:pt x="0" y="40"/>
                  </a:cubicBezTo>
                  <a:cubicBezTo>
                    <a:pt x="-1" y="26"/>
                    <a:pt x="0" y="13"/>
                    <a:pt x="0" y="0"/>
                  </a:cubicBezTo>
                </a:path>
                <a:path w="21600" h="21640" stroke="0" extrusionOk="0">
                  <a:moveTo>
                    <a:pt x="21560" y="21639"/>
                  </a:moveTo>
                  <a:cubicBezTo>
                    <a:pt x="9646" y="21617"/>
                    <a:pt x="0" y="11953"/>
                    <a:pt x="0" y="40"/>
                  </a:cubicBezTo>
                  <a:cubicBezTo>
                    <a:pt x="-1" y="26"/>
                    <a:pt x="0" y="13"/>
                    <a:pt x="0" y="0"/>
                  </a:cubicBezTo>
                  <a:lnTo>
                    <a:pt x="21600" y="40"/>
                  </a:lnTo>
                  <a:close/>
                </a:path>
              </a:pathLst>
            </a:custGeom>
            <a:noFill/>
            <a:ln w="12700" cap="rnd">
              <a:solidFill>
                <a:schemeClr val="tx1"/>
              </a:solidFill>
              <a:round/>
              <a:headEnd/>
              <a:tailEnd/>
            </a:ln>
            <a:effectLst/>
          </p:spPr>
          <p:txBody>
            <a:bodyPr wrap="none" anchor="ctr"/>
            <a:lstStyle/>
            <a:p>
              <a:endParaRPr lang="es-MX"/>
            </a:p>
          </p:txBody>
        </p:sp>
      </p:grpSp>
      <p:sp>
        <p:nvSpPr>
          <p:cNvPr id="75785" name="Rectangle 9"/>
          <p:cNvSpPr>
            <a:spLocks noChangeArrowheads="1"/>
          </p:cNvSpPr>
          <p:nvPr/>
        </p:nvSpPr>
        <p:spPr bwMode="auto">
          <a:xfrm>
            <a:off x="7435850" y="6350"/>
            <a:ext cx="842963" cy="833438"/>
          </a:xfrm>
          <a:prstGeom prst="rect">
            <a:avLst/>
          </a:prstGeom>
          <a:noFill/>
          <a:ln w="12700">
            <a:solidFill>
              <a:schemeClr val="tx1"/>
            </a:solidFill>
            <a:miter lim="800000"/>
            <a:headEnd/>
            <a:tailEnd/>
          </a:ln>
          <a:effectLst/>
        </p:spPr>
        <p:txBody>
          <a:bodyPr wrap="none" anchor="ctr"/>
          <a:lstStyle/>
          <a:p>
            <a:endParaRPr lang="es-MX"/>
          </a:p>
        </p:txBody>
      </p:sp>
      <p:sp>
        <p:nvSpPr>
          <p:cNvPr id="75786" name="Rectangle 10"/>
          <p:cNvSpPr>
            <a:spLocks noChangeArrowheads="1"/>
          </p:cNvSpPr>
          <p:nvPr/>
        </p:nvSpPr>
        <p:spPr bwMode="auto">
          <a:xfrm>
            <a:off x="695325" y="1420813"/>
            <a:ext cx="2154238" cy="54229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35000">
                <a:effectLst>
                  <a:outerShdw blurRad="38100" dist="38100" dir="2700000" algn="tl">
                    <a:srgbClr val="C0C0C0"/>
                  </a:outerShdw>
                </a:effectLst>
                <a:latin typeface="Times New Roman" pitchFamily="18" charset="0"/>
              </a:rPr>
              <a:t>?</a:t>
            </a:r>
          </a:p>
        </p:txBody>
      </p:sp>
      <p:sp>
        <p:nvSpPr>
          <p:cNvPr id="75787" name="Text Box 11"/>
          <p:cNvSpPr txBox="1">
            <a:spLocks noChangeArrowheads="1"/>
          </p:cNvSpPr>
          <p:nvPr/>
        </p:nvSpPr>
        <p:spPr bwMode="auto">
          <a:xfrm>
            <a:off x="1258888" y="333375"/>
            <a:ext cx="3384550" cy="762000"/>
          </a:xfrm>
          <a:prstGeom prst="rect">
            <a:avLst/>
          </a:prstGeom>
          <a:noFill/>
          <a:ln w="9525">
            <a:noFill/>
            <a:miter lim="800000"/>
            <a:headEnd/>
            <a:tailEnd/>
          </a:ln>
          <a:effectLst/>
        </p:spPr>
        <p:txBody>
          <a:bodyPr>
            <a:spAutoFit/>
          </a:bodyPr>
          <a:lstStyle/>
          <a:p>
            <a:pPr>
              <a:spcBef>
                <a:spcPct val="50000"/>
              </a:spcBef>
            </a:pPr>
            <a:r>
              <a:rPr lang="es-MX" sz="4400"/>
              <a:t>Pero</a:t>
            </a:r>
            <a:endParaRPr lang="es-ES" sz="4400"/>
          </a:p>
        </p:txBody>
      </p:sp>
      <p:sp>
        <p:nvSpPr>
          <p:cNvPr id="75788" name="Rectangle 12"/>
          <p:cNvSpPr>
            <a:spLocks noChangeArrowheads="1"/>
          </p:cNvSpPr>
          <p:nvPr/>
        </p:nvSpPr>
        <p:spPr bwMode="auto">
          <a:xfrm>
            <a:off x="1588" y="106363"/>
            <a:ext cx="5076825" cy="850900"/>
          </a:xfrm>
          <a:prstGeom prst="rect">
            <a:avLst/>
          </a:prstGeom>
          <a:noFill/>
          <a:ln w="12700">
            <a:noFill/>
            <a:miter lim="800000"/>
            <a:headEnd/>
            <a:tailEnd/>
          </a:ln>
          <a:effectLst/>
        </p:spPr>
        <p:txBody>
          <a:bodyPr lIns="90488" tIns="44450" rIns="90488" bIns="44450">
            <a:spAutoFit/>
          </a:bodyPr>
          <a:lstStyle/>
          <a:p>
            <a:pPr defTabSz="762000" eaLnBrk="0" hangingPunct="0"/>
            <a:r>
              <a:rPr lang="es-ES_tradnl" sz="5000" b="1">
                <a:effectLst>
                  <a:outerShdw blurRad="38100" dist="38100" dir="2700000" algn="tl">
                    <a:srgbClr val="C0C0C0"/>
                  </a:outerShdw>
                </a:effectLst>
                <a:latin typeface="Times New Roman" pitchFamily="18" charset="0"/>
              </a:rPr>
              <a:t>4</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611188" y="1485900"/>
            <a:ext cx="8353425" cy="5472113"/>
          </a:xfrm>
        </p:spPr>
        <p:txBody>
          <a:bodyPr/>
          <a:lstStyle/>
          <a:p>
            <a:pPr>
              <a:lnSpc>
                <a:spcPct val="90000"/>
              </a:lnSpc>
              <a:buFont typeface="Wingdings" pitchFamily="2" charset="2"/>
              <a:buNone/>
            </a:pPr>
            <a:r>
              <a:rPr lang="es-MX" sz="1700"/>
              <a:t>	</a:t>
            </a:r>
            <a:r>
              <a:rPr lang="es-MX" sz="2800"/>
              <a:t>Una termita decidió almorzar una serie de libros sobre el Quijote. Los libros estaban en el librero, con el lomo hacia afuera, ordenados de izquierda a derecha uno, dos y tres. La termita empezó con la página número 1 del volumen 1 y terminó con la última página del volumen 3, con una trayectoria horizontal. Las pastas tienen un grosor de un centímetro cada una y el grosor del total de páginas de cada volumen es de tres centímetros. Se quiere saber el número de centímetros que recorrió la termita durante su almuerzo.</a:t>
            </a:r>
            <a:endParaRPr lang="es-ES" sz="2800"/>
          </a:p>
        </p:txBody>
      </p:sp>
      <p:sp>
        <p:nvSpPr>
          <p:cNvPr id="61443" name="Rectangle 3"/>
          <p:cNvSpPr>
            <a:spLocks noGrp="1" noChangeArrowheads="1"/>
          </p:cNvSpPr>
          <p:nvPr>
            <p:ph type="title"/>
          </p:nvPr>
        </p:nvSpPr>
        <p:spPr>
          <a:xfrm>
            <a:off x="1370013" y="301625"/>
            <a:ext cx="7313612" cy="750888"/>
          </a:xfrm>
        </p:spPr>
        <p:txBody>
          <a:bodyPr/>
          <a:lstStyle/>
          <a:p>
            <a:pPr algn="ctr"/>
            <a:r>
              <a:rPr lang="es-MX"/>
              <a:t>Estilo 4 (ejercicio)</a:t>
            </a:r>
            <a:endParaRPr lang="es-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2"/>
          <p:cNvSpPr>
            <a:spLocks noChangeArrowheads="1"/>
          </p:cNvSpPr>
          <p:nvPr/>
        </p:nvSpPr>
        <p:spPr bwMode="auto">
          <a:xfrm>
            <a:off x="1471613" y="20638"/>
            <a:ext cx="6329362" cy="6351587"/>
          </a:xfrm>
          <a:prstGeom prst="ellipse">
            <a:avLst/>
          </a:prstGeom>
          <a:noFill/>
          <a:ln w="50800">
            <a:noFill/>
            <a:round/>
            <a:headEnd/>
            <a:tailEnd/>
          </a:ln>
          <a:effectLst/>
        </p:spPr>
        <p:txBody>
          <a:bodyPr wrap="none" anchor="ctr"/>
          <a:lstStyle/>
          <a:p>
            <a:endParaRPr lang="es-MX"/>
          </a:p>
        </p:txBody>
      </p:sp>
      <p:sp>
        <p:nvSpPr>
          <p:cNvPr id="62467" name="Line 3"/>
          <p:cNvSpPr>
            <a:spLocks noChangeShapeType="1"/>
          </p:cNvSpPr>
          <p:nvPr/>
        </p:nvSpPr>
        <p:spPr bwMode="auto">
          <a:xfrm>
            <a:off x="1403350" y="2565400"/>
            <a:ext cx="7272338" cy="0"/>
          </a:xfrm>
          <a:prstGeom prst="line">
            <a:avLst/>
          </a:prstGeom>
          <a:noFill/>
          <a:ln w="50800">
            <a:solidFill>
              <a:srgbClr val="FF9900"/>
            </a:solidFill>
            <a:round/>
            <a:headEnd/>
            <a:tailEnd/>
          </a:ln>
          <a:effectLst/>
        </p:spPr>
        <p:txBody>
          <a:bodyPr wrap="none" anchor="ctr"/>
          <a:lstStyle/>
          <a:p>
            <a:endParaRPr lang="es-MX"/>
          </a:p>
        </p:txBody>
      </p:sp>
      <p:sp>
        <p:nvSpPr>
          <p:cNvPr id="62468" name="Line 4"/>
          <p:cNvSpPr>
            <a:spLocks noChangeShapeType="1"/>
          </p:cNvSpPr>
          <p:nvPr/>
        </p:nvSpPr>
        <p:spPr bwMode="auto">
          <a:xfrm flipV="1">
            <a:off x="4643438" y="265113"/>
            <a:ext cx="7937" cy="5251450"/>
          </a:xfrm>
          <a:prstGeom prst="line">
            <a:avLst/>
          </a:prstGeom>
          <a:noFill/>
          <a:ln w="50800">
            <a:solidFill>
              <a:srgbClr val="FF9900"/>
            </a:solidFill>
            <a:round/>
            <a:headEnd/>
            <a:tailEnd/>
          </a:ln>
          <a:effectLst/>
        </p:spPr>
        <p:txBody>
          <a:bodyPr wrap="none" anchor="ctr"/>
          <a:lstStyle/>
          <a:p>
            <a:endParaRPr lang="es-MX"/>
          </a:p>
        </p:txBody>
      </p:sp>
      <p:sp>
        <p:nvSpPr>
          <p:cNvPr id="62469" name="Oval 5"/>
          <p:cNvSpPr>
            <a:spLocks noChangeArrowheads="1"/>
          </p:cNvSpPr>
          <p:nvPr/>
        </p:nvSpPr>
        <p:spPr bwMode="auto">
          <a:xfrm>
            <a:off x="3079750" y="2413000"/>
            <a:ext cx="3070225" cy="1525588"/>
          </a:xfrm>
          <a:prstGeom prst="ellipse">
            <a:avLst/>
          </a:prstGeom>
          <a:noFill/>
          <a:ln w="12700">
            <a:noFill/>
            <a:round/>
            <a:headEnd/>
            <a:tailEnd/>
          </a:ln>
          <a:effectLst/>
        </p:spPr>
        <p:txBody>
          <a:bodyPr wrap="none" anchor="ctr"/>
          <a:lstStyle/>
          <a:p>
            <a:endParaRPr lang="es-MX"/>
          </a:p>
        </p:txBody>
      </p:sp>
      <p:sp>
        <p:nvSpPr>
          <p:cNvPr id="62470" name="Rectangle 6"/>
          <p:cNvSpPr>
            <a:spLocks noChangeArrowheads="1"/>
          </p:cNvSpPr>
          <p:nvPr/>
        </p:nvSpPr>
        <p:spPr bwMode="auto">
          <a:xfrm>
            <a:off x="5673725" y="3573463"/>
            <a:ext cx="2138363" cy="1003300"/>
          </a:xfrm>
          <a:prstGeom prst="rect">
            <a:avLst/>
          </a:prstGeom>
          <a:noFill/>
          <a:ln w="12700">
            <a:noFill/>
            <a:miter lim="800000"/>
            <a:headEnd/>
            <a:tailEnd/>
          </a:ln>
          <a:effectLst/>
        </p:spPr>
        <p:txBody>
          <a:bodyPr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Conceptos</a:t>
            </a:r>
            <a:endParaRPr lang="es-ES_tradnl" sz="2800" b="1">
              <a:effectLst>
                <a:outerShdw blurRad="38100" dist="38100" dir="2700000" algn="tl">
                  <a:srgbClr val="C0C0C0"/>
                </a:outerShdw>
              </a:effectLst>
              <a:latin typeface="Times New Roman" pitchFamily="18" charset="0"/>
            </a:endParaRPr>
          </a:p>
          <a:p>
            <a:pPr algn="ctr" eaLnBrk="0" hangingPunct="0"/>
            <a:r>
              <a:rPr lang="es-ES_tradnl" sz="2800" b="1">
                <a:effectLst>
                  <a:outerShdw blurRad="38100" dist="38100" dir="2700000" algn="tl">
                    <a:srgbClr val="C0C0C0"/>
                  </a:outerShdw>
                </a:effectLst>
                <a:latin typeface="Times New Roman" pitchFamily="18" charset="0"/>
              </a:rPr>
              <a:t>(¿Qué?)</a:t>
            </a:r>
          </a:p>
        </p:txBody>
      </p:sp>
      <p:sp>
        <p:nvSpPr>
          <p:cNvPr id="62471" name="Rectangle 7"/>
          <p:cNvSpPr>
            <a:spLocks noChangeArrowheads="1"/>
          </p:cNvSpPr>
          <p:nvPr/>
        </p:nvSpPr>
        <p:spPr bwMode="auto">
          <a:xfrm>
            <a:off x="1235075" y="3573463"/>
            <a:ext cx="2257425" cy="1003300"/>
          </a:xfrm>
          <a:prstGeom prst="rect">
            <a:avLst/>
          </a:prstGeom>
          <a:noFill/>
          <a:ln w="12700">
            <a:noFill/>
            <a:miter lim="800000"/>
            <a:headEnd/>
            <a:tailEnd/>
          </a:ln>
          <a:effectLst/>
        </p:spPr>
        <p:txBody>
          <a:bodyPr wrap="none"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Habilidades</a:t>
            </a:r>
            <a:endParaRPr lang="es-ES_tradnl" sz="2800" b="1">
              <a:effectLst>
                <a:outerShdw blurRad="38100" dist="38100" dir="2700000" algn="tl">
                  <a:srgbClr val="C0C0C0"/>
                </a:outerShdw>
              </a:effectLst>
              <a:latin typeface="Times New Roman" pitchFamily="18" charset="0"/>
            </a:endParaRPr>
          </a:p>
          <a:p>
            <a:pPr algn="ctr" eaLnBrk="0" hangingPunct="0"/>
            <a:r>
              <a:rPr lang="es-ES_tradnl" sz="2800" b="1">
                <a:effectLst>
                  <a:outerShdw blurRad="38100" dist="38100" dir="2700000" algn="tl">
                    <a:srgbClr val="C0C0C0"/>
                  </a:outerShdw>
                </a:effectLst>
                <a:latin typeface="Times New Roman" pitchFamily="18" charset="0"/>
              </a:rPr>
              <a:t>(¿Cómo?)</a:t>
            </a:r>
          </a:p>
        </p:txBody>
      </p:sp>
      <p:sp>
        <p:nvSpPr>
          <p:cNvPr id="62472" name="Rectangle 8"/>
          <p:cNvSpPr>
            <a:spLocks noChangeArrowheads="1"/>
          </p:cNvSpPr>
          <p:nvPr/>
        </p:nvSpPr>
        <p:spPr bwMode="auto">
          <a:xfrm>
            <a:off x="5651500" y="549275"/>
            <a:ext cx="2120900" cy="1003300"/>
          </a:xfrm>
          <a:prstGeom prst="rect">
            <a:avLst/>
          </a:prstGeom>
          <a:noFill/>
          <a:ln w="12700">
            <a:noFill/>
            <a:miter lim="800000"/>
            <a:headEnd/>
            <a:tailEnd/>
          </a:ln>
          <a:effectLst/>
        </p:spPr>
        <p:txBody>
          <a:bodyPr wrap="none" lIns="90488" tIns="44450" rIns="90488" bIns="44450">
            <a:spAutoFit/>
          </a:bodyPr>
          <a:lstStyle/>
          <a:p>
            <a:pPr algn="r" eaLnBrk="0" hangingPunct="0"/>
            <a:r>
              <a:rPr lang="es-ES_tradnl" sz="3200" b="1">
                <a:effectLst>
                  <a:outerShdw blurRad="38100" dist="38100" dir="2700000" algn="tl">
                    <a:srgbClr val="C0C0C0"/>
                  </a:outerShdw>
                </a:effectLst>
                <a:latin typeface="Times New Roman" pitchFamily="18" charset="0"/>
              </a:rPr>
              <a:t>Significado</a:t>
            </a:r>
            <a:endParaRPr lang="es-ES_tradnl" sz="2800" b="1">
              <a:effectLst>
                <a:outerShdw blurRad="38100" dist="38100" dir="2700000" algn="tl">
                  <a:srgbClr val="C0C0C0"/>
                </a:outerShdw>
              </a:effectLst>
              <a:latin typeface="Times New Roman" pitchFamily="18" charset="0"/>
            </a:endParaRPr>
          </a:p>
          <a:p>
            <a:pPr algn="r" eaLnBrk="0" hangingPunct="0"/>
            <a:r>
              <a:rPr lang="es-ES_tradnl" sz="2800" b="1">
                <a:effectLst>
                  <a:outerShdw blurRad="38100" dist="38100" dir="2700000" algn="tl">
                    <a:srgbClr val="C0C0C0"/>
                  </a:outerShdw>
                </a:effectLst>
                <a:latin typeface="Times New Roman" pitchFamily="18" charset="0"/>
              </a:rPr>
              <a:t>(¿Por qué?)</a:t>
            </a:r>
          </a:p>
        </p:txBody>
      </p:sp>
      <p:sp>
        <p:nvSpPr>
          <p:cNvPr id="62473" name="Rectangle 9"/>
          <p:cNvSpPr>
            <a:spLocks noChangeArrowheads="1"/>
          </p:cNvSpPr>
          <p:nvPr/>
        </p:nvSpPr>
        <p:spPr bwMode="auto">
          <a:xfrm>
            <a:off x="1042988" y="620713"/>
            <a:ext cx="2738437" cy="1003300"/>
          </a:xfrm>
          <a:prstGeom prst="rect">
            <a:avLst/>
          </a:prstGeom>
          <a:noFill/>
          <a:ln w="12700">
            <a:noFill/>
            <a:miter lim="800000"/>
            <a:headEnd/>
            <a:tailEnd/>
          </a:ln>
          <a:effectLst/>
        </p:spPr>
        <p:txBody>
          <a:bodyPr wrap="none"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Creatividad</a:t>
            </a:r>
            <a:endParaRPr lang="es-ES_tradnl" sz="2800" b="1">
              <a:effectLst>
                <a:outerShdw blurRad="38100" dist="38100" dir="2700000" algn="tl">
                  <a:srgbClr val="C0C0C0"/>
                </a:outerShdw>
              </a:effectLst>
              <a:latin typeface="Times New Roman" pitchFamily="18" charset="0"/>
            </a:endParaRPr>
          </a:p>
          <a:p>
            <a:pPr algn="ctr" eaLnBrk="0" hangingPunct="0"/>
            <a:r>
              <a:rPr lang="es-ES_tradnl" sz="2800" b="1">
                <a:effectLst>
                  <a:outerShdw blurRad="38100" dist="38100" dir="2700000" algn="tl">
                    <a:srgbClr val="C0C0C0"/>
                  </a:outerShdw>
                </a:effectLst>
                <a:latin typeface="Times New Roman" pitchFamily="18" charset="0"/>
              </a:rPr>
              <a:t>(Qué  sucede si?)</a:t>
            </a:r>
          </a:p>
        </p:txBody>
      </p:sp>
      <p:sp>
        <p:nvSpPr>
          <p:cNvPr id="62474" name="Rectangle 10"/>
          <p:cNvSpPr>
            <a:spLocks noChangeArrowheads="1"/>
          </p:cNvSpPr>
          <p:nvPr/>
        </p:nvSpPr>
        <p:spPr bwMode="auto">
          <a:xfrm>
            <a:off x="2700338" y="1954213"/>
            <a:ext cx="3962400" cy="1187450"/>
          </a:xfrm>
          <a:prstGeom prst="rect">
            <a:avLst/>
          </a:prstGeom>
          <a:noFill/>
          <a:ln w="12700">
            <a:noFill/>
            <a:miter lim="800000"/>
            <a:headEnd/>
            <a:tailEnd/>
          </a:ln>
          <a:effectLst/>
        </p:spPr>
        <p:txBody>
          <a:bodyPr lIns="90488" tIns="44450" rIns="90488" bIns="44450">
            <a:spAutoFit/>
          </a:bodyPr>
          <a:lstStyle/>
          <a:p>
            <a:pPr algn="ctr" eaLnBrk="0" hangingPunct="0"/>
            <a:r>
              <a:rPr lang="es-ES_tradnl" sz="3600" b="1">
                <a:effectLst>
                  <a:outerShdw blurRad="38100" dist="38100" dir="2700000" algn="tl">
                    <a:srgbClr val="C0C0C0"/>
                  </a:outerShdw>
                </a:effectLst>
                <a:latin typeface="Times New Roman" pitchFamily="18" charset="0"/>
              </a:rPr>
              <a:t>CICLO INSTRUCCIÓN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checkerboard(across)">
                                      <p:cBhvr>
                                        <p:cTn id="7" dur="500"/>
                                        <p:tgtEl>
                                          <p:spTgt spid="62467"/>
                                        </p:tgtEl>
                                      </p:cBhvr>
                                    </p:animEffect>
                                  </p:childTnLst>
                                </p:cTn>
                              </p:par>
                            </p:childTnLst>
                          </p:cTn>
                        </p:par>
                        <p:par>
                          <p:cTn id="8" fill="hold">
                            <p:stCondLst>
                              <p:cond delay="500"/>
                            </p:stCondLst>
                            <p:childTnLst>
                              <p:par>
                                <p:cTn id="9" presetID="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2466"/>
                                        </p:tgtEl>
                                        <p:attrNameLst>
                                          <p:attrName>style.visibility</p:attrName>
                                        </p:attrNameLst>
                                      </p:cBhvr>
                                      <p:to>
                                        <p:strVal val="visible"/>
                                      </p:to>
                                    </p:set>
                                    <p:anim calcmode="lin" valueType="num">
                                      <p:cBhvr additive="base">
                                        <p:cTn id="11" dur="500" fill="hold"/>
                                        <p:tgtEl>
                                          <p:spTgt spid="62466"/>
                                        </p:tgtEl>
                                        <p:attrNameLst>
                                          <p:attrName>ppt_x</p:attrName>
                                        </p:attrNameLst>
                                      </p:cBhvr>
                                      <p:tavLst>
                                        <p:tav tm="0">
                                          <p:val>
                                            <p:strVal val="0-#ppt_w/2"/>
                                          </p:val>
                                        </p:tav>
                                        <p:tav tm="100000">
                                          <p:val>
                                            <p:strVal val="#ppt_x"/>
                                          </p:val>
                                        </p:tav>
                                      </p:tavLst>
                                    </p:anim>
                                    <p:anim calcmode="lin" valueType="num">
                                      <p:cBhvr additive="base">
                                        <p:cTn id="12" dur="500" fill="hold"/>
                                        <p:tgtEl>
                                          <p:spTgt spid="6246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62468"/>
                                        </p:tgtEl>
                                        <p:attrNameLst>
                                          <p:attrName>style.visibility</p:attrName>
                                        </p:attrNameLst>
                                      </p:cBhvr>
                                      <p:to>
                                        <p:strVal val="visible"/>
                                      </p:to>
                                    </p:set>
                                    <p:animEffect transition="in" filter="checkerboard(across)">
                                      <p:cBhvr>
                                        <p:cTn id="16" dur="500"/>
                                        <p:tgtEl>
                                          <p:spTgt spid="62468"/>
                                        </p:tgtEl>
                                      </p:cBhvr>
                                    </p:animEffect>
                                  </p:childTnLst>
                                </p:cTn>
                              </p:par>
                            </p:childTnLst>
                          </p:cTn>
                        </p:par>
                        <p:par>
                          <p:cTn id="17" fill="hold">
                            <p:stCondLst>
                              <p:cond delay="1500"/>
                            </p:stCondLst>
                            <p:childTnLst>
                              <p:par>
                                <p:cTn id="18" presetID="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62469"/>
                                        </p:tgtEl>
                                        <p:attrNameLst>
                                          <p:attrName>style.visibility</p:attrName>
                                        </p:attrNameLst>
                                      </p:cBhvr>
                                      <p:to>
                                        <p:strVal val="visible"/>
                                      </p:to>
                                    </p:set>
                                    <p:anim calcmode="lin" valueType="num">
                                      <p:cBhvr additive="base">
                                        <p:cTn id="20" dur="500" fill="hold"/>
                                        <p:tgtEl>
                                          <p:spTgt spid="62469"/>
                                        </p:tgtEl>
                                        <p:attrNameLst>
                                          <p:attrName>ppt_x</p:attrName>
                                        </p:attrNameLst>
                                      </p:cBhvr>
                                      <p:tavLst>
                                        <p:tav tm="0">
                                          <p:val>
                                            <p:strVal val="0-#ppt_w/2"/>
                                          </p:val>
                                        </p:tav>
                                        <p:tav tm="100000">
                                          <p:val>
                                            <p:strVal val="#ppt_x"/>
                                          </p:val>
                                        </p:tav>
                                      </p:tavLst>
                                    </p:anim>
                                    <p:anim calcmode="lin" valueType="num">
                                      <p:cBhvr additive="base">
                                        <p:cTn id="21" dur="500" fill="hold"/>
                                        <p:tgtEl>
                                          <p:spTgt spid="6246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3" presetClass="entr" presetSubtype="528" fill="hold" grpId="0" nodeType="afterEffect">
                                  <p:stCondLst>
                                    <p:cond delay="0"/>
                                  </p:stCondLst>
                                  <p:childTnLst>
                                    <p:set>
                                      <p:cBhvr>
                                        <p:cTn id="24" dur="1" fill="hold">
                                          <p:stCondLst>
                                            <p:cond delay="0"/>
                                          </p:stCondLst>
                                        </p:cTn>
                                        <p:tgtEl>
                                          <p:spTgt spid="62474"/>
                                        </p:tgtEl>
                                        <p:attrNameLst>
                                          <p:attrName>style.visibility</p:attrName>
                                        </p:attrNameLst>
                                      </p:cBhvr>
                                      <p:to>
                                        <p:strVal val="visible"/>
                                      </p:to>
                                    </p:set>
                                    <p:anim calcmode="lin" valueType="num">
                                      <p:cBhvr>
                                        <p:cTn id="25" dur="500" fill="hold"/>
                                        <p:tgtEl>
                                          <p:spTgt spid="62474"/>
                                        </p:tgtEl>
                                        <p:attrNameLst>
                                          <p:attrName>ppt_w</p:attrName>
                                        </p:attrNameLst>
                                      </p:cBhvr>
                                      <p:tavLst>
                                        <p:tav tm="0">
                                          <p:val>
                                            <p:fltVal val="0"/>
                                          </p:val>
                                        </p:tav>
                                        <p:tav tm="100000">
                                          <p:val>
                                            <p:strVal val="#ppt_w"/>
                                          </p:val>
                                        </p:tav>
                                      </p:tavLst>
                                    </p:anim>
                                    <p:anim calcmode="lin" valueType="num">
                                      <p:cBhvr>
                                        <p:cTn id="26" dur="500" fill="hold"/>
                                        <p:tgtEl>
                                          <p:spTgt spid="62474"/>
                                        </p:tgtEl>
                                        <p:attrNameLst>
                                          <p:attrName>ppt_h</p:attrName>
                                        </p:attrNameLst>
                                      </p:cBhvr>
                                      <p:tavLst>
                                        <p:tav tm="0">
                                          <p:val>
                                            <p:fltVal val="0"/>
                                          </p:val>
                                        </p:tav>
                                        <p:tav tm="100000">
                                          <p:val>
                                            <p:strVal val="#ppt_h"/>
                                          </p:val>
                                        </p:tav>
                                      </p:tavLst>
                                    </p:anim>
                                    <p:anim calcmode="lin" valueType="num">
                                      <p:cBhvr>
                                        <p:cTn id="27" dur="500" fill="hold"/>
                                        <p:tgtEl>
                                          <p:spTgt spid="62474"/>
                                        </p:tgtEl>
                                        <p:attrNameLst>
                                          <p:attrName>ppt_x</p:attrName>
                                        </p:attrNameLst>
                                      </p:cBhvr>
                                      <p:tavLst>
                                        <p:tav tm="0">
                                          <p:val>
                                            <p:fltVal val="0.5"/>
                                          </p:val>
                                        </p:tav>
                                        <p:tav tm="100000">
                                          <p:val>
                                            <p:strVal val="#ppt_x"/>
                                          </p:val>
                                        </p:tav>
                                      </p:tavLst>
                                    </p:anim>
                                    <p:anim calcmode="lin" valueType="num">
                                      <p:cBhvr>
                                        <p:cTn id="28" dur="500" fill="hold"/>
                                        <p:tgtEl>
                                          <p:spTgt spid="62474"/>
                                        </p:tgtEl>
                                        <p:attrNameLst>
                                          <p:attrName>ppt_y</p:attrName>
                                        </p:attrNameLst>
                                      </p:cBhvr>
                                      <p:tavLst>
                                        <p:tav tm="0">
                                          <p:val>
                                            <p:fltVal val="0.5"/>
                                          </p:val>
                                        </p:tav>
                                        <p:tav tm="100000">
                                          <p:val>
                                            <p:strVal val="#ppt_y"/>
                                          </p:val>
                                        </p:tav>
                                      </p:tavLst>
                                    </p:anim>
                                  </p:childTnLst>
                                </p:cTn>
                              </p:par>
                            </p:childTnLst>
                          </p:cTn>
                        </p:par>
                        <p:par>
                          <p:cTn id="29" fill="hold">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62472"/>
                                        </p:tgtEl>
                                        <p:attrNameLst>
                                          <p:attrName>style.visibility</p:attrName>
                                        </p:attrNameLst>
                                      </p:cBhvr>
                                      <p:to>
                                        <p:strVal val="visible"/>
                                      </p:to>
                                    </p:set>
                                    <p:animEffect transition="in" filter="dissolve">
                                      <p:cBhvr>
                                        <p:cTn id="32" dur="500"/>
                                        <p:tgtEl>
                                          <p:spTgt spid="62472"/>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62470"/>
                                        </p:tgtEl>
                                        <p:attrNameLst>
                                          <p:attrName>style.visibility</p:attrName>
                                        </p:attrNameLst>
                                      </p:cBhvr>
                                      <p:to>
                                        <p:strVal val="visible"/>
                                      </p:to>
                                    </p:set>
                                    <p:animEffect transition="in" filter="dissolve">
                                      <p:cBhvr>
                                        <p:cTn id="36" dur="500"/>
                                        <p:tgtEl>
                                          <p:spTgt spid="62470"/>
                                        </p:tgtEl>
                                      </p:cBhvr>
                                    </p:animEffect>
                                  </p:childTnLst>
                                </p:cTn>
                              </p:par>
                            </p:childTnLst>
                          </p:cTn>
                        </p:par>
                        <p:par>
                          <p:cTn id="37" fill="hold">
                            <p:stCondLst>
                              <p:cond delay="3500"/>
                            </p:stCondLst>
                            <p:childTnLst>
                              <p:par>
                                <p:cTn id="38" presetID="9" presetClass="entr" presetSubtype="0" fill="hold" grpId="0" nodeType="afterEffect">
                                  <p:stCondLst>
                                    <p:cond delay="0"/>
                                  </p:stCondLst>
                                  <p:childTnLst>
                                    <p:set>
                                      <p:cBhvr>
                                        <p:cTn id="39" dur="1" fill="hold">
                                          <p:stCondLst>
                                            <p:cond delay="0"/>
                                          </p:stCondLst>
                                        </p:cTn>
                                        <p:tgtEl>
                                          <p:spTgt spid="62471"/>
                                        </p:tgtEl>
                                        <p:attrNameLst>
                                          <p:attrName>style.visibility</p:attrName>
                                        </p:attrNameLst>
                                      </p:cBhvr>
                                      <p:to>
                                        <p:strVal val="visible"/>
                                      </p:to>
                                    </p:set>
                                    <p:animEffect transition="in" filter="dissolve">
                                      <p:cBhvr>
                                        <p:cTn id="40" dur="500"/>
                                        <p:tgtEl>
                                          <p:spTgt spid="62471"/>
                                        </p:tgtEl>
                                      </p:cBhvr>
                                    </p:animEffect>
                                  </p:childTnLst>
                                </p:cTn>
                              </p:par>
                            </p:childTnLst>
                          </p:cTn>
                        </p:par>
                        <p:par>
                          <p:cTn id="41" fill="hold">
                            <p:stCondLst>
                              <p:cond delay="4000"/>
                            </p:stCondLst>
                            <p:childTnLst>
                              <p:par>
                                <p:cTn id="42" presetID="9" presetClass="entr" presetSubtype="0" fill="hold" grpId="0" nodeType="afterEffect">
                                  <p:stCondLst>
                                    <p:cond delay="0"/>
                                  </p:stCondLst>
                                  <p:childTnLst>
                                    <p:set>
                                      <p:cBhvr>
                                        <p:cTn id="43" dur="1" fill="hold">
                                          <p:stCondLst>
                                            <p:cond delay="0"/>
                                          </p:stCondLst>
                                        </p:cTn>
                                        <p:tgtEl>
                                          <p:spTgt spid="62473"/>
                                        </p:tgtEl>
                                        <p:attrNameLst>
                                          <p:attrName>style.visibility</p:attrName>
                                        </p:attrNameLst>
                                      </p:cBhvr>
                                      <p:to>
                                        <p:strVal val="visible"/>
                                      </p:to>
                                    </p:set>
                                    <p:animEffect transition="in" filter="dissolve">
                                      <p:cBhvr>
                                        <p:cTn id="44"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p:bldP spid="62467" grpId="0" animBg="1"/>
      <p:bldP spid="62468" grpId="0" animBg="1"/>
      <p:bldP spid="62469" grpId="0" animBg="1"/>
      <p:bldP spid="62470" grpId="0" autoUpdateAnimBg="0"/>
      <p:bldP spid="62471" grpId="0" autoUpdateAnimBg="0"/>
      <p:bldP spid="62472" grpId="0" autoUpdateAnimBg="0"/>
      <p:bldP spid="62473" grpId="0" autoUpdateAnimBg="0"/>
      <p:bldP spid="6247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val 2"/>
          <p:cNvSpPr>
            <a:spLocks noChangeArrowheads="1"/>
          </p:cNvSpPr>
          <p:nvPr/>
        </p:nvSpPr>
        <p:spPr bwMode="auto">
          <a:xfrm>
            <a:off x="1481138" y="147638"/>
            <a:ext cx="6329362" cy="6351587"/>
          </a:xfrm>
          <a:prstGeom prst="ellipse">
            <a:avLst/>
          </a:prstGeom>
          <a:noFill/>
          <a:ln w="50800">
            <a:noFill/>
            <a:round/>
            <a:headEnd/>
            <a:tailEnd/>
          </a:ln>
          <a:effectLst/>
        </p:spPr>
        <p:txBody>
          <a:bodyPr wrap="none" anchor="ctr"/>
          <a:lstStyle/>
          <a:p>
            <a:endParaRPr lang="es-MX"/>
          </a:p>
        </p:txBody>
      </p:sp>
      <p:sp>
        <p:nvSpPr>
          <p:cNvPr id="64515" name="Line 3"/>
          <p:cNvSpPr>
            <a:spLocks noChangeShapeType="1"/>
          </p:cNvSpPr>
          <p:nvPr/>
        </p:nvSpPr>
        <p:spPr bwMode="auto">
          <a:xfrm>
            <a:off x="1403350" y="2565400"/>
            <a:ext cx="7272338" cy="0"/>
          </a:xfrm>
          <a:prstGeom prst="line">
            <a:avLst/>
          </a:prstGeom>
          <a:noFill/>
          <a:ln w="50800">
            <a:solidFill>
              <a:srgbClr val="FF9900"/>
            </a:solidFill>
            <a:round/>
            <a:headEnd/>
            <a:tailEnd/>
          </a:ln>
          <a:effectLst/>
        </p:spPr>
        <p:txBody>
          <a:bodyPr wrap="none" anchor="ctr"/>
          <a:lstStyle/>
          <a:p>
            <a:endParaRPr lang="es-MX"/>
          </a:p>
        </p:txBody>
      </p:sp>
      <p:sp>
        <p:nvSpPr>
          <p:cNvPr id="64516" name="Line 4"/>
          <p:cNvSpPr>
            <a:spLocks noChangeShapeType="1"/>
          </p:cNvSpPr>
          <p:nvPr/>
        </p:nvSpPr>
        <p:spPr bwMode="auto">
          <a:xfrm flipV="1">
            <a:off x="4643438" y="127000"/>
            <a:ext cx="17462" cy="5749925"/>
          </a:xfrm>
          <a:prstGeom prst="line">
            <a:avLst/>
          </a:prstGeom>
          <a:noFill/>
          <a:ln w="50800">
            <a:solidFill>
              <a:srgbClr val="FF9900"/>
            </a:solidFill>
            <a:round/>
            <a:headEnd/>
            <a:tailEnd/>
          </a:ln>
          <a:effectLst/>
        </p:spPr>
        <p:txBody>
          <a:bodyPr wrap="none" anchor="ctr"/>
          <a:lstStyle/>
          <a:p>
            <a:endParaRPr lang="es-MX"/>
          </a:p>
        </p:txBody>
      </p:sp>
      <p:sp>
        <p:nvSpPr>
          <p:cNvPr id="64517" name="Oval 5"/>
          <p:cNvSpPr>
            <a:spLocks noChangeArrowheads="1"/>
          </p:cNvSpPr>
          <p:nvPr/>
        </p:nvSpPr>
        <p:spPr bwMode="auto">
          <a:xfrm>
            <a:off x="3089275" y="2540000"/>
            <a:ext cx="3070225" cy="1525588"/>
          </a:xfrm>
          <a:prstGeom prst="ellipse">
            <a:avLst/>
          </a:prstGeom>
          <a:noFill/>
          <a:ln w="12700">
            <a:noFill/>
            <a:round/>
            <a:headEnd/>
            <a:tailEnd/>
          </a:ln>
          <a:effectLst/>
        </p:spPr>
        <p:txBody>
          <a:bodyPr wrap="none" anchor="ctr"/>
          <a:lstStyle/>
          <a:p>
            <a:endParaRPr lang="es-MX"/>
          </a:p>
        </p:txBody>
      </p:sp>
      <p:sp>
        <p:nvSpPr>
          <p:cNvPr id="64518" name="Rectangle 6"/>
          <p:cNvSpPr>
            <a:spLocks noChangeArrowheads="1"/>
          </p:cNvSpPr>
          <p:nvPr/>
        </p:nvSpPr>
        <p:spPr bwMode="auto">
          <a:xfrm>
            <a:off x="5281613" y="476250"/>
            <a:ext cx="2962275" cy="1063625"/>
          </a:xfrm>
          <a:prstGeom prst="rect">
            <a:avLst/>
          </a:prstGeom>
          <a:noFill/>
          <a:ln w="12700">
            <a:noFill/>
            <a:miter lim="800000"/>
            <a:headEnd/>
            <a:tailEnd/>
          </a:ln>
          <a:effectLst/>
        </p:spPr>
        <p:txBody>
          <a:bodyPr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misión</a:t>
            </a:r>
          </a:p>
          <a:p>
            <a:pPr algn="ctr" eaLnBrk="0" hangingPunct="0"/>
            <a:r>
              <a:rPr lang="es-ES_tradnl" sz="3200" b="1">
                <a:effectLst>
                  <a:outerShdw blurRad="38100" dist="38100" dir="2700000" algn="tl">
                    <a:srgbClr val="C0C0C0"/>
                  </a:outerShdw>
                </a:effectLst>
                <a:latin typeface="Times New Roman" pitchFamily="18" charset="0"/>
              </a:rPr>
              <a:t>(¿por qué?)</a:t>
            </a:r>
          </a:p>
        </p:txBody>
      </p:sp>
      <p:sp>
        <p:nvSpPr>
          <p:cNvPr id="64519" name="Rectangle 7"/>
          <p:cNvSpPr>
            <a:spLocks noChangeArrowheads="1"/>
          </p:cNvSpPr>
          <p:nvPr/>
        </p:nvSpPr>
        <p:spPr bwMode="auto">
          <a:xfrm>
            <a:off x="1258888" y="3878263"/>
            <a:ext cx="2236787" cy="1063625"/>
          </a:xfrm>
          <a:prstGeom prst="rect">
            <a:avLst/>
          </a:prstGeom>
          <a:noFill/>
          <a:ln w="12700">
            <a:noFill/>
            <a:miter lim="800000"/>
            <a:headEnd/>
            <a:tailEnd/>
          </a:ln>
          <a:effectLst/>
        </p:spPr>
        <p:txBody>
          <a:bodyPr wrap="none"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operaciones</a:t>
            </a:r>
          </a:p>
          <a:p>
            <a:pPr algn="ctr" eaLnBrk="0" hangingPunct="0"/>
            <a:r>
              <a:rPr lang="es-ES_tradnl" sz="3200" b="1">
                <a:effectLst>
                  <a:outerShdw blurRad="38100" dist="38100" dir="2700000" algn="tl">
                    <a:srgbClr val="C0C0C0"/>
                  </a:outerShdw>
                </a:effectLst>
                <a:latin typeface="Times New Roman" pitchFamily="18" charset="0"/>
              </a:rPr>
              <a:t>(¿cómo?)</a:t>
            </a:r>
          </a:p>
        </p:txBody>
      </p:sp>
      <p:sp>
        <p:nvSpPr>
          <p:cNvPr id="64520" name="Rectangle 8"/>
          <p:cNvSpPr>
            <a:spLocks noChangeArrowheads="1"/>
          </p:cNvSpPr>
          <p:nvPr/>
        </p:nvSpPr>
        <p:spPr bwMode="auto">
          <a:xfrm>
            <a:off x="5867400" y="3933825"/>
            <a:ext cx="1987550" cy="1063625"/>
          </a:xfrm>
          <a:prstGeom prst="rect">
            <a:avLst/>
          </a:prstGeom>
          <a:noFill/>
          <a:ln w="12700">
            <a:noFill/>
            <a:miter lim="800000"/>
            <a:headEnd/>
            <a:tailEnd/>
          </a:ln>
          <a:effectLst/>
        </p:spPr>
        <p:txBody>
          <a:bodyPr wrap="none"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estructura</a:t>
            </a:r>
          </a:p>
          <a:p>
            <a:pPr algn="ctr" eaLnBrk="0" hangingPunct="0"/>
            <a:r>
              <a:rPr lang="es-ES_tradnl" sz="3200" b="1">
                <a:effectLst>
                  <a:outerShdw blurRad="38100" dist="38100" dir="2700000" algn="tl">
                    <a:srgbClr val="C0C0C0"/>
                  </a:outerShdw>
                </a:effectLst>
                <a:latin typeface="Times New Roman" pitchFamily="18" charset="0"/>
              </a:rPr>
              <a:t>(¿qué?)</a:t>
            </a:r>
          </a:p>
        </p:txBody>
      </p:sp>
      <p:sp>
        <p:nvSpPr>
          <p:cNvPr id="64521" name="Rectangle 9"/>
          <p:cNvSpPr>
            <a:spLocks noChangeArrowheads="1"/>
          </p:cNvSpPr>
          <p:nvPr/>
        </p:nvSpPr>
        <p:spPr bwMode="auto">
          <a:xfrm>
            <a:off x="2411413" y="1916113"/>
            <a:ext cx="4524375" cy="1339850"/>
          </a:xfrm>
          <a:prstGeom prst="rect">
            <a:avLst/>
          </a:prstGeom>
          <a:noFill/>
          <a:ln w="12700">
            <a:noFill/>
            <a:miter lim="800000"/>
            <a:headEnd/>
            <a:tailEnd/>
          </a:ln>
          <a:effectLst/>
        </p:spPr>
        <p:txBody>
          <a:bodyPr wrap="none" lIns="90488" tIns="44450" rIns="90488" bIns="44450">
            <a:spAutoFit/>
          </a:bodyPr>
          <a:lstStyle/>
          <a:p>
            <a:pPr algn="ctr" eaLnBrk="0" hangingPunct="0"/>
            <a:r>
              <a:rPr lang="es-ES_tradnl" sz="3600" b="1">
                <a:effectLst>
                  <a:outerShdw blurRad="38100" dist="38100" dir="2700000" algn="tl">
                    <a:srgbClr val="C0C0C0"/>
                  </a:outerShdw>
                </a:effectLst>
                <a:latin typeface="Times New Roman" pitchFamily="18" charset="0"/>
              </a:rPr>
              <a:t>BASE </a:t>
            </a:r>
          </a:p>
          <a:p>
            <a:pPr algn="ctr" eaLnBrk="0" hangingPunct="0"/>
            <a:endParaRPr lang="es-ES_tradnl" sz="1000" b="1">
              <a:effectLst>
                <a:outerShdw blurRad="38100" dist="38100" dir="2700000" algn="tl">
                  <a:srgbClr val="C0C0C0"/>
                </a:outerShdw>
              </a:effectLst>
              <a:latin typeface="Times New Roman" pitchFamily="18" charset="0"/>
            </a:endParaRPr>
          </a:p>
          <a:p>
            <a:pPr algn="ctr" eaLnBrk="0" hangingPunct="0"/>
            <a:r>
              <a:rPr lang="es-ES_tradnl" sz="3600" b="1">
                <a:effectLst>
                  <a:outerShdw blurRad="38100" dist="38100" dir="2700000" algn="tl">
                    <a:srgbClr val="C0C0C0"/>
                  </a:outerShdw>
                </a:effectLst>
                <a:latin typeface="Times New Roman" pitchFamily="18" charset="0"/>
              </a:rPr>
              <a:t>ORGANIZACIONAL</a:t>
            </a:r>
          </a:p>
        </p:txBody>
      </p:sp>
      <p:sp>
        <p:nvSpPr>
          <p:cNvPr id="64522" name="Rectangle 10"/>
          <p:cNvSpPr>
            <a:spLocks noChangeArrowheads="1"/>
          </p:cNvSpPr>
          <p:nvPr/>
        </p:nvSpPr>
        <p:spPr bwMode="auto">
          <a:xfrm>
            <a:off x="827088" y="476250"/>
            <a:ext cx="3116262" cy="1063625"/>
          </a:xfrm>
          <a:prstGeom prst="rect">
            <a:avLst/>
          </a:prstGeom>
          <a:noFill/>
          <a:ln w="12700">
            <a:noFill/>
            <a:miter lim="800000"/>
            <a:headEnd/>
            <a:tailEnd/>
          </a:ln>
          <a:effectLst/>
        </p:spPr>
        <p:txBody>
          <a:bodyPr wrap="none" lIns="90488" tIns="44450" rIns="90488" bIns="44450">
            <a:spAutoFit/>
          </a:bodyPr>
          <a:lstStyle/>
          <a:p>
            <a:pPr algn="ctr" eaLnBrk="0" hangingPunct="0"/>
            <a:r>
              <a:rPr lang="es-ES_tradnl" sz="3200" b="1">
                <a:effectLst>
                  <a:outerShdw blurRad="38100" dist="38100" dir="2700000" algn="tl">
                    <a:srgbClr val="C0C0C0"/>
                  </a:outerShdw>
                </a:effectLst>
                <a:latin typeface="Times New Roman" pitchFamily="18" charset="0"/>
              </a:rPr>
              <a:t>renovación</a:t>
            </a:r>
          </a:p>
          <a:p>
            <a:pPr algn="ctr" eaLnBrk="0" hangingPunct="0"/>
            <a:r>
              <a:rPr lang="es-ES_tradnl" sz="3200" b="1">
                <a:effectLst>
                  <a:outerShdw blurRad="38100" dist="38100" dir="2700000" algn="tl">
                    <a:srgbClr val="C0C0C0"/>
                  </a:outerShdw>
                </a:effectLst>
                <a:latin typeface="Times New Roman" pitchFamily="18" charset="0"/>
              </a:rPr>
              <a:t>(¿qué sucede si?)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4515"/>
                                        </p:tgtEl>
                                        <p:attrNameLst>
                                          <p:attrName>style.visibility</p:attrName>
                                        </p:attrNameLst>
                                      </p:cBhvr>
                                      <p:to>
                                        <p:strVal val="visible"/>
                                      </p:to>
                                    </p:set>
                                    <p:anim calcmode="lin" valueType="num">
                                      <p:cBhvr additive="base">
                                        <p:cTn id="11" dur="500" fill="hold"/>
                                        <p:tgtEl>
                                          <p:spTgt spid="64515"/>
                                        </p:tgtEl>
                                        <p:attrNameLst>
                                          <p:attrName>ppt_x</p:attrName>
                                        </p:attrNameLst>
                                      </p:cBhvr>
                                      <p:tavLst>
                                        <p:tav tm="0">
                                          <p:val>
                                            <p:strVal val="0-#ppt_w/2"/>
                                          </p:val>
                                        </p:tav>
                                        <p:tav tm="100000">
                                          <p:val>
                                            <p:strVal val="#ppt_x"/>
                                          </p:val>
                                        </p:tav>
                                      </p:tavLst>
                                    </p:anim>
                                    <p:anim calcmode="lin" valueType="num">
                                      <p:cBhvr additive="base">
                                        <p:cTn id="12" dur="500" fill="hold"/>
                                        <p:tgtEl>
                                          <p:spTgt spid="645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64521"/>
                                        </p:tgtEl>
                                        <p:attrNameLst>
                                          <p:attrName>style.visibility</p:attrName>
                                        </p:attrNameLst>
                                      </p:cBhvr>
                                      <p:to>
                                        <p:strVal val="visible"/>
                                      </p:to>
                                    </p:set>
                                    <p:animEffect transition="in" filter="checkerboard(across)">
                                      <p:cBhvr>
                                        <p:cTn id="16" dur="500"/>
                                        <p:tgtEl>
                                          <p:spTgt spid="64521"/>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blinds(horizontal)">
                                      <p:cBhvr>
                                        <p:cTn id="20" dur="500"/>
                                        <p:tgtEl>
                                          <p:spTgt spid="64516"/>
                                        </p:tgtEl>
                                      </p:cBhvr>
                                    </p:animEffect>
                                  </p:childTnLst>
                                </p:cTn>
                              </p:par>
                            </p:childTnLst>
                          </p:cTn>
                        </p:par>
                        <p:par>
                          <p:cTn id="21" fill="hold">
                            <p:stCondLst>
                              <p:cond delay="2000"/>
                            </p:stCondLst>
                            <p:childTnLst>
                              <p:par>
                                <p:cTn id="22" presetID="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64517"/>
                                        </p:tgtEl>
                                        <p:attrNameLst>
                                          <p:attrName>style.visibility</p:attrName>
                                        </p:attrNameLst>
                                      </p:cBhvr>
                                      <p:to>
                                        <p:strVal val="visible"/>
                                      </p:to>
                                    </p:set>
                                    <p:anim calcmode="lin" valueType="num">
                                      <p:cBhvr additive="base">
                                        <p:cTn id="24" dur="500" fill="hold"/>
                                        <p:tgtEl>
                                          <p:spTgt spid="64517"/>
                                        </p:tgtEl>
                                        <p:attrNameLst>
                                          <p:attrName>ppt_x</p:attrName>
                                        </p:attrNameLst>
                                      </p:cBhvr>
                                      <p:tavLst>
                                        <p:tav tm="0">
                                          <p:val>
                                            <p:strVal val="0-#ppt_w/2"/>
                                          </p:val>
                                        </p:tav>
                                        <p:tav tm="100000">
                                          <p:val>
                                            <p:strVal val="#ppt_x"/>
                                          </p:val>
                                        </p:tav>
                                      </p:tavLst>
                                    </p:anim>
                                    <p:anim calcmode="lin" valueType="num">
                                      <p:cBhvr additive="base">
                                        <p:cTn id="25" dur="500" fill="hold"/>
                                        <p:tgtEl>
                                          <p:spTgt spid="64517"/>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 presetClass="entr" presetSubtype="16" fill="hold" grpId="0" nodeType="afterEffect">
                                  <p:stCondLst>
                                    <p:cond delay="0"/>
                                  </p:stCondLst>
                                  <p:childTnLst>
                                    <p:set>
                                      <p:cBhvr>
                                        <p:cTn id="28" dur="1" fill="hold">
                                          <p:stCondLst>
                                            <p:cond delay="0"/>
                                          </p:stCondLst>
                                        </p:cTn>
                                        <p:tgtEl>
                                          <p:spTgt spid="64518"/>
                                        </p:tgtEl>
                                        <p:attrNameLst>
                                          <p:attrName>style.visibility</p:attrName>
                                        </p:attrNameLst>
                                      </p:cBhvr>
                                      <p:to>
                                        <p:strVal val="visible"/>
                                      </p:to>
                                    </p:set>
                                    <p:animEffect transition="in" filter="box(in)">
                                      <p:cBhvr>
                                        <p:cTn id="29" dur="500"/>
                                        <p:tgtEl>
                                          <p:spTgt spid="64518"/>
                                        </p:tgtEl>
                                      </p:cBhvr>
                                    </p:animEffect>
                                  </p:childTnLst>
                                </p:cTn>
                              </p:par>
                            </p:childTnLst>
                          </p:cTn>
                        </p:par>
                        <p:par>
                          <p:cTn id="30" fill="hold">
                            <p:stCondLst>
                              <p:cond delay="3000"/>
                            </p:stCondLst>
                            <p:childTnLst>
                              <p:par>
                                <p:cTn id="31" presetID="2" presetClass="entr" presetSubtype="8" fill="hold" grpId="0" nodeType="afterEffect">
                                  <p:stCondLst>
                                    <p:cond delay="0"/>
                                  </p:stCondLst>
                                  <p:childTnLst>
                                    <p:set>
                                      <p:cBhvr>
                                        <p:cTn id="32" dur="1" fill="hold">
                                          <p:stCondLst>
                                            <p:cond delay="0"/>
                                          </p:stCondLst>
                                        </p:cTn>
                                        <p:tgtEl>
                                          <p:spTgt spid="64520"/>
                                        </p:tgtEl>
                                        <p:attrNameLst>
                                          <p:attrName>style.visibility</p:attrName>
                                        </p:attrNameLst>
                                      </p:cBhvr>
                                      <p:to>
                                        <p:strVal val="visible"/>
                                      </p:to>
                                    </p:set>
                                    <p:anim calcmode="lin" valueType="num">
                                      <p:cBhvr additive="base">
                                        <p:cTn id="33" dur="500" fill="hold"/>
                                        <p:tgtEl>
                                          <p:spTgt spid="64520"/>
                                        </p:tgtEl>
                                        <p:attrNameLst>
                                          <p:attrName>ppt_x</p:attrName>
                                        </p:attrNameLst>
                                      </p:cBhvr>
                                      <p:tavLst>
                                        <p:tav tm="0">
                                          <p:val>
                                            <p:strVal val="0-#ppt_w/2"/>
                                          </p:val>
                                        </p:tav>
                                        <p:tav tm="100000">
                                          <p:val>
                                            <p:strVal val="#ppt_x"/>
                                          </p:val>
                                        </p:tav>
                                      </p:tavLst>
                                    </p:anim>
                                    <p:anim calcmode="lin" valueType="num">
                                      <p:cBhvr additive="base">
                                        <p:cTn id="34" dur="500" fill="hold"/>
                                        <p:tgtEl>
                                          <p:spTgt spid="64520"/>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64519"/>
                                        </p:tgtEl>
                                        <p:attrNameLst>
                                          <p:attrName>style.visibility</p:attrName>
                                        </p:attrNameLst>
                                      </p:cBhvr>
                                      <p:to>
                                        <p:strVal val="visible"/>
                                      </p:to>
                                    </p:set>
                                    <p:anim calcmode="lin" valueType="num">
                                      <p:cBhvr additive="base">
                                        <p:cTn id="38" dur="500" fill="hold"/>
                                        <p:tgtEl>
                                          <p:spTgt spid="64519"/>
                                        </p:tgtEl>
                                        <p:attrNameLst>
                                          <p:attrName>ppt_x</p:attrName>
                                        </p:attrNameLst>
                                      </p:cBhvr>
                                      <p:tavLst>
                                        <p:tav tm="0">
                                          <p:val>
                                            <p:strVal val="0-#ppt_w/2"/>
                                          </p:val>
                                        </p:tav>
                                        <p:tav tm="100000">
                                          <p:val>
                                            <p:strVal val="#ppt_x"/>
                                          </p:val>
                                        </p:tav>
                                      </p:tavLst>
                                    </p:anim>
                                    <p:anim calcmode="lin" valueType="num">
                                      <p:cBhvr additive="base">
                                        <p:cTn id="39" dur="500" fill="hold"/>
                                        <p:tgtEl>
                                          <p:spTgt spid="64519"/>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 presetClass="entr" presetSubtype="8" fill="hold" grpId="0" nodeType="afterEffect">
                                  <p:stCondLst>
                                    <p:cond delay="0"/>
                                  </p:stCondLst>
                                  <p:childTnLst>
                                    <p:set>
                                      <p:cBhvr>
                                        <p:cTn id="42" dur="1" fill="hold">
                                          <p:stCondLst>
                                            <p:cond delay="0"/>
                                          </p:stCondLst>
                                        </p:cTn>
                                        <p:tgtEl>
                                          <p:spTgt spid="64522"/>
                                        </p:tgtEl>
                                        <p:attrNameLst>
                                          <p:attrName>style.visibility</p:attrName>
                                        </p:attrNameLst>
                                      </p:cBhvr>
                                      <p:to>
                                        <p:strVal val="visible"/>
                                      </p:to>
                                    </p:set>
                                    <p:anim calcmode="lin" valueType="num">
                                      <p:cBhvr additive="base">
                                        <p:cTn id="43" dur="500" fill="hold"/>
                                        <p:tgtEl>
                                          <p:spTgt spid="64522"/>
                                        </p:tgtEl>
                                        <p:attrNameLst>
                                          <p:attrName>ppt_x</p:attrName>
                                        </p:attrNameLst>
                                      </p:cBhvr>
                                      <p:tavLst>
                                        <p:tav tm="0">
                                          <p:val>
                                            <p:strVal val="0-#ppt_w/2"/>
                                          </p:val>
                                        </p:tav>
                                        <p:tav tm="100000">
                                          <p:val>
                                            <p:strVal val="#ppt_x"/>
                                          </p:val>
                                        </p:tav>
                                      </p:tavLst>
                                    </p:anim>
                                    <p:anim calcmode="lin" valueType="num">
                                      <p:cBhvr additive="base">
                                        <p:cTn id="44" dur="500" fill="hold"/>
                                        <p:tgtEl>
                                          <p:spTgt spid="64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p:bldP spid="64515" grpId="0" animBg="1"/>
      <p:bldP spid="64516" grpId="0" animBg="1"/>
      <p:bldP spid="64517" grpId="0" animBg="1"/>
      <p:bldP spid="64518" grpId="0" autoUpdateAnimBg="0"/>
      <p:bldP spid="64519" grpId="0" autoUpdateAnimBg="0"/>
      <p:bldP spid="64520" grpId="0" autoUpdateAnimBg="0"/>
      <p:bldP spid="64521" grpId="0" autoUpdateAnimBg="0"/>
      <p:bldP spid="645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971550" y="1884363"/>
            <a:ext cx="8064500" cy="4483100"/>
          </a:xfrm>
          <a:prstGeom prst="rect">
            <a:avLst/>
          </a:prstGeom>
          <a:noFill/>
          <a:ln w="12700">
            <a:noFill/>
            <a:miter lim="800000"/>
            <a:headEnd/>
            <a:tailEnd/>
          </a:ln>
          <a:effectLst/>
        </p:spPr>
        <p:txBody>
          <a:bodyPr lIns="90488" tIns="44450" rIns="90488" bIns="44450">
            <a:spAutoFit/>
          </a:bodyPr>
          <a:lstStyle/>
          <a:p>
            <a:pPr marL="457200" indent="-457200" defTabSz="762000" eaLnBrk="0" hangingPunct="0">
              <a:buFontTx/>
              <a:buAutoNum type="arabicPeriod"/>
            </a:pPr>
            <a:r>
              <a:rPr lang="es-ES_tradnl" sz="3600" dirty="0">
                <a:effectLst>
                  <a:outerShdw blurRad="38100" dist="38100" dir="2700000" algn="tl">
                    <a:srgbClr val="C0C0C0"/>
                  </a:outerShdw>
                </a:effectLst>
                <a:latin typeface="Times New Roman" pitchFamily="18" charset="0"/>
              </a:rPr>
              <a:t>Crea una razón.</a:t>
            </a:r>
          </a:p>
          <a:p>
            <a:pPr marL="457200" indent="-457200" defTabSz="762000" eaLnBrk="0" hangingPunct="0"/>
            <a:endParaRPr lang="es-ES_tradnl" sz="3600" dirty="0">
              <a:effectLst>
                <a:outerShdw blurRad="38100" dist="38100" dir="2700000" algn="tl">
                  <a:srgbClr val="C0C0C0"/>
                </a:outerShdw>
              </a:effectLst>
              <a:latin typeface="Times New Roman" pitchFamily="18" charset="0"/>
            </a:endParaRPr>
          </a:p>
          <a:p>
            <a:pPr marL="457200" indent="-457200" defTabSz="762000" eaLnBrk="0" hangingPunct="0"/>
            <a:r>
              <a:rPr lang="es-ES_tradnl" sz="3600" dirty="0">
                <a:effectLst>
                  <a:outerShdw blurRad="38100" dist="38100" dir="2700000" algn="tl">
                    <a:srgbClr val="C0C0C0"/>
                  </a:outerShdw>
                </a:effectLst>
                <a:latin typeface="Times New Roman" pitchFamily="18" charset="0"/>
              </a:rPr>
              <a:t>2. </a:t>
            </a:r>
            <a:r>
              <a:rPr lang="es-ES_tradnl" sz="3600" dirty="0" smtClean="0">
                <a:effectLst>
                  <a:outerShdw blurRad="38100" dist="38100" dir="2700000" algn="tl">
                    <a:srgbClr val="C0C0C0"/>
                  </a:outerShdw>
                </a:effectLst>
                <a:latin typeface="Times New Roman" pitchFamily="18" charset="0"/>
              </a:rPr>
              <a:t>Enséñaselas</a:t>
            </a:r>
            <a:r>
              <a:rPr lang="es-ES_tradnl" sz="3600" dirty="0">
                <a:effectLst>
                  <a:outerShdw blurRad="38100" dist="38100" dir="2700000" algn="tl">
                    <a:srgbClr val="C0C0C0"/>
                  </a:outerShdw>
                </a:effectLst>
                <a:latin typeface="Times New Roman" pitchFamily="18" charset="0"/>
              </a:rPr>
              <a:t>.</a:t>
            </a:r>
          </a:p>
          <a:p>
            <a:pPr marL="457200" indent="-457200" defTabSz="762000" eaLnBrk="0" hangingPunct="0"/>
            <a:endParaRPr lang="es-ES_tradnl" sz="3600" dirty="0">
              <a:effectLst>
                <a:outerShdw blurRad="38100" dist="38100" dir="2700000" algn="tl">
                  <a:srgbClr val="C0C0C0"/>
                </a:outerShdw>
              </a:effectLst>
              <a:latin typeface="Times New Roman" pitchFamily="18" charset="0"/>
            </a:endParaRPr>
          </a:p>
          <a:p>
            <a:pPr marL="457200" indent="-457200" defTabSz="762000" eaLnBrk="0" hangingPunct="0"/>
            <a:r>
              <a:rPr lang="es-ES_tradnl" sz="3600" dirty="0">
                <a:effectLst>
                  <a:outerShdw blurRad="38100" dist="38100" dir="2700000" algn="tl">
                    <a:srgbClr val="C0C0C0"/>
                  </a:outerShdw>
                </a:effectLst>
                <a:latin typeface="Times New Roman" pitchFamily="18" charset="0"/>
              </a:rPr>
              <a:t>3. Déjalos probarla.</a:t>
            </a:r>
          </a:p>
          <a:p>
            <a:pPr marL="457200" indent="-457200" defTabSz="762000" eaLnBrk="0" hangingPunct="0"/>
            <a:endParaRPr lang="es-ES_tradnl" sz="3600" dirty="0">
              <a:effectLst>
                <a:outerShdw blurRad="38100" dist="38100" dir="2700000" algn="tl">
                  <a:srgbClr val="C0C0C0"/>
                </a:outerShdw>
              </a:effectLst>
              <a:latin typeface="Times New Roman" pitchFamily="18" charset="0"/>
            </a:endParaRPr>
          </a:p>
          <a:p>
            <a:pPr marL="457200" indent="-457200" defTabSz="762000" eaLnBrk="0" hangingPunct="0"/>
            <a:r>
              <a:rPr lang="es-ES_tradnl" sz="3600" dirty="0">
                <a:effectLst>
                  <a:outerShdw blurRad="38100" dist="38100" dir="2700000" algn="tl">
                    <a:srgbClr val="C0C0C0"/>
                  </a:outerShdw>
                </a:effectLst>
                <a:latin typeface="Times New Roman" pitchFamily="18" charset="0"/>
              </a:rPr>
              <a:t>4. Permite que le agreguen valor y la usen en sus vidas.</a:t>
            </a:r>
          </a:p>
        </p:txBody>
      </p:sp>
      <p:sp>
        <p:nvSpPr>
          <p:cNvPr id="66563" name="Rectangle 3"/>
          <p:cNvSpPr>
            <a:spLocks noGrp="1" noChangeArrowheads="1"/>
          </p:cNvSpPr>
          <p:nvPr>
            <p:ph type="title"/>
          </p:nvPr>
        </p:nvSpPr>
        <p:spPr>
          <a:xfrm>
            <a:off x="2809875" y="115888"/>
            <a:ext cx="3562350" cy="1143000"/>
          </a:xfrm>
        </p:spPr>
        <p:txBody>
          <a:bodyPr/>
          <a:lstStyle/>
          <a:p>
            <a:r>
              <a:rPr lang="es-MX" sz="5400">
                <a:latin typeface="Times New Roman" pitchFamily="18" charset="0"/>
              </a:rPr>
              <a:t>Conclusión</a:t>
            </a:r>
            <a:endParaRPr lang="es-ES" sz="5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500" fill="hold"/>
                                        <p:tgtEl>
                                          <p:spTgt spid="66562"/>
                                        </p:tgtEl>
                                        <p:attrNameLst>
                                          <p:attrName>ppt_w</p:attrName>
                                        </p:attrNameLst>
                                      </p:cBhvr>
                                      <p:tavLst>
                                        <p:tav tm="0">
                                          <p:val>
                                            <p:fltVal val="0"/>
                                          </p:val>
                                        </p:tav>
                                        <p:tav tm="100000">
                                          <p:val>
                                            <p:strVal val="#ppt_w"/>
                                          </p:val>
                                        </p:tav>
                                      </p:tavLst>
                                    </p:anim>
                                    <p:anim calcmode="lin" valueType="num">
                                      <p:cBhvr>
                                        <p:cTn id="8" dur="500" fill="hold"/>
                                        <p:tgtEl>
                                          <p:spTgt spid="66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Group 2"/>
          <p:cNvGraphicFramePr>
            <a:graphicFrameLocks noGrp="1"/>
          </p:cNvGraphicFramePr>
          <p:nvPr/>
        </p:nvGraphicFramePr>
        <p:xfrm>
          <a:off x="88900" y="188913"/>
          <a:ext cx="9026525" cy="6553522"/>
        </p:xfrm>
        <a:graphic>
          <a:graphicData uri="http://schemas.openxmlformats.org/drawingml/2006/table">
            <a:tbl>
              <a:tblPr/>
              <a:tblGrid>
                <a:gridCol w="4603750"/>
                <a:gridCol w="4422775"/>
              </a:tblGrid>
              <a:tr h="411163">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2100" b="1" i="0" u="none" strike="noStrike" cap="none" normalizeH="0" baseline="0" smtClean="0">
                          <a:ln>
                            <a:noFill/>
                          </a:ln>
                          <a:solidFill>
                            <a:schemeClr val="tx1"/>
                          </a:solidFill>
                          <a:effectLst/>
                          <a:latin typeface="Verdana" pitchFamily="34" charset="0"/>
                          <a:ea typeface="Times New Roman" pitchFamily="18" charset="0"/>
                          <a:cs typeface="Arial" charset="0"/>
                        </a:rPr>
                        <a:t>Hemisferio Izquierdo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2100" b="1" i="0" u="none" strike="noStrike" cap="none" normalizeH="0" baseline="0" smtClean="0">
                          <a:ln>
                            <a:noFill/>
                          </a:ln>
                          <a:solidFill>
                            <a:schemeClr val="tx1"/>
                          </a:solidFill>
                          <a:effectLst/>
                          <a:latin typeface="Verdana" pitchFamily="34" charset="0"/>
                          <a:ea typeface="Times New Roman" pitchFamily="18" charset="0"/>
                          <a:cs typeface="Arial" charset="0"/>
                        </a:rPr>
                        <a:t>Hemisferio Derecho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Analítico y explicativo, detallista</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Holístico, intuitivo, descriptivo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Abstracto, teórico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Concreto, operativo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Secuencial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Global, múltiple, creativo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Lineal, racional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Aleatorio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Realista, formal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Fantástico, lúdico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Verbal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No verbal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Temporal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Atemporal, existencial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Literal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Simbólico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Cuantitativo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Cualitativo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Lógico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Analógico, metafórico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Objetivo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Subjetivo.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Intelectual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Sentimental</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Deduce</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Imagina</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Explícito.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Implícito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000FD"/>
                          </a:solidFill>
                          <a:effectLst/>
                          <a:latin typeface="Verdana" pitchFamily="34" charset="0"/>
                          <a:ea typeface="Times New Roman" pitchFamily="18" charset="0"/>
                          <a:cs typeface="Arial" charset="0"/>
                        </a:rPr>
                        <a:t>Convergente, continuo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s-ES" sz="1700" b="0" i="0" u="none" strike="noStrike" cap="none" normalizeH="0" baseline="0" smtClean="0">
                          <a:ln>
                            <a:noFill/>
                          </a:ln>
                          <a:solidFill>
                            <a:srgbClr val="028041"/>
                          </a:solidFill>
                          <a:effectLst/>
                          <a:latin typeface="Verdana" pitchFamily="34" charset="0"/>
                          <a:ea typeface="Times New Roman" pitchFamily="18" charset="0"/>
                          <a:cs typeface="Arial" charset="0"/>
                        </a:rPr>
                        <a:t>Divergente, discontinuo</a:t>
                      </a:r>
                      <a:endParaRPr kumimoji="0" lang="es-ES" sz="1700" b="0" i="0" u="none" strike="noStrike" cap="none" normalizeH="0" baseline="0" smtClean="0">
                        <a:ln>
                          <a:noFill/>
                        </a:ln>
                        <a:solidFill>
                          <a:schemeClr val="tx1"/>
                        </a:solidFill>
                        <a:effectLst/>
                        <a:latin typeface="Verdana" pitchFamily="34"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370013" y="1827213"/>
            <a:ext cx="7313612" cy="3208337"/>
          </a:xfrm>
          <a:noFill/>
          <a:ln/>
        </p:spPr>
        <p:txBody>
          <a:bodyPr/>
          <a:lstStyle/>
          <a:p>
            <a:pPr marL="609600" indent="-609600">
              <a:buFontTx/>
              <a:buAutoNum type="arabicPeriod" startAt="3"/>
            </a:pPr>
            <a:r>
              <a:rPr lang="es-MX" sz="3500">
                <a:latin typeface="Times New Roman" pitchFamily="18" charset="0"/>
              </a:rPr>
              <a:t>Llevarán a cabo diversas actividades en las que integren los estilos de aprendizaje, la hemisfericidad cerebral y el ciclo de instrucción.</a:t>
            </a:r>
            <a:endParaRPr lang="es-ES" sz="3500">
              <a:latin typeface="Times New Roman" pitchFamily="18" charset="0"/>
            </a:endParaRPr>
          </a:p>
          <a:p>
            <a:pPr marL="609600" indent="-609600">
              <a:buFontTx/>
              <a:buNone/>
            </a:pPr>
            <a:endParaRPr lang="es-MX" sz="35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dissolve">
                                      <p:cBhvr>
                                        <p:cTn id="7" dur="500"/>
                                        <p:tgtEl>
                                          <p:spTgt spid="14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958850" y="1531938"/>
            <a:ext cx="8077200" cy="1968500"/>
          </a:xfrm>
        </p:spPr>
        <p:txBody>
          <a:bodyPr/>
          <a:lstStyle/>
          <a:p>
            <a:pPr marL="609600" indent="-609600">
              <a:buFontTx/>
              <a:buAutoNum type="arabicPeriod" startAt="4"/>
            </a:pPr>
            <a:r>
              <a:rPr lang="es-MX" sz="3500">
                <a:latin typeface="Times New Roman" pitchFamily="18" charset="0"/>
              </a:rPr>
              <a:t>Identificarán su propia predominancia en la hemisfericidad cerebral y su propio estilo de enseñanza.</a:t>
            </a:r>
            <a:endParaRPr lang="es-ES" sz="3500">
              <a:latin typeface="Times New Roman" pitchFamily="18" charset="0"/>
            </a:endParaRPr>
          </a:p>
        </p:txBody>
      </p:sp>
      <p:sp>
        <p:nvSpPr>
          <p:cNvPr id="15363" name="Rectangle 3"/>
          <p:cNvSpPr>
            <a:spLocks noChangeArrowheads="1"/>
          </p:cNvSpPr>
          <p:nvPr/>
        </p:nvSpPr>
        <p:spPr bwMode="auto">
          <a:xfrm>
            <a:off x="962025" y="3505200"/>
            <a:ext cx="7210425" cy="2755900"/>
          </a:xfrm>
          <a:prstGeom prst="rect">
            <a:avLst/>
          </a:prstGeom>
          <a:noFill/>
          <a:ln w="9525">
            <a:noFill/>
            <a:miter lim="800000"/>
            <a:headEnd/>
            <a:tailEnd/>
          </a:ln>
          <a:effectLst/>
        </p:spPr>
        <p:txBody>
          <a:bodyPr>
            <a:spAutoFit/>
          </a:bodyPr>
          <a:lstStyle/>
          <a:p>
            <a:pPr marL="457200" indent="-457200">
              <a:lnSpc>
                <a:spcPct val="115000"/>
              </a:lnSpc>
              <a:spcBef>
                <a:spcPct val="20000"/>
              </a:spcBef>
              <a:buClr>
                <a:schemeClr val="bg2"/>
              </a:buClr>
              <a:buFontTx/>
              <a:buAutoNum type="arabicPeriod" startAt="5"/>
            </a:pPr>
            <a:r>
              <a:rPr lang="es-MX" sz="3500">
                <a:solidFill>
                  <a:srgbClr val="284C6A"/>
                </a:solidFill>
                <a:latin typeface="Times New Roman" pitchFamily="18" charset="0"/>
              </a:rPr>
              <a:t> Reconocerán diversas actividades  </a:t>
            </a:r>
          </a:p>
          <a:p>
            <a:pPr marL="457200" indent="-457200">
              <a:lnSpc>
                <a:spcPct val="115000"/>
              </a:lnSpc>
              <a:spcBef>
                <a:spcPct val="20000"/>
              </a:spcBef>
              <a:buClr>
                <a:schemeClr val="bg2"/>
              </a:buClr>
            </a:pPr>
            <a:r>
              <a:rPr lang="es-MX" sz="3500">
                <a:solidFill>
                  <a:srgbClr val="284C6A"/>
                </a:solidFill>
                <a:latin typeface="Times New Roman" pitchFamily="18" charset="0"/>
              </a:rPr>
              <a:t>	 para incluir todos los estilos de  </a:t>
            </a:r>
          </a:p>
          <a:p>
            <a:pPr marL="457200" indent="-457200">
              <a:lnSpc>
                <a:spcPct val="115000"/>
              </a:lnSpc>
              <a:spcBef>
                <a:spcPct val="20000"/>
              </a:spcBef>
              <a:buClr>
                <a:schemeClr val="bg2"/>
              </a:buClr>
            </a:pPr>
            <a:r>
              <a:rPr lang="es-MX" sz="3500">
                <a:solidFill>
                  <a:srgbClr val="284C6A"/>
                </a:solidFill>
                <a:latin typeface="Times New Roman" pitchFamily="18" charset="0"/>
              </a:rPr>
              <a:t>  	 aprendizaje en sus actividades diarias.</a:t>
            </a:r>
            <a:endParaRPr lang="es-ES" sz="3500">
              <a:solidFill>
                <a:srgbClr val="284C6A"/>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dissolve">
                                      <p:cBhvr>
                                        <p:cTn id="7" dur="500"/>
                                        <p:tgtEl>
                                          <p:spTgt spid="1536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5000"/>
                                  </p:stCondLst>
                                  <p:childTnLst>
                                    <p:set>
                                      <p:cBhvr>
                                        <p:cTn id="10" dur="1" fill="hold">
                                          <p:stCondLst>
                                            <p:cond delay="0"/>
                                          </p:stCondLst>
                                        </p:cTn>
                                        <p:tgtEl>
                                          <p:spTgt spid="15363"/>
                                        </p:tgtEl>
                                        <p:attrNameLst>
                                          <p:attrName>style.visibility</p:attrName>
                                        </p:attrNameLst>
                                      </p:cBhvr>
                                      <p:to>
                                        <p:strVal val="visible"/>
                                      </p:to>
                                    </p:set>
                                    <p:animEffect transition="in" filter="dissolve">
                                      <p:cBhvr>
                                        <p:cTn id="11"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advAuto="0"/>
      <p:bldP spid="1536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90613" y="215900"/>
            <a:ext cx="3552825" cy="191770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4000" b="1">
                <a:effectLst>
                  <a:outerShdw blurRad="38100" dist="38100" dir="2700000" algn="tl">
                    <a:srgbClr val="C0C0C0"/>
                  </a:outerShdw>
                </a:effectLst>
                <a:latin typeface="Times New Roman" pitchFamily="18" charset="0"/>
              </a:rPr>
              <a:t>(sentir)</a:t>
            </a:r>
          </a:p>
          <a:p>
            <a:pPr algn="ctr" defTabSz="762000" eaLnBrk="0" hangingPunct="0"/>
            <a:r>
              <a:rPr lang="es-ES_tradnl" sz="4000" b="1">
                <a:effectLst>
                  <a:outerShdw blurRad="38100" dist="38100" dir="2700000" algn="tl">
                    <a:srgbClr val="C0C0C0"/>
                  </a:outerShdw>
                </a:effectLst>
                <a:latin typeface="Times New Roman" pitchFamily="18" charset="0"/>
              </a:rPr>
              <a:t>Experiencia Concreta</a:t>
            </a:r>
          </a:p>
        </p:txBody>
      </p:sp>
      <p:sp>
        <p:nvSpPr>
          <p:cNvPr id="16387" name="Rectangle 3"/>
          <p:cNvSpPr>
            <a:spLocks noChangeArrowheads="1"/>
          </p:cNvSpPr>
          <p:nvPr/>
        </p:nvSpPr>
        <p:spPr bwMode="auto">
          <a:xfrm>
            <a:off x="5599113" y="4437063"/>
            <a:ext cx="2644775" cy="1736725"/>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lang="es-ES_tradnl" sz="3600" b="1">
                <a:effectLst>
                  <a:outerShdw blurRad="38100" dist="38100" dir="2700000" algn="tl">
                    <a:srgbClr val="C0C0C0"/>
                  </a:outerShdw>
                </a:effectLst>
                <a:latin typeface="Times New Roman" pitchFamily="18" charset="0"/>
              </a:rPr>
              <a:t>Observación</a:t>
            </a:r>
          </a:p>
          <a:p>
            <a:pPr algn="ctr" defTabSz="762000" eaLnBrk="0" hangingPunct="0"/>
            <a:r>
              <a:rPr lang="es-ES_tradnl" sz="3600" b="1">
                <a:effectLst>
                  <a:outerShdw blurRad="38100" dist="38100" dir="2700000" algn="tl">
                    <a:srgbClr val="C0C0C0"/>
                  </a:outerShdw>
                </a:effectLst>
                <a:latin typeface="Times New Roman" pitchFamily="18" charset="0"/>
              </a:rPr>
              <a:t>Reflexiva</a:t>
            </a:r>
          </a:p>
          <a:p>
            <a:pPr algn="ctr" defTabSz="762000" eaLnBrk="0" hangingPunct="0"/>
            <a:r>
              <a:rPr lang="es-ES_tradnl" sz="3600" b="1">
                <a:effectLst>
                  <a:outerShdw blurRad="38100" dist="38100" dir="2700000" algn="tl">
                    <a:srgbClr val="C0C0C0"/>
                  </a:outerShdw>
                </a:effectLst>
                <a:latin typeface="Times New Roman" pitchFamily="18" charset="0"/>
              </a:rPr>
              <a:t>(observar)</a:t>
            </a:r>
          </a:p>
        </p:txBody>
      </p:sp>
      <p:sp>
        <p:nvSpPr>
          <p:cNvPr id="16388" name="Arc 4"/>
          <p:cNvSpPr>
            <a:spLocks/>
          </p:cNvSpPr>
          <p:nvPr/>
        </p:nvSpPr>
        <p:spPr bwMode="auto">
          <a:xfrm>
            <a:off x="34925" y="1746250"/>
            <a:ext cx="5067300" cy="5067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MX"/>
          </a:p>
        </p:txBody>
      </p:sp>
      <p:sp>
        <p:nvSpPr>
          <p:cNvPr id="16389" name="Rectangle 5"/>
          <p:cNvSpPr>
            <a:spLocks noChangeArrowheads="1"/>
          </p:cNvSpPr>
          <p:nvPr/>
        </p:nvSpPr>
        <p:spPr bwMode="auto">
          <a:xfrm>
            <a:off x="812800" y="4797425"/>
            <a:ext cx="2535238" cy="112395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3400" b="1">
                <a:effectLst>
                  <a:outerShdw blurRad="38100" dist="38100" dir="2700000" algn="tl">
                    <a:srgbClr val="C0C0C0"/>
                  </a:outerShdw>
                </a:effectLst>
                <a:latin typeface="Times New Roman" pitchFamily="18" charset="0"/>
              </a:rPr>
              <a:t>personas</a:t>
            </a:r>
          </a:p>
          <a:p>
            <a:pPr defTabSz="762000" eaLnBrk="0" hangingPunct="0"/>
            <a:r>
              <a:rPr lang="es-ES_tradnl" sz="3400" b="1">
                <a:effectLst>
                  <a:outerShdw blurRad="38100" dist="38100" dir="2700000" algn="tl">
                    <a:srgbClr val="C0C0C0"/>
                  </a:outerShdw>
                </a:effectLst>
                <a:latin typeface="Times New Roman" pitchFamily="18" charset="0"/>
              </a:rPr>
              <a:t>imaginativas</a:t>
            </a:r>
          </a:p>
        </p:txBody>
      </p:sp>
      <p:sp>
        <p:nvSpPr>
          <p:cNvPr id="16390" name="Rectangle 6"/>
          <p:cNvSpPr>
            <a:spLocks noChangeArrowheads="1"/>
          </p:cNvSpPr>
          <p:nvPr/>
        </p:nvSpPr>
        <p:spPr bwMode="auto">
          <a:xfrm>
            <a:off x="1852613" y="2781300"/>
            <a:ext cx="1711325" cy="2374900"/>
          </a:xfrm>
          <a:prstGeom prst="rect">
            <a:avLst/>
          </a:prstGeom>
          <a:noFill/>
          <a:ln w="12700">
            <a:noFill/>
            <a:miter lim="800000"/>
            <a:headEnd/>
            <a:tailEnd/>
          </a:ln>
          <a:effectLst/>
        </p:spPr>
        <p:txBody>
          <a:bodyPr lIns="90488" tIns="44450" rIns="90488" bIns="44450">
            <a:spAutoFit/>
          </a:bodyPr>
          <a:lstStyle/>
          <a:p>
            <a:pPr algn="ctr" defTabSz="762000" eaLnBrk="0" hangingPunct="0"/>
            <a:r>
              <a:rPr lang="es-ES_tradnl" sz="15000" b="1">
                <a:effectLst>
                  <a:outerShdw blurRad="38100" dist="38100" dir="2700000" algn="tl">
                    <a:srgbClr val="C0C0C0"/>
                  </a:outerShdw>
                </a:effectLst>
                <a:latin typeface="Times New Roman" pitchFamily="18" charset="0"/>
              </a:rPr>
              <a:t>1</a:t>
            </a:r>
          </a:p>
        </p:txBody>
      </p:sp>
      <p:pic>
        <p:nvPicPr>
          <p:cNvPr id="16391" name="Picture 7" descr="MCj00889780000[1]"/>
          <p:cNvPicPr>
            <a:picLocks noChangeAspect="1" noChangeArrowheads="1"/>
          </p:cNvPicPr>
          <p:nvPr/>
        </p:nvPicPr>
        <p:blipFill>
          <a:blip r:embed="rId3" cstate="print"/>
          <a:srcRect/>
          <a:stretch>
            <a:fillRect/>
          </a:stretch>
        </p:blipFill>
        <p:spPr bwMode="auto">
          <a:xfrm>
            <a:off x="5435600" y="333375"/>
            <a:ext cx="2805113" cy="3600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6387"/>
                                        </p:tgtEl>
                                        <p:attrNameLst>
                                          <p:attrName>style.visibility</p:attrName>
                                        </p:attrNameLst>
                                      </p:cBhvr>
                                      <p:to>
                                        <p:strVal val="visible"/>
                                      </p:to>
                                    </p:set>
                                    <p:anim calcmode="lin" valueType="num">
                                      <p:cBhvr additive="base">
                                        <p:cTn id="12" dur="500" fill="hold"/>
                                        <p:tgtEl>
                                          <p:spTgt spid="16387"/>
                                        </p:tgtEl>
                                        <p:attrNameLst>
                                          <p:attrName>ppt_x</p:attrName>
                                        </p:attrNameLst>
                                      </p:cBhvr>
                                      <p:tavLst>
                                        <p:tav tm="0">
                                          <p:val>
                                            <p:strVal val="1+#ppt_w/2"/>
                                          </p:val>
                                        </p:tav>
                                        <p:tav tm="100000">
                                          <p:val>
                                            <p:strVal val="#ppt_x"/>
                                          </p:val>
                                        </p:tav>
                                      </p:tavLst>
                                    </p:anim>
                                    <p:anim calcmode="lin" valueType="num">
                                      <p:cBhvr additive="base">
                                        <p:cTn id="13"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812925" y="449263"/>
            <a:ext cx="6556375" cy="758825"/>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400" b="1">
                <a:effectLst>
                  <a:outerShdw blurRad="38100" dist="38100" dir="2700000" algn="tl">
                    <a:srgbClr val="C0C0C0"/>
                  </a:outerShdw>
                </a:effectLst>
                <a:latin typeface="Times New Roman" pitchFamily="18" charset="0"/>
              </a:rPr>
              <a:t>Personas imaginativas		1</a:t>
            </a:r>
          </a:p>
        </p:txBody>
      </p:sp>
      <p:sp>
        <p:nvSpPr>
          <p:cNvPr id="19459" name="Text Box 3"/>
          <p:cNvSpPr txBox="1">
            <a:spLocks noChangeArrowheads="1"/>
          </p:cNvSpPr>
          <p:nvPr/>
        </p:nvSpPr>
        <p:spPr bwMode="auto">
          <a:xfrm>
            <a:off x="1033463" y="1590675"/>
            <a:ext cx="7786687" cy="5006975"/>
          </a:xfrm>
          <a:prstGeom prst="rect">
            <a:avLst/>
          </a:prstGeom>
          <a:noFill/>
          <a:ln w="9525">
            <a:noFill/>
            <a:miter lim="800000"/>
            <a:headEnd/>
            <a:tailEnd/>
          </a:ln>
          <a:effectLst/>
        </p:spPr>
        <p:txBody>
          <a:bodyPr>
            <a:spAutoFit/>
          </a:bodyPr>
          <a:lstStyle/>
          <a:p>
            <a:pPr>
              <a:spcBef>
                <a:spcPct val="50000"/>
              </a:spcBef>
              <a:buFontTx/>
              <a:buChar char="•"/>
            </a:pPr>
            <a:r>
              <a:rPr lang="es-MX" sz="2800">
                <a:effectLst>
                  <a:outerShdw blurRad="38100" dist="38100" dir="2700000" algn="tl">
                    <a:srgbClr val="C0C0C0"/>
                  </a:outerShdw>
                </a:effectLst>
                <a:latin typeface="Times New Roman" pitchFamily="18" charset="0"/>
              </a:rPr>
              <a:t>  	Perciben de manera concreta y procesan      	reflexivamente. </a:t>
            </a:r>
          </a:p>
          <a:p>
            <a:pPr>
              <a:spcBef>
                <a:spcPct val="50000"/>
              </a:spcBef>
              <a:buFontTx/>
              <a:buChar char="•"/>
            </a:pPr>
            <a:r>
              <a:rPr lang="es-MX" sz="2800">
                <a:effectLst>
                  <a:outerShdw blurRad="38100" dist="38100" dir="2700000" algn="tl">
                    <a:srgbClr val="C0C0C0"/>
                  </a:outerShdw>
                </a:effectLst>
                <a:latin typeface="Times New Roman" pitchFamily="18" charset="0"/>
              </a:rPr>
              <a:t>  	Buscan significado y claridad. </a:t>
            </a:r>
          </a:p>
          <a:p>
            <a:pPr>
              <a:spcBef>
                <a:spcPct val="50000"/>
              </a:spcBef>
              <a:buFontTx/>
              <a:buChar char="•"/>
            </a:pPr>
            <a:r>
              <a:rPr lang="es-MX" sz="2800">
                <a:effectLst>
                  <a:outerShdw blurRad="38100" dist="38100" dir="2700000" algn="tl">
                    <a:srgbClr val="C0C0C0"/>
                  </a:outerShdw>
                </a:effectLst>
                <a:latin typeface="Times New Roman" pitchFamily="18" charset="0"/>
              </a:rPr>
              <a:t>  	Son personas de grandes ideas, imaginativas.</a:t>
            </a:r>
          </a:p>
          <a:p>
            <a:pPr>
              <a:spcBef>
                <a:spcPct val="50000"/>
              </a:spcBef>
              <a:buFontTx/>
              <a:buChar char="•"/>
            </a:pPr>
            <a:r>
              <a:rPr lang="es-MX" sz="2800">
                <a:effectLst>
                  <a:outerShdw blurRad="38100" dist="38100" dir="2700000" algn="tl">
                    <a:srgbClr val="C0C0C0"/>
                  </a:outerShdw>
                </a:effectLst>
                <a:latin typeface="Times New Roman" pitchFamily="18" charset="0"/>
              </a:rPr>
              <a:t> 	Visualizan la experiencia desde varias     	perspectivas. </a:t>
            </a:r>
          </a:p>
          <a:p>
            <a:pPr>
              <a:spcBef>
                <a:spcPct val="50000"/>
              </a:spcBef>
              <a:buFontTx/>
              <a:buChar char="•"/>
            </a:pPr>
            <a:r>
              <a:rPr lang="es-MX" sz="2800">
                <a:effectLst>
                  <a:outerShdw blurRad="38100" dist="38100" dir="2700000" algn="tl">
                    <a:srgbClr val="C0C0C0"/>
                  </a:outerShdw>
                </a:effectLst>
                <a:latin typeface="Times New Roman" pitchFamily="18" charset="0"/>
              </a:rPr>
              <a:t>  	Trabajan para tener armonía. </a:t>
            </a:r>
          </a:p>
          <a:p>
            <a:pPr>
              <a:spcBef>
                <a:spcPct val="50000"/>
              </a:spcBef>
              <a:buFontTx/>
              <a:buChar char="•"/>
            </a:pPr>
            <a:r>
              <a:rPr lang="es-MX" sz="2800">
                <a:effectLst>
                  <a:outerShdw blurRad="38100" dist="38100" dir="2700000" algn="tl">
                    <a:srgbClr val="C0C0C0"/>
                  </a:outerShdw>
                </a:effectLst>
                <a:latin typeface="Times New Roman" pitchFamily="18" charset="0"/>
              </a:rPr>
              <a:t>  	Necesitan involucrarse personalmente y        	buscan el compromiso.</a:t>
            </a:r>
            <a:endParaRPr lang="es-E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par>
                          <p:cTn id="8" fill="hold">
                            <p:stCondLst>
                              <p:cond delay="500"/>
                            </p:stCondLst>
                            <p:childTnLst>
                              <p:par>
                                <p:cTn id="9" presetID="2" presetClass="entr" presetSubtype="8" fill="hold" grpId="0" nodeType="afterEffect">
                                  <p:stCondLst>
                                    <p:cond delay="1000"/>
                                  </p:stCondLst>
                                  <p:childTnLst>
                                    <p:set>
                                      <p:cBhvr>
                                        <p:cTn id="10" dur="1" fill="hold">
                                          <p:stCondLst>
                                            <p:cond delay="0"/>
                                          </p:stCondLst>
                                        </p:cTn>
                                        <p:tgtEl>
                                          <p:spTgt spid="19459"/>
                                        </p:tgtEl>
                                        <p:attrNameLst>
                                          <p:attrName>style.visibility</p:attrName>
                                        </p:attrNameLst>
                                      </p:cBhvr>
                                      <p:to>
                                        <p:strVal val="visible"/>
                                      </p:to>
                                    </p:set>
                                    <p:anim calcmode="lin" valueType="num">
                                      <p:cBhvr additive="base">
                                        <p:cTn id="11" dur="500" fill="hold"/>
                                        <p:tgtEl>
                                          <p:spTgt spid="19459"/>
                                        </p:tgtEl>
                                        <p:attrNameLst>
                                          <p:attrName>ppt_x</p:attrName>
                                        </p:attrNameLst>
                                      </p:cBhvr>
                                      <p:tavLst>
                                        <p:tav tm="0">
                                          <p:val>
                                            <p:strVal val="0-#ppt_w/2"/>
                                          </p:val>
                                        </p:tav>
                                        <p:tav tm="100000">
                                          <p:val>
                                            <p:strVal val="#ppt_x"/>
                                          </p:val>
                                        </p:tav>
                                      </p:tavLst>
                                    </p:anim>
                                    <p:anim calcmode="lin" valueType="num">
                                      <p:cBhvr additive="base">
                                        <p:cTn id="12"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90613" y="908050"/>
            <a:ext cx="8305800" cy="5434013"/>
          </a:xfrm>
          <a:prstGeom prst="rect">
            <a:avLst/>
          </a:prstGeom>
          <a:noFill/>
          <a:ln w="9525">
            <a:noFill/>
            <a:miter lim="800000"/>
            <a:headEnd/>
            <a:tailEnd/>
          </a:ln>
          <a:effectLst/>
        </p:spPr>
        <p:txBody>
          <a:bodyPr>
            <a:spAutoFit/>
          </a:bodyPr>
          <a:lstStyle/>
          <a:p>
            <a:pPr>
              <a:spcBef>
                <a:spcPct val="50000"/>
              </a:spcBef>
              <a:buFontTx/>
              <a:buChar char="•"/>
            </a:pPr>
            <a:r>
              <a:rPr lang="es-MX" sz="2800">
                <a:effectLst>
                  <a:outerShdw blurRad="38100" dist="38100" dir="2700000" algn="tl">
                    <a:srgbClr val="C0C0C0"/>
                  </a:outerShdw>
                </a:effectLst>
                <a:latin typeface="Times New Roman" pitchFamily="18" charset="0"/>
              </a:rPr>
              <a:t>  	Crean culturas de apoyo y son grandes tutores. </a:t>
            </a:r>
          </a:p>
          <a:p>
            <a:pPr>
              <a:spcBef>
                <a:spcPct val="50000"/>
              </a:spcBef>
              <a:buFontTx/>
              <a:buChar char="•"/>
            </a:pPr>
            <a:r>
              <a:rPr lang="es-MX" sz="2800">
                <a:effectLst>
                  <a:outerShdw blurRad="38100" dist="38100" dir="2700000" algn="tl">
                    <a:srgbClr val="C0C0C0"/>
                  </a:outerShdw>
                </a:effectLst>
                <a:latin typeface="Times New Roman" pitchFamily="18" charset="0"/>
              </a:rPr>
              <a:t>  	Demuestran interés por la gente. </a:t>
            </a:r>
          </a:p>
          <a:p>
            <a:pPr>
              <a:spcBef>
                <a:spcPct val="50000"/>
              </a:spcBef>
              <a:buFontTx/>
              <a:buChar char="•"/>
            </a:pPr>
            <a:r>
              <a:rPr lang="es-MX" sz="2800">
                <a:effectLst>
                  <a:outerShdw blurRad="38100" dist="38100" dir="2700000" algn="tl">
                    <a:srgbClr val="C0C0C0"/>
                  </a:outerShdw>
                </a:effectLst>
                <a:latin typeface="Times New Roman" pitchFamily="18" charset="0"/>
              </a:rPr>
              <a:t>  	Mejoran al tomarse el tiempo necesario para     	desarrollar buenas ideas. </a:t>
            </a:r>
          </a:p>
          <a:p>
            <a:pPr>
              <a:spcBef>
                <a:spcPct val="50000"/>
              </a:spcBef>
              <a:buFontTx/>
              <a:buChar char="•"/>
            </a:pPr>
            <a:r>
              <a:rPr lang="es-MX" sz="2800">
                <a:effectLst>
                  <a:outerShdw blurRad="38100" dist="38100" dir="2700000" algn="tl">
                    <a:srgbClr val="C0C0C0"/>
                  </a:outerShdw>
                </a:effectLst>
                <a:latin typeface="Times New Roman" pitchFamily="18" charset="0"/>
              </a:rPr>
              <a:t>  	Solucionan los problemas reflexionando solos  	y después compartiéndolos. </a:t>
            </a:r>
          </a:p>
          <a:p>
            <a:pPr>
              <a:spcBef>
                <a:spcPct val="50000"/>
              </a:spcBef>
              <a:buFontTx/>
              <a:buChar char="•"/>
            </a:pPr>
            <a:r>
              <a:rPr lang="es-MX" sz="2800">
                <a:effectLst>
                  <a:outerShdw blurRad="38100" dist="38100" dir="2700000" algn="tl">
                    <a:srgbClr val="C0C0C0"/>
                  </a:outerShdw>
                </a:effectLst>
                <a:latin typeface="Times New Roman" pitchFamily="18" charset="0"/>
              </a:rPr>
              <a:t>  	Ejercitan la autoridad por medio de la  	participación en grupo. </a:t>
            </a:r>
          </a:p>
          <a:p>
            <a:pPr>
              <a:spcBef>
                <a:spcPct val="50000"/>
              </a:spcBef>
              <a:buFontTx/>
              <a:buChar char="•"/>
            </a:pPr>
            <a:r>
              <a:rPr lang="es-MX" sz="2800">
                <a:effectLst>
                  <a:outerShdw blurRad="38100" dist="38100" dir="2700000" algn="tl">
                    <a:srgbClr val="C0C0C0"/>
                  </a:outerShdw>
                </a:effectLst>
                <a:latin typeface="Times New Roman" pitchFamily="18" charset="0"/>
              </a:rPr>
              <a:t>  	Construyen la realidad a través de 	interacciones personales.</a:t>
            </a:r>
            <a:endParaRPr lang="es-ES" sz="2800">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563938" y="2060575"/>
            <a:ext cx="5232400" cy="43561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4000">
                <a:effectLst>
                  <a:outerShdw blurRad="38100" dist="38100" dir="2700000" algn="tl">
                    <a:srgbClr val="C0C0C0"/>
                  </a:outerShdw>
                </a:effectLst>
                <a:latin typeface="Times New Roman" pitchFamily="18" charset="0"/>
              </a:rPr>
              <a:t>* Naturaleza sentimental</a:t>
            </a:r>
          </a:p>
          <a:p>
            <a:pPr defTabSz="762000" eaLnBrk="0" hangingPunct="0"/>
            <a:r>
              <a:rPr lang="es-ES_tradnl" sz="4000">
                <a:effectLst>
                  <a:outerShdw blurRad="38100" dist="38100" dir="2700000" algn="tl">
                    <a:srgbClr val="C0C0C0"/>
                  </a:outerShdw>
                </a:effectLst>
                <a:latin typeface="Times New Roman" pitchFamily="18" charset="0"/>
              </a:rPr>
              <a:t>* Lentitud al actuar</a:t>
            </a:r>
          </a:p>
          <a:p>
            <a:pPr defTabSz="762000" eaLnBrk="0" hangingPunct="0"/>
            <a:r>
              <a:rPr lang="es-ES_tradnl" sz="4000">
                <a:effectLst>
                  <a:outerShdw blurRad="38100" dist="38100" dir="2700000" algn="tl">
                    <a:srgbClr val="C0C0C0"/>
                  </a:outerShdw>
                </a:effectLst>
                <a:latin typeface="Times New Roman" pitchFamily="18" charset="0"/>
              </a:rPr>
              <a:t>* Necesidad de detalle</a:t>
            </a:r>
          </a:p>
          <a:p>
            <a:pPr defTabSz="762000" eaLnBrk="0" hangingPunct="0"/>
            <a:r>
              <a:rPr lang="es-ES_tradnl" sz="4000">
                <a:effectLst>
                  <a:outerShdw blurRad="38100" dist="38100" dir="2700000" algn="tl">
                    <a:srgbClr val="C0C0C0"/>
                  </a:outerShdw>
                </a:effectLst>
                <a:latin typeface="Times New Roman" pitchFamily="18" charset="0"/>
              </a:rPr>
              <a:t>* Falta de iniciativa</a:t>
            </a:r>
          </a:p>
          <a:p>
            <a:pPr defTabSz="762000" eaLnBrk="0" hangingPunct="0"/>
            <a:endParaRPr lang="es-ES_tradnl" sz="4000">
              <a:effectLst>
                <a:outerShdw blurRad="38100" dist="38100" dir="2700000" algn="tl">
                  <a:srgbClr val="C0C0C0"/>
                </a:outerShdw>
              </a:effectLst>
              <a:latin typeface="Times New Roman" pitchFamily="18" charset="0"/>
            </a:endParaRPr>
          </a:p>
          <a:p>
            <a:pPr defTabSz="762000" eaLnBrk="0" hangingPunct="0"/>
            <a:r>
              <a:rPr lang="es-ES_tradnl" sz="4000">
                <a:effectLst>
                  <a:outerShdw blurRad="38100" dist="38100" dir="2700000" algn="tl">
                    <a:srgbClr val="C0C0C0"/>
                  </a:outerShdw>
                </a:effectLst>
                <a:latin typeface="Times New Roman" pitchFamily="18" charset="0"/>
              </a:rPr>
              <a:t>EVITA</a:t>
            </a:r>
          </a:p>
          <a:p>
            <a:pPr defTabSz="762000" eaLnBrk="0" hangingPunct="0"/>
            <a:r>
              <a:rPr lang="es-ES_tradnl" sz="4000" u="sng">
                <a:effectLst>
                  <a:outerShdw blurRad="38100" dist="38100" dir="2700000" algn="tl">
                    <a:srgbClr val="C0C0C0"/>
                  </a:outerShdw>
                </a:effectLst>
                <a:latin typeface="Times New Roman" pitchFamily="18" charset="0"/>
              </a:rPr>
              <a:t>CONFLICTO</a:t>
            </a:r>
          </a:p>
        </p:txBody>
      </p:sp>
      <p:sp>
        <p:nvSpPr>
          <p:cNvPr id="72707" name="Rectangle 3"/>
          <p:cNvSpPr>
            <a:spLocks noChangeArrowheads="1"/>
          </p:cNvSpPr>
          <p:nvPr/>
        </p:nvSpPr>
        <p:spPr bwMode="auto">
          <a:xfrm>
            <a:off x="695325" y="1420813"/>
            <a:ext cx="2154238" cy="5422900"/>
          </a:xfrm>
          <a:prstGeom prst="rect">
            <a:avLst/>
          </a:prstGeom>
          <a:noFill/>
          <a:ln w="12700">
            <a:noFill/>
            <a:miter lim="800000"/>
            <a:headEnd/>
            <a:tailEnd/>
          </a:ln>
          <a:effectLst/>
        </p:spPr>
        <p:txBody>
          <a:bodyPr wrap="none" lIns="90488" tIns="44450" rIns="90488" bIns="44450">
            <a:spAutoFit/>
          </a:bodyPr>
          <a:lstStyle/>
          <a:p>
            <a:pPr defTabSz="762000" eaLnBrk="0" hangingPunct="0"/>
            <a:r>
              <a:rPr lang="es-ES_tradnl" sz="35000">
                <a:effectLst>
                  <a:outerShdw blurRad="38100" dist="38100" dir="2700000" algn="tl">
                    <a:srgbClr val="C0C0C0"/>
                  </a:outerShdw>
                </a:effectLst>
                <a:latin typeface="Times New Roman" pitchFamily="18" charset="0"/>
              </a:rPr>
              <a:t>?</a:t>
            </a:r>
          </a:p>
        </p:txBody>
      </p:sp>
      <p:grpSp>
        <p:nvGrpSpPr>
          <p:cNvPr id="72708" name="Group 4"/>
          <p:cNvGrpSpPr>
            <a:grpSpLocks/>
          </p:cNvGrpSpPr>
          <p:nvPr/>
        </p:nvGrpSpPr>
        <p:grpSpPr bwMode="auto">
          <a:xfrm>
            <a:off x="7431088" y="1588"/>
            <a:ext cx="1701800" cy="1701800"/>
            <a:chOff x="4681" y="1"/>
            <a:chExt cx="1072" cy="1072"/>
          </a:xfrm>
        </p:grpSpPr>
        <p:sp>
          <p:nvSpPr>
            <p:cNvPr id="72709" name="Arc 5"/>
            <p:cNvSpPr>
              <a:spLocks/>
            </p:cNvSpPr>
            <p:nvPr/>
          </p:nvSpPr>
          <p:spPr bwMode="auto">
            <a:xfrm>
              <a:off x="5217" y="1"/>
              <a:ext cx="536" cy="536"/>
            </a:xfrm>
            <a:custGeom>
              <a:avLst/>
              <a:gdLst>
                <a:gd name="G0" fmla="+- 40 0 0"/>
                <a:gd name="G1" fmla="+- 21600 0 0"/>
                <a:gd name="G2" fmla="+- 21600 0 0"/>
                <a:gd name="T0" fmla="*/ 0 w 21640"/>
                <a:gd name="T1" fmla="*/ 0 h 21600"/>
                <a:gd name="T2" fmla="*/ 21640 w 21640"/>
                <a:gd name="T3" fmla="*/ 21560 h 21600"/>
                <a:gd name="T4" fmla="*/ 40 w 21640"/>
                <a:gd name="T5" fmla="*/ 21600 h 21600"/>
              </a:gdLst>
              <a:ahLst/>
              <a:cxnLst>
                <a:cxn ang="0">
                  <a:pos x="T0" y="T1"/>
                </a:cxn>
                <a:cxn ang="0">
                  <a:pos x="T2" y="T3"/>
                </a:cxn>
                <a:cxn ang="0">
                  <a:pos x="T4" y="T5"/>
                </a:cxn>
              </a:cxnLst>
              <a:rect l="0" t="0" r="r" b="b"/>
              <a:pathLst>
                <a:path w="21640" h="21600" fill="none" extrusionOk="0">
                  <a:moveTo>
                    <a:pt x="0" y="0"/>
                  </a:moveTo>
                  <a:cubicBezTo>
                    <a:pt x="13" y="0"/>
                    <a:pt x="26" y="-1"/>
                    <a:pt x="40" y="0"/>
                  </a:cubicBezTo>
                  <a:cubicBezTo>
                    <a:pt x="11953" y="0"/>
                    <a:pt x="21617" y="9646"/>
                    <a:pt x="21639" y="21560"/>
                  </a:cubicBezTo>
                </a:path>
                <a:path w="21640" h="21600" stroke="0" extrusionOk="0">
                  <a:moveTo>
                    <a:pt x="0" y="0"/>
                  </a:moveTo>
                  <a:cubicBezTo>
                    <a:pt x="13" y="0"/>
                    <a:pt x="26" y="-1"/>
                    <a:pt x="40" y="0"/>
                  </a:cubicBezTo>
                  <a:cubicBezTo>
                    <a:pt x="11953" y="0"/>
                    <a:pt x="21617" y="9646"/>
                    <a:pt x="21639" y="21560"/>
                  </a:cubicBezTo>
                  <a:lnTo>
                    <a:pt x="40" y="21600"/>
                  </a:lnTo>
                  <a:close/>
                </a:path>
              </a:pathLst>
            </a:custGeom>
            <a:noFill/>
            <a:ln w="12700" cap="rnd">
              <a:solidFill>
                <a:schemeClr val="tx1"/>
              </a:solidFill>
              <a:round/>
              <a:headEnd/>
              <a:tailEnd/>
            </a:ln>
            <a:effectLst/>
          </p:spPr>
          <p:txBody>
            <a:bodyPr wrap="none" anchor="ctr"/>
            <a:lstStyle/>
            <a:p>
              <a:endParaRPr lang="es-MX"/>
            </a:p>
          </p:txBody>
        </p:sp>
        <p:sp>
          <p:nvSpPr>
            <p:cNvPr id="72710" name="Arc 6"/>
            <p:cNvSpPr>
              <a:spLocks/>
            </p:cNvSpPr>
            <p:nvPr/>
          </p:nvSpPr>
          <p:spPr bwMode="auto">
            <a:xfrm>
              <a:off x="5216" y="536"/>
              <a:ext cx="536" cy="5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s-MX"/>
            </a:p>
          </p:txBody>
        </p:sp>
        <p:sp>
          <p:nvSpPr>
            <p:cNvPr id="72711" name="Arc 7"/>
            <p:cNvSpPr>
              <a:spLocks/>
            </p:cNvSpPr>
            <p:nvPr/>
          </p:nvSpPr>
          <p:spPr bwMode="auto">
            <a:xfrm>
              <a:off x="4681" y="2"/>
              <a:ext cx="536" cy="536"/>
            </a:xfrm>
            <a:custGeom>
              <a:avLst/>
              <a:gdLst>
                <a:gd name="G0" fmla="+- 21600 0 0"/>
                <a:gd name="G1" fmla="+- 21600 0 0"/>
                <a:gd name="G2" fmla="+- 21600 0 0"/>
                <a:gd name="T0" fmla="*/ 0 w 21600"/>
                <a:gd name="T1" fmla="*/ 21560 h 21600"/>
                <a:gd name="T2" fmla="*/ 2156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0"/>
                  </a:moveTo>
                  <a:cubicBezTo>
                    <a:pt x="22" y="9661"/>
                    <a:pt x="9661" y="22"/>
                    <a:pt x="21560" y="0"/>
                  </a:cubicBezTo>
                </a:path>
                <a:path w="21600" h="21600" stroke="0" extrusionOk="0">
                  <a:moveTo>
                    <a:pt x="0" y="21560"/>
                  </a:moveTo>
                  <a:cubicBezTo>
                    <a:pt x="22" y="9661"/>
                    <a:pt x="9661" y="22"/>
                    <a:pt x="21560" y="0"/>
                  </a:cubicBezTo>
                  <a:lnTo>
                    <a:pt x="21600" y="21600"/>
                  </a:lnTo>
                  <a:close/>
                </a:path>
              </a:pathLst>
            </a:custGeom>
            <a:noFill/>
            <a:ln w="12700" cap="rnd">
              <a:solidFill>
                <a:schemeClr val="tx1"/>
              </a:solidFill>
              <a:round/>
              <a:headEnd/>
              <a:tailEnd/>
            </a:ln>
            <a:effectLst/>
          </p:spPr>
          <p:txBody>
            <a:bodyPr wrap="none" anchor="ctr"/>
            <a:lstStyle/>
            <a:p>
              <a:endParaRPr lang="es-MX"/>
            </a:p>
          </p:txBody>
        </p:sp>
        <p:sp>
          <p:nvSpPr>
            <p:cNvPr id="72712" name="Arc 8"/>
            <p:cNvSpPr>
              <a:spLocks/>
            </p:cNvSpPr>
            <p:nvPr/>
          </p:nvSpPr>
          <p:spPr bwMode="auto">
            <a:xfrm>
              <a:off x="4682" y="537"/>
              <a:ext cx="536" cy="536"/>
            </a:xfrm>
            <a:custGeom>
              <a:avLst/>
              <a:gdLst>
                <a:gd name="G0" fmla="+- 21600 0 0"/>
                <a:gd name="G1" fmla="+- 40 0 0"/>
                <a:gd name="G2" fmla="+- 21600 0 0"/>
                <a:gd name="T0" fmla="*/ 21560 w 21600"/>
                <a:gd name="T1" fmla="*/ 21640 h 21640"/>
                <a:gd name="T2" fmla="*/ 0 w 21600"/>
                <a:gd name="T3" fmla="*/ 0 h 21640"/>
                <a:gd name="T4" fmla="*/ 21600 w 21600"/>
                <a:gd name="T5" fmla="*/ 40 h 21640"/>
              </a:gdLst>
              <a:ahLst/>
              <a:cxnLst>
                <a:cxn ang="0">
                  <a:pos x="T0" y="T1"/>
                </a:cxn>
                <a:cxn ang="0">
                  <a:pos x="T2" y="T3"/>
                </a:cxn>
                <a:cxn ang="0">
                  <a:pos x="T4" y="T5"/>
                </a:cxn>
              </a:cxnLst>
              <a:rect l="0" t="0" r="r" b="b"/>
              <a:pathLst>
                <a:path w="21600" h="21640" fill="none" extrusionOk="0">
                  <a:moveTo>
                    <a:pt x="21560" y="21639"/>
                  </a:moveTo>
                  <a:cubicBezTo>
                    <a:pt x="9646" y="21617"/>
                    <a:pt x="0" y="11953"/>
                    <a:pt x="0" y="40"/>
                  </a:cubicBezTo>
                  <a:cubicBezTo>
                    <a:pt x="-1" y="26"/>
                    <a:pt x="0" y="13"/>
                    <a:pt x="0" y="0"/>
                  </a:cubicBezTo>
                </a:path>
                <a:path w="21600" h="21640" stroke="0" extrusionOk="0">
                  <a:moveTo>
                    <a:pt x="21560" y="21639"/>
                  </a:moveTo>
                  <a:cubicBezTo>
                    <a:pt x="9646" y="21617"/>
                    <a:pt x="0" y="11953"/>
                    <a:pt x="0" y="40"/>
                  </a:cubicBezTo>
                  <a:cubicBezTo>
                    <a:pt x="-1" y="26"/>
                    <a:pt x="0" y="13"/>
                    <a:pt x="0" y="0"/>
                  </a:cubicBezTo>
                  <a:lnTo>
                    <a:pt x="21600" y="40"/>
                  </a:lnTo>
                  <a:close/>
                </a:path>
              </a:pathLst>
            </a:custGeom>
            <a:noFill/>
            <a:ln w="12700" cap="rnd">
              <a:solidFill>
                <a:schemeClr val="tx1"/>
              </a:solidFill>
              <a:round/>
              <a:headEnd/>
              <a:tailEnd/>
            </a:ln>
            <a:effectLst/>
          </p:spPr>
          <p:txBody>
            <a:bodyPr wrap="none" anchor="ctr"/>
            <a:lstStyle/>
            <a:p>
              <a:endParaRPr lang="es-MX"/>
            </a:p>
          </p:txBody>
        </p:sp>
      </p:grpSp>
      <p:sp>
        <p:nvSpPr>
          <p:cNvPr id="72713" name="Rectangle 9"/>
          <p:cNvSpPr>
            <a:spLocks noChangeArrowheads="1"/>
          </p:cNvSpPr>
          <p:nvPr/>
        </p:nvSpPr>
        <p:spPr bwMode="auto">
          <a:xfrm>
            <a:off x="1588" y="106363"/>
            <a:ext cx="5076825" cy="850900"/>
          </a:xfrm>
          <a:prstGeom prst="rect">
            <a:avLst/>
          </a:prstGeom>
          <a:noFill/>
          <a:ln w="12700">
            <a:noFill/>
            <a:miter lim="800000"/>
            <a:headEnd/>
            <a:tailEnd/>
          </a:ln>
          <a:effectLst/>
        </p:spPr>
        <p:txBody>
          <a:bodyPr lIns="90488" tIns="44450" rIns="90488" bIns="44450">
            <a:spAutoFit/>
          </a:bodyPr>
          <a:lstStyle/>
          <a:p>
            <a:pPr defTabSz="762000" eaLnBrk="0" hangingPunct="0"/>
            <a:r>
              <a:rPr lang="es-ES_tradnl" sz="5000" b="1">
                <a:effectLst>
                  <a:outerShdw blurRad="38100" dist="38100" dir="2700000" algn="tl">
                    <a:srgbClr val="C0C0C0"/>
                  </a:outerShdw>
                </a:effectLst>
                <a:latin typeface="Times New Roman" pitchFamily="18" charset="0"/>
              </a:rPr>
              <a:t>1</a:t>
            </a:r>
          </a:p>
        </p:txBody>
      </p:sp>
      <p:sp>
        <p:nvSpPr>
          <p:cNvPr id="72714" name="Rectangle 10"/>
          <p:cNvSpPr>
            <a:spLocks noChangeArrowheads="1"/>
          </p:cNvSpPr>
          <p:nvPr/>
        </p:nvSpPr>
        <p:spPr bwMode="auto">
          <a:xfrm>
            <a:off x="8281988" y="6350"/>
            <a:ext cx="842962" cy="833438"/>
          </a:xfrm>
          <a:prstGeom prst="rect">
            <a:avLst/>
          </a:prstGeom>
          <a:noFill/>
          <a:ln w="12700">
            <a:solidFill>
              <a:schemeClr val="tx1"/>
            </a:solidFill>
            <a:miter lim="800000"/>
            <a:headEnd/>
            <a:tailEnd/>
          </a:ln>
          <a:effectLst/>
        </p:spPr>
        <p:txBody>
          <a:bodyPr wrap="none" anchor="ctr"/>
          <a:lstStyle/>
          <a:p>
            <a:endParaRPr lang="es-MX"/>
          </a:p>
        </p:txBody>
      </p:sp>
      <p:sp>
        <p:nvSpPr>
          <p:cNvPr id="72715" name="Text Box 11"/>
          <p:cNvSpPr txBox="1">
            <a:spLocks noChangeArrowheads="1"/>
          </p:cNvSpPr>
          <p:nvPr/>
        </p:nvSpPr>
        <p:spPr bwMode="auto">
          <a:xfrm>
            <a:off x="1258888" y="333375"/>
            <a:ext cx="3384550" cy="762000"/>
          </a:xfrm>
          <a:prstGeom prst="rect">
            <a:avLst/>
          </a:prstGeom>
          <a:noFill/>
          <a:ln w="9525">
            <a:noFill/>
            <a:miter lim="800000"/>
            <a:headEnd/>
            <a:tailEnd/>
          </a:ln>
          <a:effectLst/>
        </p:spPr>
        <p:txBody>
          <a:bodyPr>
            <a:spAutoFit/>
          </a:bodyPr>
          <a:lstStyle/>
          <a:p>
            <a:pPr>
              <a:spcBef>
                <a:spcPct val="50000"/>
              </a:spcBef>
            </a:pPr>
            <a:r>
              <a:rPr lang="es-MX" sz="4400"/>
              <a:t>Pero</a:t>
            </a:r>
            <a:endParaRPr lang="es-ES" sz="4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0013" y="188913"/>
            <a:ext cx="7313612" cy="1368425"/>
          </a:xfrm>
        </p:spPr>
        <p:txBody>
          <a:bodyPr/>
          <a:lstStyle/>
          <a:p>
            <a:r>
              <a:rPr lang="es-MX" sz="2000" b="1"/>
              <a:t>Interpretando mensajes; Elabora varios mensajes con el siguiente código, procurando agregar el menor número de palabras ajenas a los posibles significados (debes emplear un significado por figura en cada mensaje).</a:t>
            </a:r>
            <a:endParaRPr lang="es-ES" sz="2000" b="1"/>
          </a:p>
        </p:txBody>
      </p:sp>
      <p:sp>
        <p:nvSpPr>
          <p:cNvPr id="27651" name="Rectangle 3"/>
          <p:cNvSpPr>
            <a:spLocks noGrp="1" noChangeArrowheads="1"/>
          </p:cNvSpPr>
          <p:nvPr>
            <p:ph type="body" idx="1"/>
          </p:nvPr>
        </p:nvSpPr>
        <p:spPr>
          <a:xfrm>
            <a:off x="539750" y="1484313"/>
            <a:ext cx="8353425" cy="5113337"/>
          </a:xfrm>
        </p:spPr>
        <p:txBody>
          <a:bodyPr/>
          <a:lstStyle/>
          <a:p>
            <a:pPr>
              <a:lnSpc>
                <a:spcPct val="90000"/>
              </a:lnSpc>
              <a:buFont typeface="Wingdings" pitchFamily="2" charset="2"/>
              <a:buNone/>
            </a:pPr>
            <a:endParaRPr lang="es-ES" sz="2100"/>
          </a:p>
          <a:p>
            <a:pPr>
              <a:lnSpc>
                <a:spcPct val="90000"/>
              </a:lnSpc>
              <a:buFont typeface="Wingdings" pitchFamily="2" charset="2"/>
              <a:buNone/>
            </a:pPr>
            <a:r>
              <a:rPr lang="es-ES" sz="2100"/>
              <a:t/>
            </a:r>
            <a:br>
              <a:rPr lang="es-ES" sz="2100"/>
            </a:br>
            <a:r>
              <a:rPr lang="es-ES" sz="2100"/>
              <a:t>	A		B		C		D</a:t>
            </a:r>
          </a:p>
          <a:p>
            <a:pPr>
              <a:lnSpc>
                <a:spcPct val="90000"/>
              </a:lnSpc>
              <a:buFont typeface="Wingdings" pitchFamily="2" charset="2"/>
              <a:buNone/>
            </a:pPr>
            <a:endParaRPr lang="es-MX" sz="2100"/>
          </a:p>
          <a:p>
            <a:pPr>
              <a:lnSpc>
                <a:spcPct val="90000"/>
              </a:lnSpc>
              <a:buFont typeface="Wingdings" pitchFamily="2" charset="2"/>
              <a:buNone/>
            </a:pPr>
            <a:r>
              <a:rPr lang="es-MX" sz="2100"/>
              <a:t>			E		F		G</a:t>
            </a:r>
          </a:p>
          <a:p>
            <a:pPr>
              <a:lnSpc>
                <a:spcPct val="90000"/>
              </a:lnSpc>
              <a:buFont typeface="Wingdings" pitchFamily="2" charset="2"/>
              <a:buNone/>
            </a:pPr>
            <a:endParaRPr lang="es-MX" sz="2100"/>
          </a:p>
          <a:p>
            <a:pPr>
              <a:lnSpc>
                <a:spcPct val="90000"/>
              </a:lnSpc>
              <a:buFont typeface="Wingdings" pitchFamily="2" charset="2"/>
              <a:buNone/>
            </a:pPr>
            <a:r>
              <a:rPr lang="es-MX" sz="2100"/>
              <a:t>Significados posibles por figura:</a:t>
            </a:r>
          </a:p>
          <a:p>
            <a:pPr>
              <a:lnSpc>
                <a:spcPct val="90000"/>
              </a:lnSpc>
              <a:buFont typeface="Wingdings" pitchFamily="2" charset="2"/>
              <a:buNone/>
            </a:pPr>
            <a:r>
              <a:rPr lang="es-MX" sz="2100"/>
              <a:t>A.-	Consejos, vida, felicidad, disfrutar y cambio.</a:t>
            </a:r>
          </a:p>
          <a:p>
            <a:pPr>
              <a:lnSpc>
                <a:spcPct val="90000"/>
              </a:lnSpc>
              <a:buFont typeface="Wingdings" pitchFamily="2" charset="2"/>
              <a:buNone/>
            </a:pPr>
            <a:r>
              <a:rPr lang="es-MX" sz="2100"/>
              <a:t>B.-	Educar, sendero, regalo, aroma y personal.</a:t>
            </a:r>
          </a:p>
          <a:p>
            <a:pPr>
              <a:lnSpc>
                <a:spcPct val="90000"/>
              </a:lnSpc>
              <a:buFont typeface="Wingdings" pitchFamily="2" charset="2"/>
              <a:buNone/>
            </a:pPr>
            <a:r>
              <a:rPr lang="es-MX" sz="2100"/>
              <a:t>C.-	Asombro, verdad, estudio, sinceridad e idea.</a:t>
            </a:r>
          </a:p>
          <a:p>
            <a:pPr>
              <a:lnSpc>
                <a:spcPct val="90000"/>
              </a:lnSpc>
              <a:buFont typeface="Wingdings" pitchFamily="2" charset="2"/>
              <a:buNone/>
            </a:pPr>
            <a:r>
              <a:rPr lang="es-MX" sz="2100"/>
              <a:t>D.-	Tiempo, lectura, honor, armonía y responsable.</a:t>
            </a:r>
          </a:p>
          <a:p>
            <a:pPr>
              <a:lnSpc>
                <a:spcPct val="90000"/>
              </a:lnSpc>
              <a:buFont typeface="Wingdings" pitchFamily="2" charset="2"/>
              <a:buNone/>
            </a:pPr>
            <a:r>
              <a:rPr lang="es-MX" sz="2100"/>
              <a:t>E.-	Deseo, salud, dar, momento y existencia.</a:t>
            </a:r>
          </a:p>
          <a:p>
            <a:pPr>
              <a:lnSpc>
                <a:spcPct val="90000"/>
              </a:lnSpc>
              <a:buFont typeface="Wingdings" pitchFamily="2" charset="2"/>
              <a:buNone/>
            </a:pPr>
            <a:r>
              <a:rPr lang="es-MX" sz="2100"/>
              <a:t>F.-	Límites, amistad, crecimiento, error y trato.</a:t>
            </a:r>
          </a:p>
          <a:p>
            <a:pPr>
              <a:lnSpc>
                <a:spcPct val="90000"/>
              </a:lnSpc>
              <a:buFont typeface="Wingdings" pitchFamily="2" charset="2"/>
              <a:buNone/>
            </a:pPr>
            <a:r>
              <a:rPr lang="es-MX" sz="2100"/>
              <a:t>G.-	Confianza, dignidad, respeto, oportunidad y positivo.</a:t>
            </a:r>
            <a:endParaRPr lang="es-ES" sz="2100"/>
          </a:p>
        </p:txBody>
      </p:sp>
      <p:sp>
        <p:nvSpPr>
          <p:cNvPr id="27652" name="AutoShape 4"/>
          <p:cNvSpPr>
            <a:spLocks noChangeArrowheads="1"/>
          </p:cNvSpPr>
          <p:nvPr/>
        </p:nvSpPr>
        <p:spPr bwMode="auto">
          <a:xfrm>
            <a:off x="3670300" y="2060575"/>
            <a:ext cx="685800" cy="571500"/>
          </a:xfrm>
          <a:prstGeom prst="ribbon">
            <a:avLst>
              <a:gd name="adj1" fmla="val 12500"/>
              <a:gd name="adj2" fmla="val 50000"/>
            </a:avLst>
          </a:prstGeom>
          <a:solidFill>
            <a:srgbClr val="FFFFFF"/>
          </a:solidFill>
          <a:ln w="9525">
            <a:solidFill>
              <a:srgbClr val="000000"/>
            </a:solidFill>
            <a:round/>
            <a:headEnd/>
            <a:tailEnd/>
          </a:ln>
        </p:spPr>
        <p:txBody>
          <a:bodyPr/>
          <a:lstStyle/>
          <a:p>
            <a:endParaRPr lang="es-MX"/>
          </a:p>
        </p:txBody>
      </p:sp>
      <p:sp>
        <p:nvSpPr>
          <p:cNvPr id="27653" name="AutoShape 5"/>
          <p:cNvSpPr>
            <a:spLocks noChangeArrowheads="1"/>
          </p:cNvSpPr>
          <p:nvPr/>
        </p:nvSpPr>
        <p:spPr bwMode="auto">
          <a:xfrm>
            <a:off x="6435725" y="2708275"/>
            <a:ext cx="800100" cy="685800"/>
          </a:xfrm>
          <a:prstGeom prst="irregularSeal2">
            <a:avLst/>
          </a:prstGeom>
          <a:solidFill>
            <a:srgbClr val="FFFFFF"/>
          </a:solidFill>
          <a:ln w="9525">
            <a:solidFill>
              <a:srgbClr val="000000"/>
            </a:solidFill>
            <a:miter lim="800000"/>
            <a:headEnd/>
            <a:tailEnd/>
          </a:ln>
        </p:spPr>
        <p:txBody>
          <a:bodyPr/>
          <a:lstStyle/>
          <a:p>
            <a:endParaRPr lang="es-MX"/>
          </a:p>
        </p:txBody>
      </p:sp>
      <p:sp>
        <p:nvSpPr>
          <p:cNvPr id="27654" name="AutoShape 6"/>
          <p:cNvSpPr>
            <a:spLocks noChangeArrowheads="1"/>
          </p:cNvSpPr>
          <p:nvPr/>
        </p:nvSpPr>
        <p:spPr bwMode="auto">
          <a:xfrm>
            <a:off x="2806700" y="2708275"/>
            <a:ext cx="685800" cy="571500"/>
          </a:xfrm>
          <a:prstGeom prst="cloudCallout">
            <a:avLst>
              <a:gd name="adj1" fmla="val -43750"/>
              <a:gd name="adj2" fmla="val 70000"/>
            </a:avLst>
          </a:prstGeom>
          <a:solidFill>
            <a:srgbClr val="FFFFFF"/>
          </a:solidFill>
          <a:ln w="9525">
            <a:solidFill>
              <a:srgbClr val="000000"/>
            </a:solidFill>
            <a:round/>
            <a:headEnd/>
            <a:tailEnd/>
          </a:ln>
        </p:spPr>
        <p:txBody>
          <a:bodyPr/>
          <a:lstStyle/>
          <a:p>
            <a:endParaRPr lang="es-MX"/>
          </a:p>
        </p:txBody>
      </p:sp>
      <p:sp>
        <p:nvSpPr>
          <p:cNvPr id="27655" name="AutoShape 7"/>
          <p:cNvSpPr>
            <a:spLocks noChangeArrowheads="1"/>
          </p:cNvSpPr>
          <p:nvPr/>
        </p:nvSpPr>
        <p:spPr bwMode="auto">
          <a:xfrm>
            <a:off x="5470525" y="2060575"/>
            <a:ext cx="685800" cy="457200"/>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rgbClr val="FFFFFF"/>
          </a:solidFill>
          <a:ln w="9525">
            <a:solidFill>
              <a:srgbClr val="000000"/>
            </a:solidFill>
            <a:miter lim="800000"/>
            <a:headEnd/>
            <a:tailEnd/>
          </a:ln>
        </p:spPr>
        <p:txBody>
          <a:bodyPr/>
          <a:lstStyle/>
          <a:p>
            <a:endParaRPr lang="es-MX"/>
          </a:p>
        </p:txBody>
      </p:sp>
      <p:sp>
        <p:nvSpPr>
          <p:cNvPr id="27656" name="AutoShape 8"/>
          <p:cNvSpPr>
            <a:spLocks noChangeArrowheads="1"/>
          </p:cNvSpPr>
          <p:nvPr/>
        </p:nvSpPr>
        <p:spPr bwMode="auto">
          <a:xfrm>
            <a:off x="1870075" y="2060575"/>
            <a:ext cx="685800" cy="457200"/>
          </a:xfrm>
          <a:prstGeom prst="plaque">
            <a:avLst>
              <a:gd name="adj" fmla="val 16667"/>
            </a:avLst>
          </a:prstGeom>
          <a:solidFill>
            <a:srgbClr val="FFFFFF"/>
          </a:solidFill>
          <a:ln w="9525">
            <a:solidFill>
              <a:srgbClr val="000000"/>
            </a:solidFill>
            <a:miter lim="800000"/>
            <a:headEnd/>
            <a:tailEnd/>
          </a:ln>
        </p:spPr>
        <p:txBody>
          <a:bodyPr/>
          <a:lstStyle/>
          <a:p>
            <a:endParaRPr lang="es-MX"/>
          </a:p>
        </p:txBody>
      </p:sp>
      <p:sp>
        <p:nvSpPr>
          <p:cNvPr id="27657" name="Oval 9"/>
          <p:cNvSpPr>
            <a:spLocks noChangeArrowheads="1"/>
          </p:cNvSpPr>
          <p:nvPr/>
        </p:nvSpPr>
        <p:spPr bwMode="auto">
          <a:xfrm>
            <a:off x="7397750" y="2133600"/>
            <a:ext cx="342900" cy="342900"/>
          </a:xfrm>
          <a:prstGeom prst="ellipse">
            <a:avLst/>
          </a:prstGeom>
          <a:solidFill>
            <a:srgbClr val="FFFFFF"/>
          </a:solidFill>
          <a:ln w="9525">
            <a:solidFill>
              <a:srgbClr val="000000"/>
            </a:solidFill>
            <a:round/>
            <a:headEnd/>
            <a:tailEnd/>
          </a:ln>
        </p:spPr>
        <p:txBody>
          <a:bodyPr/>
          <a:lstStyle/>
          <a:p>
            <a:endParaRPr lang="es-MX"/>
          </a:p>
        </p:txBody>
      </p:sp>
      <p:sp>
        <p:nvSpPr>
          <p:cNvPr id="27658" name="Rectangle 10"/>
          <p:cNvSpPr>
            <a:spLocks noChangeArrowheads="1"/>
          </p:cNvSpPr>
          <p:nvPr/>
        </p:nvSpPr>
        <p:spPr bwMode="auto">
          <a:xfrm>
            <a:off x="4619625" y="2781300"/>
            <a:ext cx="457200" cy="457200"/>
          </a:xfrm>
          <a:prstGeom prst="rect">
            <a:avLst/>
          </a:prstGeom>
          <a:solidFill>
            <a:srgbClr val="FFFFFF"/>
          </a:solidFill>
          <a:ln w="9525">
            <a:solidFill>
              <a:srgbClr val="000000"/>
            </a:solidFill>
            <a:miter lim="800000"/>
            <a:headEnd/>
            <a:tailEnd/>
          </a:ln>
        </p:spPr>
        <p:txBody>
          <a:bodyPr/>
          <a:lstStyle/>
          <a:p>
            <a:endParaRPr lang="es-MX"/>
          </a:p>
        </p:txBody>
      </p:sp>
    </p:spTree>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106</TotalTime>
  <Words>661</Words>
  <Application>Microsoft Office PowerPoint</Application>
  <PresentationFormat>Presentación en pantalla (4:3)</PresentationFormat>
  <Paragraphs>275</Paragraphs>
  <Slides>28</Slides>
  <Notes>11</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Eclipse</vt:lpstr>
      <vt:lpstr>ESTILOS DE APRENDIZAJE </vt:lpstr>
      <vt:lpstr>OBJETIVOS</vt:lpstr>
      <vt:lpstr>Diapositiva 3</vt:lpstr>
      <vt:lpstr>Diapositiva 4</vt:lpstr>
      <vt:lpstr>Diapositiva 5</vt:lpstr>
      <vt:lpstr>Diapositiva 6</vt:lpstr>
      <vt:lpstr>Diapositiva 7</vt:lpstr>
      <vt:lpstr>Diapositiva 8</vt:lpstr>
      <vt:lpstr>Interpretando mensajes; Elabora varios mensajes con el siguiente código, procurando agregar el menor número de palabras ajenas a los posibles significados (debes emplear un significado por figura en cada mensaje).</vt:lpstr>
      <vt:lpstr>Diapositiva 10</vt:lpstr>
      <vt:lpstr>Diapositiva 11</vt:lpstr>
      <vt:lpstr>Diapositiva 12</vt:lpstr>
      <vt:lpstr>Diapositiva 13</vt:lpstr>
      <vt:lpstr>Estilo 2 (ejercicio)</vt:lpstr>
      <vt:lpstr>Diapositiva 15</vt:lpstr>
      <vt:lpstr>Diapositiva 16</vt:lpstr>
      <vt:lpstr>Diapositiva 17</vt:lpstr>
      <vt:lpstr>Diapositiva 18</vt:lpstr>
      <vt:lpstr>Estilo 3 (ejercicio)</vt:lpstr>
      <vt:lpstr>Diapositiva 20</vt:lpstr>
      <vt:lpstr>Diapositiva 21</vt:lpstr>
      <vt:lpstr>Diapositiva 22</vt:lpstr>
      <vt:lpstr>Diapositiva 23</vt:lpstr>
      <vt:lpstr>Estilo 4 (ejercicio)</vt:lpstr>
      <vt:lpstr>Diapositiva 25</vt:lpstr>
      <vt:lpstr>Diapositiva 26</vt:lpstr>
      <vt:lpstr>Conclusión</vt:lpstr>
      <vt:lpstr>Diapositiva 28</vt:lpstr>
    </vt:vector>
  </TitlesOfParts>
  <Company>ITESM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ESTILOS DE APRENDIZAJE </dc:title>
  <dc:creator>Campus Cuernavaca</dc:creator>
  <cp:lastModifiedBy>L00576405</cp:lastModifiedBy>
  <cp:revision>16</cp:revision>
  <dcterms:created xsi:type="dcterms:W3CDTF">2006-01-25T18:42:05Z</dcterms:created>
  <dcterms:modified xsi:type="dcterms:W3CDTF">2010-10-14T21:18:23Z</dcterms:modified>
</cp:coreProperties>
</file>