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8" r:id="rId5"/>
    <p:sldId id="27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2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t>Sales by Category: Group 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5.1</c:v>
                </c:pt>
                <c:pt idx="1">
                  <c:v>5.9</c:v>
                </c:pt>
                <c:pt idx="2">
                  <c:v>5.3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C9-4D45-A079-9DF887D3CF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</c:v>
                </c:pt>
                <c:pt idx="1">
                  <c:v>1.8</c:v>
                </c:pt>
                <c:pt idx="2">
                  <c:v>3.0</c:v>
                </c:pt>
                <c:pt idx="3">
                  <c:v>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C9-4D45-A079-9DF887D3CF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3.3</c:v>
                </c:pt>
                <c:pt idx="1">
                  <c:v>4.3</c:v>
                </c:pt>
                <c:pt idx="2">
                  <c:v>5.6</c:v>
                </c:pt>
                <c:pt idx="3">
                  <c:v>5.0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C9-4D45-A079-9DF887D3C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2004432"/>
        <c:axId val="562004112"/>
      </c:barChart>
      <c:catAx>
        <c:axId val="5620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112"/>
        <c:crosses val="autoZero"/>
        <c:auto val="1"/>
        <c:lblAlgn val="ctr"/>
        <c:lblOffset val="100"/>
        <c:noMultiLvlLbl val="0"/>
      </c:catAx>
      <c:valAx>
        <c:axId val="56200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r>
              <a:t>Sales by Quarter: Group 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5.1</c:v>
                </c:pt>
                <c:pt idx="1">
                  <c:v>5.9</c:v>
                </c:pt>
                <c:pt idx="2">
                  <c:v>5.3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</c:v>
                </c:pt>
                <c:pt idx="1">
                  <c:v>1.8</c:v>
                </c:pt>
                <c:pt idx="2">
                  <c:v>3.0</c:v>
                </c:pt>
                <c:pt idx="3">
                  <c:v>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3.3</c:v>
                </c:pt>
                <c:pt idx="1">
                  <c:v>4.3</c:v>
                </c:pt>
                <c:pt idx="2">
                  <c:v>5.6</c:v>
                </c:pt>
                <c:pt idx="3">
                  <c:v>5.0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E8-154A-9681-C6C3C60B7B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E8-154A-9681-C6C3C60B7B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E8-154A-9681-C6C3C60B7B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E8-154A-9681-C6C3C60B7B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5.7</c:v>
                </c:pt>
                <c:pt idx="1">
                  <c:v>5.3</c:v>
                </c:pt>
                <c:pt idx="2">
                  <c:v>5.4</c:v>
                </c:pt>
                <c:pt idx="3">
                  <c:v>5.0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73-484D-BAD2-07E653310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3/26/21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 for Group 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Financial Information for Group G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B532-EB3E-428B-9224-EFA237D1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Results Summary for Group G</a:t>
            </a:r>
          </a:p>
        </p:txBody>
      </p:sp>
      <p:graphicFrame>
        <p:nvGraphicFramePr>
          <p:cNvPr id="6" name="Chart 5" descr="column chart">
            <a:extLst>
              <a:ext uri="{FF2B5EF4-FFF2-40B4-BE49-F238E27FC236}">
                <a16:creationId xmlns:a16="http://schemas.microsoft.com/office/drawing/2014/main" id="{C062A1BC-6630-4B2A-9929-8780DBCEC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510050"/>
              </p:ext>
            </p:extLst>
          </p:nvPr>
        </p:nvGraphicFramePr>
        <p:xfrm>
          <a:off x="515938" y="1616856"/>
          <a:ext cx="6400677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 descr="pie chart">
            <a:extLst>
              <a:ext uri="{FF2B5EF4-FFF2-40B4-BE49-F238E27FC236}">
                <a16:creationId xmlns:a16="http://schemas.microsoft.com/office/drawing/2014/main" id="{DCCB6637-D8E6-4BF1-9EF6-E5654DE57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836798"/>
              </p:ext>
            </p:extLst>
          </p:nvPr>
        </p:nvGraphicFramePr>
        <p:xfrm>
          <a:off x="6085314" y="1603524"/>
          <a:ext cx="6106686" cy="407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5F9B50-CED9-4961-91E8-058BE25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Table for Group 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6185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0.6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6.0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4.2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1.7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3.1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2.3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18.9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29.0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23.9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79</Words>
  <Application>Microsoft Macintosh PowerPoint</Application>
  <PresentationFormat>Widescreen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Corbel</vt:lpstr>
      <vt:lpstr>Office Theme</vt:lpstr>
      <vt:lpstr>Presentation title Alt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Alt</dc:title>
  <dc:creator>Keith McNulty</dc:creator>
  <cp:lastModifiedBy>Keith McNulty</cp:lastModifiedBy>
  <cp:revision>3</cp:revision>
  <dcterms:created xsi:type="dcterms:W3CDTF">2021-03-26T15:16:03Z</dcterms:created>
  <dcterms:modified xsi:type="dcterms:W3CDTF">2021-03-26T20:06:27Z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