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notesMaster" Target="notesMasters/notesMaster1.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shouldn’t</a:t>
            </a:r>
            <a:r>
              <a:rPr/>
              <a:t> </a:t>
            </a:r>
            <a:r>
              <a:rPr/>
              <a:t>be</a:t>
            </a:r>
            <a:r>
              <a:rPr/>
              <a:t> </a:t>
            </a:r>
            <a:r>
              <a:rPr/>
              <a:t>reading</a:t>
            </a:r>
            <a:r>
              <a:rPr/>
              <a:t> </a:t>
            </a:r>
            <a:r>
              <a:rPr/>
              <a:t>this</a:t>
            </a:r>
            <a:r>
              <a:rPr/>
              <a:t> </a:t>
            </a:r>
            <a:r>
              <a:rPr/>
              <a:t>right</a:t>
            </a:r>
            <a:r>
              <a:rPr/>
              <a:t> </a:t>
            </a:r>
            <a:r>
              <a:rPr/>
              <a:t>now</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yihui/xaringan" TargetMode="External" /><Relationship Id="rId3" Type="http://schemas.openxmlformats.org/officeDocument/2006/relationships/hyperlink" Target="https://rstudio.github.io/distill/"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andoc.org/MANUAL.html#inserting-pauses"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xml" /><Relationship Id="rId3" Type="http://schemas.openxmlformats.org/officeDocument/2006/relationships/slide" Target="slide6.xml" /><Relationship Id="rId4" Type="http://schemas.openxmlformats.org/officeDocument/2006/relationships/slide" Target="slide7.xml" /><Relationship Id="rId5" Type="http://schemas.openxmlformats.org/officeDocument/2006/relationships/slide" Target="slide8.xml" /><Relationship Id="rId6" Type="http://schemas.openxmlformats.org/officeDocument/2006/relationships/slide" Target="slide10.xml" /><Relationship Id="rId7" Type="http://schemas.openxmlformats.org/officeDocument/2006/relationships/slide" Target="slide11.xml" /><Relationship Id="rId8" Type="http://schemas.openxmlformats.org/officeDocument/2006/relationships/slide" Target="slide12.xml" /><Relationship Id="rId9" Type="http://schemas.openxmlformats.org/officeDocument/2006/relationships/slide" Target="slide14.xml" /><Relationship Id="rId10" Type="http://schemas.openxmlformats.org/officeDocument/2006/relationships/slide" Target="slide15.xml" /><Relationship Id="rId11" Type="http://schemas.openxmlformats.org/officeDocument/2006/relationships/slide" Target="slide17.xml" /><Relationship Id="rId12" Type="http://schemas.openxmlformats.org/officeDocument/2006/relationships/slide" Target="slide18.xml" /><Relationship Id="rId13" Type="http://schemas.openxmlformats.org/officeDocument/2006/relationships/slide" Target="slide19.xml" /><Relationship Id="rId14" Type="http://schemas.openxmlformats.org/officeDocument/2006/relationships/slide" Target="slide21.xml" /><Relationship Id="rId15" Type="http://schemas.openxmlformats.org/officeDocument/2006/relationships/slide" Target="slide22.xml" /><Relationship Id="rId16" Type="http://schemas.openxmlformats.org/officeDocument/2006/relationships/slide" Target="slide24.xml" /><Relationship Id="rId17" Type="http://schemas.openxmlformats.org/officeDocument/2006/relationships/slide" Target="slide25.xml" /><Relationship Id="rId18" Type="http://schemas.openxmlformats.org/officeDocument/2006/relationships/slide" Target="slide26.xml" /><Relationship Id="rId19" Type="http://schemas.openxmlformats.org/officeDocument/2006/relationships/slide" Target="slide29.xml" /><Relationship Id="rId20" Type="http://schemas.openxmlformats.org/officeDocument/2006/relationships/slide" Target="slide30.xml" /><Relationship Id="rId21" Type="http://schemas.openxmlformats.org/officeDocument/2006/relationships/slide" Target="slide31.xml" /><Relationship Id="rId22" Type="http://schemas.openxmlformats.org/officeDocument/2006/relationships/slide" Target="slide33.xml" /><Relationship Id="rId23" Type="http://schemas.openxmlformats.org/officeDocument/2006/relationships/slide" Target="slide34.xml" /><Relationship Id="rId24" Type="http://schemas.openxmlformats.org/officeDocument/2006/relationships/slide" Target="slide35.xml" /><Relationship Id="rId25" Type="http://schemas.openxmlformats.org/officeDocument/2006/relationships/slide" Target="slide3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andoc.org/MANUAL.html#columns"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ymied.medium.com/what-slides-from-markdown-5239ed31e7ac" TargetMode="Externa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jupcho.com/blog/powerpoint" TargetMode="Externa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markdown.rstudio.com/docs/reference/powerpoint_presentation.html" TargetMode="Externa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Powerpoint</a:t>
            </a:r>
            <a:r>
              <a:rPr/>
              <a:t> </a:t>
            </a:r>
            <a:r>
              <a:rPr/>
              <a:t>penguins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Alison</a:t>
            </a:r>
            <a:r>
              <a:rPr/>
              <a:t> </a:t>
            </a:r>
            <a:r>
              <a:rPr/>
              <a:t>Hill</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Surprised</a:t>
            </a:r>
            <a:r>
              <a:rPr/>
              <a:t> </a:t>
            </a:r>
            <a:r>
              <a:rPr/>
              <a:t>that</a:t>
            </a:r>
            <a:r>
              <a:rPr/>
              <a:t> </a:t>
            </a:r>
            <a:r>
              <a:rPr/>
              <a:t>warnings/messages</a:t>
            </a:r>
            <a:r>
              <a:rPr/>
              <a:t> </a:t>
            </a:r>
            <a:r>
              <a:rPr/>
              <a:t>push</a:t>
            </a:r>
            <a:r>
              <a:rPr/>
              <a:t> </a:t>
            </a:r>
            <a:r>
              <a:rPr/>
              <a:t>plots</a:t>
            </a:r>
            <a:r>
              <a:rPr/>
              <a:t> </a:t>
            </a:r>
            <a:r>
              <a:rPr/>
              <a:t>to</a:t>
            </a:r>
            <a:r>
              <a:rPr/>
              <a:t> </a:t>
            </a:r>
            <a:r>
              <a:rPr/>
              <a:t>next</a:t>
            </a:r>
            <a:r>
              <a:rPr/>
              <a:t> </a:t>
            </a:r>
            <a:r>
              <a:rPr/>
              <a:t>slide?</a:t>
            </a:r>
          </a:p>
        </p:txBody>
      </p:sp>
      <p:pic>
        <p:nvPicPr>
          <p:cNvPr descr="figs/unnamed-chunk-3-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Penguin</a:t>
            </a:r>
            <a:r>
              <a:rPr/>
              <a:t> </a:t>
            </a:r>
            <a:r>
              <a:rPr/>
              <a:t>party!</a:t>
            </a:r>
          </a:p>
        </p:txBody>
      </p:sp>
      <p:pic>
        <p:nvPicPr>
          <p:cNvPr descr="images/penguins_cran.png" id="0" name="Picture 1"/>
          <p:cNvPicPr>
            <a:picLocks noGrp="1" noChangeAspect="1"/>
          </p:cNvPicPr>
          <p:nvPr/>
        </p:nvPicPr>
        <p:blipFill>
          <a:blip r:embed="rId2"/>
          <a:stretch>
            <a:fillRect/>
          </a:stretch>
        </p:blipFill>
        <p:spPr bwMode="auto">
          <a:xfrm>
            <a:off x="2616200" y="1600200"/>
            <a:ext cx="38989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Teaching</a:t>
            </a:r>
            <a:r>
              <a:rPr/>
              <a:t> </a:t>
            </a:r>
            <a:r>
              <a:rPr/>
              <a:t>in</a:t>
            </a:r>
            <a:r>
              <a:rPr/>
              <a:t> </a:t>
            </a:r>
            <a:r>
              <a:rPr/>
              <a:t>Production</a:t>
            </a:r>
          </a:p>
        </p:txBody>
      </p:sp>
      <p:sp>
        <p:nvSpPr>
          <p:cNvPr id="3" name="Content Placeholder 2"/>
          <p:cNvSpPr>
            <a:spLocks noGrp="1"/>
          </p:cNvSpPr>
          <p:nvPr>
            <p:ph idx="1"/>
          </p:nvPr>
        </p:nvSpPr>
        <p:spPr/>
        <p:txBody>
          <a:bodyPr/>
          <a:lstStyle/>
          <a:p>
            <a:pPr lvl="0" marL="0" indent="0">
              <a:buNone/>
            </a:pPr>
            <a:r>
              <a:rPr/>
              <a:t>. . .</a:t>
            </a:r>
          </a:p>
          <a:p>
            <a:pPr lvl="0" marL="0" indent="0">
              <a:buNone/>
            </a:pPr>
            <a:r>
              <a:rPr/>
              <a:t>Tip #1: Use R Markdown to make slides with </a:t>
            </a:r>
            <a:r>
              <a:rPr>
                <a:hlinkClick r:id="rId2"/>
              </a:rPr>
              <a:t>xaringan</a:t>
            </a:r>
          </a:p>
          <a:p>
            <a:pPr lvl="0" marL="0" indent="0">
              <a:buNone/>
            </a:pPr>
            <a:r>
              <a:rPr/>
              <a:t>. . .</a:t>
            </a:r>
          </a:p>
          <a:p>
            <a:pPr lvl="0" marL="0" indent="0">
              <a:buNone/>
            </a:pPr>
            <a:r>
              <a:rPr/>
              <a:t>Tip #2: Use R Markdown to make a shareable site with </a:t>
            </a:r>
            <a:r>
              <a:rPr>
                <a:hlinkClick r:id="rId3"/>
              </a:rPr>
              <a:t>distill</a:t>
            </a:r>
          </a:p>
          <a:p>
            <a:pPr lvl="0" marL="0" indent="0">
              <a:buNone/>
            </a:pPr>
            <a:r>
              <a:rPr/>
              <a:t>. . .</a:t>
            </a:r>
          </a:p>
          <a:p>
            <a:pPr lvl="0" marL="0" indent="0">
              <a:buNone/>
            </a:pPr>
            <a:r>
              <a:rPr/>
              <a:t>Q &amp; 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 don’t get it</a:t>
            </a:r>
          </a:p>
          <a:p>
            <a:pPr lvl="0" marL="0" indent="0">
              <a:buNone/>
            </a:pPr>
            <a:r>
              <a:rPr>
                <a:hlinkClick r:id="rId2"/>
              </a:rPr>
              <a:t>https://pandoc.org/MANUAL.html#inserting-pauses</a:t>
            </a:r>
          </a:p>
          <a:p>
            <a:pPr lvl="0" marL="0" indent="0">
              <a:buNone/>
            </a:pPr>
            <a:r>
              <a:rPr/>
              <a:t>Oh: “Note: this feature is not yet implemented for PowerPoint output.”</a:t>
            </a:r>
          </a:p>
          <a:p>
            <a:pPr lvl="0" marL="0" indent="0">
              <a:buNone/>
            </a:pPr>
            <a:r>
              <a:rPr/>
              <a:t>so no incremental slides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output</a:t>
            </a:r>
            <a:r>
              <a:rPr/>
              <a:t> </a:t>
            </a:r>
            <a:r>
              <a:rPr/>
              <a:t>format</a:t>
            </a:r>
          </a:p>
        </p:txBody>
      </p:sp>
      <p:sp>
        <p:nvSpPr>
          <p:cNvPr id="3" name="Content Placeholder 2"/>
          <p:cNvSpPr>
            <a:spLocks noGrp="1"/>
          </p:cNvSpPr>
          <p:nvPr>
            <p:ph idx="1"/>
          </p:nvPr>
        </p:nvSpPr>
        <p:spPr/>
        <p:txBody>
          <a:bodyPr/>
          <a:lstStyle/>
          <a:p>
            <a:pPr lvl="0" indent="0">
              <a:buNone/>
            </a:pPr>
            <a:r>
              <a:rPr>
                <a:solidFill>
                  <a:srgbClr val="BC7A00"/>
                </a:solidFill>
                <a:latin typeface="Courier"/>
              </a:rPr>
              <a:t>---</a:t>
            </a:r>
            <a:br/>
            <a:r>
              <a:rPr>
                <a:solidFill>
                  <a:srgbClr val="06287E"/>
                </a:solidFill>
                <a:latin typeface="Courier"/>
              </a:rPr>
              <a:t>output</a:t>
            </a:r>
            <a:r>
              <a:rPr b="1">
                <a:solidFill>
                  <a:srgbClr val="007020"/>
                </a:solidFill>
                <a:latin typeface="Courier"/>
              </a:rPr>
              <a:t>:</a:t>
            </a:r>
            <a:r>
              <a:rPr>
                <a:solidFill>
                  <a:srgbClr val="7D9029"/>
                </a:solidFill>
                <a:latin typeface="Courier"/>
              </a:rPr>
              <a:t> xaringan::moon_reader</a:t>
            </a:r>
            <a:br/>
            <a:r>
              <a:rPr>
                <a:solidFill>
                  <a:srgbClr val="BC7A00"/>
                </a:solidFill>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markdown</a:t>
            </a:r>
          </a:p>
        </p:txBody>
      </p:sp>
      <p:sp>
        <p:nvSpPr>
          <p:cNvPr id="3" name="Content Placeholder 2"/>
          <p:cNvSpPr>
            <a:spLocks noGrp="1"/>
          </p:cNvSpPr>
          <p:nvPr>
            <p:ph idx="1"/>
          </p:nvPr>
        </p:nvSpPr>
        <p:spPr/>
        <p:txBody>
          <a:bodyPr/>
          <a:lstStyle/>
          <a:p>
            <a:pPr lvl="0" marL="0" indent="0">
              <a:buNone/>
            </a:pPr>
            <a:r>
              <a:rPr/>
              <a:t>Fair game:</a:t>
            </a:r>
          </a:p>
          <a:p>
            <a:pPr lvl="1"/>
            <a:r>
              <a:rPr/>
              <a:t>headers (</a:t>
            </a:r>
            <a:r>
              <a:rPr>
                <a:latin typeface="Courier"/>
              </a:rPr>
              <a:t>#</a:t>
            </a:r>
            <a:r>
              <a:rPr/>
              <a:t>, etc.)</a:t>
            </a:r>
          </a:p>
          <a:p>
            <a:pPr lvl="1"/>
            <a:r>
              <a:rPr b="1"/>
              <a:t>bold</a:t>
            </a:r>
          </a:p>
          <a:p>
            <a:pPr lvl="1"/>
            <a:r>
              <a:rPr i="1"/>
              <a:t>italics</a:t>
            </a:r>
          </a:p>
          <a:p>
            <a:pPr lvl="1"/>
            <a:r>
              <a:rPr/>
              <a:t>lists (like this one!)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PowerPoint</a:t>
            </a:r>
          </a:p>
          <a:p>
            <a:pPr lvl="0" indent="0">
              <a:buNone/>
            </a:pPr>
            <a:r>
              <a:rPr>
                <a:latin typeface="Courier"/>
              </a:rPr>
              <a:t>Templates included with Microsoft PowerPoint 2013 (either with .pptx or .potx extension) are known to work, as are most templates derived from these.
The specific requirement is that the template should begin with the following first four layouts:
    Title Slide
    Title and Content
    Section Header
    Two Content
All templates included with a recent version of MS PowerPoint will fit these criteria. (You can click on Layout under the Home menu to check.)
You can also modify the default reference.pptx: first run pandoc -o custom-reference.pptx --print-default-data-file reference.pptx, and then modify custom-reference.pptx in MS PowerPoint (pandoc will use the first four layout slides, as mentioned above).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Observations</a:t>
            </a:r>
          </a:p>
        </p:txBody>
      </p:sp>
      <p:sp>
        <p:nvSpPr>
          <p:cNvPr id="3" name="Content Placeholder 2"/>
          <p:cNvSpPr>
            <a:spLocks noGrp="1"/>
          </p:cNvSpPr>
          <p:nvPr>
            <p:ph idx="1"/>
          </p:nvPr>
        </p:nvSpPr>
        <p:spPr/>
        <p:txBody>
          <a:bodyPr/>
          <a:lstStyle/>
          <a:p>
            <a:pPr lvl="1">
              <a:buAutoNum type="arabicPeriod"/>
            </a:pPr>
            <a:r>
              <a:rPr/>
              <a:t>Code looks like crap, and I cannot do anything about it?</a:t>
            </a:r>
          </a:p>
          <a:p>
            <a:pPr lvl="1">
              <a:buAutoNum type="arabicPeriod"/>
            </a:pPr>
            <a:r>
              <a:rPr/>
              <a:t>The reference template looks like crap?</a:t>
            </a:r>
          </a:p>
          <a:p>
            <a:pPr lvl="1">
              <a:buAutoNum type="arabicPeriod"/>
            </a:pPr>
            <a:r>
              <a:rPr/>
              <a:t>My plots look like crap? Why is the resolution so poor?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Speaker</a:t>
            </a:r>
            <a:r>
              <a:rPr/>
              <a:t> </a:t>
            </a:r>
            <a:r>
              <a:rPr/>
              <a:t>notes?</a:t>
            </a:r>
          </a:p>
        </p:txBody>
      </p:sp>
      <p:sp>
        <p:nvSpPr>
          <p:cNvPr id="3" name="Content Placeholder 2"/>
          <p:cNvSpPr>
            <a:spLocks noGrp="1"/>
          </p:cNvSpPr>
          <p:nvPr>
            <p:ph idx="1"/>
          </p:nvPr>
        </p:nvSpPr>
        <p:spPr/>
        <p:txBody>
          <a:bodyPr/>
          <a:lstStyle/>
          <a:p>
            <a:pPr lvl="0" marL="0" indent="0">
              <a:buNone/>
            </a:pPr>
            <a:r>
              <a:rPr/>
              <a:t>wow that works- very neat 🎉</a:t>
            </a:r>
          </a:p>
          <a:p>
            <a:pPr lvl="0" marL="0" indent="0">
              <a:buNone/>
            </a:pPr>
            <a:r>
              <a:rPr/>
              <a:t>ooh and emojis work too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Columns</a:t>
            </a:r>
          </a:p>
        </p:txBody>
      </p:sp>
      <p:sp>
        <p:nvSpPr>
          <p:cNvPr id="3" name="Content Placeholder 2"/>
          <p:cNvSpPr>
            <a:spLocks noGrp="1"/>
          </p:cNvSpPr>
          <p:nvPr>
            <p:ph idx="1"/>
          </p:nvPr>
        </p:nvSpPr>
        <p:spPr/>
        <p:txBody>
          <a:bodyPr/>
          <a:lstStyle/>
          <a:p>
            <a:pPr lvl="0" marL="0" indent="0">
              <a:buNone/>
            </a:pPr>
            <a:r>
              <a:rPr/>
              <a:t>This syntax is insane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 of Contents</a:t>
            </a:r>
          </a:p>
        </p:txBody>
      </p:sp>
      <p:sp>
        <p:nvSpPr>
          <p:cNvPr id="3" name="Content Placeholder 2"/>
          <p:cNvSpPr>
            <a:spLocks noGrp="1"/>
          </p:cNvSpPr>
          <p:nvPr>
            <p:ph idx="1"/>
          </p:nvPr>
        </p:nvSpPr>
        <p:spPr/>
        <p:txBody>
          <a:bodyPr/>
          <a:lstStyle/>
          <a:p>
            <a:pPr lvl="1"/>
            <a:r>
              <a:rPr>
                <a:hlinkClick r:id="rId2" action="ppaction://hlinksldjump"/>
              </a:rPr>
              <a:t>Stacked histogram (wrong)</a:t>
            </a:r>
          </a:p>
          <a:p>
            <a:pPr lvl="1"/>
            <a:r>
              <a:rPr>
                <a:hlinkClick r:id="rId3" action="ppaction://hlinksldjump"/>
              </a:rPr>
              <a:t>Dodged histogram (better)</a:t>
            </a:r>
          </a:p>
          <a:p>
            <a:pPr lvl="1"/>
            <a:r>
              <a:rPr>
                <a:hlinkClick r:id="rId4" action="ppaction://hlinksldjump"/>
              </a:rPr>
              <a:t>Do you teach literate programming?</a:t>
            </a:r>
          </a:p>
          <a:p>
            <a:pPr lvl="2"/>
            <a:r>
              <a:rPr>
                <a:hlinkClick r:id="rId5" action="ppaction://hlinksldjump"/>
              </a:rPr>
              <a:t>Testing</a:t>
            </a:r>
          </a:p>
          <a:p>
            <a:pPr lvl="2"/>
            <a:r>
              <a:rPr>
                <a:hlinkClick r:id="rId6" action="ppaction://hlinksldjump"/>
              </a:rPr>
              <a:t>Surprised that warnings/messages push plots to next slide?</a:t>
            </a:r>
          </a:p>
          <a:p>
            <a:pPr lvl="2"/>
            <a:r>
              <a:rPr>
                <a:hlinkClick r:id="rId7" action="ppaction://hlinksldjump"/>
              </a:rPr>
              <a:t>Penguin party!</a:t>
            </a:r>
          </a:p>
          <a:p>
            <a:pPr lvl="2"/>
            <a:r>
              <a:rPr>
                <a:hlinkClick r:id="rId8" action="ppaction://hlinksldjump"/>
              </a:rPr>
              <a:t>Teaching in Production</a:t>
            </a:r>
          </a:p>
          <a:p>
            <a:pPr lvl="2"/>
            <a:r>
              <a:rPr>
                <a:hlinkClick r:id="rId9" action="ppaction://hlinksldjump"/>
              </a:rPr>
              <a:t>The output format</a:t>
            </a:r>
          </a:p>
          <a:p>
            <a:pPr lvl="2"/>
            <a:r>
              <a:rPr>
                <a:hlinkClick r:id="rId10" action="ppaction://hlinksldjump"/>
              </a:rPr>
              <a:t>Using markdown</a:t>
            </a:r>
          </a:p>
          <a:p>
            <a:pPr lvl="2"/>
            <a:r>
              <a:rPr>
                <a:hlinkClick r:id="rId11" action="ppaction://hlinksldjump"/>
              </a:rPr>
              <a:t>Observations</a:t>
            </a:r>
          </a:p>
          <a:p>
            <a:pPr lvl="2"/>
            <a:r>
              <a:rPr>
                <a:hlinkClick r:id="rId12" action="ppaction://hlinksldjump"/>
              </a:rPr>
              <a:t>Speaker notes?</a:t>
            </a:r>
          </a:p>
          <a:p>
            <a:pPr lvl="2"/>
            <a:r>
              <a:rPr>
                <a:hlinkClick r:id="rId13" action="ppaction://hlinksldjump"/>
              </a:rPr>
              <a:t>Columns</a:t>
            </a:r>
          </a:p>
          <a:p>
            <a:pPr lvl="2"/>
            <a:r>
              <a:rPr>
                <a:hlinkClick r:id="rId14" action="ppaction://hlinksldjump"/>
              </a:rPr>
              <a:t>So two column won’t work, huh?</a:t>
            </a:r>
          </a:p>
          <a:p>
            <a:pPr lvl="2"/>
            <a:r>
              <a:rPr>
                <a:hlinkClick r:id="rId15" action="ppaction://hlinksldjump"/>
              </a:rPr>
              <a:t>from a blog post</a:t>
            </a:r>
          </a:p>
          <a:p>
            <a:pPr lvl="2"/>
            <a:r>
              <a:rPr>
                <a:hlinkClick r:id="rId16" action="ppaction://hlinksldjump"/>
              </a:rPr>
              <a:t>why???</a:t>
            </a:r>
          </a:p>
          <a:p>
            <a:pPr lvl="2"/>
            <a:r>
              <a:rPr>
                <a:hlinkClick r:id="rId17" action="ppaction://hlinksldjump"/>
              </a:rPr>
              <a:t>Reading in the figure manually</a:t>
            </a:r>
          </a:p>
          <a:p>
            <a:pPr lvl="2"/>
            <a:r>
              <a:rPr>
                <a:hlinkClick r:id="rId18" action="ppaction://hlinksldjump"/>
              </a:rPr>
              <a:t>OK how about a style template?</a:t>
            </a:r>
          </a:p>
          <a:p>
            <a:pPr lvl="2"/>
            <a:r>
              <a:rPr>
                <a:hlinkClick r:id="rId19" action="ppaction://hlinksldjump"/>
              </a:rPr>
              <a:t>Side-by-side code + plot</a:t>
            </a:r>
          </a:p>
          <a:p>
            <a:pPr lvl="2"/>
            <a:r>
              <a:rPr>
                <a:hlinkClick r:id="rId20" action="ppaction://hlinksldjump"/>
              </a:rPr>
              <a:t>More observations</a:t>
            </a:r>
          </a:p>
          <a:p>
            <a:pPr lvl="2"/>
            <a:r>
              <a:rPr>
                <a:hlinkClick r:id="rId21" action="ppaction://hlinksldjump"/>
              </a:rPr>
              <a:t>Slide templates</a:t>
            </a:r>
          </a:p>
          <a:p>
            <a:pPr lvl="2"/>
            <a:r>
              <a:rPr>
                <a:hlinkClick r:id="rId22" action="ppaction://hlinksldjump"/>
              </a:rPr>
              <a:t>Pain points</a:t>
            </a:r>
          </a:p>
          <a:p>
            <a:pPr lvl="2"/>
            <a:r>
              <a:rPr>
                <a:hlinkClick r:id="rId23" action="ppaction://hlinksldjump"/>
              </a:rPr>
              <a:t>Pain points (continued)</a:t>
            </a:r>
          </a:p>
          <a:p>
            <a:pPr lvl="2"/>
            <a:r>
              <a:rPr>
                <a:hlinkClick r:id="rId24" action="ppaction://hlinksldjump"/>
              </a:rPr>
              <a:t>Seeing my layout options</a:t>
            </a:r>
          </a:p>
          <a:p>
            <a:pPr lvl="2"/>
            <a:r>
              <a:rPr>
                <a:hlinkClick r:id="rId25" action="ppaction://hlinksldjump"/>
              </a:rPr>
              <a:t>Try kable instead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marL="0" indent="0">
              <a:buNone/>
            </a:pPr>
            <a:r>
              <a:rPr/>
              <a:t>left</a:t>
            </a:r>
          </a:p>
        </p:txBody>
      </p:sp>
      <p:sp>
        <p:nvSpPr>
          <p:cNvPr id="4" name="Content Placeholder 3"/>
          <p:cNvSpPr>
            <a:spLocks noGrp="1"/>
          </p:cNvSpPr>
          <p:nvPr>
            <p:ph sz="half" idx="2"/>
          </p:nvPr>
        </p:nvSpPr>
        <p:spPr/>
        <p:txBody>
          <a:bodyPr/>
          <a:lstStyle/>
          <a:p>
            <a:pPr lvl="0" marL="0" indent="0">
              <a:buNone/>
            </a:pPr>
            <a:r>
              <a:rPr/>
              <a:t>right somehow, these columns end up on a different slide? oh right, because I tried to use words above, see: “This syntax is insane”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a:t>
            </a:r>
            <a:r>
              <a:rPr/>
              <a:t> </a:t>
            </a:r>
            <a:r>
              <a:rPr/>
              <a:t>two</a:t>
            </a:r>
            <a:r>
              <a:rPr/>
              <a:t> </a:t>
            </a:r>
            <a:r>
              <a:rPr/>
              <a:t>column</a:t>
            </a:r>
            <a:r>
              <a:rPr/>
              <a:t> </a:t>
            </a:r>
            <a:r>
              <a:rPr/>
              <a:t>won’t</a:t>
            </a:r>
            <a:r>
              <a:rPr/>
              <a:t> </a:t>
            </a:r>
            <a:r>
              <a:rPr/>
              <a:t>work,</a:t>
            </a:r>
            <a:r>
              <a:rPr/>
              <a:t> </a:t>
            </a:r>
            <a:r>
              <a:rPr/>
              <a:t>huh?</a:t>
            </a:r>
          </a:p>
        </p:txBody>
      </p:sp>
      <p:sp>
        <p:nvSpPr>
          <p:cNvPr id="3" name="Content Placeholder 2"/>
          <p:cNvSpPr>
            <a:spLocks noGrp="1"/>
          </p:cNvSpPr>
          <p:nvPr>
            <p:ph idx="1"/>
          </p:nvPr>
        </p:nvSpPr>
        <p:spPr/>
        <p:txBody>
          <a:bodyPr/>
          <a:lstStyle/>
          <a:p>
            <a:pPr lvl="0" marL="0" indent="0">
              <a:buNone/>
            </a:pPr>
            <a:r>
              <a:rPr/>
              <a:t>Cool cool.</a:t>
            </a:r>
          </a:p>
          <a:p>
            <a:pPr lvl="0" marL="0" indent="0">
              <a:buNone/>
            </a:pPr>
            <a:r>
              <a:rPr/>
              <a:t>I just copy pasted from here: </a:t>
            </a:r>
            <a:r>
              <a:rPr>
                <a:hlinkClick r:id="rId2"/>
              </a:rPr>
              <a:t>https://pandoc.org/MANUAL.html#columns</a:t>
            </a:r>
          </a:p>
          <a:p>
            <a:pPr lvl="0" marL="0" indent="0">
              <a:buNone/>
            </a:pPr>
            <a:r>
              <a:rPr/>
              <a:t>Note: this ended up working (I think) after going into visual editor mode then back.</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a</a:t>
            </a:r>
            <a:r>
              <a:rPr/>
              <a:t> </a:t>
            </a:r>
            <a:r>
              <a:rPr/>
              <a:t>blog</a:t>
            </a:r>
            <a:r>
              <a:rPr/>
              <a:t> </a:t>
            </a:r>
            <a:r>
              <a:rPr/>
              <a:t>post</a:t>
            </a:r>
          </a:p>
        </p:txBody>
      </p:sp>
      <p:sp>
        <p:nvSpPr>
          <p:cNvPr id="3" name="Content Placeholder 2"/>
          <p:cNvSpPr>
            <a:spLocks noGrp="1"/>
          </p:cNvSpPr>
          <p:nvPr>
            <p:ph idx="1"/>
          </p:nvPr>
        </p:nvSpPr>
        <p:spPr/>
        <p:txBody>
          <a:bodyPr/>
          <a:lstStyle/>
          <a:p>
            <a:pPr lvl="0" marL="0" indent="0">
              <a:buNone/>
            </a:pPr>
            <a:r>
              <a:rPr>
                <a:hlinkClick r:id="rId2"/>
              </a:rPr>
              <a:t>https://stymied.medium.com/what-slides-from-markdown-5239ed31e7ac</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marL="0" indent="0">
              <a:buNone/>
            </a:pPr>
            <a:r>
              <a:rPr/>
              <a:t>Left column:</a:t>
            </a:r>
          </a:p>
          <a:p>
            <a:pPr lvl="1"/>
            <a:r>
              <a:rPr/>
              <a:t>Bullet</a:t>
            </a:r>
          </a:p>
          <a:p>
            <a:pPr lvl="1"/>
            <a:r>
              <a:rPr/>
              <a:t>Bullet</a:t>
            </a:r>
          </a:p>
          <a:p>
            <a:pPr lvl="1"/>
            <a:r>
              <a:rPr/>
              <a:t>Bullet</a:t>
            </a:r>
          </a:p>
        </p:txBody>
      </p:sp>
      <p:pic>
        <p:nvPicPr>
          <p:cNvPr descr="images/penguins_cran.png" id="0" name="Picture 1"/>
          <p:cNvPicPr>
            <a:picLocks noGrp="1" noChangeAspect="1"/>
          </p:cNvPicPr>
          <p:nvPr/>
        </p:nvPicPr>
        <p:blipFill>
          <a:blip r:embed="rId2"/>
          <a:stretch>
            <a:fillRect/>
          </a:stretch>
        </p:blipFill>
        <p:spPr bwMode="auto">
          <a:xfrm>
            <a:off x="4711700" y="1600200"/>
            <a:ext cx="38989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p>
        </p:txBody>
      </p:sp>
      <p:sp>
        <p:nvSpPr>
          <p:cNvPr id="3" name="Content Placeholder 2"/>
          <p:cNvSpPr>
            <a:spLocks noGrp="1"/>
          </p:cNvSpPr>
          <p:nvPr>
            <p:ph sz="half" idx="1"/>
          </p:nvPr>
        </p:nvSpPr>
        <p:spPr/>
        <p:txBody>
          <a:bodyPr/>
          <a:lstStyle/>
          <a:p>
            <a:pPr lvl="0" marL="0" indent="0">
              <a:buNone/>
            </a:pPr>
            <a:r>
              <a:rPr/>
              <a:t>Left column:</a:t>
            </a:r>
          </a:p>
          <a:p>
            <a:pPr lvl="1"/>
            <a:r>
              <a:rPr/>
              <a:t>Bullet</a:t>
            </a:r>
          </a:p>
          <a:p>
            <a:pPr lvl="1"/>
            <a:r>
              <a:rPr/>
              <a:t>Bullet</a:t>
            </a:r>
          </a:p>
          <a:p>
            <a:pPr lvl="1"/>
            <a:r>
              <a:rPr/>
              <a:t>Bullet</a:t>
            </a:r>
          </a:p>
        </p:txBody>
      </p:sp>
      <p:sp>
        <p:nvSpPr>
          <p:cNvPr id="4" name="Content Placeholder 3"/>
          <p:cNvSpPr>
            <a:spLocks noGrp="1"/>
          </p:cNvSpPr>
          <p:nvPr>
            <p:ph sz="half" idx="2"/>
          </p:nvPr>
        </p:nvSpPr>
        <p:spPr/>
        <p:txBody>
          <a:bodyPr/>
          <a:lstStyle/>
          <a:p>
            <a:pPr lvl="0" indent="0">
              <a:buNone/>
            </a:pPr>
            <a:r>
              <a:rPr>
                <a:latin typeface="Courier"/>
              </a:rPr>
              <a:t>## `stat_bin()` using `bins = 30`. Pick better value with `binwidth`.</a:t>
            </a:r>
          </a:p>
          <a:p>
            <a:pPr lvl="0" indent="0">
              <a:buNone/>
            </a:pPr>
            <a:r>
              <a:rPr>
                <a:latin typeface="Courier"/>
              </a:rPr>
              <a:t>## Warning: Removed 2 rows containing non-finite values (stat_bin).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in</a:t>
            </a:r>
            <a:r>
              <a:rPr/>
              <a:t> </a:t>
            </a:r>
            <a:r>
              <a:rPr/>
              <a:t>the</a:t>
            </a:r>
            <a:r>
              <a:rPr/>
              <a:t> </a:t>
            </a:r>
            <a:r>
              <a:rPr/>
              <a:t>figure</a:t>
            </a:r>
            <a:r>
              <a:rPr/>
              <a:t> </a:t>
            </a:r>
            <a:r>
              <a:rPr/>
              <a:t>manually</a:t>
            </a:r>
          </a:p>
        </p:txBody>
      </p:sp>
      <p:sp>
        <p:nvSpPr>
          <p:cNvPr id="3" name="Content Placeholder 2"/>
          <p:cNvSpPr>
            <a:spLocks noGrp="1"/>
          </p:cNvSpPr>
          <p:nvPr>
            <p:ph sz="half" idx="1"/>
          </p:nvPr>
        </p:nvSpPr>
        <p:spPr/>
        <p:txBody>
          <a:bodyPr/>
          <a:lstStyle/>
          <a:p>
            <a:pPr lvl="0" marL="0" indent="0">
              <a:buNone/>
            </a:pPr>
            <a:r>
              <a:rPr/>
              <a:t>Left column at </a:t>
            </a:r>
            <a:r>
              <a:rPr>
                <a:latin typeface="Courier"/>
              </a:rPr>
              <a:t>width='10%'</a:t>
            </a:r>
            <a:r>
              <a:rPr/>
              <a:t>?:</a:t>
            </a:r>
          </a:p>
          <a:p>
            <a:pPr lvl="1"/>
            <a:r>
              <a:rPr/>
              <a:t>This</a:t>
            </a:r>
          </a:p>
          <a:p>
            <a:pPr lvl="1"/>
            <a:r>
              <a:rPr/>
              <a:t>is</a:t>
            </a:r>
          </a:p>
          <a:p>
            <a:pPr lvl="1"/>
            <a:r>
              <a:rPr/>
              <a:t>a</a:t>
            </a:r>
          </a:p>
          <a:p>
            <a:pPr lvl="1"/>
            <a:r>
              <a:rPr/>
              <a:t>hack</a:t>
            </a:r>
          </a:p>
        </p:txBody>
      </p:sp>
      <p:pic>
        <p:nvPicPr>
          <p:cNvPr descr="figs/flipper-hist-1.png" id="0" name="Picture 1"/>
          <p:cNvPicPr>
            <a:picLocks noGrp="1" noChangeAspect="1"/>
          </p:cNvPicPr>
          <p:nvPr/>
        </p:nvPicPr>
        <p:blipFill>
          <a:blip r:embed="rId2"/>
          <a:stretch>
            <a:fillRect/>
          </a:stretch>
        </p:blipFill>
        <p:spPr bwMode="auto">
          <a:xfrm>
            <a:off x="4648200" y="2247900"/>
            <a:ext cx="4038600" cy="32258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OK</a:t>
            </a:r>
            <a:r>
              <a:rPr/>
              <a:t> </a:t>
            </a:r>
            <a:r>
              <a:rPr/>
              <a:t>how</a:t>
            </a:r>
            <a:r>
              <a:rPr/>
              <a:t> </a:t>
            </a:r>
            <a:r>
              <a:rPr/>
              <a:t>about</a:t>
            </a:r>
            <a:r>
              <a:rPr/>
              <a:t> </a:t>
            </a:r>
            <a:r>
              <a:rPr/>
              <a:t>a</a:t>
            </a:r>
            <a:r>
              <a:rPr/>
              <a:t> </a:t>
            </a:r>
            <a:r>
              <a:rPr/>
              <a:t>style</a:t>
            </a:r>
            <a:r>
              <a:rPr/>
              <a:t> </a:t>
            </a:r>
            <a:r>
              <a:rPr/>
              <a:t>template?</a:t>
            </a:r>
          </a:p>
        </p:txBody>
      </p:sp>
      <p:sp>
        <p:nvSpPr>
          <p:cNvPr id="3" name="Content Placeholder 2"/>
          <p:cNvSpPr>
            <a:spLocks noGrp="1"/>
          </p:cNvSpPr>
          <p:nvPr>
            <p:ph idx="1"/>
          </p:nvPr>
        </p:nvSpPr>
        <p:spPr/>
        <p:txBody>
          <a:bodyPr/>
          <a:lstStyle/>
          <a:p>
            <a:pPr lvl="0" marL="0" indent="0">
              <a:buNone/>
            </a:pPr>
            <a:r>
              <a:rPr/>
              <a:t>Womp womp.</a:t>
            </a:r>
          </a:p>
          <a:p>
            <a:pPr lvl="0" indent="0">
              <a:buNone/>
            </a:pPr>
            <a:r>
              <a:rPr>
                <a:latin typeface="Courier"/>
              </a:rPr>
              <a:t>output file: slides.knit.md
Could not find shape for Powerpoint content
Error: pandoc document conversion failed with error 63
In addition: Warning messages:
1: Removed 2 rows containing non-finite values (stat_bin). 
2: Removed 2 rows containing non-finite values (stat_bin). 
Execution halted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hlinkClick r:id="rId2"/>
              </a:rPr>
              <a:t>https://ljupcho.com/blog/powerpoint</a:t>
            </a:r>
          </a:p>
          <a:p>
            <a:pPr lvl="0" marL="1270000" indent="0">
              <a:buNone/>
            </a:pPr>
            <a:r>
              <a:rPr sz="2000"/>
              <a:t>The template slides need to be made as slide masters, not actual slides.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PRO-TIP:</a:t>
            </a:r>
          </a:p>
          <a:p>
            <a:pPr lvl="0" marL="0" indent="0">
              <a:spcBef>
                <a:spcPts val="3000"/>
              </a:spcBef>
              <a:buNone/>
            </a:pPr>
            <a:r>
              <a:rPr b="1"/>
              <a:t>Power up R Markdown and knitr (this should be on same slide as PRO-TIP)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Side-by-side</a:t>
            </a:r>
            <a:r>
              <a:rPr/>
              <a:t> </a:t>
            </a:r>
            <a:r>
              <a:rPr/>
              <a:t>code</a:t>
            </a:r>
            <a:r>
              <a:rPr/>
              <a:t> </a:t>
            </a:r>
            <a:r>
              <a:rPr/>
              <a:t>+</a:t>
            </a:r>
            <a:r>
              <a:rPr/>
              <a:t> </a:t>
            </a:r>
            <a:r>
              <a:rPr/>
              <a:t>plot</a:t>
            </a:r>
          </a:p>
        </p:txBody>
      </p:sp>
      <p:sp>
        <p:nvSpPr>
          <p:cNvPr id="3" name="Content Placeholder 2"/>
          <p:cNvSpPr>
            <a:spLocks noGrp="1"/>
          </p:cNvSpPr>
          <p:nvPr>
            <p:ph idx="1"/>
          </p:nvPr>
        </p:nvSpPr>
        <p:spPr/>
        <p:txBody>
          <a:bodyPr/>
          <a:lstStyle/>
          <a:p>
            <a:pPr lvl="0" marL="0" indent="0">
              <a:buNone/>
            </a:pPr>
            <a:r>
              <a:rPr/>
              <a:t>Why? Don’t repeat yourself!</a:t>
            </a:r>
          </a:p>
          <a:p>
            <a:pPr lvl="1">
              <a:buAutoNum type="arabicPeriod"/>
            </a:pPr>
            <a:r>
              <a:rPr/>
              <a:t>Code first, plot second</a:t>
            </a:r>
          </a:p>
          <a:p>
            <a:pPr lvl="2"/>
            <a:r>
              <a:rPr/>
              <a:t>Chunk 1: </a:t>
            </a:r>
            <a:r>
              <a:rPr>
                <a:latin typeface="Courier"/>
              </a:rPr>
              <a:t>{r plot-last, fig.show = 'hide'}</a:t>
            </a:r>
          </a:p>
          <a:p>
            <a:pPr lvl="2"/>
            <a:r>
              <a:rPr/>
              <a:t>Chunk 2: </a:t>
            </a:r>
            <a:r>
              <a:rPr>
                <a:latin typeface="Courier"/>
              </a:rPr>
              <a:t>{r ref.label = 'plot-last', echo = FALSE}</a:t>
            </a:r>
          </a:p>
          <a:p>
            <a:pPr lvl="1">
              <a:buAutoNum type="arabicPeriod"/>
            </a:pPr>
            <a:r>
              <a:rPr/>
              <a:t>Plot first, code second</a:t>
            </a:r>
          </a:p>
          <a:p>
            <a:pPr lvl="2"/>
            <a:r>
              <a:rPr/>
              <a:t>Chunk 1: </a:t>
            </a:r>
            <a:r>
              <a:rPr>
                <a:latin typeface="Courier"/>
              </a:rPr>
              <a:t>{r plot-first, echo = FALSE}</a:t>
            </a:r>
          </a:p>
          <a:p>
            <a:pPr lvl="2"/>
            <a:r>
              <a:rPr/>
              <a:t>Chunk 2: </a:t>
            </a:r>
            <a:r>
              <a:rPr>
                <a:latin typeface="Courier"/>
              </a:rPr>
              <a:t>{r ref.label = 'plot-first', fig.show = 'hide'}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(penguins, </a:t>
            </a:r>
            <a:r>
              <a:rPr>
                <a:solidFill>
                  <a:srgbClr val="40A070"/>
                </a:solidFill>
                <a:latin typeface="Courier"/>
              </a:rPr>
              <a:t>4</a:t>
            </a:r>
            <a:r>
              <a:rPr>
                <a:latin typeface="Courier"/>
              </a:rPr>
              <a:t>)</a:t>
            </a:r>
          </a:p>
          <a:p>
            <a:pPr lvl="0" indent="0">
              <a:buNone/>
            </a:pPr>
            <a:r>
              <a:rPr>
                <a:latin typeface="Courier"/>
              </a:rPr>
              <a:t>## # A tibble: 4 x 8
##   species island bill_length_mm bill_depth_mm flipper_length_… body_mass_g sex  
##   &lt;fct&gt;   &lt;fct&gt;           &lt;dbl&gt;         &lt;dbl&gt;            &lt;int&gt;       &lt;int&gt; &lt;fct&gt;
## 1 Adelie  Torge…           39.1          18.7              181        3750 male 
## 2 Adelie  Torge…           39.5          17.4              186        3800 fema…
## 3 Adelie  Torge…           40.3          18                195        3250 fema…
## 4 Adelie  Torge…           NA            NA                 NA          NA &lt;NA&gt; 
## # … with 1 more variable: year &lt;int&gt;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observations</a:t>
            </a:r>
          </a:p>
        </p:txBody>
      </p:sp>
      <p:sp>
        <p:nvSpPr>
          <p:cNvPr id="3" name="Content Placeholder 2"/>
          <p:cNvSpPr>
            <a:spLocks noGrp="1"/>
          </p:cNvSpPr>
          <p:nvPr>
            <p:ph idx="1"/>
          </p:nvPr>
        </p:nvSpPr>
        <p:spPr/>
        <p:txBody>
          <a:bodyPr/>
          <a:lstStyle/>
          <a:p>
            <a:pPr lvl="1"/>
            <a:r>
              <a:rPr/>
              <a:t>The default 4:3 looks super-dated, and hard to know that you must change the reference template</a:t>
            </a:r>
          </a:p>
          <a:p>
            <a:pPr lvl="1"/>
            <a:r>
              <a:rPr/>
              <a:t>turning on visual editor made all my </a:t>
            </a:r>
            <a:r>
              <a:rPr>
                <a:latin typeface="Courier"/>
              </a:rPr>
              <a:t>---</a:t>
            </a:r>
            <a:r>
              <a:rPr/>
              <a:t> slide separators turn into full lines? That is not pleasant. Three is “just enough” visually for an HR?</a:t>
            </a:r>
          </a:p>
          <a:p>
            <a:pPr lvl="1"/>
            <a:r>
              <a:rPr/>
              <a:t>BUT it changed all my insane div syntax to </a:t>
            </a:r>
            <a:r>
              <a:rPr>
                <a:latin typeface="Courier"/>
              </a:rPr>
              <a:t>:::</a:t>
            </a:r>
            <a:r>
              <a:rPr/>
              <a:t>- much better!</a:t>
            </a:r>
          </a:p>
          <a:p>
            <a:pPr lvl="1"/>
            <a:r>
              <a:rPr/>
              <a:t>It took me awhile to figure out how slide separators and heading levels started new slides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templates</a:t>
            </a:r>
          </a:p>
        </p:txBody>
      </p:sp>
      <p:sp>
        <p:nvSpPr>
          <p:cNvPr id="3" name="Content Placeholder 2"/>
          <p:cNvSpPr>
            <a:spLocks noGrp="1"/>
          </p:cNvSpPr>
          <p:nvPr>
            <p:ph idx="1"/>
          </p:nvPr>
        </p:nvSpPr>
        <p:spPr/>
        <p:txBody>
          <a:bodyPr/>
          <a:lstStyle/>
          <a:p>
            <a:pPr lvl="0" marL="0" indent="0">
              <a:buNone/>
            </a:pPr>
            <a:r>
              <a:rPr/>
              <a:t>Making the reference slide template well is kind of a game changer- sharing some good templates might be very welcome.</a:t>
            </a:r>
          </a:p>
          <a:p>
            <a:pPr lvl="0" marL="0" indent="0">
              <a:buNone/>
            </a:pPr>
            <a:r>
              <a:rPr/>
              <a:t>Setting them up the right way is a huge gotcha.</a:t>
            </a:r>
          </a:p>
          <a:p>
            <a:pPr lvl="0" marL="0" indent="0">
              <a:buNone/>
            </a:pPr>
            <a:r>
              <a:rPr/>
              <a:t>Most powerpoint users are given a template- only advanced PPT users make their own slide templates, or have others make a </a:t>
            </a:r>
            <a:r>
              <a:rPr b="1"/>
              <a:t>real</a:t>
            </a:r>
            <a:r>
              <a:rPr/>
              <a:t> template for them.</a:t>
            </a:r>
          </a:p>
          <a:p>
            <a:pPr lvl="0" marL="0" indent="0">
              <a:buNone/>
            </a:pPr>
            <a:r>
              <a:rPr/>
              <a:t>We’ll need to teach “PPT for R Markdown users”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Also, there are lots of slide layouts in there, but I have no idea how to use them?</a:t>
            </a:r>
          </a:p>
          <a:p>
            <a:pPr lvl="0" marL="0" indent="0">
              <a:buNone/>
            </a:pPr>
            <a:r>
              <a:rPr/>
              <a:t>Pandoc says:</a:t>
            </a:r>
          </a:p>
          <a:p>
            <a:pPr lvl="0" marL="0" indent="0">
              <a:buNone/>
            </a:pPr>
            <a:r>
              <a:rPr/>
              <a:t>The specific requirement is that the template should begin with the following first four layouts:</a:t>
            </a:r>
          </a:p>
          <a:p>
            <a:pPr lvl="1"/>
            <a:r>
              <a:rPr/>
              <a:t>Title Slide</a:t>
            </a:r>
          </a:p>
          <a:p>
            <a:pPr lvl="1"/>
            <a:r>
              <a:rPr/>
              <a:t>Title and Content</a:t>
            </a:r>
          </a:p>
          <a:p>
            <a:pPr lvl="1"/>
            <a:r>
              <a:rPr/>
              <a:t>Section Header</a:t>
            </a:r>
          </a:p>
          <a:p>
            <a:pPr lvl="1"/>
            <a:r>
              <a:rPr/>
              <a:t>Two Content</a:t>
            </a:r>
          </a:p>
          <a:p>
            <a:pPr lvl="0" marL="0" indent="0">
              <a:buNone/>
            </a:pPr>
            <a:r>
              <a:rPr/>
              <a:t>From Pandoc:</a:t>
            </a:r>
          </a:p>
          <a:p>
            <a:pPr lvl="0" marL="1270000" indent="0">
              <a:buNone/>
            </a:pPr>
            <a:r>
              <a:rPr sz="2000"/>
              <a:t>You can also modify the default reference.pptx: first run pandoc -o custom-reference.pptx –print-default-data-file reference.pptx, and then modify custom-reference.pptx in MS PowerPoint (pandoc will use the first four layout slides, as mentioned above).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Pain</a:t>
            </a:r>
            <a:r>
              <a:rPr/>
              <a:t> </a:t>
            </a:r>
            <a:r>
              <a:rPr/>
              <a:t>points</a:t>
            </a:r>
          </a:p>
        </p:txBody>
      </p:sp>
      <p:sp>
        <p:nvSpPr>
          <p:cNvPr id="3" name="Content Placeholder 2"/>
          <p:cNvSpPr>
            <a:spLocks noGrp="1"/>
          </p:cNvSpPr>
          <p:nvPr>
            <p:ph idx="1"/>
          </p:nvPr>
        </p:nvSpPr>
        <p:spPr/>
        <p:txBody>
          <a:bodyPr/>
          <a:lstStyle/>
          <a:p>
            <a:pPr lvl="1"/>
            <a:r>
              <a:rPr/>
              <a:t>no model reference slide template provided, and no easy way to make one that fits pandoc’s weird needs (can we wrap the pandoc function?)</a:t>
            </a:r>
          </a:p>
          <a:p>
            <a:pPr lvl="1"/>
            <a:r>
              <a:rPr/>
              <a:t>no R output in two column slides- huge bummer.</a:t>
            </a:r>
          </a:p>
          <a:p>
            <a:pPr lvl="1"/>
            <a:r>
              <a:rPr/>
              <a:t>no ANYTHING else on two columns slides- just the slide title and the columns.</a:t>
            </a:r>
          </a:p>
          <a:p>
            <a:pPr lvl="1"/>
            <a:r>
              <a:rPr/>
              <a:t>in two column slides, </a:t>
            </a:r>
            <a:r>
              <a:rPr>
                <a:latin typeface="Courier"/>
              </a:rPr>
              <a:t>width</a:t>
            </a:r>
            <a:r>
              <a:rPr/>
              <a:t> appears to do nothing?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Pain</a:t>
            </a:r>
            <a:r>
              <a:rPr/>
              <a:t> </a:t>
            </a:r>
            <a:r>
              <a:rPr/>
              <a:t>points</a:t>
            </a:r>
            <a:r>
              <a:rPr/>
              <a:t> </a:t>
            </a:r>
            <a:r>
              <a:rPr/>
              <a:t>(continued)</a:t>
            </a:r>
          </a:p>
        </p:txBody>
      </p:sp>
      <p:sp>
        <p:nvSpPr>
          <p:cNvPr id="3" name="Content Placeholder 2"/>
          <p:cNvSpPr>
            <a:spLocks noGrp="1"/>
          </p:cNvSpPr>
          <p:nvPr>
            <p:ph idx="1"/>
          </p:nvPr>
        </p:nvSpPr>
        <p:spPr/>
        <p:txBody>
          <a:bodyPr/>
          <a:lstStyle/>
          <a:p>
            <a:pPr lvl="1"/>
            <a:r>
              <a:rPr/>
              <a:t>no way to control code overflow. With HTML you can work with CSS, but it feels impossible this way other than manually in PPT?</a:t>
            </a:r>
          </a:p>
          <a:p>
            <a:pPr lvl="1"/>
            <a:r>
              <a:rPr>
                <a:latin typeface="Courier"/>
              </a:rPr>
              <a:t>monofont</a:t>
            </a:r>
            <a:r>
              <a:rPr/>
              <a:t> in YAML is namechecked by pandoc, but doesn’t work? </a:t>
            </a:r>
            <a:r>
              <a:rPr>
                <a:hlinkClick r:id="rId2"/>
              </a:rPr>
              <a:t>https://rmarkdown.rstudio.com/docs/reference/powerpoint_presentation.html</a:t>
            </a:r>
          </a:p>
          <a:p>
            <a:pPr lvl="1"/>
            <a:r>
              <a:rPr/>
              <a:t>my template has a footer with date, slide number, etc.- where is that?</a:t>
            </a:r>
          </a:p>
          <a:p>
            <a:pPr lvl="1"/>
            <a:r>
              <a:rPr/>
              <a:t>no background images, or even inverse slides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Seeing</a:t>
            </a:r>
            <a:r>
              <a:rPr/>
              <a:t> </a:t>
            </a:r>
            <a:r>
              <a:rPr/>
              <a:t>my</a:t>
            </a:r>
            <a:r>
              <a:rPr/>
              <a:t> </a:t>
            </a:r>
            <a:r>
              <a:rPr/>
              <a:t>layout</a:t>
            </a:r>
            <a:r>
              <a:rPr/>
              <a:t> </a:t>
            </a:r>
            <a:r>
              <a:rPr/>
              <a:t>options</a:t>
            </a:r>
          </a:p>
        </p:txBody>
      </p:sp>
      <p:sp>
        <p:nvSpPr>
          <p:cNvPr id="3" name="Content Placeholder 2"/>
          <p:cNvSpPr>
            <a:spLocks noGrp="1"/>
          </p:cNvSpPr>
          <p:nvPr>
            <p:ph idx="1"/>
          </p:nvPr>
        </p:nvSpPr>
        <p:spPr/>
        <p:txBody>
          <a:bodyPr/>
          <a:lstStyle/>
          <a:p>
            <a:pPr lvl="0" marL="0" indent="0">
              <a:buNone/>
            </a:pPr>
            <a:r>
              <a:rPr/>
              <a:t>This is handy, </a:t>
            </a:r>
            <a:r>
              <a:rPr>
                <a:latin typeface="Courier"/>
              </a:rPr>
              <a:t>officer::layout_summary()</a:t>
            </a:r>
          </a:p>
          <a:p>
            <a:pPr lvl="0" indent="0">
              <a:buNone/>
            </a:pPr>
            <a:r>
              <a:rPr>
                <a:latin typeface="Courier"/>
              </a:rPr>
              <a:t>##                     layout       master
## 1              Title Slide Office Theme
## 2  Title and Vertical Text Office Theme
## 3  Vertical Title and Text Office Theme
## 4        Title and Content Office Theme
## 5           Section Header Office Theme
## 6              Two Content Office Theme
## 7               Comparison Office Theme
## 8               Title Only Office Theme
## 9                    Blank Office Theme
## 10    Content with Caption Office Theme
## 11    Picture with Caption Office Theme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Try</a:t>
            </a:r>
            <a:r>
              <a:rPr/>
              <a:t> </a:t>
            </a:r>
            <a:r>
              <a:rPr/>
              <a:t>kable</a:t>
            </a:r>
            <a:r>
              <a:rPr/>
              <a:t> </a:t>
            </a:r>
            <a:r>
              <a:rPr/>
              <a:t>instead</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layout</a:t>
                      </a:r>
                    </a:p>
                  </a:txBody>
                  <a:tcPr/>
                </a:tc>
                <a:tc>
                  <a:txBody>
                    <a:bodyPr/>
                    <a:lstStyle/>
                    <a:p>
                      <a:pPr lvl="0" marL="0" indent="0" algn="l">
                        <a:buNone/>
                      </a:pPr>
                      <a:r>
                        <a:rPr/>
                        <a:t>master</a:t>
                      </a:r>
                    </a:p>
                  </a:txBody>
                  <a:tcPr/>
                </a:tc>
              </a:tr>
              <a:tr h="0">
                <a:tc>
                  <a:txBody>
                    <a:bodyPr/>
                    <a:lstStyle/>
                    <a:p>
                      <a:pPr lvl="0" marL="0" indent="0" algn="l">
                        <a:buNone/>
                      </a:pPr>
                      <a:r>
                        <a:rPr/>
                        <a:t>Title</a:t>
                      </a:r>
                      <a:r>
                        <a:rPr/>
                        <a:t> </a:t>
                      </a:r>
                      <a:r>
                        <a:rPr/>
                        <a:t>Slide</a:t>
                      </a:r>
                    </a:p>
                  </a:txBody>
                </a:tc>
                <a:tc>
                  <a:txBody>
                    <a:bodyPr/>
                    <a:lstStyle/>
                    <a:p>
                      <a:pPr lvl="0" marL="0" indent="0" algn="l">
                        <a:buNone/>
                      </a:pPr>
                      <a:r>
                        <a:rPr/>
                        <a:t>Office</a:t>
                      </a:r>
                      <a:r>
                        <a:rPr/>
                        <a:t> </a:t>
                      </a:r>
                      <a:r>
                        <a:rPr/>
                        <a:t>Theme</a:t>
                      </a:r>
                    </a:p>
                  </a:txBody>
                </a:tc>
              </a:tr>
              <a:tr h="0">
                <a:tc>
                  <a:txBody>
                    <a:bodyPr/>
                    <a:lstStyle/>
                    <a:p>
                      <a:pPr lvl="0" marL="0" indent="0" algn="l">
                        <a:buNone/>
                      </a:pPr>
                      <a:r>
                        <a:rPr/>
                        <a:t>Title</a:t>
                      </a:r>
                      <a:r>
                        <a:rPr/>
                        <a:t> </a:t>
                      </a:r>
                      <a:r>
                        <a:rPr/>
                        <a:t>and</a:t>
                      </a:r>
                      <a:r>
                        <a:rPr/>
                        <a:t> </a:t>
                      </a:r>
                      <a:r>
                        <a:rPr/>
                        <a:t>Vertical</a:t>
                      </a:r>
                      <a:r>
                        <a:rPr/>
                        <a:t> </a:t>
                      </a:r>
                      <a:r>
                        <a:rPr/>
                        <a:t>Text</a:t>
                      </a:r>
                    </a:p>
                  </a:txBody>
                </a:tc>
                <a:tc>
                  <a:txBody>
                    <a:bodyPr/>
                    <a:lstStyle/>
                    <a:p>
                      <a:pPr lvl="0" marL="0" indent="0" algn="l">
                        <a:buNone/>
                      </a:pPr>
                      <a:r>
                        <a:rPr/>
                        <a:t>Office</a:t>
                      </a:r>
                      <a:r>
                        <a:rPr/>
                        <a:t> </a:t>
                      </a:r>
                      <a:r>
                        <a:rPr/>
                        <a:t>Theme</a:t>
                      </a:r>
                    </a:p>
                  </a:txBody>
                </a:tc>
              </a:tr>
              <a:tr h="0">
                <a:tc>
                  <a:txBody>
                    <a:bodyPr/>
                    <a:lstStyle/>
                    <a:p>
                      <a:pPr lvl="0" marL="0" indent="0" algn="l">
                        <a:buNone/>
                      </a:pPr>
                      <a:r>
                        <a:rPr/>
                        <a:t>Vertical</a:t>
                      </a:r>
                      <a:r>
                        <a:rPr/>
                        <a:t> </a:t>
                      </a:r>
                      <a:r>
                        <a:rPr/>
                        <a:t>Title</a:t>
                      </a:r>
                      <a:r>
                        <a:rPr/>
                        <a:t> </a:t>
                      </a:r>
                      <a:r>
                        <a:rPr/>
                        <a:t>and</a:t>
                      </a:r>
                      <a:r>
                        <a:rPr/>
                        <a:t> </a:t>
                      </a:r>
                      <a:r>
                        <a:rPr/>
                        <a:t>Text</a:t>
                      </a:r>
                    </a:p>
                  </a:txBody>
                </a:tc>
                <a:tc>
                  <a:txBody>
                    <a:bodyPr/>
                    <a:lstStyle/>
                    <a:p>
                      <a:pPr lvl="0" marL="0" indent="0" algn="l">
                        <a:buNone/>
                      </a:pPr>
                      <a:r>
                        <a:rPr/>
                        <a:t>Office</a:t>
                      </a:r>
                      <a:r>
                        <a:rPr/>
                        <a:t> </a:t>
                      </a:r>
                      <a:r>
                        <a:rPr/>
                        <a:t>Theme</a:t>
                      </a:r>
                    </a:p>
                  </a:txBody>
                </a:tc>
              </a:tr>
              <a:tr h="0">
                <a:tc>
                  <a:txBody>
                    <a:bodyPr/>
                    <a:lstStyle/>
                    <a:p>
                      <a:pPr lvl="0" marL="0" indent="0" algn="l">
                        <a:buNone/>
                      </a:pPr>
                      <a:r>
                        <a:rPr/>
                        <a:t>Title</a:t>
                      </a:r>
                      <a:r>
                        <a:rPr/>
                        <a:t> </a:t>
                      </a:r>
                      <a:r>
                        <a:rPr/>
                        <a:t>and</a:t>
                      </a:r>
                      <a:r>
                        <a:rPr/>
                        <a:t> </a:t>
                      </a:r>
                      <a:r>
                        <a:rPr/>
                        <a:t>Content</a:t>
                      </a:r>
                    </a:p>
                  </a:txBody>
                </a:tc>
                <a:tc>
                  <a:txBody>
                    <a:bodyPr/>
                    <a:lstStyle/>
                    <a:p>
                      <a:pPr lvl="0" marL="0" indent="0" algn="l">
                        <a:buNone/>
                      </a:pPr>
                      <a:r>
                        <a:rPr/>
                        <a:t>Office</a:t>
                      </a:r>
                      <a:r>
                        <a:rPr/>
                        <a:t> </a:t>
                      </a:r>
                      <a:r>
                        <a:rPr/>
                        <a:t>Theme</a:t>
                      </a:r>
                    </a:p>
                  </a:txBody>
                </a:tc>
              </a:tr>
              <a:tr h="0">
                <a:tc>
                  <a:txBody>
                    <a:bodyPr/>
                    <a:lstStyle/>
                    <a:p>
                      <a:pPr lvl="0" marL="0" indent="0" algn="l">
                        <a:buNone/>
                      </a:pPr>
                      <a:r>
                        <a:rPr/>
                        <a:t>Section</a:t>
                      </a:r>
                      <a:r>
                        <a:rPr/>
                        <a:t> </a:t>
                      </a:r>
                      <a:r>
                        <a:rPr/>
                        <a:t>Header</a:t>
                      </a:r>
                    </a:p>
                  </a:txBody>
                </a:tc>
                <a:tc>
                  <a:txBody>
                    <a:bodyPr/>
                    <a:lstStyle/>
                    <a:p>
                      <a:pPr lvl="0" marL="0" indent="0" algn="l">
                        <a:buNone/>
                      </a:pPr>
                      <a:r>
                        <a:rPr/>
                        <a:t>Office</a:t>
                      </a:r>
                      <a:r>
                        <a:rPr/>
                        <a:t> </a:t>
                      </a:r>
                      <a:r>
                        <a:rPr/>
                        <a:t>Theme</a:t>
                      </a:r>
                    </a:p>
                  </a:txBody>
                </a:tc>
              </a:tr>
              <a:tr h="0">
                <a:tc>
                  <a:txBody>
                    <a:bodyPr/>
                    <a:lstStyle/>
                    <a:p>
                      <a:pPr lvl="0" marL="0" indent="0" algn="l">
                        <a:buNone/>
                      </a:pPr>
                      <a:r>
                        <a:rPr/>
                        <a:t>Two</a:t>
                      </a:r>
                      <a:r>
                        <a:rPr/>
                        <a:t> </a:t>
                      </a:r>
                      <a:r>
                        <a:rPr/>
                        <a:t>Content</a:t>
                      </a:r>
                    </a:p>
                  </a:txBody>
                </a:tc>
                <a:tc>
                  <a:txBody>
                    <a:bodyPr/>
                    <a:lstStyle/>
                    <a:p>
                      <a:pPr lvl="0" marL="0" indent="0" algn="l">
                        <a:buNone/>
                      </a:pPr>
                      <a:r>
                        <a:rPr/>
                        <a:t>Office</a:t>
                      </a:r>
                      <a:r>
                        <a:rPr/>
                        <a:t> </a:t>
                      </a:r>
                      <a:r>
                        <a:rPr/>
                        <a:t>Theme</a:t>
                      </a:r>
                    </a:p>
                  </a:txBody>
                </a:tc>
              </a:tr>
              <a:tr h="0">
                <a:tc>
                  <a:txBody>
                    <a:bodyPr/>
                    <a:lstStyle/>
                    <a:p>
                      <a:pPr lvl="0" marL="0" indent="0" algn="l">
                        <a:buNone/>
                      </a:pPr>
                      <a:r>
                        <a:rPr/>
                        <a:t>Comparison</a:t>
                      </a:r>
                    </a:p>
                  </a:txBody>
                </a:tc>
                <a:tc>
                  <a:txBody>
                    <a:bodyPr/>
                    <a:lstStyle/>
                    <a:p>
                      <a:pPr lvl="0" marL="0" indent="0" algn="l">
                        <a:buNone/>
                      </a:pPr>
                      <a:r>
                        <a:rPr/>
                        <a:t>Office</a:t>
                      </a:r>
                      <a:r>
                        <a:rPr/>
                        <a:t> </a:t>
                      </a:r>
                      <a:r>
                        <a:rPr/>
                        <a:t>Theme</a:t>
                      </a:r>
                    </a:p>
                  </a:txBody>
                </a:tc>
              </a:tr>
              <a:tr h="0">
                <a:tc>
                  <a:txBody>
                    <a:bodyPr/>
                    <a:lstStyle/>
                    <a:p>
                      <a:pPr lvl="0" marL="0" indent="0" algn="l">
                        <a:buNone/>
                      </a:pPr>
                      <a:r>
                        <a:rPr/>
                        <a:t>Title</a:t>
                      </a:r>
                      <a:r>
                        <a:rPr/>
                        <a:t> </a:t>
                      </a:r>
                      <a:r>
                        <a:rPr/>
                        <a:t>Only</a:t>
                      </a:r>
                    </a:p>
                  </a:txBody>
                </a:tc>
                <a:tc>
                  <a:txBody>
                    <a:bodyPr/>
                    <a:lstStyle/>
                    <a:p>
                      <a:pPr lvl="0" marL="0" indent="0" algn="l">
                        <a:buNone/>
                      </a:pPr>
                      <a:r>
                        <a:rPr/>
                        <a:t>Office</a:t>
                      </a:r>
                      <a:r>
                        <a:rPr/>
                        <a:t> </a:t>
                      </a:r>
                      <a:r>
                        <a:rPr/>
                        <a:t>Theme</a:t>
                      </a:r>
                    </a:p>
                  </a:txBody>
                </a:tc>
              </a:tr>
              <a:tr h="0">
                <a:tc>
                  <a:txBody>
                    <a:bodyPr/>
                    <a:lstStyle/>
                    <a:p>
                      <a:pPr lvl="0" marL="0" indent="0" algn="l">
                        <a:buNone/>
                      </a:pPr>
                      <a:r>
                        <a:rPr/>
                        <a:t>Blank</a:t>
                      </a:r>
                    </a:p>
                  </a:txBody>
                </a:tc>
                <a:tc>
                  <a:txBody>
                    <a:bodyPr/>
                    <a:lstStyle/>
                    <a:p>
                      <a:pPr lvl="0" marL="0" indent="0" algn="l">
                        <a:buNone/>
                      </a:pPr>
                      <a:r>
                        <a:rPr/>
                        <a:t>Office</a:t>
                      </a:r>
                      <a:r>
                        <a:rPr/>
                        <a:t> </a:t>
                      </a:r>
                      <a:r>
                        <a:rPr/>
                        <a:t>Theme</a:t>
                      </a:r>
                    </a:p>
                  </a:txBody>
                </a:tc>
              </a:tr>
              <a:tr h="0">
                <a:tc>
                  <a:txBody>
                    <a:bodyPr/>
                    <a:lstStyle/>
                    <a:p>
                      <a:pPr lvl="0" marL="0" indent="0" algn="l">
                        <a:buNone/>
                      </a:pPr>
                      <a:r>
                        <a:rPr/>
                        <a:t>Content</a:t>
                      </a:r>
                      <a:r>
                        <a:rPr/>
                        <a:t> </a:t>
                      </a:r>
                      <a:r>
                        <a:rPr/>
                        <a:t>with</a:t>
                      </a:r>
                      <a:r>
                        <a:rPr/>
                        <a:t> </a:t>
                      </a:r>
                      <a:r>
                        <a:rPr/>
                        <a:t>Caption</a:t>
                      </a:r>
                    </a:p>
                  </a:txBody>
                </a:tc>
                <a:tc>
                  <a:txBody>
                    <a:bodyPr/>
                    <a:lstStyle/>
                    <a:p>
                      <a:pPr lvl="0" marL="0" indent="0" algn="l">
                        <a:buNone/>
                      </a:pPr>
                      <a:r>
                        <a:rPr/>
                        <a:t>Office</a:t>
                      </a:r>
                      <a:r>
                        <a:rPr/>
                        <a:t> </a:t>
                      </a:r>
                      <a:r>
                        <a:rPr/>
                        <a:t>Theme</a:t>
                      </a:r>
                    </a:p>
                  </a:txBody>
                </a:tc>
              </a:tr>
              <a:tr h="0">
                <a:tc>
                  <a:txBody>
                    <a:bodyPr/>
                    <a:lstStyle/>
                    <a:p>
                      <a:pPr lvl="0" marL="0" indent="0" algn="l">
                        <a:buNone/>
                      </a:pPr>
                      <a:r>
                        <a:rPr/>
                        <a:t>Picture</a:t>
                      </a:r>
                      <a:r>
                        <a:rPr/>
                        <a:t> </a:t>
                      </a:r>
                      <a:r>
                        <a:rPr/>
                        <a:t>with</a:t>
                      </a:r>
                      <a:r>
                        <a:rPr/>
                        <a:t> </a:t>
                      </a:r>
                      <a:r>
                        <a:rPr/>
                        <a:t>Caption</a:t>
                      </a:r>
                    </a:p>
                  </a:txBody>
                </a:tc>
                <a:tc>
                  <a:txBody>
                    <a:bodyPr/>
                    <a:lstStyle/>
                    <a:p>
                      <a:pPr lvl="0" marL="0" indent="0" algn="l">
                        <a:buNone/>
                      </a:pPr>
                      <a:r>
                        <a:rPr/>
                        <a:t>Office</a:t>
                      </a:r>
                      <a:r>
                        <a:rPr/>
                        <a:t> </a:t>
                      </a:r>
                      <a:r>
                        <a:rPr/>
                        <a:t>Theme</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Stacked</a:t>
            </a:r>
            <a:r>
              <a:rPr/>
              <a:t> </a:t>
            </a:r>
            <a:r>
              <a:rPr/>
              <a:t>histogram</a:t>
            </a:r>
            <a:r>
              <a:rPr/>
              <a:t> </a:t>
            </a:r>
            <a:r>
              <a:rPr/>
              <a:t>(wrong)</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Histogram example: flipper length by species</a:t>
            </a:r>
            <a:br/>
            <a:r>
              <a:rPr>
                <a:solidFill>
                  <a:srgbClr val="06287E"/>
                </a:solidFill>
                <a:latin typeface="Courier"/>
              </a:rPr>
              <a:t>ggplot</a:t>
            </a:r>
            <a:r>
              <a:rPr>
                <a:latin typeface="Courier"/>
              </a:rPr>
              <a:t>(</a:t>
            </a:r>
            <a:r>
              <a:rPr>
                <a:solidFill>
                  <a:srgbClr val="7D9029"/>
                </a:solidFill>
                <a:latin typeface="Courier"/>
              </a:rPr>
              <a:t>data =</a:t>
            </a:r>
            <a:r>
              <a:rPr>
                <a:latin typeface="Courier"/>
              </a:rPr>
              <a:t> penguins, </a:t>
            </a:r>
            <a:b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flipper_length_mm))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br/>
            <a:r>
              <a:rPr>
                <a:latin typeface="Courier"/>
              </a:rPr>
              <a:t>    </a:t>
            </a:r>
            <a:r>
              <a:rPr>
                <a:solidFill>
                  <a:srgbClr val="06287E"/>
                </a:solidFill>
                <a:latin typeface="Courier"/>
              </a:rPr>
              <a:t>aes</a:t>
            </a:r>
            <a:r>
              <a:rPr>
                <a:latin typeface="Courier"/>
              </a:rPr>
              <a:t>(</a:t>
            </a:r>
            <a:r>
              <a:rPr>
                <a:solidFill>
                  <a:srgbClr val="7D9029"/>
                </a:solidFill>
                <a:latin typeface="Courier"/>
              </a:rPr>
              <a:t>fill =</a:t>
            </a:r>
            <a:r>
              <a:rPr>
                <a:latin typeface="Courier"/>
              </a:rPr>
              <a:t> species), </a:t>
            </a:r>
            <a:br/>
            <a:r>
              <a:rPr>
                <a:latin typeface="Courier"/>
              </a:rPr>
              <a:t>    </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"darkorange"</a:t>
            </a:r>
            <a:r>
              <a:rPr>
                <a:latin typeface="Courier"/>
              </a:rPr>
              <a:t>,</a:t>
            </a:r>
            <a:r>
              <a:rPr>
                <a:solidFill>
                  <a:srgbClr val="4070A0"/>
                </a:solidFill>
                <a:latin typeface="Courier"/>
              </a:rPr>
              <a:t>"darkorchid"</a:t>
            </a:r>
            <a:r>
              <a:rPr>
                <a:latin typeface="Courier"/>
              </a:rPr>
              <a:t>,</a:t>
            </a:r>
            <a:r>
              <a:rPr>
                <a:solidFill>
                  <a:srgbClr val="4070A0"/>
                </a:solidFill>
                <a:latin typeface="Courier"/>
              </a:rPr>
              <a:t>"cyan4"</a:t>
            </a:r>
            <a:r>
              <a:rPr>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stack-his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Dodged</a:t>
            </a:r>
            <a:r>
              <a:rPr/>
              <a:t> </a:t>
            </a:r>
            <a:r>
              <a:rPr/>
              <a:t>histogram</a:t>
            </a:r>
            <a:r>
              <a:rPr/>
              <a:t> </a:t>
            </a:r>
            <a:r>
              <a:rPr/>
              <a:t>(better)</a:t>
            </a:r>
          </a:p>
        </p:txBody>
      </p:sp>
      <p:pic>
        <p:nvPicPr>
          <p:cNvPr descr="figs/dodge-his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Do</a:t>
            </a:r>
            <a:r>
              <a:rPr/>
              <a:t> </a:t>
            </a:r>
            <a:r>
              <a:rPr/>
              <a:t>you</a:t>
            </a:r>
            <a:r>
              <a:rPr/>
              <a:t> </a:t>
            </a:r>
            <a:r>
              <a:rPr/>
              <a:t>teach</a:t>
            </a:r>
            <a:r>
              <a:rPr/>
              <a:t> </a:t>
            </a:r>
            <a:r>
              <a:rPr/>
              <a:t>literate</a:t>
            </a:r>
            <a:r>
              <a:rPr/>
              <a:t> </a:t>
            </a:r>
            <a:r>
              <a:rPr/>
              <a:t>programming?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p>
        </p:txBody>
      </p:sp>
      <p:sp>
        <p:nvSpPr>
          <p:cNvPr id="3" name="Content Placeholder 2"/>
          <p:cNvSpPr>
            <a:spLocks noGrp="1"/>
          </p:cNvSpPr>
          <p:nvPr>
            <p:ph idx="1"/>
          </p:nvPr>
        </p:nvSpPr>
        <p:spPr/>
        <p:txBody>
          <a:bodyPr/>
          <a:lstStyle/>
          <a:p>
            <a:pPr lvl="0" indent="0">
              <a:buNone/>
            </a:pPr>
            <a:r>
              <a:rPr>
                <a:latin typeface="Courier"/>
              </a:rPr>
              <a:t>## Warning: Removed 2 rows containing missing values (geom_point).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penguins</dc:title>
  <dc:creator>Alison Hill</dc:creator>
  <cp:keywords/>
  <dcterms:created xsi:type="dcterms:W3CDTF">2021-03-26T00:39:24Z</dcterms:created>
  <dcterms:modified xsi:type="dcterms:W3CDTF">2021-03-26T00:39:24Z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onofont">
    <vt:lpwstr>DM Mono</vt:lpwstr>
  </property>
  <property fmtid="{D5CDD505-2E9C-101B-9397-08002B2CF9AE}" pid="3" name="output">
    <vt:lpwstr/>
  </property>
</Properties>
</file>