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CA60"/>
    <a:srgbClr val="131888"/>
    <a:srgbClr val="F6F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15621"/>
    <p:restoredTop sz="94663"/>
  </p:normalViewPr>
  <p:slideViewPr>
    <p:cSldViewPr snapToGrid="0" snapToObjects="1">
      <p:cViewPr varScale="1">
        <p:scale>
          <a:sx d="100" n="119"/>
          <a:sy d="100" n="119"/>
        </p:scale>
        <p:origin x="216" y="21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notesMaster" Target="notesMasters/notesMaster1.xml" /><Relationship Id="rId70" Type="http://schemas.openxmlformats.org/officeDocument/2006/relationships/presProps" Target="presProps.xml" /><Relationship Id="rId1" Type="http://schemas.openxmlformats.org/officeDocument/2006/relationships/slideMaster" Target="slideMasters/slideMaster1.xml" /><Relationship Id="rId73" Type="http://schemas.openxmlformats.org/officeDocument/2006/relationships/tableStyles" Target="tableStyles.xml" /><Relationship Id="rId72" Type="http://schemas.openxmlformats.org/officeDocument/2006/relationships/theme" Target="theme/theme1.xml" /><Relationship Id="rId71"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shouldn’t</a:t>
            </a:r>
            <a:r>
              <a:rPr/>
              <a:t> </a:t>
            </a:r>
            <a:r>
              <a:rPr/>
              <a:t>be</a:t>
            </a:r>
            <a:r>
              <a:rPr/>
              <a:t> </a:t>
            </a:r>
            <a:r>
              <a:rPr/>
              <a:t>reading</a:t>
            </a:r>
            <a:r>
              <a:rPr/>
              <a:t> </a:t>
            </a:r>
            <a:r>
              <a:rPr/>
              <a:t>this</a:t>
            </a:r>
            <a:r>
              <a:rPr/>
              <a:t> </a:t>
            </a:r>
            <a:r>
              <a:rPr/>
              <a:t>right</a:t>
            </a:r>
            <a:r>
              <a:rPr/>
              <a:t> </a:t>
            </a:r>
            <a:r>
              <a:rPr/>
              <a:t>now</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FC2E-1674-874F-BDE1-CF9EADC1CA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F54292-CBCD-A940-B3F9-82125E4CA10B}"/>
              </a:ext>
            </a:extLst>
          </p:cNvPr>
          <p:cNvSpPr>
            <a:spLocks noGrp="1"/>
          </p:cNvSpPr>
          <p:nvPr>
            <p:ph type="subTitle" idx="1"/>
          </p:nvPr>
        </p:nvSpPr>
        <p:spPr>
          <a:xfrm>
            <a:off x="1524000" y="3602038"/>
            <a:ext cx="9144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E4598FF-578E-AB47-AB79-8AD6AE8DDE90}"/>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5" name="Footer Placeholder 4">
            <a:extLst>
              <a:ext uri="{FF2B5EF4-FFF2-40B4-BE49-F238E27FC236}">
                <a16:creationId xmlns:a16="http://schemas.microsoft.com/office/drawing/2014/main" id="{038480BD-BFFD-9D46-A094-2DC394927A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4710C6-0FE1-A042-91DE-856FF2829B95}"/>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69920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748A-3531-6E41-BC09-6BAA633C6B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305BA1-C20C-A246-9C05-58016B640E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F3219-C2C4-4147-BA4D-26E3CF6D158A}"/>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5" name="Footer Placeholder 4">
            <a:extLst>
              <a:ext uri="{FF2B5EF4-FFF2-40B4-BE49-F238E27FC236}">
                <a16:creationId xmlns:a16="http://schemas.microsoft.com/office/drawing/2014/main" id="{4B58841C-77C2-E849-A3D7-4B4101767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00EEF-B9D9-7F4F-B61E-A8B4B7750F7D}"/>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249132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1683D5-A029-AC46-923E-1450EFBFB8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F7633F-261D-B74A-BE5F-1657282A75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909FC-B961-524F-8FC9-949E579A2C4F}"/>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5" name="Footer Placeholder 4">
            <a:extLst>
              <a:ext uri="{FF2B5EF4-FFF2-40B4-BE49-F238E27FC236}">
                <a16:creationId xmlns:a16="http://schemas.microsoft.com/office/drawing/2014/main" id="{944D56A7-6C5B-CC41-8373-3D6C5B75F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15425-4FA9-4B46-9051-3993C7F5B878}"/>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235292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A9AE8DC-909E-EF43-8413-CEB02E148922}"/>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5" name="Footer Placeholder 4">
            <a:extLst>
              <a:ext uri="{FF2B5EF4-FFF2-40B4-BE49-F238E27FC236}">
                <a16:creationId xmlns:a16="http://schemas.microsoft.com/office/drawing/2014/main" id="{C66A8FE3-6198-EE43-AD55-11511C3A6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03896-5B3B-1445-9E18-D417790E4C8A}"/>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81811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763F-7870-584B-9511-5043564B80CA}"/>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49485114-064F-134E-8503-52CBDBB43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59F0583-EAFF-7743-B8CC-D6A0AB7FAE58}"/>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5" name="Footer Placeholder 4">
            <a:extLst>
              <a:ext uri="{FF2B5EF4-FFF2-40B4-BE49-F238E27FC236}">
                <a16:creationId xmlns:a16="http://schemas.microsoft.com/office/drawing/2014/main" id="{A9875EEF-C95F-6748-81C1-B5A0169F4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B082F-2916-6147-9D74-E67C1BA42BF8}"/>
              </a:ext>
            </a:extLst>
          </p:cNvPr>
          <p:cNvSpPr>
            <a:spLocks noGrp="1"/>
          </p:cNvSpPr>
          <p:nvPr>
            <p:ph type="sldNum" sz="quarter" idx="12"/>
          </p:nvPr>
        </p:nvSpPr>
        <p:spPr/>
        <p:txBody>
          <a:bodyPr/>
          <a:lstStyle/>
          <a:p>
            <a:fld id="{C2F7D855-75F7-634D-B1C4-CC86D2B27A6B}" type="slidenum">
              <a:rPr lang="en-US" smtClean="0"/>
              <a:t>‹#›</a:t>
            </a:fld>
            <a:endParaRPr lang="en-US"/>
          </a:p>
        </p:txBody>
      </p:sp>
      <p:cxnSp>
        <p:nvCxnSpPr>
          <p:cNvPr id="8" name="Straight Connector 7">
            <a:extLst>
              <a:ext uri="{FF2B5EF4-FFF2-40B4-BE49-F238E27FC236}">
                <a16:creationId xmlns:a16="http://schemas.microsoft.com/office/drawing/2014/main" id="{3F8BBDD9-AF58-4242-991F-88FD0064FC7E}"/>
              </a:ext>
            </a:extLst>
          </p:cNvPr>
          <p:cNvCxnSpPr/>
          <p:nvPr userDrawn="1"/>
        </p:nvCxnSpPr>
        <p:spPr>
          <a:xfrm>
            <a:off x="831850" y="4562475"/>
            <a:ext cx="10515600" cy="0"/>
          </a:xfrm>
          <a:prstGeom prst="line">
            <a:avLst/>
          </a:prstGeom>
          <a:ln w="38100">
            <a:solidFill>
              <a:srgbClr val="F0CA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75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B969-84A2-9645-B499-B4F4C3E17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BC7620-AED3-AE4A-B2C1-7249C832B0BC}"/>
              </a:ext>
            </a:extLst>
          </p:cNvPr>
          <p:cNvSpPr>
            <a:spLocks noGrp="1"/>
          </p:cNvSpPr>
          <p:nvPr>
            <p:ph sz="half" idx="1"/>
          </p:nvPr>
        </p:nvSpPr>
        <p:spPr>
          <a:xfrm>
            <a:off x="838200" y="1825625"/>
            <a:ext cx="5181600" cy="4351338"/>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E9C5727-6A4B-6046-A1CC-BB2736114570}"/>
              </a:ext>
            </a:extLst>
          </p:cNvPr>
          <p:cNvSpPr>
            <a:spLocks noGrp="1"/>
          </p:cNvSpPr>
          <p:nvPr>
            <p:ph sz="half" idx="2"/>
          </p:nvPr>
        </p:nvSpPr>
        <p:spPr>
          <a:xfrm>
            <a:off x="6172200" y="1825625"/>
            <a:ext cx="5181600" cy="4351338"/>
          </a:xfrm>
        </p:spPr>
        <p:txBody>
          <a:bodyPr anchor="ctr"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0B17CB6-E8CA-7048-B3C7-AC8EDDBD466B}"/>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6" name="Footer Placeholder 5">
            <a:extLst>
              <a:ext uri="{FF2B5EF4-FFF2-40B4-BE49-F238E27FC236}">
                <a16:creationId xmlns:a16="http://schemas.microsoft.com/office/drawing/2014/main" id="{66EA8399-18AA-6340-8D15-C0F66156A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C7A77-DDF6-B247-A1DB-C6897C23C9E1}"/>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2461844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D434-C1E3-CB44-8FA2-AF2E2C415E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85392-2D1D-2F4A-B233-72B94FCAE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EE69CF-314B-E548-A286-A99EB1DC68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B66FE-9AA2-614D-9853-69A594ABB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6B10AF-AFE0-E948-8715-B6092E08E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EB7327-594B-CC4D-B370-AB45E0551323}"/>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8" name="Footer Placeholder 7">
            <a:extLst>
              <a:ext uri="{FF2B5EF4-FFF2-40B4-BE49-F238E27FC236}">
                <a16:creationId xmlns:a16="http://schemas.microsoft.com/office/drawing/2014/main" id="{89BADEB6-BA41-9642-B98D-C7FD3C0D6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936EE-BBC9-9545-B2B2-D8248B9527A0}"/>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383228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0712-7128-4A4B-AE63-9A05AB29D5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CA32C8-E98F-7747-BAA7-A6A23F3447AD}"/>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4" name="Footer Placeholder 3">
            <a:extLst>
              <a:ext uri="{FF2B5EF4-FFF2-40B4-BE49-F238E27FC236}">
                <a16:creationId xmlns:a16="http://schemas.microsoft.com/office/drawing/2014/main" id="{434D401A-C75A-B04A-8ADF-08E628AD94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5052DB-50EA-994B-ABC2-E9334E632420}"/>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352547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AE05AF-16E2-2841-937A-92CE0A7ADE77}"/>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3" name="Footer Placeholder 2">
            <a:extLst>
              <a:ext uri="{FF2B5EF4-FFF2-40B4-BE49-F238E27FC236}">
                <a16:creationId xmlns:a16="http://schemas.microsoft.com/office/drawing/2014/main" id="{AB767460-FB4A-4646-9D6D-D37C266628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FC7CA2-5BE2-E945-BDD2-DE7DD2320B84}"/>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190573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63E3-A5F4-784F-A292-7C86276CB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BAEE3A-49A1-124E-8C09-A1CBEDD21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7DF1F4-36C6-B246-87AB-A3F7C337C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7C25E-EFBA-654B-9C9C-21618EBDBBA7}"/>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6" name="Footer Placeholder 5">
            <a:extLst>
              <a:ext uri="{FF2B5EF4-FFF2-40B4-BE49-F238E27FC236}">
                <a16:creationId xmlns:a16="http://schemas.microsoft.com/office/drawing/2014/main" id="{F3970AFC-DAFC-B04D-A53B-35959DF21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1646E-C437-5748-A082-352DE8B404F2}"/>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400892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DB2A-84BA-1B4B-BE94-1FA0BA15E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F63A1E-75F1-FA4D-956F-F0D37B8FF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CA4A3A-5894-7241-B655-BE0DE2A97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7AA7E-334E-5744-8595-31F839716174}"/>
              </a:ext>
            </a:extLst>
          </p:cNvPr>
          <p:cNvSpPr>
            <a:spLocks noGrp="1"/>
          </p:cNvSpPr>
          <p:nvPr>
            <p:ph type="dt" sz="half" idx="10"/>
          </p:nvPr>
        </p:nvSpPr>
        <p:spPr/>
        <p:txBody>
          <a:bodyPr/>
          <a:lstStyle/>
          <a:p>
            <a:fld id="{094CAD98-80B9-7E49-BA8D-2421129E7EA0}" type="datetimeFigureOut">
              <a:rPr lang="en-US" smtClean="0"/>
              <a:t>3/25/21</a:t>
            </a:fld>
            <a:endParaRPr lang="en-US"/>
          </a:p>
        </p:txBody>
      </p:sp>
      <p:sp>
        <p:nvSpPr>
          <p:cNvPr id="6" name="Footer Placeholder 5">
            <a:extLst>
              <a:ext uri="{FF2B5EF4-FFF2-40B4-BE49-F238E27FC236}">
                <a16:creationId xmlns:a16="http://schemas.microsoft.com/office/drawing/2014/main" id="{2C942576-AEE0-8C4F-941C-CA6FE1BAB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AE746-55F7-7F42-847B-5D7D3C77B42A}"/>
              </a:ext>
            </a:extLst>
          </p:cNvPr>
          <p:cNvSpPr>
            <a:spLocks noGrp="1"/>
          </p:cNvSpPr>
          <p:nvPr>
            <p:ph type="sldNum" sz="quarter" idx="12"/>
          </p:nvPr>
        </p:nvSpPr>
        <p:spPr/>
        <p:txBody>
          <a:bodyPr/>
          <a:lstStyle/>
          <a:p>
            <a:fld id="{C2F7D855-75F7-634D-B1C4-CC86D2B27A6B}" type="slidenum">
              <a:rPr lang="en-US" smtClean="0"/>
              <a:t>‹#›</a:t>
            </a:fld>
            <a:endParaRPr lang="en-US"/>
          </a:p>
        </p:txBody>
      </p:sp>
    </p:spTree>
    <p:extLst>
      <p:ext uri="{BB962C8B-B14F-4D97-AF65-F5344CB8AC3E}">
        <p14:creationId xmlns:p14="http://schemas.microsoft.com/office/powerpoint/2010/main" val="282044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5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E880-1C72-8349-99CB-E83AA4B31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0E8B4BA-1807-F042-A12C-FA483873D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AFD6920-B916-5E49-B693-568FCDBDF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AD98-80B9-7E49-BA8D-2421129E7EA0}" type="datetimeFigureOut">
              <a:rPr lang="en-US" smtClean="0"/>
              <a:t>3/25/21</a:t>
            </a:fld>
            <a:endParaRPr lang="en-US"/>
          </a:p>
        </p:txBody>
      </p:sp>
      <p:sp>
        <p:nvSpPr>
          <p:cNvPr id="5" name="Footer Placeholder 4">
            <a:extLst>
              <a:ext uri="{FF2B5EF4-FFF2-40B4-BE49-F238E27FC236}">
                <a16:creationId xmlns:a16="http://schemas.microsoft.com/office/drawing/2014/main" id="{C7474598-3E2F-9C43-B6FF-9C1158A6C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Can I learn to love </a:t>
            </a:r>
            <a:r>
              <a:rPr lang="en-US" dirty="0" err="1"/>
              <a:t>powerpoint</a:t>
            </a:r>
            <a:r>
              <a:rPr lang="en-US" dirty="0"/>
              <a:t>?</a:t>
            </a:r>
          </a:p>
        </p:txBody>
      </p:sp>
      <p:sp>
        <p:nvSpPr>
          <p:cNvPr id="6" name="Slide Number Placeholder 5">
            <a:extLst>
              <a:ext uri="{FF2B5EF4-FFF2-40B4-BE49-F238E27FC236}">
                <a16:creationId xmlns:a16="http://schemas.microsoft.com/office/drawing/2014/main" id="{3A9BF731-9963-FF43-97B9-759D8593D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7D855-75F7-634D-B1C4-CC86D2B27A6B}" type="slidenum">
              <a:rPr lang="en-US" smtClean="0"/>
              <a:t>‹#›</a:t>
            </a:fld>
            <a:endParaRPr lang="en-US"/>
          </a:p>
        </p:txBody>
      </p:sp>
      <p:pic>
        <p:nvPicPr>
          <p:cNvPr id="7" name="Picture 4">
            <a:extLst>
              <a:ext uri="{FF2B5EF4-FFF2-40B4-BE49-F238E27FC236}">
                <a16:creationId xmlns:a16="http://schemas.microsoft.com/office/drawing/2014/main" id="{D204E574-13C9-7A47-95CE-E88ECF530E5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48726" y="136525"/>
            <a:ext cx="1410148" cy="495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77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rgbClr val="131888"/>
          </a:solidFill>
          <a:latin typeface="Petrona Light" pitchFamily="2" charset="77"/>
          <a:ea typeface="Jost*"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Ilisarniq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Ilisarniq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Ilisarniq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Ilisarniq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Ilisarniq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xml" /><Relationship Id="rId3" Type="http://schemas.openxmlformats.org/officeDocument/2006/relationships/slide" Target="slide7.xml" /><Relationship Id="rId4" Type="http://schemas.openxmlformats.org/officeDocument/2006/relationships/slide" Target="slide7.xml" /><Relationship Id="rId5" Type="http://schemas.openxmlformats.org/officeDocument/2006/relationships/slide" Target="slide9.xml" /><Relationship Id="rId6" Type="http://schemas.openxmlformats.org/officeDocument/2006/relationships/slide" Target="slide10.xml" /><Relationship Id="rId7" Type="http://schemas.openxmlformats.org/officeDocument/2006/relationships/slide" Target="slide11.xml" /><Relationship Id="rId8" Type="http://schemas.openxmlformats.org/officeDocument/2006/relationships/slide" Target="slide11.xml" /><Relationship Id="rId9" Type="http://schemas.openxmlformats.org/officeDocument/2006/relationships/slide" Target="slide12.xml" /><Relationship Id="rId10" Type="http://schemas.openxmlformats.org/officeDocument/2006/relationships/slide" Target="slide14.xml" /><Relationship Id="rId11" Type="http://schemas.openxmlformats.org/officeDocument/2006/relationships/slide" Target="slide15.xml" /><Relationship Id="rId12" Type="http://schemas.openxmlformats.org/officeDocument/2006/relationships/slide" Target="slide18.xml" /><Relationship Id="rId13" Type="http://schemas.openxmlformats.org/officeDocument/2006/relationships/slide" Target="slide20.xml" /><Relationship Id="rId14" Type="http://schemas.openxmlformats.org/officeDocument/2006/relationships/slide" Target="slide20.xml" /><Relationship Id="rId15" Type="http://schemas.openxmlformats.org/officeDocument/2006/relationships/slide" Target="slide20.xml" /><Relationship Id="rId16" Type="http://schemas.openxmlformats.org/officeDocument/2006/relationships/slide" Target="slide23.xml" /><Relationship Id="rId17" Type="http://schemas.openxmlformats.org/officeDocument/2006/relationships/slide" Target="slide24.xml" /><Relationship Id="rId18" Type="http://schemas.openxmlformats.org/officeDocument/2006/relationships/slide" Target="slide25.xml" /><Relationship Id="rId19" Type="http://schemas.openxmlformats.org/officeDocument/2006/relationships/slide" Target="slide27.xml" /><Relationship Id="rId20" Type="http://schemas.openxmlformats.org/officeDocument/2006/relationships/slide" Target="slide29.xml" /><Relationship Id="rId21" Type="http://schemas.openxmlformats.org/officeDocument/2006/relationships/slide" Target="slide30.xml" /><Relationship Id="rId22" Type="http://schemas.openxmlformats.org/officeDocument/2006/relationships/slide" Target="slide32.xml" /><Relationship Id="rId23" Type="http://schemas.openxmlformats.org/officeDocument/2006/relationships/slide" Target="slide33.xml" /><Relationship Id="rId24" Type="http://schemas.openxmlformats.org/officeDocument/2006/relationships/slide" Target="slide34.xml" /><Relationship Id="rId25" Type="http://schemas.openxmlformats.org/officeDocument/2006/relationships/slide" Target="slide36.xml" /><Relationship Id="rId26" Type="http://schemas.openxmlformats.org/officeDocument/2006/relationships/slide" Target="slide38.xml" /><Relationship Id="rId27" Type="http://schemas.openxmlformats.org/officeDocument/2006/relationships/slide" Target="slide40.xml" /><Relationship Id="rId28" Type="http://schemas.openxmlformats.org/officeDocument/2006/relationships/slide" Target="slide42.xml" /><Relationship Id="rId29" Type="http://schemas.openxmlformats.org/officeDocument/2006/relationships/slide" Target="slide43.xml" /><Relationship Id="rId30" Type="http://schemas.openxmlformats.org/officeDocument/2006/relationships/slide" Target="slide45.xml" /><Relationship Id="rId31" Type="http://schemas.openxmlformats.org/officeDocument/2006/relationships/slide" Target="slide46.xml" /><Relationship Id="rId32" Type="http://schemas.openxmlformats.org/officeDocument/2006/relationships/slide" Target="slide47.xml" /><Relationship Id="rId33" Type="http://schemas.openxmlformats.org/officeDocument/2006/relationships/slide" Target="slide49.xml" /><Relationship Id="rId34" Type="http://schemas.openxmlformats.org/officeDocument/2006/relationships/slide" Target="slide50.xml" /><Relationship Id="rId35" Type="http://schemas.openxmlformats.org/officeDocument/2006/relationships/slide" Target="slide52.xml" /><Relationship Id="rId36" Type="http://schemas.openxmlformats.org/officeDocument/2006/relationships/slide" Target="slide54.xml" /><Relationship Id="rId37" Type="http://schemas.openxmlformats.org/officeDocument/2006/relationships/slide" Target="slide56.xml" /><Relationship Id="rId38" Type="http://schemas.openxmlformats.org/officeDocument/2006/relationships/slide" Target="slide60.xml" /><Relationship Id="rId39" Type="http://schemas.openxmlformats.org/officeDocument/2006/relationships/slide" Target="slide63.xml" /><Relationship Id="rId40" Type="http://schemas.openxmlformats.org/officeDocument/2006/relationships/slide" Target="slide66.xml" /><Relationship Id="rId41" Type="http://schemas.openxmlformats.org/officeDocument/2006/relationships/slide" Target="slide6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jgm/pandoc/issues/4586"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rstudio/rmarkdown/issues/1625"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yihui/xaringan" TargetMode="External" /><Relationship Id="rId3" Type="http://schemas.openxmlformats.org/officeDocument/2006/relationships/hyperlink" Target="https://rstudio.github.io/distill/" TargetMode="Externa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andoc.org/MANUAL.html#inserting-pauses" TargetMode="Externa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67.xml" /><Relationship Id="rId3" Type="http://schemas.openxmlformats.org/officeDocument/2006/relationships/slide" Target="slide67.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andoc.org/MANUAL.html#column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ymied.medium.com/what-slides-from-markdown-5239ed31e7ac" TargetMode="Externa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jupcho.com/blog/powerpoint" TargetMode="Externa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FC2E-1674-874F-BDE1-CF9EADC1CA8E}"/>
              </a:ext>
            </a:extLst>
          </p:cNvPr>
          <p:cNvSpPr>
            <a:spLocks noGrp="1"/>
          </p:cNvSpPr>
          <p:nvPr>
            <p:ph type="ctrTitle"/>
          </p:nvPr>
        </p:nvSpPr>
        <p:spPr>
          <a:xfrm>
            <a:off x="1524000" y="1122363"/>
            <a:ext cx="9144000" cy="2387600"/>
          </a:xfrm>
        </p:spPr>
        <p:txBody>
          <a:bodyPr/>
          <a:lstStyle/>
          <a:p>
            <a:pPr lvl="0" marL="0" indent="0">
              <a:buNone/>
            </a:pPr>
            <a:r>
              <a:rPr/>
              <a:t>Powerpoint</a:t>
            </a:r>
            <a:r>
              <a:rPr/>
              <a:t> </a:t>
            </a:r>
            <a:r>
              <a:rPr/>
              <a:t>penguins</a:t>
            </a:r>
          </a:p>
        </p:txBody>
      </p:sp>
      <p:sp>
        <p:nvSpPr>
          <p:cNvPr id="3" name="Subtitle 2">
            <a:extLst>
              <a:ext uri="{FF2B5EF4-FFF2-40B4-BE49-F238E27FC236}">
                <a16:creationId xmlns:a16="http://schemas.microsoft.com/office/drawing/2014/main" id="{33F54292-CBCD-A940-B3F9-82125E4CA10B}"/>
              </a:ext>
            </a:extLst>
          </p:cNvPr>
          <p:cNvSpPr>
            <a:spLocks noGrp="1"/>
          </p:cNvSpPr>
          <p:nvPr>
            <p:ph idx="1" type="subTitle"/>
          </p:nvPr>
        </p:nvSpPr>
        <p:spPr>
          <a:xfrm>
            <a:off x="1524000" y="3602038"/>
            <a:ext cx="9144000" cy="1655762"/>
          </a:xfrm>
        </p:spPr>
        <p:txBody>
          <a:bodyPr/>
          <a:lstStyle/>
          <a:p>
            <a:pPr lvl="0" marL="0" indent="0">
              <a:buNone/>
            </a:pPr>
            <a:br/>
            <a:br/>
            <a:r>
              <a:rPr/>
              <a:t>Alison</a:t>
            </a:r>
            <a:r>
              <a:rPr/>
              <a:t> </a:t>
            </a:r>
            <a:r>
              <a:rPr/>
              <a:t>Hill</a:t>
            </a:r>
          </a:p>
        </p:txBody>
      </p:sp>
      <p:sp>
        <p:nvSpPr>
          <p:cNvPr id="4" name="Date Placeholder 3">
            <a:extLst>
              <a:ext uri="{FF2B5EF4-FFF2-40B4-BE49-F238E27FC236}">
                <a16:creationId xmlns:a16="http://schemas.microsoft.com/office/drawing/2014/main" id="{1E4598FF-578E-AB47-AB79-8AD6AE8DDE90}"/>
              </a:ext>
            </a:extLst>
          </p:cNvPr>
          <p:cNvSpPr>
            <a:spLocks noGrp="1"/>
          </p:cNvSpPr>
          <p:nvPr>
            <p:ph idx="10" sz="half" type="dt"/>
          </p:nvPr>
        </p:nvSpPr>
        <p:spPr/>
        <p:txBody>
          <a:bodyPr/>
          <a:lstStyle/>
          <a:p>
            <a:pPr lvl="0" marL="0" indent="0">
              <a:buNone/>
            </a:pPr>
            <a:r>
              <a:rPr/>
              <a:t>2021-03-29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test</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t>l1 above me, but I’m on a new slide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test</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l1 above me, but I’m on a new slide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test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t>l2 above me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l2</a:t>
            </a:r>
          </a:p>
          <a:p>
            <a:pPr lvl="0" marL="0" indent="0">
              <a:spcBef>
                <a:spcPts val="3000"/>
              </a:spcBef>
              <a:buNone/>
            </a:pPr>
            <a:r>
              <a:rPr b="1"/>
              <a:t>l3</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Alt text does not work with urls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indent="0">
              <a:buNone/>
            </a:pPr>
            <a:r>
              <a:rPr>
                <a:latin typeface="Courier"/>
              </a:rPr>
              <a:t>![look a puffin](https://upload.wikimedia.org/wikipedia/commons/9/94/Puffin_Mrkoww.jpg "Title: A proper puffin"){fig.alt="alt text: it is a very cute puffin."}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upload.wikimedia.org/wikipedia/commons/9/94/Puffin_Mrkoww.jpg" id="0" name="Picture 1"/>
          <p:cNvPicPr>
            <a:picLocks noGrp="1" noChangeAspect="1"/>
          </p:cNvPicPr>
          <p:nvPr/>
        </p:nvPicPr>
        <p:blipFill>
          <a:blip r:embed="rId2"/>
          <a:stretch>
            <a:fillRect/>
          </a:stretch>
        </p:blipFill>
        <p:spPr bwMode="auto">
          <a:xfrm>
            <a:off x="3530600" y="1816100"/>
            <a:ext cx="5118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look</a:t>
            </a:r>
            <a:r>
              <a:rPr/>
              <a:t> </a:t>
            </a:r>
            <a:r>
              <a:rPr/>
              <a:t>a</a:t>
            </a:r>
            <a:r>
              <a:rPr/>
              <a:t> </a:t>
            </a:r>
            <a:r>
              <a:rPr/>
              <a:t>puffin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Alt text does not work with local images either</a:t>
            </a:r>
          </a:p>
          <a:p>
            <a:pPr lvl="0" indent="0">
              <a:buNone/>
            </a:pPr>
            <a:r>
              <a:rPr>
                <a:latin typeface="Courier"/>
              </a:rPr>
              <a:t>![look a puffin](images/Puffin_Mrkoww.jpg "Title: A proper puffin"){fig.alt="alt text: it is a very cute puffin."}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uffin_Mrkoww.jpg" id="0" name="Picture 1"/>
          <p:cNvPicPr>
            <a:picLocks noGrp="1" noChangeAspect="1"/>
          </p:cNvPicPr>
          <p:nvPr/>
        </p:nvPicPr>
        <p:blipFill>
          <a:blip r:embed="rId2"/>
          <a:stretch>
            <a:fillRect/>
          </a:stretch>
        </p:blipFill>
        <p:spPr bwMode="auto">
          <a:xfrm>
            <a:off x="3530600" y="1816100"/>
            <a:ext cx="5118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look</a:t>
            </a:r>
            <a:r>
              <a:rPr/>
              <a:t> </a:t>
            </a:r>
            <a:r>
              <a:rPr/>
              <a:t>a</a:t>
            </a:r>
            <a:r>
              <a:rPr/>
              <a:t> </a:t>
            </a:r>
            <a:r>
              <a:rPr/>
              <a:t>puffin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Table of Contents</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1"/>
            <a:r>
              <a:rPr>
                <a:hlinkClick r:id="rId2" action="ppaction://hlinksldjump"/>
              </a:rPr>
              <a:t>hi</a:t>
            </a:r>
          </a:p>
          <a:p>
            <a:pPr lvl="1"/>
            <a:r>
              <a:rPr>
                <a:hlinkClick r:id="rId3" action="ppaction://hlinksldjump"/>
              </a:rPr>
              <a:t>one</a:t>
            </a:r>
          </a:p>
          <a:p>
            <a:pPr lvl="2"/>
            <a:r>
              <a:rPr>
                <a:hlinkClick r:id="rId4" action="ppaction://hlinksldjump"/>
              </a:rPr>
              <a:t>two</a:t>
            </a:r>
          </a:p>
          <a:p>
            <a:pPr lvl="1"/>
            <a:r>
              <a:rPr>
                <a:hlinkClick r:id="rId5" action="ppaction://hlinksldjump"/>
              </a:rPr>
              <a:t>am I header</a:t>
            </a:r>
          </a:p>
          <a:p>
            <a:pPr lvl="1"/>
            <a:r>
              <a:rPr>
                <a:hlinkClick r:id="rId6" action="ppaction://hlinksldjump"/>
              </a:rPr>
              <a:t>test</a:t>
            </a:r>
          </a:p>
          <a:p>
            <a:pPr lvl="1"/>
            <a:r>
              <a:rPr>
                <a:hlinkClick r:id="rId7" action="ppaction://hlinksldjump"/>
              </a:rPr>
              <a:t>test</a:t>
            </a:r>
          </a:p>
          <a:p>
            <a:pPr lvl="2"/>
            <a:r>
              <a:rPr>
                <a:hlinkClick r:id="rId8" action="ppaction://hlinksldjump"/>
              </a:rPr>
              <a:t>l1 above me, but I’m on a new slide</a:t>
            </a:r>
          </a:p>
          <a:p>
            <a:pPr lvl="2"/>
            <a:r>
              <a:rPr>
                <a:hlinkClick r:id="rId9" action="ppaction://hlinksldjump"/>
              </a:rPr>
              <a:t>test</a:t>
            </a:r>
          </a:p>
          <a:p>
            <a:pPr lvl="2"/>
            <a:r>
              <a:rPr>
                <a:hlinkClick r:id="rId10" action="ppaction://hlinksldjump"/>
              </a:rPr>
              <a:t>l2</a:t>
            </a:r>
          </a:p>
          <a:p>
            <a:pPr lvl="2"/>
            <a:r>
              <a:rPr>
                <a:hlinkClick r:id="rId11" action="ppaction://hlinksldjump"/>
              </a:rPr>
              <a:t>Alt text does not work with urls</a:t>
            </a:r>
          </a:p>
          <a:p>
            <a:pPr lvl="2"/>
            <a:r>
              <a:rPr>
                <a:hlinkClick r:id="rId12" action="ppaction://hlinksldjump"/>
              </a:rPr>
              <a:t>Alt text does not work with local images either</a:t>
            </a:r>
          </a:p>
          <a:p>
            <a:pPr lvl="2"/>
            <a:r>
              <a:rPr>
                <a:hlinkClick r:id="rId13" action="ppaction://hlinksldjump"/>
              </a:rPr>
              <a:t>Resizing images with </a:t>
            </a:r>
            <a:r>
              <a:rPr>
                <a:hlinkClick r:id="rId14" action="ppaction://hlinksldjump"/>
                <a:latin typeface="Courier"/>
              </a:rPr>
              <a:t>out.width</a:t>
            </a:r>
            <a:r>
              <a:rPr>
                <a:hlinkClick r:id="rId15" action="ppaction://hlinksldjump"/>
              </a:rPr>
              <a:t> does not work</a:t>
            </a:r>
          </a:p>
          <a:p>
            <a:pPr lvl="1"/>
            <a:r>
              <a:rPr>
                <a:hlinkClick r:id="rId16" action="ppaction://hlinksldjump"/>
              </a:rPr>
              <a:t>Where does the code go?</a:t>
            </a:r>
          </a:p>
          <a:p>
            <a:pPr lvl="2"/>
            <a:r>
              <a:rPr>
                <a:hlinkClick r:id="rId17" action="ppaction://hlinksldjump"/>
              </a:rPr>
              <a:t>Where does the h2 go?</a:t>
            </a:r>
          </a:p>
          <a:p>
            <a:pPr lvl="1"/>
            <a:r>
              <a:rPr>
                <a:hlinkClick r:id="rId18" action="ppaction://hlinksldjump"/>
              </a:rPr>
              <a:t>Where does the teeny tiny plot go?</a:t>
            </a:r>
          </a:p>
          <a:p>
            <a:pPr lvl="1"/>
            <a:r>
              <a:rPr>
                <a:hlinkClick r:id="rId19" action="ppaction://hlinksldjump"/>
              </a:rPr>
              <a:t>But this works</a:t>
            </a:r>
          </a:p>
          <a:p>
            <a:pPr lvl="1"/>
            <a:r>
              <a:rPr>
                <a:hlinkClick r:id="rId20" action="ppaction://hlinksldjump"/>
              </a:rPr>
              <a:t>Hello- I’d like to not be on a new slide</a:t>
            </a:r>
          </a:p>
          <a:p>
            <a:pPr lvl="2"/>
            <a:r>
              <a:rPr>
                <a:hlinkClick r:id="rId21" action="ppaction://hlinksldjump"/>
              </a:rPr>
              <a:t>Code forces plot on new slide …</a:t>
            </a:r>
          </a:p>
          <a:p>
            <a:pPr lvl="1"/>
            <a:r>
              <a:rPr>
                <a:hlinkClick r:id="rId22" action="ppaction://hlinksldjump"/>
              </a:rPr>
              <a:t>this works</a:t>
            </a:r>
          </a:p>
          <a:p>
            <a:pPr lvl="1"/>
            <a:r>
              <a:rPr>
                <a:hlinkClick r:id="rId23" action="ppaction://hlinksldjump"/>
              </a:rPr>
              <a:t>Do you teach literate programming?</a:t>
            </a:r>
          </a:p>
          <a:p>
            <a:pPr lvl="2"/>
            <a:r>
              <a:rPr>
                <a:hlinkClick r:id="rId24" action="ppaction://hlinksldjump"/>
              </a:rPr>
              <a:t>Testing</a:t>
            </a:r>
          </a:p>
          <a:p>
            <a:pPr lvl="2"/>
            <a:r>
              <a:rPr>
                <a:hlinkClick r:id="rId25" action="ppaction://hlinksldjump"/>
              </a:rPr>
              <a:t>Surprised that warnings/messages push plots to next slide?</a:t>
            </a:r>
          </a:p>
          <a:p>
            <a:pPr lvl="2"/>
            <a:r>
              <a:rPr>
                <a:hlinkClick r:id="rId26" action="ppaction://hlinksldjump"/>
              </a:rPr>
              <a:t>Penguin party!</a:t>
            </a:r>
          </a:p>
          <a:p>
            <a:pPr lvl="2"/>
            <a:r>
              <a:rPr>
                <a:hlinkClick r:id="rId27" action="ppaction://hlinksldjump"/>
              </a:rPr>
              <a:t>Teaching in Production</a:t>
            </a:r>
          </a:p>
          <a:p>
            <a:pPr lvl="2"/>
            <a:r>
              <a:rPr>
                <a:hlinkClick r:id="rId28" action="ppaction://hlinksldjump"/>
              </a:rPr>
              <a:t>The output format</a:t>
            </a:r>
          </a:p>
          <a:p>
            <a:pPr lvl="2"/>
            <a:r>
              <a:rPr>
                <a:hlinkClick r:id="rId29" action="ppaction://hlinksldjump"/>
              </a:rPr>
              <a:t>Using markdown</a:t>
            </a:r>
          </a:p>
          <a:p>
            <a:pPr lvl="2"/>
            <a:r>
              <a:rPr>
                <a:hlinkClick r:id="rId30" action="ppaction://hlinksldjump"/>
              </a:rPr>
              <a:t>Observations</a:t>
            </a:r>
          </a:p>
          <a:p>
            <a:pPr lvl="2"/>
            <a:r>
              <a:rPr>
                <a:hlinkClick r:id="rId31" action="ppaction://hlinksldjump"/>
              </a:rPr>
              <a:t>Speaker notes?</a:t>
            </a:r>
          </a:p>
          <a:p>
            <a:pPr lvl="2"/>
            <a:r>
              <a:rPr>
                <a:hlinkClick r:id="rId32" action="ppaction://hlinksldjump"/>
              </a:rPr>
              <a:t>Columns</a:t>
            </a:r>
          </a:p>
          <a:p>
            <a:pPr lvl="2"/>
            <a:r>
              <a:rPr>
                <a:hlinkClick r:id="rId33" action="ppaction://hlinksldjump"/>
              </a:rPr>
              <a:t>So two column won’t work, huh?</a:t>
            </a:r>
          </a:p>
          <a:p>
            <a:pPr lvl="2"/>
            <a:r>
              <a:rPr>
                <a:hlinkClick r:id="rId34" action="ppaction://hlinksldjump"/>
              </a:rPr>
              <a:t>from a blog post</a:t>
            </a:r>
          </a:p>
          <a:p>
            <a:pPr lvl="2"/>
            <a:r>
              <a:rPr>
                <a:hlinkClick r:id="rId35" action="ppaction://hlinksldjump"/>
              </a:rPr>
              <a:t>why???</a:t>
            </a:r>
          </a:p>
          <a:p>
            <a:pPr lvl="2"/>
            <a:r>
              <a:rPr>
                <a:hlinkClick r:id="rId36" action="ppaction://hlinksldjump"/>
              </a:rPr>
              <a:t>Reading in the figure manually</a:t>
            </a:r>
          </a:p>
          <a:p>
            <a:pPr lvl="2"/>
            <a:r>
              <a:rPr>
                <a:hlinkClick r:id="rId37" action="ppaction://hlinksldjump"/>
              </a:rPr>
              <a:t>Testing officedown</a:t>
            </a:r>
          </a:p>
          <a:p>
            <a:pPr lvl="2"/>
            <a:r>
              <a:rPr>
                <a:hlinkClick r:id="rId38" action="ppaction://hlinksldjump"/>
              </a:rPr>
              <a:t>ggplot in right column</a:t>
            </a:r>
          </a:p>
          <a:p>
            <a:pPr lvl="2"/>
            <a:r>
              <a:rPr>
                <a:hlinkClick r:id="rId39" action="ppaction://hlinksldjump"/>
              </a:rPr>
              <a:t>OK how about a style template?</a:t>
            </a:r>
          </a:p>
          <a:p>
            <a:pPr lvl="2"/>
            <a:r>
              <a:rPr>
                <a:hlinkClick r:id="rId40" action="ppaction://hlinksldjump"/>
              </a:rPr>
              <a:t>Side-by-side code + plot</a:t>
            </a:r>
          </a:p>
          <a:p>
            <a:pPr lvl="1"/>
            <a:r>
              <a:rPr>
                <a:hlinkClick r:id="rId41" action="ppaction://hlinksldjump"/>
              </a:rPr>
              <a:t>Notes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Resizing images with </a:t>
            </a:r>
            <a:r>
              <a:rPr b="1">
                <a:latin typeface="Courier"/>
              </a:rPr>
              <a:t>out.width</a:t>
            </a:r>
            <a:r>
              <a:rPr b="1"/>
              <a:t> does not work</a:t>
            </a:r>
          </a:p>
          <a:p>
            <a:pPr lvl="0" indent="0">
              <a:buNone/>
            </a:pPr>
            <a:r>
              <a:rPr>
                <a:solidFill>
                  <a:srgbClr val="06287E"/>
                </a:solidFill>
                <a:latin typeface="Courier"/>
              </a:rPr>
              <a:t>plot</a:t>
            </a:r>
            <a:r>
              <a:rPr>
                <a:latin typeface="Courier"/>
              </a:rPr>
              <a:t>(cars)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unnamed-chunk-1-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hlinkClick r:id="rId2"/>
              </a:rPr>
              <a:t>https://github.com/jgm/pandoc/issues/4586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Where</a:t>
            </a:r>
            <a:r>
              <a:rPr/>
              <a:t> </a:t>
            </a:r>
            <a:r>
              <a:rPr/>
              <a:t>does</a:t>
            </a:r>
            <a:r>
              <a:rPr/>
              <a:t> </a:t>
            </a:r>
            <a:r>
              <a:rPr/>
              <a:t>the</a:t>
            </a:r>
            <a:r>
              <a:rPr/>
              <a:t> </a:t>
            </a:r>
            <a:r>
              <a:rPr/>
              <a:t>code</a:t>
            </a:r>
            <a:r>
              <a:rPr/>
              <a:t> </a:t>
            </a:r>
            <a:r>
              <a:rPr/>
              <a:t>go?</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indent="0">
              <a:buNone/>
            </a:pPr>
            <a:r>
              <a:rPr>
                <a:solidFill>
                  <a:srgbClr val="06287E"/>
                </a:solidFill>
                <a:latin typeface="Courier"/>
              </a:rPr>
              <a:t>head</a:t>
            </a:r>
            <a:r>
              <a:rPr>
                <a:latin typeface="Courier"/>
              </a:rPr>
              <a:t>(penguins, </a:t>
            </a:r>
            <a:r>
              <a:rPr>
                <a:solidFill>
                  <a:srgbClr val="40A070"/>
                </a:solidFill>
                <a:latin typeface="Courier"/>
              </a:rPr>
              <a:t>4</a:t>
            </a:r>
            <a:r>
              <a:rPr>
                <a:latin typeface="Courier"/>
              </a:rPr>
              <a:t>)</a:t>
            </a:r>
          </a:p>
          <a:p>
            <a:pPr lvl="0" indent="0">
              <a:buNone/>
            </a:pPr>
            <a:r>
              <a:rPr>
                <a:latin typeface="Courier"/>
              </a:rPr>
              <a:t>## # A tibble: 4 x 8
##   species island bill_length_mm bill_depth_mm flipper_length_… body_mass_g sex  
##   &lt;fct&gt;   &lt;fct&gt;           &lt;dbl&gt;         &lt;dbl&gt;            &lt;int&gt;       &lt;int&gt; &lt;fct&gt;
## 1 Adelie  Torge…           39.1          18.7              181        3750 male 
## 2 Adelie  Torge…           39.5          17.4              186        3800 fema…
## 3 Adelie  Torge…           40.3          18                195        3250 fema…
## 4 Adelie  Torge…           NA            NA                 NA          NA &lt;NA&gt; 
## # … with 1 more variable: year &lt;int&gt;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Where does the h2 go?</a:t>
            </a:r>
          </a:p>
          <a:p>
            <a:pPr lvl="0" indent="0">
              <a:buNone/>
            </a:pPr>
            <a:r>
              <a:rPr>
                <a:solidFill>
                  <a:srgbClr val="06287E"/>
                </a:solidFill>
                <a:latin typeface="Courier"/>
              </a:rPr>
              <a:t>head</a:t>
            </a:r>
            <a:r>
              <a:rPr>
                <a:latin typeface="Courier"/>
              </a:rPr>
              <a:t>(penguins, </a:t>
            </a:r>
            <a:r>
              <a:rPr>
                <a:solidFill>
                  <a:srgbClr val="40A070"/>
                </a:solidFill>
                <a:latin typeface="Courier"/>
              </a:rPr>
              <a:t>4</a:t>
            </a:r>
            <a:r>
              <a:rPr>
                <a:latin typeface="Courier"/>
              </a:rPr>
              <a:t>)</a:t>
            </a:r>
          </a:p>
          <a:p>
            <a:pPr lvl="0" indent="0">
              <a:buNone/>
            </a:pPr>
            <a:r>
              <a:rPr>
                <a:latin typeface="Courier"/>
              </a:rPr>
              <a:t>## # A tibble: 4 x 8
##   species island bill_length_mm bill_depth_mm flipper_length_… body_mass_g sex  
##   &lt;fct&gt;   &lt;fct&gt;           &lt;dbl&gt;         &lt;dbl&gt;            &lt;int&gt;       &lt;int&gt; &lt;fct&gt;
## 1 Adelie  Torge…           39.1          18.7              181        3750 male 
## 2 Adelie  Torge…           39.5          17.4              186        3800 fema…
## 3 Adelie  Torge…           40.3          18                195        3250 fema…
## 4 Adelie  Torge…           NA            NA                 NA          NA &lt;NA&gt; 
## # … with 1 more variable: year &lt;int&gt;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Where</a:t>
            </a:r>
            <a:r>
              <a:rPr/>
              <a:t> </a:t>
            </a:r>
            <a:r>
              <a:rPr/>
              <a:t>does</a:t>
            </a:r>
            <a:r>
              <a:rPr/>
              <a:t> </a:t>
            </a:r>
            <a:r>
              <a:rPr/>
              <a:t>the</a:t>
            </a:r>
            <a:r>
              <a:rPr/>
              <a:t> </a:t>
            </a:r>
            <a:r>
              <a:rPr/>
              <a:t>teeny</a:t>
            </a:r>
            <a:r>
              <a:rPr/>
              <a:t> </a:t>
            </a:r>
            <a:r>
              <a:rPr/>
              <a:t>tiny</a:t>
            </a:r>
            <a:r>
              <a:rPr/>
              <a:t> </a:t>
            </a:r>
            <a:r>
              <a:rPr/>
              <a:t>plot</a:t>
            </a:r>
            <a:r>
              <a:rPr/>
              <a:t> </a:t>
            </a:r>
            <a:r>
              <a:rPr/>
              <a:t>go?</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indent="0">
              <a:buNone/>
            </a:pPr>
            <a:r>
              <a:rPr>
                <a:solidFill>
                  <a:srgbClr val="06287E"/>
                </a:solidFill>
                <a:latin typeface="Courier"/>
              </a:rPr>
              <a:t>plot</a:t>
            </a:r>
            <a:r>
              <a:rPr>
                <a:latin typeface="Courier"/>
              </a:rPr>
              <a:t>(cars)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cars-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But</a:t>
            </a:r>
            <a:r>
              <a:rPr/>
              <a:t> </a:t>
            </a:r>
            <a:r>
              <a:rPr/>
              <a:t>this</a:t>
            </a:r>
            <a:r>
              <a:rPr/>
              <a:t> </a:t>
            </a:r>
            <a:r>
              <a:rPr/>
              <a:t>works</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1"/>
            <a:r>
              <a:rPr/>
              <a:t>Adelie</a:t>
            </a:r>
          </a:p>
          <a:p>
            <a:pPr lvl="1"/>
            <a:r>
              <a:rPr/>
              <a:t>Chinstrap 4</a:t>
            </a:r>
          </a:p>
          <a:p>
            <a:pPr lvl="1"/>
            <a:r>
              <a:rPr/>
              <a:t>Gentoo</a:t>
            </a:r>
          </a:p>
          <a:p>
            <a:pPr lvl="0" indent="0">
              <a:buNone/>
            </a:pPr>
            <a:r>
              <a:rPr>
                <a:solidFill>
                  <a:srgbClr val="40A070"/>
                </a:solidFill>
                <a:latin typeface="Courier"/>
              </a:rPr>
              <a:t>2</a:t>
            </a:r>
            <a:r>
              <a:rPr>
                <a:latin typeface="Courier"/>
              </a:rPr>
              <a:t> </a:t>
            </a:r>
            <a:r>
              <a:rPr>
                <a:solidFill>
                  <a:srgbClr val="4070A0"/>
                </a:solidFill>
                <a:latin typeface="Courier"/>
              </a:rPr>
              <a:t>+</a:t>
            </a:r>
            <a:r>
              <a:rPr>
                <a:latin typeface="Courier"/>
              </a:rPr>
              <a:t> </a:t>
            </a:r>
            <a:r>
              <a:rPr>
                <a:solidFill>
                  <a:srgbClr val="40A070"/>
                </a:solidFill>
                <a:latin typeface="Courier"/>
              </a:rPr>
              <a:t>2</a:t>
            </a:r>
          </a:p>
          <a:p>
            <a:pPr lvl="0" indent="0">
              <a:buNone/>
            </a:pPr>
            <a:r>
              <a:rPr>
                <a:latin typeface="Courier"/>
              </a:rPr>
              <a:t>## [1] 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I’m unlisted</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Hello-</a:t>
            </a:r>
            <a:r>
              <a:rPr/>
              <a:t> </a:t>
            </a:r>
            <a:r>
              <a:rPr/>
              <a:t>I’d</a:t>
            </a:r>
            <a:r>
              <a:rPr/>
              <a:t> </a:t>
            </a:r>
            <a:r>
              <a:rPr/>
              <a:t>like</a:t>
            </a:r>
            <a:r>
              <a:rPr/>
              <a:t> </a:t>
            </a:r>
            <a:r>
              <a:rPr/>
              <a:t>to</a:t>
            </a:r>
            <a:r>
              <a:rPr/>
              <a:t> </a:t>
            </a:r>
            <a:r>
              <a:rPr/>
              <a:t>not</a:t>
            </a:r>
            <a:r>
              <a:rPr/>
              <a:t> </a:t>
            </a:r>
            <a:r>
              <a:rPr/>
              <a:t>be</a:t>
            </a:r>
            <a:r>
              <a:rPr/>
              <a:t> </a:t>
            </a:r>
            <a:r>
              <a:rPr/>
              <a:t>on</a:t>
            </a:r>
            <a:r>
              <a:rPr/>
              <a:t> </a:t>
            </a:r>
            <a:r>
              <a:rPr/>
              <a:t>a</a:t>
            </a:r>
            <a:r>
              <a:rPr/>
              <a:t> </a:t>
            </a:r>
            <a:r>
              <a:rPr/>
              <a:t>new</a:t>
            </a:r>
            <a:r>
              <a:rPr/>
              <a:t> </a:t>
            </a:r>
            <a:r>
              <a:rPr/>
              <a:t>slide</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hlinkClick r:id="rId2"/>
              </a:rPr>
              <a:t>https://github.com/rstudio/rmarkdown/issues/1625</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t>hello</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Code forces plot on new slide …</a:t>
            </a:r>
          </a:p>
          <a:p>
            <a:pPr lvl="0" indent="0">
              <a:buNone/>
            </a:pPr>
            <a:r>
              <a:rPr i="1">
                <a:solidFill>
                  <a:srgbClr val="60A0B0"/>
                </a:solidFill>
                <a:latin typeface="Courier"/>
              </a:rPr>
              <a:t># Histogram example: flipper length by species</a:t>
            </a:r>
            <a:br/>
            <a:r>
              <a:rPr>
                <a:solidFill>
                  <a:srgbClr val="06287E"/>
                </a:solidFill>
                <a:latin typeface="Courier"/>
              </a:rPr>
              <a:t>ggplot</a:t>
            </a:r>
            <a:r>
              <a:rPr>
                <a:latin typeface="Courier"/>
              </a:rPr>
              <a:t>(</a:t>
            </a:r>
            <a:r>
              <a:rPr>
                <a:solidFill>
                  <a:srgbClr val="7D9029"/>
                </a:solidFill>
                <a:latin typeface="Courier"/>
              </a:rPr>
              <a:t>data =</a:t>
            </a:r>
            <a:r>
              <a:rPr>
                <a:latin typeface="Courier"/>
              </a:rPr>
              <a:t> penguins, </a:t>
            </a:r>
            <a:br/>
            <a:r>
              <a:rPr>
                <a:latin typeface="Courier"/>
              </a:rPr>
              <a:t>       </a:t>
            </a:r>
            <a:r>
              <a:rPr>
                <a:solidFill>
                  <a:srgbClr val="06287E"/>
                </a:solidFill>
                <a:latin typeface="Courier"/>
              </a:rPr>
              <a:t>aes</a:t>
            </a:r>
            <a:r>
              <a:rPr>
                <a:latin typeface="Courier"/>
              </a:rPr>
              <a:t>(</a:t>
            </a:r>
            <a:r>
              <a:rPr>
                <a:solidFill>
                  <a:srgbClr val="7D9029"/>
                </a:solidFill>
                <a:latin typeface="Courier"/>
              </a:rPr>
              <a:t>x =</a:t>
            </a:r>
            <a:r>
              <a:rPr>
                <a:latin typeface="Courier"/>
              </a:rPr>
              <a:t> flipper_length_mm))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br/>
            <a:r>
              <a:rPr>
                <a:latin typeface="Courier"/>
              </a:rPr>
              <a:t>    </a:t>
            </a:r>
            <a:r>
              <a:rPr>
                <a:solidFill>
                  <a:srgbClr val="06287E"/>
                </a:solidFill>
                <a:latin typeface="Courier"/>
              </a:rPr>
              <a:t>aes</a:t>
            </a:r>
            <a:r>
              <a:rPr>
                <a:latin typeface="Courier"/>
              </a:rPr>
              <a:t>(</a:t>
            </a:r>
            <a:r>
              <a:rPr>
                <a:solidFill>
                  <a:srgbClr val="7D9029"/>
                </a:solidFill>
                <a:latin typeface="Courier"/>
              </a:rPr>
              <a:t>fill =</a:t>
            </a:r>
            <a:r>
              <a:rPr>
                <a:latin typeface="Courier"/>
              </a:rPr>
              <a:t> species), </a:t>
            </a:r>
            <a:br/>
            <a:r>
              <a:rPr>
                <a:latin typeface="Courier"/>
              </a:rPr>
              <a:t>    </a:t>
            </a:r>
            <a:r>
              <a:rPr>
                <a:solidFill>
                  <a:srgbClr val="7D9029"/>
                </a:solidFill>
                <a:latin typeface="Courier"/>
              </a:rPr>
              <a:t>alpha =</a:t>
            </a:r>
            <a:r>
              <a:rPr>
                <a:latin typeface="Courier"/>
              </a:rPr>
              <a:t> </a:t>
            </a:r>
            <a:r>
              <a:rPr>
                <a:solidFill>
                  <a:srgbClr val="40A070"/>
                </a:solidFill>
                <a:latin typeface="Courier"/>
              </a:rPr>
              <a:t>0.5</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"darkorange"</a:t>
            </a:r>
            <a:r>
              <a:rPr>
                <a:latin typeface="Courier"/>
              </a:rPr>
              <a:t>,</a:t>
            </a:r>
            <a:r>
              <a:rPr>
                <a:solidFill>
                  <a:srgbClr val="4070A0"/>
                </a:solidFill>
                <a:latin typeface="Courier"/>
              </a:rPr>
              <a:t>"darkorchid"</a:t>
            </a:r>
            <a:r>
              <a:rPr>
                <a:latin typeface="Courier"/>
              </a:rPr>
              <a:t>,</a:t>
            </a:r>
            <a:r>
              <a:rPr>
                <a:solidFill>
                  <a:srgbClr val="4070A0"/>
                </a:solidFill>
                <a:latin typeface="Courier"/>
              </a:rPr>
              <a:t>"cyan4"</a:t>
            </a:r>
            <a:r>
              <a:rPr>
                <a:latin typeface="Courier"/>
              </a:rPr>
              <a: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stack-hist-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this</a:t>
            </a:r>
            <a:r>
              <a:rPr/>
              <a:t> </a:t>
            </a:r>
            <a:r>
              <a:rPr/>
              <a:t>works</a:t>
            </a:r>
          </a:p>
        </p:txBody>
      </p:sp>
      <p:pic>
        <p:nvPicPr>
          <p:cNvPr descr="figs/dodge-hist-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Do</a:t>
            </a:r>
            <a:r>
              <a:rPr/>
              <a:t> </a:t>
            </a:r>
            <a:r>
              <a:rPr/>
              <a:t>you</a:t>
            </a:r>
            <a:r>
              <a:rPr/>
              <a:t> </a:t>
            </a:r>
            <a:r>
              <a:rPr/>
              <a:t>teach</a:t>
            </a:r>
            <a:r>
              <a:rPr/>
              <a:t> </a:t>
            </a:r>
            <a:r>
              <a:rPr/>
              <a:t>literate</a:t>
            </a:r>
            <a:r>
              <a:rPr/>
              <a:t> </a:t>
            </a:r>
            <a:r>
              <a:rPr/>
              <a:t>programming?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Testing</a:t>
            </a:r>
          </a:p>
          <a:p>
            <a:pPr lvl="0" indent="0">
              <a:buNone/>
            </a:pPr>
            <a:r>
              <a:rPr>
                <a:latin typeface="Courier"/>
              </a:rPr>
              <a:t>## Warning: Removed 2 rows containing missing values (geom_point).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unnamed-chunk-4-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Surprised that warnings/messages push plots to next slide?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unnamed-chunk-5-1.png" id="0" name="Picture 1"/>
          <p:cNvPicPr>
            <a:picLocks noGrp="1" noChangeAspect="1"/>
          </p:cNvPicPr>
          <p:nvPr/>
        </p:nvPicPr>
        <p:blipFill>
          <a:blip r:embed="rId2"/>
          <a:stretch>
            <a:fillRect/>
          </a:stretch>
        </p:blipFill>
        <p:spPr bwMode="auto">
          <a:xfrm>
            <a:off x="1752600" y="1816100"/>
            <a:ext cx="86868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Penguin party!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nguins_cran.png" id="0" name="Picture 1"/>
          <p:cNvPicPr>
            <a:picLocks noGrp="1" noChangeAspect="1"/>
          </p:cNvPicPr>
          <p:nvPr/>
        </p:nvPicPr>
        <p:blipFill>
          <a:blip r:embed="rId2"/>
          <a:stretch>
            <a:fillRect/>
          </a:stretch>
        </p:blipFill>
        <p:spPr bwMode="auto">
          <a:xfrm>
            <a:off x="4216400" y="1816100"/>
            <a:ext cx="3746500" cy="4343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hi</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Teaching in Production</a:t>
            </a:r>
          </a:p>
          <a:p>
            <a:pPr lvl="0" marL="0" indent="0">
              <a:buNone/>
            </a:pPr>
            <a:r>
              <a:rPr/>
              <a:t>. . .</a:t>
            </a:r>
          </a:p>
          <a:p>
            <a:pPr lvl="0" marL="0" indent="0">
              <a:buNone/>
            </a:pPr>
            <a:r>
              <a:rPr/>
              <a:t>Tip #1: Use R Markdown to make slides with </a:t>
            </a:r>
            <a:r>
              <a:rPr>
                <a:hlinkClick r:id="rId2"/>
              </a:rPr>
              <a:t>xaringan</a:t>
            </a:r>
          </a:p>
          <a:p>
            <a:pPr lvl="0" marL="0" indent="0">
              <a:buNone/>
            </a:pPr>
            <a:r>
              <a:rPr/>
              <a:t>. . .</a:t>
            </a:r>
          </a:p>
          <a:p>
            <a:pPr lvl="0" marL="0" indent="0">
              <a:buNone/>
            </a:pPr>
            <a:r>
              <a:rPr/>
              <a:t>Tip #2: Use R Markdown to make a shareable site with </a:t>
            </a:r>
            <a:r>
              <a:rPr>
                <a:hlinkClick r:id="rId3"/>
              </a:rPr>
              <a:t>distill</a:t>
            </a:r>
          </a:p>
          <a:p>
            <a:pPr lvl="0" marL="0" indent="0">
              <a:buNone/>
            </a:pPr>
            <a:r>
              <a:rPr/>
              <a:t>. . .</a:t>
            </a:r>
          </a:p>
          <a:p>
            <a:pPr lvl="0" marL="0" indent="0">
              <a:buNone/>
            </a:pPr>
            <a:r>
              <a:rPr/>
              <a:t>Q &amp; 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t>I don’t get it</a:t>
            </a:r>
          </a:p>
          <a:p>
            <a:pPr lvl="0" marL="0" indent="0">
              <a:buNone/>
            </a:pPr>
            <a:r>
              <a:rPr>
                <a:hlinkClick r:id="rId2"/>
              </a:rPr>
              <a:t>https://pandoc.org/MANUAL.html#inserting-pauses</a:t>
            </a:r>
          </a:p>
          <a:p>
            <a:pPr lvl="0" marL="0" indent="0">
              <a:buNone/>
            </a:pPr>
            <a:r>
              <a:rPr/>
              <a:t>Oh: “Note: this feature is not yet implemented for PowerPoint output.”</a:t>
            </a:r>
          </a:p>
          <a:p>
            <a:pPr lvl="0" marL="0" indent="0">
              <a:buNone/>
            </a:pPr>
            <a:r>
              <a:rPr/>
              <a:t>so no incremental slides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The output format</a:t>
            </a:r>
          </a:p>
          <a:p>
            <a:pPr lvl="0" indent="0">
              <a:buNone/>
            </a:pPr>
            <a:r>
              <a:rPr>
                <a:solidFill>
                  <a:srgbClr val="BC7A00"/>
                </a:solidFill>
                <a:latin typeface="Courier"/>
              </a:rPr>
              <a:t>---</a:t>
            </a:r>
            <a:br/>
            <a:r>
              <a:rPr>
                <a:solidFill>
                  <a:srgbClr val="06287E"/>
                </a:solidFill>
                <a:latin typeface="Courier"/>
              </a:rPr>
              <a:t>output</a:t>
            </a:r>
            <a:r>
              <a:rPr b="1">
                <a:solidFill>
                  <a:srgbClr val="007020"/>
                </a:solidFill>
                <a:latin typeface="Courier"/>
              </a:rPr>
              <a:t>:</a:t>
            </a:r>
            <a:r>
              <a:rPr>
                <a:solidFill>
                  <a:srgbClr val="7D9029"/>
                </a:solidFill>
                <a:latin typeface="Courier"/>
              </a:rPr>
              <a:t> xaringan::moon_reader</a:t>
            </a:r>
            <a:br/>
            <a:r>
              <a:rPr>
                <a:solidFill>
                  <a:srgbClr val="BC7A00"/>
                </a:solidFill>
                <a:latin typeface="Courier"/>
              </a:rPr>
              <a: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Using markdown</a:t>
            </a:r>
          </a:p>
          <a:p>
            <a:pPr lvl="0" marL="0" indent="0">
              <a:buNone/>
            </a:pPr>
            <a:r>
              <a:rPr/>
              <a:t>Fair game:</a:t>
            </a:r>
          </a:p>
          <a:p>
            <a:pPr lvl="1"/>
            <a:r>
              <a:rPr/>
              <a:t>headers (</a:t>
            </a:r>
            <a:r>
              <a:rPr>
                <a:latin typeface="Courier"/>
              </a:rPr>
              <a:t>#</a:t>
            </a:r>
            <a:r>
              <a:rPr/>
              <a:t>, etc.)</a:t>
            </a:r>
          </a:p>
          <a:p>
            <a:pPr lvl="1"/>
            <a:r>
              <a:rPr b="1"/>
              <a:t>bold</a:t>
            </a:r>
          </a:p>
          <a:p>
            <a:pPr lvl="1"/>
            <a:r>
              <a:rPr i="1"/>
              <a:t>italics</a:t>
            </a:r>
          </a:p>
          <a:p>
            <a:pPr lvl="1"/>
            <a:r>
              <a:rPr/>
              <a:t>lists (like this one!)</a:t>
            </a:r>
          </a:p>
          <a:p>
            <a:pPr lvl="0" marL="0" indent="0">
              <a:buNone/>
            </a:pPr>
            <a:r>
              <a:rPr/>
              <a:t>You can include </a:t>
            </a:r>
            <a:r>
              <a:rPr b="1"/>
              <a:t>Knit</a:t>
            </a:r>
            <a:r>
              <a:rPr/>
              <a:t> markdown as </a:t>
            </a:r>
            <a:r>
              <a:rPr i="1"/>
              <a:t>normal</a:t>
            </a:r>
            <a:r>
              <a:rPr baseline="30000">
                <a:hlinkClick r:id="rId2" action="ppaction://hlinksldjump"/>
              </a:rPr>
              <a:t>1</a:t>
            </a:r>
            <a:r>
              <a:rPr/>
              <a:t>.</a:t>
            </a:r>
            <a:r>
              <a:rPr baseline="30000">
                <a:hlinkClick r:id="rId3" action="ppaction://hlinksldjump"/>
              </a:rPr>
              <a:t>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t>PowerPoint</a:t>
            </a:r>
          </a:p>
          <a:p>
            <a:pPr lvl="0" indent="0">
              <a:buNone/>
            </a:pPr>
            <a:r>
              <a:rPr>
                <a:latin typeface="Courier"/>
              </a:rPr>
              <a:t>Templates included with Microsoft PowerPoint 2013 (either with .pptx or .potx extension) are known to work, as are most templates derived from these.
The specific requirement is that the template should begin with the following first four layouts:
    Title Slide
    Title and Content
    Section Header
    Two Content
All templates included with a recent version of MS PowerPoint will fit these criteria. (You can click on Layout under the Home menu to check.)
You can also modify the default reference.pptx: first run pandoc -o custom-reference.pptx --print-default-data-file reference.pptx, and then modify custom-reference.pptx in MS PowerPoint (pandoc will use the first four layout slides, as mentioned above).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Observations</a:t>
            </a:r>
          </a:p>
          <a:p>
            <a:pPr lvl="1">
              <a:buAutoNum type="arabicPeriod"/>
            </a:pPr>
            <a:r>
              <a:rPr/>
              <a:t>Code looks like crap, and I cannot do anything about it?</a:t>
            </a:r>
          </a:p>
          <a:p>
            <a:pPr lvl="1">
              <a:buAutoNum type="arabicPeriod"/>
            </a:pPr>
            <a:r>
              <a:rPr/>
              <a:t>The reference template looks like crap?</a:t>
            </a:r>
          </a:p>
          <a:p>
            <a:pPr lvl="1">
              <a:buAutoNum type="arabicPeriod"/>
            </a:pPr>
            <a:r>
              <a:rPr/>
              <a:t>My plots look like crap? Why is the resolution so poor?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Speaker notes?</a:t>
            </a:r>
          </a:p>
          <a:p>
            <a:pPr lvl="0" marL="0" indent="0">
              <a:buNone/>
            </a:pPr>
            <a:r>
              <a:rPr/>
              <a:t>wow that works- very neat 🎉</a:t>
            </a:r>
          </a:p>
          <a:p>
            <a:pPr lvl="0" marL="0" indent="0">
              <a:buNone/>
            </a:pPr>
            <a:r>
              <a:rPr/>
              <a:t>ooh and emojis work too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Columns</a:t>
            </a:r>
          </a:p>
          <a:p>
            <a:pPr lvl="0" marL="0" indent="0">
              <a:buNone/>
            </a:pPr>
            <a:r>
              <a:rPr/>
              <a:t>This syntax is insane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C7620-AED3-AE4A-B2C1-7249C832B0BC}"/>
              </a:ext>
            </a:extLst>
          </p:cNvPr>
          <p:cNvSpPr>
            <a:spLocks noGrp="1"/>
          </p:cNvSpPr>
          <p:nvPr>
            <p:ph idx="1" sz="half"/>
          </p:nvPr>
        </p:nvSpPr>
        <p:spPr/>
        <p:txBody>
          <a:bodyPr/>
          <a:lstStyle/>
          <a:p>
            <a:pPr lvl="0" marL="0" indent="0">
              <a:buNone/>
            </a:pPr>
            <a:r>
              <a:rPr/>
              <a:t>left</a:t>
            </a:r>
          </a:p>
        </p:txBody>
      </p:sp>
      <p:sp>
        <p:nvSpPr>
          <p:cNvPr id="4" name="Content Placeholder 3">
            <a:extLst>
              <a:ext uri="{FF2B5EF4-FFF2-40B4-BE49-F238E27FC236}">
                <a16:creationId xmlns:a16="http://schemas.microsoft.com/office/drawing/2014/main" id="{8E9C5727-6A4B-6046-A1CC-BB2736114570}"/>
              </a:ext>
            </a:extLst>
          </p:cNvPr>
          <p:cNvSpPr>
            <a:spLocks noGrp="1"/>
          </p:cNvSpPr>
          <p:nvPr>
            <p:ph idx="2" sz="half"/>
          </p:nvPr>
        </p:nvSpPr>
        <p:spPr/>
        <p:txBody>
          <a:bodyPr/>
          <a:lstStyle/>
          <a:p>
            <a:pPr lvl="0" marL="0" indent="0">
              <a:buNone/>
            </a:pPr>
            <a:r>
              <a:rPr/>
              <a:t>right somehow, these columns end up on a different slide? oh right, because I tried to use words above, see: “This syntax is insane”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So two column won’t work, huh?</a:t>
            </a:r>
          </a:p>
          <a:p>
            <a:pPr lvl="0" marL="0" indent="0">
              <a:buNone/>
            </a:pPr>
            <a:r>
              <a:rPr/>
              <a:t>Cool cool.</a:t>
            </a:r>
          </a:p>
          <a:p>
            <a:pPr lvl="0" marL="0" indent="0">
              <a:buNone/>
            </a:pPr>
            <a:r>
              <a:rPr/>
              <a:t>I just copy pasted from here: </a:t>
            </a:r>
            <a:r>
              <a:rPr>
                <a:hlinkClick r:id="rId2"/>
              </a:rPr>
              <a:t>https://pandoc.org/MANUAL.html#columns</a:t>
            </a:r>
          </a:p>
          <a:p>
            <a:pPr lvl="0" marL="0" indent="0">
              <a:buNone/>
            </a:pPr>
            <a:r>
              <a:rPr/>
              <a:t>Note: this ended up working (I think) after going into visual editor mode then back.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t>Just some normal text on this slide please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from a blog post</a:t>
            </a:r>
          </a:p>
          <a:p>
            <a:pPr lvl="0" marL="0" indent="0">
              <a:buNone/>
            </a:pPr>
            <a:r>
              <a:rPr>
                <a:hlinkClick r:id="rId2"/>
              </a:rPr>
              <a:t>https://stymied.medium.com/what-slides-from-markdown-5239ed31e7ac</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C7620-AED3-AE4A-B2C1-7249C832B0BC}"/>
              </a:ext>
            </a:extLst>
          </p:cNvPr>
          <p:cNvSpPr>
            <a:spLocks noGrp="1"/>
          </p:cNvSpPr>
          <p:nvPr>
            <p:ph idx="1" sz="half"/>
          </p:nvPr>
        </p:nvSpPr>
        <p:spPr/>
        <p:txBody>
          <a:bodyPr/>
          <a:lstStyle/>
          <a:p>
            <a:pPr lvl="0" marL="0" indent="0">
              <a:buNone/>
            </a:pPr>
            <a:r>
              <a:rPr/>
              <a:t>Left column:</a:t>
            </a:r>
          </a:p>
          <a:p>
            <a:pPr lvl="1"/>
            <a:r>
              <a:rPr/>
              <a:t>Bullet</a:t>
            </a:r>
          </a:p>
          <a:p>
            <a:pPr lvl="1"/>
            <a:r>
              <a:rPr/>
              <a:t>Bullet</a:t>
            </a:r>
          </a:p>
          <a:p>
            <a:pPr lvl="1"/>
            <a:r>
              <a:rPr/>
              <a:t>Bullet</a:t>
            </a:r>
          </a:p>
        </p:txBody>
      </p:sp>
      <p:pic>
        <p:nvPicPr>
          <p:cNvPr descr="images/penguins_cran.png" id="0" name="Picture 1"/>
          <p:cNvPicPr>
            <a:picLocks noGrp="1" noChangeAspect="1"/>
          </p:cNvPicPr>
          <p:nvPr/>
        </p:nvPicPr>
        <p:blipFill>
          <a:blip r:embed="rId2"/>
          <a:stretch>
            <a:fillRect/>
          </a:stretch>
        </p:blipFill>
        <p:spPr bwMode="auto">
          <a:xfrm>
            <a:off x="6883400" y="1816100"/>
            <a:ext cx="3746500" cy="43434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why???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C7620-AED3-AE4A-B2C1-7249C832B0BC}"/>
              </a:ext>
            </a:extLst>
          </p:cNvPr>
          <p:cNvSpPr>
            <a:spLocks noGrp="1"/>
          </p:cNvSpPr>
          <p:nvPr>
            <p:ph idx="1" sz="half"/>
          </p:nvPr>
        </p:nvSpPr>
        <p:spPr/>
        <p:txBody>
          <a:bodyPr/>
          <a:lstStyle/>
          <a:p>
            <a:pPr lvl="0" marL="0" indent="0">
              <a:buNone/>
            </a:pPr>
            <a:r>
              <a:rPr/>
              <a:t>Left column:</a:t>
            </a:r>
          </a:p>
          <a:p>
            <a:pPr lvl="1"/>
            <a:r>
              <a:rPr/>
              <a:t>Bullet</a:t>
            </a:r>
          </a:p>
          <a:p>
            <a:pPr lvl="1"/>
            <a:r>
              <a:rPr/>
              <a:t>Bullet</a:t>
            </a:r>
          </a:p>
          <a:p>
            <a:pPr lvl="1"/>
            <a:r>
              <a:rPr/>
              <a:t>Bullet</a:t>
            </a:r>
          </a:p>
        </p:txBody>
      </p:sp>
      <p:pic>
        <p:nvPicPr>
          <p:cNvPr descr="figs/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Yes</a:t>
            </a:r>
            <a:r>
              <a:rPr/>
              <a:t> </a:t>
            </a:r>
            <a:r>
              <a:rPr/>
              <a:t>caption!</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Reading in the figure manually</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C7620-AED3-AE4A-B2C1-7249C832B0BC}"/>
              </a:ext>
            </a:extLst>
          </p:cNvPr>
          <p:cNvSpPr>
            <a:spLocks noGrp="1"/>
          </p:cNvSpPr>
          <p:nvPr>
            <p:ph idx="1" sz="half"/>
          </p:nvPr>
        </p:nvSpPr>
        <p:spPr/>
        <p:txBody>
          <a:bodyPr/>
          <a:lstStyle/>
          <a:p>
            <a:pPr lvl="0" marL="0" indent="0">
              <a:buNone/>
            </a:pPr>
            <a:r>
              <a:rPr/>
              <a:t>Left column at </a:t>
            </a:r>
            <a:r>
              <a:rPr>
                <a:latin typeface="Courier"/>
              </a:rPr>
              <a:t>width='10%'</a:t>
            </a:r>
            <a:r>
              <a:rPr/>
              <a:t>?:</a:t>
            </a:r>
          </a:p>
          <a:p>
            <a:pPr lvl="1"/>
            <a:r>
              <a:rPr/>
              <a:t>This</a:t>
            </a:r>
          </a:p>
          <a:p>
            <a:pPr lvl="1"/>
            <a:r>
              <a:rPr/>
              <a:t>is</a:t>
            </a:r>
          </a:p>
          <a:p>
            <a:pPr lvl="1"/>
            <a:r>
              <a:rPr/>
              <a:t>a</a:t>
            </a:r>
          </a:p>
          <a:p>
            <a:pPr lvl="1"/>
            <a:r>
              <a:rPr/>
              <a:t>hack</a:t>
            </a:r>
          </a:p>
        </p:txBody>
      </p:sp>
      <p:pic>
        <p:nvPicPr>
          <p:cNvPr descr="figs/flipper-hist-1.png" id="0" name="Picture 1"/>
          <p:cNvPicPr>
            <a:picLocks noGrp="1" noChangeAspect="1"/>
          </p:cNvPicPr>
          <p:nvPr/>
        </p:nvPicPr>
        <p:blipFill>
          <a:blip r:embed="rId2"/>
          <a:stretch>
            <a:fillRect/>
          </a:stretch>
        </p:blipFill>
        <p:spPr bwMode="auto">
          <a:xfrm>
            <a:off x="6172200" y="1917700"/>
            <a:ext cx="5181600" cy="4140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Testing officedown</a:t>
            </a:r>
          </a:p>
          <a:p>
            <a:pPr lvl="0" indent="0">
              <a:buNone/>
            </a:pPr>
            <a:r>
              <a:rPr>
                <a:latin typeface="Courier"/>
              </a:rPr>
              <a:t>## $code
## &lt;quosure&gt;
## expr: ^
## env:  empty
## 
## $ggobj</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unnamed-chunk-9-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indent="0">
              <a:buNone/>
            </a:pPr>
            <a:r>
              <a:rPr>
                <a:latin typeface="Courier"/>
              </a:rPr>
              <a:t>## 
## $bg
## [1] "white"
## 
## $fonts
## list()
## 
## $pointsize
## [1] 12
## 
## $editable
## [1] TRUE
## 
## attr(,"class")
## [1] "dml"</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unnamed-chunk-10-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t>if slide level is 1, I cannot use section slides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ggplot in right column</a:t>
            </a:r>
          </a:p>
          <a:p>
            <a:pPr lvl="1"/>
            <a:r>
              <a:rPr/>
              <a:t>Some</a:t>
            </a:r>
          </a:p>
          <a:p>
            <a:pPr lvl="1"/>
            <a:r>
              <a:rPr/>
              <a:t>Bullets</a:t>
            </a:r>
          </a:p>
          <a:p>
            <a:pPr lvl="0" indent="0">
              <a:buNone/>
            </a:pPr>
            <a:r>
              <a:rPr>
                <a:latin typeface="Courier"/>
              </a:rPr>
              <a:t>## $code
## &lt;quosure&gt;
## expr: ^
## env:  empty
## 
## $ggobj</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s/unnamed-chunk-11-1.png" id="0" name="Picture 1"/>
          <p:cNvPicPr>
            <a:picLocks noGrp="1" noChangeAspect="1"/>
          </p:cNvPicPr>
          <p:nvPr/>
        </p:nvPicPr>
        <p:blipFill>
          <a:blip r:embed="rId2"/>
          <a:stretch>
            <a:fillRect/>
          </a:stretch>
        </p:blipFill>
        <p:spPr bwMode="auto">
          <a:xfrm>
            <a:off x="3378200" y="1816100"/>
            <a:ext cx="5435600" cy="43434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indent="0">
              <a:buNone/>
            </a:pPr>
            <a:r>
              <a:rPr>
                <a:latin typeface="Courier"/>
              </a:rPr>
              <a:t>## 
## $bg
## [1] "white"
## 
## $fonts
## list()
## 
## $pointsize
## [1] 12
## 
## $editable
## [1] TRUE
## 
## attr(,"class")
## [1] "dml"</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OK how about a style template?</a:t>
            </a:r>
          </a:p>
          <a:p>
            <a:pPr lvl="0" marL="0" indent="0">
              <a:buNone/>
            </a:pPr>
            <a:r>
              <a:rPr/>
              <a:t>Womp womp.</a:t>
            </a:r>
          </a:p>
          <a:p>
            <a:pPr lvl="0" indent="0">
              <a:buNone/>
            </a:pPr>
            <a:r>
              <a:rPr>
                <a:latin typeface="Courier"/>
              </a:rPr>
              <a:t>output file: slides.knit.md
Could not find shape for Powerpoint content
Error: pandoc document conversion failed with error 63
In addition: Warning messages:
1: Removed 2 rows containing non-finite values (stat_bin). 
2: Removed 2 rows containing non-finite values (stat_bin). 
Execution halted</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a:hlinkClick r:id="rId2"/>
              </a:rPr>
              <a:t>https://ljupcho.com/blog/powerpoint</a:t>
            </a:r>
          </a:p>
          <a:p>
            <a:pPr lvl="0" marL="1270000" indent="0">
              <a:buNone/>
            </a:pPr>
            <a:r>
              <a:rPr sz="2000"/>
              <a:t>The template slides need to be made as slide masters, not actual slides.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PRO-TIP:</a:t>
            </a:r>
          </a:p>
          <a:p>
            <a:pPr lvl="0" marL="0" indent="0">
              <a:spcBef>
                <a:spcPts val="3000"/>
              </a:spcBef>
              <a:buNone/>
            </a:pPr>
            <a:r>
              <a:rPr b="1"/>
              <a:t>Power up R Markdown and knitr (this should be on same slide as PRO-TIP)</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Side-by-side code + plot</a:t>
            </a:r>
          </a:p>
          <a:p>
            <a:pPr lvl="0" marL="0" indent="0">
              <a:buNone/>
            </a:pPr>
            <a:r>
              <a:rPr/>
              <a:t>Why? Don’t repeat yourself!</a:t>
            </a:r>
          </a:p>
          <a:p>
            <a:pPr lvl="1">
              <a:buAutoNum type="arabicPeriod"/>
            </a:pPr>
            <a:r>
              <a:rPr/>
              <a:t>Code first, plot second</a:t>
            </a:r>
          </a:p>
          <a:p>
            <a:pPr lvl="2"/>
            <a:r>
              <a:rPr/>
              <a:t>Chunk 1: </a:t>
            </a:r>
            <a:r>
              <a:rPr>
                <a:latin typeface="Courier"/>
              </a:rPr>
              <a:t>{r plot-last, fig.show = 'hide'}</a:t>
            </a:r>
          </a:p>
          <a:p>
            <a:pPr lvl="2"/>
            <a:r>
              <a:rPr/>
              <a:t>Chunk 2: </a:t>
            </a:r>
            <a:r>
              <a:rPr>
                <a:latin typeface="Courier"/>
              </a:rPr>
              <a:t>{r ref.label = 'plot-last', echo = FALSE}</a:t>
            </a:r>
          </a:p>
          <a:p>
            <a:pPr lvl="1">
              <a:buAutoNum type="arabicPeriod"/>
            </a:pPr>
            <a:r>
              <a:rPr/>
              <a:t>Plot first, code second</a:t>
            </a:r>
          </a:p>
          <a:p>
            <a:pPr lvl="2"/>
            <a:r>
              <a:rPr/>
              <a:t>Chunk 1: </a:t>
            </a:r>
            <a:r>
              <a:rPr>
                <a:latin typeface="Courier"/>
              </a:rPr>
              <a:t>{r plot-first, echo = FALSE}</a:t>
            </a:r>
          </a:p>
          <a:p>
            <a:pPr lvl="2"/>
            <a:r>
              <a:rPr/>
              <a:t>Chunk 2: </a:t>
            </a:r>
            <a:r>
              <a:rPr>
                <a:latin typeface="Courier"/>
              </a:rPr>
              <a:t>{r ref.label = 'plot-first', fig.show = 'hide'}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Notes</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buNone/>
            </a:pPr>
            <a:r>
              <a:rPr sz="1800"/>
              <a:t>1. A footnote</a:t>
            </a:r>
          </a:p>
          <a:p>
            <a:pPr lvl="0" marL="0" indent="0">
              <a:buNone/>
            </a:pPr>
            <a:r>
              <a:rPr sz="1800"/>
              <a:t>2. does this work?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one</a:t>
            </a:r>
          </a:p>
        </p:txBody>
      </p:sp>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two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1F8D2-FD9C-874B-9965-E7AE629518D7}"/>
              </a:ext>
            </a:extLst>
          </p:cNvPr>
          <p:cNvSpPr>
            <a:spLocks noGrp="1"/>
          </p:cNvSpPr>
          <p:nvPr>
            <p:ph idx="1"/>
          </p:nvPr>
        </p:nvSpPr>
        <p:spPr/>
        <p:txBody>
          <a:bodyPr/>
          <a:lstStyle/>
          <a:p>
            <a:pPr lvl="0" marL="0" indent="0">
              <a:spcBef>
                <a:spcPts val="3000"/>
              </a:spcBef>
              <a:buNone/>
            </a:pPr>
            <a:r>
              <a:rPr b="1"/>
              <a:t>three</a:t>
            </a:r>
          </a:p>
          <a:p>
            <a:pPr lvl="0" marL="0" indent="0">
              <a:spcBef>
                <a:spcPts val="3000"/>
              </a:spcBef>
              <a:buNone/>
            </a:pPr>
            <a:r>
              <a:rPr b="1"/>
              <a:t>four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BBF1-68C1-A541-9631-2A907202EC20}"/>
              </a:ext>
            </a:extLst>
          </p:cNvPr>
          <p:cNvSpPr>
            <a:spLocks noGrp="1"/>
          </p:cNvSpPr>
          <p:nvPr>
            <p:ph type="title"/>
          </p:nvPr>
        </p:nvSpPr>
        <p:spPr/>
        <p:txBody>
          <a:bodyPr/>
          <a:lstStyle/>
          <a:p>
            <a:pPr lvl="0" marL="0" indent="0">
              <a:buNone/>
            </a:pPr>
            <a:r>
              <a:rPr/>
              <a:t>am</a:t>
            </a:r>
            <a:r>
              <a:rPr/>
              <a:t> </a:t>
            </a:r>
            <a:r>
              <a:rPr/>
              <a:t>I</a:t>
            </a:r>
            <a:r>
              <a:rPr/>
              <a:t> </a:t>
            </a:r>
            <a:r>
              <a:rPr/>
              <a:t>header</a:t>
            </a:r>
          </a:p>
        </p:txBody>
      </p:sp>
    </p:spTree>
  </p:cSld>
</p:sld>
</file>

<file path=ppt/theme/theme1.xml><?xml version="1.0" encoding="utf-8"?>
<a:theme xmlns:a="http://schemas.openxmlformats.org/drawingml/2006/main" name="Office Theme">
  <a:themeElements>
    <a:clrScheme name="Custom 1 1">
      <a:dk1>
        <a:srgbClr val="000000"/>
      </a:dk1>
      <a:lt1>
        <a:srgbClr val="FFFFFF"/>
      </a:lt1>
      <a:dk2>
        <a:srgbClr val="44546A"/>
      </a:dk2>
      <a:lt2>
        <a:srgbClr val="E7E6E6"/>
      </a:lt2>
      <a:accent1>
        <a:srgbClr val="4472C4"/>
      </a:accent1>
      <a:accent2>
        <a:srgbClr val="F3E0E1"/>
      </a:accent2>
      <a:accent3>
        <a:srgbClr val="A5A5A5"/>
      </a:accent3>
      <a:accent4>
        <a:srgbClr val="FFC000"/>
      </a:accent4>
      <a:accent5>
        <a:srgbClr val="5B9BD5"/>
      </a:accent5>
      <a:accent6>
        <a:srgbClr val="70AD47"/>
      </a:accent6>
      <a:hlink>
        <a:srgbClr val="0144A3"/>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Ilisarniq Light</vt:lpstr>
      <vt:lpstr>Petrona Light</vt:lpstr>
      <vt:lpstr>Rockwell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penguins</dc:title>
  <dc:creator>Alison Hill</dc:creator>
  <cp:keywords/>
  <dcterms:created xsi:type="dcterms:W3CDTF">2021-07-12T22:49:39Z</dcterms:created>
  <dcterms:modified xsi:type="dcterms:W3CDTF">2021-07-12T22:49:39Z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2021-03-29</vt:lpwstr>
  </property>
  <property fmtid="{D5CDD505-2E9C-101B-9397-08002B2CF9AE}" pid="3" name="monofont">
    <vt:lpwstr>Source Code Pro</vt:lpwstr>
  </property>
  <property fmtid="{D5CDD505-2E9C-101B-9397-08002B2CF9AE}" pid="4" name="output">
    <vt:lpwstr/>
  </property>
</Properties>
</file>