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3" r:id="rId2"/>
    <p:sldId id="366" r:id="rId3"/>
    <p:sldId id="403" r:id="rId4"/>
    <p:sldId id="350" r:id="rId5"/>
    <p:sldId id="336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3" r:id="rId15"/>
    <p:sldId id="414" r:id="rId16"/>
    <p:sldId id="416" r:id="rId17"/>
    <p:sldId id="417" r:id="rId18"/>
    <p:sldId id="418" r:id="rId19"/>
    <p:sldId id="419" r:id="rId20"/>
    <p:sldId id="421" r:id="rId21"/>
    <p:sldId id="422" r:id="rId22"/>
    <p:sldId id="424" r:id="rId23"/>
    <p:sldId id="425" r:id="rId24"/>
    <p:sldId id="427" r:id="rId25"/>
    <p:sldId id="428" r:id="rId26"/>
    <p:sldId id="430" r:id="rId27"/>
    <p:sldId id="431" r:id="rId28"/>
    <p:sldId id="433" r:id="rId29"/>
    <p:sldId id="4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F5C"/>
    <a:srgbClr val="DE4968"/>
    <a:srgbClr val="B63679"/>
    <a:srgbClr val="150E37"/>
    <a:srgbClr val="84D6D3"/>
    <a:srgbClr val="F9998C"/>
    <a:srgbClr val="F88474"/>
    <a:srgbClr val="3B0F70"/>
    <a:srgbClr val="515D86"/>
    <a:srgbClr val="34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/>
    <p:restoredTop sz="94490"/>
  </p:normalViewPr>
  <p:slideViewPr>
    <p:cSldViewPr snapToGrid="0" snapToObjects="1">
      <p:cViewPr varScale="1">
        <p:scale>
          <a:sx n="104" d="100"/>
          <a:sy n="104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4518F-B41C-0448-8932-FC0C97F527F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E133-E7B7-8741-B440-919DF424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1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7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4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6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5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3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8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1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9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3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0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24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Colored</a:t>
            </a:r>
            <a:r>
              <a:rPr lang="en-US" baseline="0" dirty="0"/>
              <a:t> around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133-E7B7-8741-B440-919DF424C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B8FA-B828-2540-84D3-3B90B1C6AFD6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2D54-3653-1141-B5EE-9180729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Nothing+You+Could+Do" TargetMode="External"/><Relationship Id="rId2" Type="http://schemas.openxmlformats.org/officeDocument/2006/relationships/hyperlink" Target="https://fonts.google.com/specimen/Mu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specimen/PT+Mon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CED-4302-FE47-9BF2-8053FDA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uli" pitchFamily="2" charset="77"/>
                <a:ea typeface="Lato" panose="020F0502020204030203" pitchFamily="34" charset="0"/>
                <a:cs typeface="Lato" panose="020F0502020204030203" pitchFamily="34" charset="0"/>
              </a:rPr>
              <a:t>Font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6A45-8224-3F4C-A822-F0D45CF0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uli" pitchFamily="2" charset="77"/>
              </a:rPr>
              <a:t>All free to download from Google Fonts: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Muli" pitchFamily="2" charset="77"/>
              </a:rPr>
              <a:t>Muli</a:t>
            </a:r>
            <a:r>
              <a:rPr lang="en-US" dirty="0">
                <a:latin typeface="Muli" pitchFamily="2" charset="77"/>
              </a:rPr>
              <a:t>: </a:t>
            </a:r>
            <a:r>
              <a:rPr lang="en-US" dirty="0">
                <a:latin typeface="Muli" pitchFamily="2" charset="77"/>
                <a:hlinkClick r:id="rId2"/>
              </a:rPr>
              <a:t>https://fonts.google.com/specimen/Muli</a:t>
            </a:r>
            <a:endParaRPr lang="en-US" dirty="0">
              <a:latin typeface="Muli" pitchFamily="2" charset="77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Muli" pitchFamily="2" charset="77"/>
              </a:rPr>
              <a:t>Nothing you could do: </a:t>
            </a:r>
            <a:r>
              <a:rPr lang="en-US" dirty="0">
                <a:latin typeface="Muli" pitchFamily="2" charset="77"/>
                <a:hlinkClick r:id="rId3"/>
              </a:rPr>
              <a:t>https://fonts.google.com/specimen/Nothing+You+Could+Do</a:t>
            </a:r>
            <a:endParaRPr lang="en-US" dirty="0">
              <a:latin typeface="Muli" pitchFamily="2" charset="77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Muli" pitchFamily="2" charset="77"/>
              </a:rPr>
              <a:t>PT Mono: </a:t>
            </a:r>
            <a:r>
              <a:rPr lang="en-US" dirty="0">
                <a:latin typeface="Muli" pitchFamily="2" charset="77"/>
                <a:hlinkClick r:id="rId4"/>
              </a:rPr>
              <a:t>https://fonts.google.com/specimen/PT+Mono</a:t>
            </a:r>
            <a:endParaRPr lang="en-US" dirty="0">
              <a:latin typeface="Mul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238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67264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316688"/>
            <a:ext cx="744718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3071672"/>
            <a:ext cx="4406298" cy="37566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014A043-F5D4-6045-A788-1B33C1669627}"/>
              </a:ext>
            </a:extLst>
          </p:cNvPr>
          <p:cNvSpPr/>
          <p:nvPr/>
        </p:nvSpPr>
        <p:spPr>
          <a:xfrm flipH="1" flipV="1">
            <a:off x="6845643" y="512023"/>
            <a:ext cx="4719744" cy="2507827"/>
          </a:xfrm>
          <a:prstGeom prst="arc">
            <a:avLst>
              <a:gd name="adj1" fmla="val 184402"/>
              <a:gd name="adj2" fmla="val 10513373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B65EC0-1C01-B746-AAD2-57E05708226B}"/>
              </a:ext>
            </a:extLst>
          </p:cNvPr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03CAD-B6CB-5843-8D92-93D0ACD51590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86C6319-6078-684B-950D-5869875C2D6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933D7C7-0922-FA43-A2C3-3926F3F768CE}"/>
                </a:ext>
              </a:extLst>
            </p:cNvPr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C9BCEF-9DD4-FB4F-92FA-AF30C14D0AE2}"/>
                </a:ext>
              </a:extLst>
            </p:cNvPr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CBF7DD-08AB-5A45-8224-B94B1572DBBA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91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47360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440" y="2677210"/>
            <a:ext cx="7447189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3443043"/>
            <a:ext cx="4406298" cy="329874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1906271" y="2335427"/>
            <a:ext cx="5556357" cy="34178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88716" y="3073945"/>
            <a:ext cx="1291210" cy="3567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72181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440" y="2677210"/>
            <a:ext cx="7447189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3443043"/>
            <a:ext cx="4406298" cy="329874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1906272" y="2328265"/>
            <a:ext cx="1940514" cy="3489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014A043-F5D4-6045-A788-1B33C1669627}"/>
              </a:ext>
            </a:extLst>
          </p:cNvPr>
          <p:cNvSpPr/>
          <p:nvPr/>
        </p:nvSpPr>
        <p:spPr>
          <a:xfrm flipH="1" flipV="1">
            <a:off x="4329126" y="448235"/>
            <a:ext cx="7199160" cy="2562447"/>
          </a:xfrm>
          <a:prstGeom prst="arc">
            <a:avLst>
              <a:gd name="adj1" fmla="val 184402"/>
              <a:gd name="adj2" fmla="val 10637633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315246-4C7E-D548-A9CF-6EE6449E1B5E}"/>
              </a:ext>
            </a:extLst>
          </p:cNvPr>
          <p:cNvSpPr/>
          <p:nvPr/>
        </p:nvSpPr>
        <p:spPr>
          <a:xfrm>
            <a:off x="5044966" y="2328264"/>
            <a:ext cx="2457235" cy="3489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1EA425D-8907-984B-8E01-D6F315F2B0B6}"/>
              </a:ext>
            </a:extLst>
          </p:cNvPr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677210"/>
            <a:ext cx="7447189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3809651"/>
            <a:ext cx="4406298" cy="29444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2879834" y="2323149"/>
            <a:ext cx="975474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60D-69BC-DE4D-8337-29C05D264A39}"/>
              </a:ext>
            </a:extLst>
          </p:cNvPr>
          <p:cNvSpPr/>
          <p:nvPr/>
        </p:nvSpPr>
        <p:spPr>
          <a:xfrm>
            <a:off x="5046010" y="2323149"/>
            <a:ext cx="2444783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359AFC-EEF3-9748-AFDE-386746F64E1F}"/>
              </a:ext>
            </a:extLst>
          </p:cNvPr>
          <p:cNvSpPr/>
          <p:nvPr/>
        </p:nvSpPr>
        <p:spPr>
          <a:xfrm>
            <a:off x="10888433" y="3441357"/>
            <a:ext cx="1291210" cy="3682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677210"/>
            <a:ext cx="7447189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3809651"/>
            <a:ext cx="4406298" cy="29444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2879834" y="2323149"/>
            <a:ext cx="975474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60D-69BC-DE4D-8337-29C05D264A39}"/>
              </a:ext>
            </a:extLst>
          </p:cNvPr>
          <p:cNvSpPr/>
          <p:nvPr/>
        </p:nvSpPr>
        <p:spPr>
          <a:xfrm>
            <a:off x="6314303" y="2323149"/>
            <a:ext cx="1176490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67FF7BC-0194-AA46-82FA-9001D4B1815A}"/>
              </a:ext>
            </a:extLst>
          </p:cNvPr>
          <p:cNvSpPr/>
          <p:nvPr/>
        </p:nvSpPr>
        <p:spPr>
          <a:xfrm flipH="1" flipV="1">
            <a:off x="5622324" y="524379"/>
            <a:ext cx="5930706" cy="2449229"/>
          </a:xfrm>
          <a:prstGeom prst="arc">
            <a:avLst>
              <a:gd name="adj1" fmla="val 184402"/>
              <a:gd name="adj2" fmla="val 10606446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706128"/>
            <a:ext cx="7447189" cy="72825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4191554"/>
            <a:ext cx="4406298" cy="25255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6301948" y="2330087"/>
            <a:ext cx="1160681" cy="3760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85350" y="3820130"/>
            <a:ext cx="1291210" cy="3583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7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706128"/>
            <a:ext cx="7447189" cy="72825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4191554"/>
            <a:ext cx="4406298" cy="25255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04A3B77B-5C58-6140-AB00-C0D04A959FB4}"/>
              </a:ext>
            </a:extLst>
          </p:cNvPr>
          <p:cNvSpPr/>
          <p:nvPr/>
        </p:nvSpPr>
        <p:spPr>
          <a:xfrm flipH="1" flipV="1">
            <a:off x="6845643" y="512023"/>
            <a:ext cx="4719744" cy="2507827"/>
          </a:xfrm>
          <a:prstGeom prst="arc">
            <a:avLst>
              <a:gd name="adj1" fmla="val 184402"/>
              <a:gd name="adj2" fmla="val 10513373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440" y="3073944"/>
            <a:ext cx="7447189" cy="360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4547286"/>
            <a:ext cx="4406298" cy="219450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1906271" y="2706130"/>
            <a:ext cx="5556357" cy="36781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85350" y="4191554"/>
            <a:ext cx="1291210" cy="3557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440" y="3071674"/>
            <a:ext cx="7447189" cy="4121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4547285"/>
            <a:ext cx="4406298" cy="21945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1906272" y="2711325"/>
            <a:ext cx="1940514" cy="3489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014A043-F5D4-6045-A788-1B33C1669627}"/>
              </a:ext>
            </a:extLst>
          </p:cNvPr>
          <p:cNvSpPr/>
          <p:nvPr/>
        </p:nvSpPr>
        <p:spPr>
          <a:xfrm flipH="1" flipV="1">
            <a:off x="4329126" y="448235"/>
            <a:ext cx="7199160" cy="2562447"/>
          </a:xfrm>
          <a:prstGeom prst="arc">
            <a:avLst>
              <a:gd name="adj1" fmla="val 184402"/>
              <a:gd name="adj2" fmla="val 10637633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315246-4C7E-D548-A9CF-6EE6449E1B5E}"/>
              </a:ext>
            </a:extLst>
          </p:cNvPr>
          <p:cNvSpPr/>
          <p:nvPr/>
        </p:nvSpPr>
        <p:spPr>
          <a:xfrm>
            <a:off x="5069680" y="2711327"/>
            <a:ext cx="2457235" cy="3489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1EA425D-8907-984B-8E01-D6F315F2B0B6}"/>
              </a:ext>
            </a:extLst>
          </p:cNvPr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3059112"/>
            <a:ext cx="7447189" cy="3752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4916219"/>
            <a:ext cx="4406298" cy="18132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2879834" y="2706208"/>
            <a:ext cx="975474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60D-69BC-DE4D-8337-29C05D264A39}"/>
              </a:ext>
            </a:extLst>
          </p:cNvPr>
          <p:cNvSpPr/>
          <p:nvPr/>
        </p:nvSpPr>
        <p:spPr>
          <a:xfrm>
            <a:off x="5046010" y="2706212"/>
            <a:ext cx="2444783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359AFC-EEF3-9748-AFDE-386746F64E1F}"/>
              </a:ext>
            </a:extLst>
          </p:cNvPr>
          <p:cNvSpPr/>
          <p:nvPr/>
        </p:nvSpPr>
        <p:spPr>
          <a:xfrm>
            <a:off x="10885350" y="4540659"/>
            <a:ext cx="1291210" cy="40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5515012" y="3476253"/>
            <a:ext cx="2559668" cy="9666"/>
          </a:xfrm>
          <a:prstGeom prst="straightConnector1">
            <a:avLst/>
          </a:prstGeom>
          <a:ln w="762000">
            <a:solidFill>
              <a:srgbClr val="85909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61527" y="3240503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PT Mono" panose="02060509020205020204" pitchFamily="49" charset="77"/>
                <a:ea typeface="Lato" charset="0"/>
                <a:cs typeface="Lato" charset="0"/>
              </a:rPr>
              <a:t>pivot_longer</a:t>
            </a:r>
            <a:r>
              <a:rPr lang="en-US" sz="2200" dirty="0">
                <a:solidFill>
                  <a:schemeClr val="bg1"/>
                </a:solidFill>
                <a:latin typeface="PT Mono" panose="02060509020205020204" pitchFamily="49" charset="77"/>
                <a:ea typeface="Lato" charset="0"/>
                <a:cs typeface="Lato" charset="0"/>
              </a:rPr>
              <a:t>()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20760"/>
              </p:ext>
            </p:extLst>
          </p:nvPr>
        </p:nvGraphicFramePr>
        <p:xfrm>
          <a:off x="8074680" y="1107833"/>
          <a:ext cx="379571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names_to</a:t>
                      </a:r>
                      <a:endParaRPr lang="en-US" dirty="0">
                        <a:solidFill>
                          <a:schemeClr val="bg1"/>
                        </a:solidFill>
                        <a:latin typeface="Muli" pitchFamily="2" charset="77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values_to</a:t>
                      </a:r>
                      <a:endParaRPr lang="en-US" dirty="0">
                        <a:solidFill>
                          <a:schemeClr val="bg1"/>
                        </a:solidFill>
                        <a:latin typeface="Muli" pitchFamily="2" charset="77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00597"/>
              </p:ext>
            </p:extLst>
          </p:nvPr>
        </p:nvGraphicFramePr>
        <p:xfrm>
          <a:off x="736262" y="2528847"/>
          <a:ext cx="4701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3059112"/>
            <a:ext cx="7447189" cy="3752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4916219"/>
            <a:ext cx="4406298" cy="18132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2879834" y="2706208"/>
            <a:ext cx="975474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60D-69BC-DE4D-8337-29C05D264A39}"/>
              </a:ext>
            </a:extLst>
          </p:cNvPr>
          <p:cNvSpPr/>
          <p:nvPr/>
        </p:nvSpPr>
        <p:spPr>
          <a:xfrm>
            <a:off x="6314303" y="2706212"/>
            <a:ext cx="1176490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CC4B51E-E4EB-4949-AB50-0849847851D7}"/>
              </a:ext>
            </a:extLst>
          </p:cNvPr>
          <p:cNvSpPr/>
          <p:nvPr/>
        </p:nvSpPr>
        <p:spPr>
          <a:xfrm flipH="1" flipV="1">
            <a:off x="5622324" y="524379"/>
            <a:ext cx="5930706" cy="2449229"/>
          </a:xfrm>
          <a:prstGeom prst="arc">
            <a:avLst>
              <a:gd name="adj1" fmla="val 184402"/>
              <a:gd name="adj2" fmla="val 10606446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3058340"/>
            <a:ext cx="7447189" cy="3760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5289708"/>
            <a:ext cx="4406298" cy="14273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6301948" y="2704279"/>
            <a:ext cx="1160681" cy="3760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61062" y="4931363"/>
            <a:ext cx="1291210" cy="3583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05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3058340"/>
            <a:ext cx="7447189" cy="3760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5289708"/>
            <a:ext cx="4406298" cy="14273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04A95E77-DA82-6F47-957E-C34E24D8BFF3}"/>
              </a:ext>
            </a:extLst>
          </p:cNvPr>
          <p:cNvSpPr/>
          <p:nvPr/>
        </p:nvSpPr>
        <p:spPr>
          <a:xfrm flipH="1" flipV="1">
            <a:off x="6845643" y="512023"/>
            <a:ext cx="4719744" cy="2507827"/>
          </a:xfrm>
          <a:prstGeom prst="arc">
            <a:avLst>
              <a:gd name="adj1" fmla="val 184402"/>
              <a:gd name="adj2" fmla="val 10513373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906270" y="3073944"/>
            <a:ext cx="5556359" cy="360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5656245"/>
            <a:ext cx="4406298" cy="11226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85350" y="5300513"/>
            <a:ext cx="1291210" cy="3557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5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906270" y="3073944"/>
            <a:ext cx="1936681" cy="360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5656245"/>
            <a:ext cx="4406298" cy="11226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361480F-5611-8649-9F78-F2C191360A00}"/>
              </a:ext>
            </a:extLst>
          </p:cNvPr>
          <p:cNvSpPr/>
          <p:nvPr/>
        </p:nvSpPr>
        <p:spPr>
          <a:xfrm flipH="1" flipV="1">
            <a:off x="4329126" y="448235"/>
            <a:ext cx="7199160" cy="2562447"/>
          </a:xfrm>
          <a:prstGeom prst="arc">
            <a:avLst>
              <a:gd name="adj1" fmla="val 184402"/>
              <a:gd name="adj2" fmla="val 10637633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21704-8123-7746-AB38-A5ADEF776186}"/>
              </a:ext>
            </a:extLst>
          </p:cNvPr>
          <p:cNvSpPr/>
          <p:nvPr/>
        </p:nvSpPr>
        <p:spPr>
          <a:xfrm>
            <a:off x="5045660" y="3073944"/>
            <a:ext cx="2429675" cy="360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79834" y="3059112"/>
            <a:ext cx="963117" cy="3752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6042454"/>
            <a:ext cx="4406298" cy="6746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60D-69BC-DE4D-8337-29C05D264A39}"/>
              </a:ext>
            </a:extLst>
          </p:cNvPr>
          <p:cNvSpPr/>
          <p:nvPr/>
        </p:nvSpPr>
        <p:spPr>
          <a:xfrm>
            <a:off x="5050915" y="3080322"/>
            <a:ext cx="2444783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359AFC-EEF3-9748-AFDE-386746F64E1F}"/>
              </a:ext>
            </a:extLst>
          </p:cNvPr>
          <p:cNvSpPr/>
          <p:nvPr/>
        </p:nvSpPr>
        <p:spPr>
          <a:xfrm>
            <a:off x="10885350" y="5654538"/>
            <a:ext cx="1291210" cy="4002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79834" y="3059112"/>
            <a:ext cx="963117" cy="3752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6042454"/>
            <a:ext cx="4406298" cy="6746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60D-69BC-DE4D-8337-29C05D264A39}"/>
              </a:ext>
            </a:extLst>
          </p:cNvPr>
          <p:cNvSpPr/>
          <p:nvPr/>
        </p:nvSpPr>
        <p:spPr>
          <a:xfrm>
            <a:off x="6314302" y="3080322"/>
            <a:ext cx="1169039" cy="3540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2B5C09C5-08FB-CD48-A3FA-F9EC1465B4EA}"/>
              </a:ext>
            </a:extLst>
          </p:cNvPr>
          <p:cNvSpPr/>
          <p:nvPr/>
        </p:nvSpPr>
        <p:spPr>
          <a:xfrm flipH="1" flipV="1">
            <a:off x="5622324" y="524379"/>
            <a:ext cx="5930706" cy="2449229"/>
          </a:xfrm>
          <a:prstGeom prst="arc">
            <a:avLst>
              <a:gd name="adj1" fmla="val 184402"/>
              <a:gd name="adj2" fmla="val 10606446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rc 8"/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6301948" y="3074984"/>
            <a:ext cx="1160681" cy="3760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88433" y="6026704"/>
            <a:ext cx="1291210" cy="4729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07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rc 8"/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ED3BE522-9630-0A46-9F6F-681CE8C74204}"/>
              </a:ext>
            </a:extLst>
          </p:cNvPr>
          <p:cNvSpPr/>
          <p:nvPr/>
        </p:nvSpPr>
        <p:spPr>
          <a:xfrm flipH="1" flipV="1">
            <a:off x="6845643" y="512023"/>
            <a:ext cx="4719744" cy="2507827"/>
          </a:xfrm>
          <a:prstGeom prst="arc">
            <a:avLst>
              <a:gd name="adj1" fmla="val 184402"/>
              <a:gd name="adj2" fmla="val 10513373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1" name="Arc 10">
            <a:extLst>
              <a:ext uri="{FF2B5EF4-FFF2-40B4-BE49-F238E27FC236}">
                <a16:creationId xmlns:a16="http://schemas.microsoft.com/office/drawing/2014/main" id="{487DF221-C0EE-A742-AA4D-C79F9EBC1AA9}"/>
              </a:ext>
            </a:extLst>
          </p:cNvPr>
          <p:cNvSpPr/>
          <p:nvPr/>
        </p:nvSpPr>
        <p:spPr>
          <a:xfrm flipH="1" flipV="1">
            <a:off x="2678770" y="302225"/>
            <a:ext cx="7536438" cy="2682712"/>
          </a:xfrm>
          <a:prstGeom prst="arc">
            <a:avLst>
              <a:gd name="adj1" fmla="val 94401"/>
              <a:gd name="adj2" fmla="val 10723720"/>
            </a:avLst>
          </a:prstGeom>
          <a:ln w="38100">
            <a:solidFill>
              <a:srgbClr val="85909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5078831" y="3451113"/>
            <a:ext cx="2559668" cy="9666"/>
          </a:xfrm>
          <a:prstGeom prst="straightConnector1">
            <a:avLst/>
          </a:prstGeom>
          <a:ln w="762000">
            <a:solidFill>
              <a:srgbClr val="859094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29200" y="3213556"/>
            <a:ext cx="2563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PT Mono" panose="02060509020205020204" pitchFamily="49" charset="77"/>
                <a:ea typeface="Lato" charset="0"/>
                <a:cs typeface="Lato" charset="0"/>
              </a:rPr>
              <a:t>pivot_longer</a:t>
            </a:r>
            <a:r>
              <a:rPr lang="en-US" sz="2200" dirty="0">
                <a:solidFill>
                  <a:schemeClr val="bg1"/>
                </a:solidFill>
                <a:latin typeface="PT Mono" panose="02060509020205020204" pitchFamily="49" charset="77"/>
                <a:ea typeface="Lato" charset="0"/>
                <a:cs typeface="Lato" charset="0"/>
              </a:rPr>
              <a:t>()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2568"/>
              </p:ext>
            </p:extLst>
          </p:nvPr>
        </p:nvGraphicFramePr>
        <p:xfrm>
          <a:off x="8074680" y="1107833"/>
          <a:ext cx="37957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928">
                  <a:extLst>
                    <a:ext uri="{9D8B030D-6E8A-4147-A177-3AD203B41FA5}">
                      <a16:colId xmlns:a16="http://schemas.microsoft.com/office/drawing/2014/main" val="1173521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names_to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 = c(‘.value’)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Muli" pitchFamily="2" charset="77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Muli" pitchFamily="2" charset="77"/>
                        <a:ea typeface="Lato" charset="0"/>
                        <a:cs typeface="Lato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81813"/>
              </p:ext>
            </p:extLst>
          </p:nvPr>
        </p:nvGraphicFramePr>
        <p:xfrm>
          <a:off x="485037" y="2549153"/>
          <a:ext cx="45441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57">
                  <a:extLst>
                    <a:ext uri="{9D8B030D-6E8A-4147-A177-3AD203B41FA5}">
                      <a16:colId xmlns:a16="http://schemas.microsoft.com/office/drawing/2014/main" val="2498272321"/>
                    </a:ext>
                  </a:extLst>
                </a:gridCol>
                <a:gridCol w="629757">
                  <a:extLst>
                    <a:ext uri="{9D8B030D-6E8A-4147-A177-3AD203B41FA5}">
                      <a16:colId xmlns:a16="http://schemas.microsoft.com/office/drawing/2014/main" val="1244244990"/>
                    </a:ext>
                  </a:extLst>
                </a:gridCol>
                <a:gridCol w="629757">
                  <a:extLst>
                    <a:ext uri="{9D8B030D-6E8A-4147-A177-3AD203B41FA5}">
                      <a16:colId xmlns:a16="http://schemas.microsoft.com/office/drawing/2014/main" val="21131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6585252" y="3714165"/>
            <a:ext cx="4907742" cy="821521"/>
          </a:xfrm>
          <a:prstGeom prst="wedgeRectCallout">
            <a:avLst>
              <a:gd name="adj1" fmla="val -6148"/>
              <a:gd name="adj2" fmla="val -12419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Column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names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 go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to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…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50807" y="5828831"/>
            <a:ext cx="4202275" cy="821521"/>
          </a:xfrm>
          <a:prstGeom prst="wedgeRectCallout">
            <a:avLst>
              <a:gd name="adj1" fmla="val -25687"/>
              <a:gd name="adj2" fmla="val -12423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Cell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values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 go </a:t>
            </a:r>
            <a:r>
              <a:rPr lang="en-US" sz="2800" b="1" u="sng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to</a:t>
            </a:r>
            <a:r>
              <a:rPr lang="en-US" sz="2800" b="1" dirty="0">
                <a:solidFill>
                  <a:srgbClr val="150E37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…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92455" y="880533"/>
            <a:ext cx="1877828" cy="955362"/>
          </a:xfrm>
          <a:prstGeom prst="wedgeRectCallout">
            <a:avLst>
              <a:gd name="adj1" fmla="val -31710"/>
              <a:gd name="adj2" fmla="val 11196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Data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you </a:t>
            </a:r>
            <a:r>
              <a:rPr lang="en-US" sz="2800" b="1" dirty="0">
                <a:solidFill>
                  <a:srgbClr val="84D6D3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086519" y="880533"/>
            <a:ext cx="3199982" cy="955362"/>
          </a:xfrm>
          <a:prstGeom prst="wedgeRectCallout">
            <a:avLst>
              <a:gd name="adj1" fmla="val -32541"/>
              <a:gd name="adj2" fmla="val 14243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Columns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you </a:t>
            </a:r>
            <a:r>
              <a:rPr lang="en-US" sz="2800" b="1" dirty="0">
                <a:solidFill>
                  <a:srgbClr val="84D6D3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have</a:t>
            </a:r>
            <a:r>
              <a:rPr lang="en-US" sz="2800" b="1" dirty="0">
                <a:solidFill>
                  <a:schemeClr val="tx1"/>
                </a:solidFill>
                <a:latin typeface="Nothing You Could Do" charset="0"/>
                <a:ea typeface="Nothing You Could Do" charset="0"/>
                <a:cs typeface="Nothing You Could Do" charset="0"/>
              </a:rPr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1369" y="1835895"/>
            <a:ext cx="0" cy="830997"/>
          </a:xfrm>
          <a:prstGeom prst="straightConnector1">
            <a:avLst/>
          </a:prstGeom>
          <a:ln w="25400">
            <a:solidFill>
              <a:srgbClr val="84D6D3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684333" y="1835895"/>
            <a:ext cx="0" cy="1514630"/>
          </a:xfrm>
          <a:prstGeom prst="straightConnector1">
            <a:avLst/>
          </a:prstGeom>
          <a:ln w="25400">
            <a:solidFill>
              <a:srgbClr val="84D6D3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751945" y="4913525"/>
            <a:ext cx="0" cy="1047385"/>
          </a:xfrm>
          <a:prstGeom prst="straightConnector1">
            <a:avLst/>
          </a:prstGeom>
          <a:ln w="25400">
            <a:solidFill>
              <a:srgbClr val="150E37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6286501" y="4037743"/>
            <a:ext cx="881921" cy="1"/>
          </a:xfrm>
          <a:prstGeom prst="straightConnector1">
            <a:avLst/>
          </a:prstGeom>
          <a:ln w="25400">
            <a:solidFill>
              <a:srgbClr val="150E37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812088" y="3844069"/>
            <a:ext cx="1237130" cy="440807"/>
          </a:xfrm>
          <a:prstGeom prst="roundRect">
            <a:avLst/>
          </a:prstGeom>
          <a:solidFill>
            <a:srgbClr val="15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951847" y="4399875"/>
            <a:ext cx="1600201" cy="440807"/>
          </a:xfrm>
          <a:prstGeom prst="roundRect">
            <a:avLst/>
          </a:prstGeom>
          <a:solidFill>
            <a:srgbClr val="15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BBAD0C6-6A35-7147-8F7A-DF57189BC663}"/>
              </a:ext>
            </a:extLst>
          </p:cNvPr>
          <p:cNvSpPr/>
          <p:nvPr/>
        </p:nvSpPr>
        <p:spPr>
          <a:xfrm>
            <a:off x="2872761" y="3402253"/>
            <a:ext cx="3382210" cy="355699"/>
          </a:xfrm>
          <a:prstGeom prst="roundRect">
            <a:avLst/>
          </a:prstGeom>
          <a:solidFill>
            <a:srgbClr val="84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B623672-84D0-224A-A74C-63CB44B54D6C}"/>
              </a:ext>
            </a:extLst>
          </p:cNvPr>
          <p:cNvSpPr/>
          <p:nvPr/>
        </p:nvSpPr>
        <p:spPr>
          <a:xfrm>
            <a:off x="33857" y="2855258"/>
            <a:ext cx="2585767" cy="355699"/>
          </a:xfrm>
          <a:prstGeom prst="roundRect">
            <a:avLst/>
          </a:prstGeom>
          <a:solidFill>
            <a:srgbClr val="84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" y="2693786"/>
            <a:ext cx="12191999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err="1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juniors_untidy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%&gt;%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  </a:t>
            </a:r>
            <a:r>
              <a:rPr lang="en-US" sz="2300" dirty="0" err="1">
                <a:latin typeface="PT Mono" panose="02060509020205020204" pitchFamily="49" charset="77"/>
                <a:ea typeface="Roboto Mono" charset="0"/>
                <a:cs typeface="Roboto Mono" charset="0"/>
              </a:rPr>
              <a:t>pivot_longer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(</a:t>
            </a:r>
            <a:r>
              <a:rPr lang="en-US" sz="23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cinnamon_1:nutmeg_3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               </a:t>
            </a:r>
            <a:r>
              <a:rPr lang="en-US" sz="2300" dirty="0" err="1">
                <a:latin typeface="PT Mono" panose="02060509020205020204" pitchFamily="49" charset="77"/>
                <a:ea typeface="Roboto Mono" charset="0"/>
                <a:cs typeface="Roboto Mono" charset="0"/>
              </a:rPr>
              <a:t>names_to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= </a:t>
            </a:r>
            <a:r>
              <a:rPr lang="en-US" sz="2300" dirty="0">
                <a:solidFill>
                  <a:schemeClr val="bg1"/>
                </a:solidFill>
                <a:latin typeface="PT Mono" panose="02060509020205020204" pitchFamily="49" charset="77"/>
                <a:ea typeface="Roboto Mono" charset="0"/>
                <a:cs typeface="Roboto Mono" charset="0"/>
              </a:rPr>
              <a:t>‘</a:t>
            </a:r>
            <a:r>
              <a:rPr lang="en-US" sz="2300" dirty="0">
                <a:solidFill>
                  <a:schemeClr val="bg1"/>
                </a:solidFill>
                <a:uFill>
                  <a:solidFill>
                    <a:srgbClr val="3BDA90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spice’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,</a:t>
            </a:r>
            <a:r>
              <a:rPr lang="en-US" sz="2300" dirty="0">
                <a:solidFill>
                  <a:schemeClr val="bg1"/>
                </a:solidFill>
                <a:latin typeface="PT Mono" panose="02060509020205020204" pitchFamily="49" charset="77"/>
                <a:ea typeface="Roboto Mono" charset="0"/>
                <a:cs typeface="Roboto Mono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               </a:t>
            </a:r>
            <a:r>
              <a:rPr lang="en-US" sz="2300" dirty="0" err="1">
                <a:latin typeface="PT Mono" panose="02060509020205020204" pitchFamily="49" charset="77"/>
                <a:ea typeface="Roboto Mono" charset="0"/>
                <a:cs typeface="Roboto Mono" charset="0"/>
              </a:rPr>
              <a:t>values_to</a:t>
            </a:r>
            <a:r>
              <a:rPr lang="en-US" sz="2300" dirty="0">
                <a:latin typeface="PT Mono" panose="02060509020205020204" pitchFamily="49" charset="77"/>
                <a:ea typeface="Roboto Mono" charset="0"/>
                <a:cs typeface="Roboto Mono" charset="0"/>
              </a:rPr>
              <a:t> = </a:t>
            </a:r>
            <a:r>
              <a:rPr lang="en-US" sz="2300" dirty="0">
                <a:solidFill>
                  <a:schemeClr val="bg1"/>
                </a:solidFill>
                <a:latin typeface="PT Mono" panose="02060509020205020204" pitchFamily="49" charset="77"/>
                <a:ea typeface="Roboto Mono" charset="0"/>
                <a:cs typeface="Roboto Mono" charset="0"/>
              </a:rPr>
              <a:t>‘</a:t>
            </a:r>
            <a:r>
              <a:rPr lang="en-US" sz="2300" dirty="0">
                <a:solidFill>
                  <a:schemeClr val="bg1"/>
                </a:solidFill>
                <a:uFill>
                  <a:solidFill>
                    <a:srgbClr val="3BDA90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correct’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uFill>
                  <a:solidFill>
                    <a:srgbClr val="3BDA90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                </a:t>
            </a:r>
            <a:r>
              <a:rPr lang="en-US" sz="23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2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49263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5472"/>
              </p:ext>
            </p:extLst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440" y="2316688"/>
            <a:ext cx="744718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2333658"/>
            <a:ext cx="4406298" cy="44081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1906271" y="1588843"/>
            <a:ext cx="5556357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88716" y="1574003"/>
            <a:ext cx="1291210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6044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B63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440" y="2316688"/>
            <a:ext cx="744718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2333658"/>
            <a:ext cx="4406298" cy="44081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1906272" y="1588843"/>
            <a:ext cx="1940514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014A043-F5D4-6045-A788-1B33C1669627}"/>
              </a:ext>
            </a:extLst>
          </p:cNvPr>
          <p:cNvSpPr/>
          <p:nvPr/>
        </p:nvSpPr>
        <p:spPr>
          <a:xfrm flipH="1" flipV="1">
            <a:off x="4329126" y="448235"/>
            <a:ext cx="7199160" cy="2562447"/>
          </a:xfrm>
          <a:prstGeom prst="arc">
            <a:avLst>
              <a:gd name="adj1" fmla="val 184402"/>
              <a:gd name="adj2" fmla="val 10637633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315246-4C7E-D548-A9CF-6EE6449E1B5E}"/>
              </a:ext>
            </a:extLst>
          </p:cNvPr>
          <p:cNvSpPr/>
          <p:nvPr/>
        </p:nvSpPr>
        <p:spPr>
          <a:xfrm>
            <a:off x="5044966" y="1563212"/>
            <a:ext cx="2457235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1EA425D-8907-984B-8E01-D6F315F2B0B6}"/>
              </a:ext>
            </a:extLst>
          </p:cNvPr>
          <p:cNvSpPr/>
          <p:nvPr/>
        </p:nvSpPr>
        <p:spPr>
          <a:xfrm flipH="1" flipV="1">
            <a:off x="1387366" y="454017"/>
            <a:ext cx="879715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B63679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44511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316688"/>
            <a:ext cx="744718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2681286"/>
            <a:ext cx="4406298" cy="40728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2879834" y="1588843"/>
            <a:ext cx="975474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160D-69BC-DE4D-8337-29C05D264A39}"/>
              </a:ext>
            </a:extLst>
          </p:cNvPr>
          <p:cNvSpPr/>
          <p:nvPr/>
        </p:nvSpPr>
        <p:spPr>
          <a:xfrm>
            <a:off x="5058741" y="1568177"/>
            <a:ext cx="2456765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359AFC-EEF3-9748-AFDE-386746F64E1F}"/>
              </a:ext>
            </a:extLst>
          </p:cNvPr>
          <p:cNvSpPr/>
          <p:nvPr/>
        </p:nvSpPr>
        <p:spPr>
          <a:xfrm>
            <a:off x="10888716" y="2325349"/>
            <a:ext cx="1291210" cy="3559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92511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316688"/>
            <a:ext cx="744718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2691160"/>
            <a:ext cx="4406298" cy="40877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2890344" y="1588843"/>
            <a:ext cx="956441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014A043-F5D4-6045-A788-1B33C1669627}"/>
              </a:ext>
            </a:extLst>
          </p:cNvPr>
          <p:cNvSpPr/>
          <p:nvPr/>
        </p:nvSpPr>
        <p:spPr>
          <a:xfrm flipH="1" flipV="1">
            <a:off x="5622324" y="561450"/>
            <a:ext cx="5930706" cy="2449229"/>
          </a:xfrm>
          <a:prstGeom prst="arc">
            <a:avLst>
              <a:gd name="adj1" fmla="val 184402"/>
              <a:gd name="adj2" fmla="val 10606446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315246-4C7E-D548-A9CF-6EE6449E1B5E}"/>
              </a:ext>
            </a:extLst>
          </p:cNvPr>
          <p:cNvSpPr/>
          <p:nvPr/>
        </p:nvSpPr>
        <p:spPr>
          <a:xfrm>
            <a:off x="6316717" y="1563212"/>
            <a:ext cx="1185484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94FE46-240A-4D47-BFEE-2149378C652F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29C0842-1917-A34A-A527-C6BB4F424DEE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EA298FF-5536-7548-A954-6614FF5CF0EB}"/>
                </a:ext>
              </a:extLst>
            </p:cNvPr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DE4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E49BAC4-0223-E149-8079-7F3B67597F81}"/>
                </a:ext>
              </a:extLst>
            </p:cNvPr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4C24-1645-3D4F-B488-82E5012FDED0}"/>
                </a:ext>
              </a:extLst>
            </p:cNvPr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0E6DEDB7-30AC-C54B-9DBD-B4E4CBF09185}"/>
              </a:ext>
            </a:extLst>
          </p:cNvPr>
          <p:cNvSpPr/>
          <p:nvPr/>
        </p:nvSpPr>
        <p:spPr>
          <a:xfrm flipH="1" flipV="1">
            <a:off x="2337376" y="454016"/>
            <a:ext cx="7847148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DE4968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24025"/>
              </p:ext>
            </p:extLst>
          </p:nvPr>
        </p:nvGraphicFramePr>
        <p:xfrm>
          <a:off x="8488162" y="1588843"/>
          <a:ext cx="363982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03083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order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E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604" y="1588843"/>
          <a:ext cx="74190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23880957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813520384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297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baker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score_2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score_3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guess_3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Emma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cloves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Harry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cardamom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Ruby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cumin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nutmeg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Muli" pitchFamily="2" charset="77"/>
                          <a:ea typeface="Lato" charset="0"/>
                          <a:cs typeface="Lato" charset="0"/>
                        </a:rPr>
                        <a:t>Zainab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  <a:ea typeface="Lato" charset="0"/>
                          <a:cs typeface="Lato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Muli" pitchFamily="2" charset="7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36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NA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96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Muli" pitchFamily="2" charset="77"/>
                        </a:rPr>
                        <a:t>cinnamon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6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440" y="2316688"/>
            <a:ext cx="7447189" cy="11176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0262" y="3076831"/>
            <a:ext cx="4406298" cy="36402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3200400" y="454015"/>
            <a:ext cx="6984124" cy="2562447"/>
          </a:xfrm>
          <a:prstGeom prst="arc">
            <a:avLst>
              <a:gd name="adj1" fmla="val 184402"/>
              <a:gd name="adj2" fmla="val 10651202"/>
            </a:avLst>
          </a:prstGeom>
          <a:ln w="38100">
            <a:solidFill>
              <a:srgbClr val="F76F5C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C257B-A577-084B-9DE3-545A114E26FE}"/>
              </a:ext>
            </a:extLst>
          </p:cNvPr>
          <p:cNvSpPr/>
          <p:nvPr/>
        </p:nvSpPr>
        <p:spPr>
          <a:xfrm>
            <a:off x="6301946" y="1576486"/>
            <a:ext cx="1160681" cy="75717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7E8DC-37BC-D342-8746-E93BE9CE9562}"/>
              </a:ext>
            </a:extLst>
          </p:cNvPr>
          <p:cNvSpPr/>
          <p:nvPr/>
        </p:nvSpPr>
        <p:spPr>
          <a:xfrm>
            <a:off x="10888716" y="2706129"/>
            <a:ext cx="1291210" cy="3583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F5CD03-2B4D-5542-AFBB-3FEB7E6C4065}"/>
              </a:ext>
            </a:extLst>
          </p:cNvPr>
          <p:cNvGrpSpPr/>
          <p:nvPr/>
        </p:nvGrpSpPr>
        <p:grpSpPr>
          <a:xfrm>
            <a:off x="64017" y="4191554"/>
            <a:ext cx="9021989" cy="1577744"/>
            <a:chOff x="491241" y="4622065"/>
            <a:chExt cx="9021989" cy="157774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B05A82-058F-F848-B80C-EA38874476DA}"/>
                </a:ext>
              </a:extLst>
            </p:cNvPr>
            <p:cNvSpPr/>
            <p:nvPr/>
          </p:nvSpPr>
          <p:spPr>
            <a:xfrm>
              <a:off x="4787880" y="5796947"/>
              <a:ext cx="495122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64600" y="4782954"/>
              <a:ext cx="2579708" cy="355699"/>
            </a:xfrm>
            <a:prstGeom prst="roundRect">
              <a:avLst/>
            </a:prstGeom>
            <a:solidFill>
              <a:srgbClr val="F76F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90600" y="5266369"/>
              <a:ext cx="3414583" cy="402862"/>
            </a:xfrm>
            <a:prstGeom prst="roundRect">
              <a:avLst/>
            </a:prstGeom>
            <a:solidFill>
              <a:srgbClr val="150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241" y="4622065"/>
              <a:ext cx="9021989" cy="155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pivot_longer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(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score_1:guess_3</a:t>
              </a: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uFill>
                    <a:solidFill>
                      <a:srgbClr val="3BB8D6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names_to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c(‘</a:t>
              </a:r>
              <a:r>
                <a:rPr lang="en-US" sz="2200" dirty="0">
                  <a:solidFill>
                    <a:schemeClr val="bg1"/>
                  </a:solidFill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.value’, ‘order’)</a:t>
              </a:r>
              <a:r>
                <a:rPr lang="en-US" sz="2200" dirty="0">
                  <a:uFill>
                    <a:solidFill>
                      <a:srgbClr val="3BDA90"/>
                    </a:solidFill>
                  </a:u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            </a:t>
              </a:r>
              <a:r>
                <a:rPr lang="en-US" sz="2200" dirty="0" err="1">
                  <a:latin typeface="PT Mono" panose="02060509020205020204" pitchFamily="49" charset="77"/>
                  <a:ea typeface="Roboto Mono" charset="0"/>
                  <a:cs typeface="Roboto Mono" charset="0"/>
                </a:rPr>
                <a:t>names_sep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 = </a:t>
              </a:r>
              <a:r>
                <a:rPr lang="en-US" sz="2200" dirty="0">
                  <a:solidFill>
                    <a:schemeClr val="bg1"/>
                  </a:solidFill>
                  <a:latin typeface="PT Mono" panose="02060509020205020204" pitchFamily="49" charset="77"/>
                  <a:ea typeface="Roboto Mono" charset="0"/>
                  <a:cs typeface="Roboto Mono" charset="0"/>
                </a:rPr>
                <a:t>‘_’</a:t>
              </a:r>
              <a:r>
                <a:rPr lang="en-US" sz="2200" dirty="0">
                  <a:latin typeface="PT Mono" panose="02060509020205020204" pitchFamily="49" charset="77"/>
                  <a:ea typeface="Roboto Mono" charset="0"/>
                  <a:cs typeface="Roboto Mono" charset="0"/>
                </a:rPr>
                <a:t>)</a:t>
              </a:r>
              <a:endParaRPr lang="en-US" sz="2200" dirty="0">
                <a:uFill>
                  <a:solidFill>
                    <a:srgbClr val="3BB8D6"/>
                  </a:solidFill>
                </a:uFill>
                <a:latin typeface="PT Mono" panose="02060509020205020204" pitchFamily="49" charset="77"/>
                <a:ea typeface="Roboto Mono" charset="0"/>
                <a:cs typeface="Roboto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16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33337</TotalTime>
  <Words>3471</Words>
  <Application>Microsoft Macintosh PowerPoint</Application>
  <PresentationFormat>Widescreen</PresentationFormat>
  <Paragraphs>2327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Muli</vt:lpstr>
      <vt:lpstr>Nothing You Could Do</vt:lpstr>
      <vt:lpstr>PT Mono</vt:lpstr>
      <vt:lpstr>Office Theme</vt:lpstr>
      <vt:lpstr>Font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Presmanes Hill</dc:creator>
  <cp:lastModifiedBy>Alison Hill</cp:lastModifiedBy>
  <cp:revision>673</cp:revision>
  <cp:lastPrinted>2018-04-08T22:17:46Z</cp:lastPrinted>
  <dcterms:created xsi:type="dcterms:W3CDTF">2017-12-05T00:41:33Z</dcterms:created>
  <dcterms:modified xsi:type="dcterms:W3CDTF">2019-03-29T21:51:29Z</dcterms:modified>
</cp:coreProperties>
</file>