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25"/>
  </p:notesMasterIdLst>
  <p:sldIdLst>
    <p:sldId id="256" r:id="rId3"/>
    <p:sldId id="257" r:id="rId4"/>
    <p:sldId id="259" r:id="rId5"/>
    <p:sldId id="277" r:id="rId6"/>
    <p:sldId id="260" r:id="rId7"/>
    <p:sldId id="262" r:id="rId8"/>
    <p:sldId id="263" r:id="rId9"/>
    <p:sldId id="264" r:id="rId10"/>
    <p:sldId id="271" r:id="rId11"/>
    <p:sldId id="266" r:id="rId12"/>
    <p:sldId id="267" r:id="rId13"/>
    <p:sldId id="272" r:id="rId14"/>
    <p:sldId id="274" r:id="rId15"/>
    <p:sldId id="273" r:id="rId16"/>
    <p:sldId id="265" r:id="rId17"/>
    <p:sldId id="268" r:id="rId18"/>
    <p:sldId id="270" r:id="rId19"/>
    <p:sldId id="275" r:id="rId20"/>
    <p:sldId id="276" r:id="rId21"/>
    <p:sldId id="269" r:id="rId22"/>
    <p:sldId id="278" r:id="rId23"/>
    <p:sldId id="261" r:id="rId2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84889" autoAdjust="0"/>
  </p:normalViewPr>
  <p:slideViewPr>
    <p:cSldViewPr snapToGrid="0">
      <p:cViewPr varScale="1">
        <p:scale>
          <a:sx n="101" d="100"/>
          <a:sy n="101" d="100"/>
        </p:scale>
        <p:origin x="816" y="102"/>
      </p:cViewPr>
      <p:guideLst/>
    </p:cSldViewPr>
  </p:slideViewPr>
  <p:outlineViewPr>
    <p:cViewPr>
      <p:scale>
        <a:sx n="33" d="100"/>
        <a:sy n="33" d="100"/>
      </p:scale>
      <p:origin x="0" y="-147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56007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32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5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Header contains: content type, length, authentication, session information</a:t>
            </a: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84630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518880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5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Header contains: content type, length, authentication, session information</a:t>
            </a: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533169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5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Header contains: content type, length, authentication, session information</a:t>
            </a: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993866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5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Header contains: content type, length, authentication, session information</a:t>
            </a: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88699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976835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5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Services layer should</a:t>
            </a:r>
            <a:r>
              <a:rPr lang="en" sz="1350" baseline="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also be 1-1 with the resource</a:t>
            </a:r>
          </a:p>
          <a:p>
            <a:pPr lvl="0">
              <a:spcBef>
                <a:spcPts val="0"/>
              </a:spcBef>
              <a:buNone/>
            </a:pPr>
            <a:r>
              <a:rPr lang="en" sz="1350" baseline="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Repository layer can be 1-1 with the resource or use case based</a:t>
            </a: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720808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3661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20328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0833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841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798315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26277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8564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Tx/>
              <a:buChar char="-"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565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135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Standards of development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135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Connection of disparent systems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135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SAAS solutions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135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Mobile Applications on iOs</a:t>
            </a:r>
            <a:r>
              <a:rPr lang="en" sz="1350" baseline="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and Android use APIs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135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Seperation of UI and Business and Services and Data</a:t>
            </a: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8642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0" lvl="1" indent="-228600">
              <a:spcBef>
                <a:spcPts val="0"/>
              </a:spcBef>
            </a:pPr>
            <a:r>
              <a:rPr lang="en" dirty="0" smtClean="0"/>
              <a:t>Client-Server</a:t>
            </a:r>
          </a:p>
          <a:p>
            <a:pPr marL="1066800" lvl="2" indent="-228600">
              <a:spcBef>
                <a:spcPts val="0"/>
              </a:spcBef>
            </a:pPr>
            <a:r>
              <a:rPr lang="en" dirty="0" smtClean="0"/>
              <a:t>Seperation of concerns. Scalability. 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Stateless</a:t>
            </a:r>
          </a:p>
          <a:p>
            <a:pPr marL="1066800" lvl="2" indent="-228600">
              <a:spcBef>
                <a:spcPts val="0"/>
              </a:spcBef>
            </a:pPr>
            <a:r>
              <a:rPr lang="en" dirty="0" smtClean="0"/>
              <a:t>Each session request contains everything necessary for the request.</a:t>
            </a:r>
          </a:p>
          <a:p>
            <a:pPr marL="1066800" lvl="2" indent="-228600">
              <a:spcBef>
                <a:spcPts val="0"/>
              </a:spcBef>
            </a:pPr>
            <a:r>
              <a:rPr lang="en" dirty="0" smtClean="0"/>
              <a:t>Session can be transfer</a:t>
            </a:r>
            <a:r>
              <a:rPr lang="en-US" dirty="0" smtClean="0"/>
              <a:t>r</a:t>
            </a:r>
            <a:r>
              <a:rPr lang="en" dirty="0" smtClean="0"/>
              <a:t>ed to another service.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Cacheable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	Response are cachable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Layered System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	Load</a:t>
            </a:r>
            <a:r>
              <a:rPr lang="en" baseline="0" dirty="0" smtClean="0"/>
              <a:t> balancing, N-tier, multiple data storage</a:t>
            </a:r>
            <a:endParaRPr lang="en" dirty="0" smtClean="0"/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Code on Demand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	Javascript, Angular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Uniform Interface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	Fundamantal to REST. Layer</a:t>
            </a:r>
            <a:r>
              <a:rPr lang="en" baseline="0" dirty="0" smtClean="0"/>
              <a:t> architecture.</a:t>
            </a: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sz="1400" dirty="0" smtClean="0"/>
          </a:p>
          <a:p>
            <a:pPr marL="457200" lvl="0" indent="-228600">
              <a:spcBef>
                <a:spcPts val="0"/>
              </a:spcBef>
            </a:pPr>
            <a:r>
              <a:rPr lang="en" sz="1400" dirty="0" smtClean="0"/>
              <a:t>Primarily used for Web Services</a:t>
            </a:r>
          </a:p>
          <a:p>
            <a:pPr marL="457200" lvl="0" indent="-228600">
              <a:spcBef>
                <a:spcPts val="0"/>
              </a:spcBef>
            </a:pPr>
            <a:r>
              <a:rPr lang="en" sz="1400" dirty="0" smtClean="0"/>
              <a:t>Services based on the REST principal are RESTful services</a:t>
            </a:r>
          </a:p>
          <a:p>
            <a:pPr lvl="0">
              <a:spcBef>
                <a:spcPts val="0"/>
              </a:spcBef>
              <a:buNone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93174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5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Performance: forces business into a service layer</a:t>
            </a:r>
          </a:p>
          <a:p>
            <a:pPr lvl="0">
              <a:spcBef>
                <a:spcPts val="0"/>
              </a:spcBef>
              <a:buNone/>
            </a:pPr>
            <a:r>
              <a:rPr lang="en" sz="135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Scability: load balancing / N Servers / DEV Scale</a:t>
            </a:r>
          </a:p>
          <a:p>
            <a:pPr lvl="0">
              <a:spcBef>
                <a:spcPts val="0"/>
              </a:spcBef>
              <a:buNone/>
            </a:pPr>
            <a:r>
              <a:rPr lang="en" sz="135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Uniform Interface: use electrical grid in US example,</a:t>
            </a:r>
            <a:r>
              <a:rPr lang="en" sz="1350" baseline="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House waterhose example, cars example</a:t>
            </a:r>
          </a:p>
          <a:p>
            <a:pPr lvl="0">
              <a:spcBef>
                <a:spcPts val="0"/>
              </a:spcBef>
              <a:buNone/>
            </a:pPr>
            <a:r>
              <a:rPr lang="en" sz="1350" baseline="0" dirty="0" smtClean="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Google example of XML and JSON</a:t>
            </a:r>
            <a:endParaRPr lang="en" sz="1350" dirty="0" smtClean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9833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72838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0481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350" dirty="0">
              <a:solidFill>
                <a:srgbClr val="33333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3096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69" name="Shape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866216" y="1574799"/>
            <a:ext cx="6619243" cy="200823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1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7567042" y="1344167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6719693" y="2420115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7763255" y="21945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866216" y="1952625"/>
            <a:ext cx="6571059" cy="25622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66216" y="2008233"/>
            <a:ext cx="3263267" cy="171286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171668" y="2008232"/>
            <a:ext cx="2816534" cy="17128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866215" y="1952625"/>
            <a:ext cx="3618868" cy="256222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656534" y="1952625"/>
            <a:ext cx="3618869" cy="25622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66215" y="1952625"/>
            <a:ext cx="3618867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866215" y="2384821"/>
            <a:ext cx="3618868" cy="213002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3"/>
          </p:nvPr>
        </p:nvSpPr>
        <p:spPr>
          <a:xfrm>
            <a:off x="4656534" y="1952625"/>
            <a:ext cx="3618869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4"/>
          </p:nvPr>
        </p:nvSpPr>
        <p:spPr>
          <a:xfrm>
            <a:off x="4656532" y="2384821"/>
            <a:ext cx="3618869" cy="213002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3" name="Shape 143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66215" y="971550"/>
            <a:ext cx="2094869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335859" y="1085850"/>
            <a:ext cx="3892548" cy="3429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866216" y="2171700"/>
            <a:ext cx="2094868" cy="23469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Shape 152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1" name="Shape 161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65430" y="1269999"/>
            <a:ext cx="2895194" cy="130175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idx="2"/>
          </p:nvPr>
        </p:nvSpPr>
        <p:spPr>
          <a:xfrm>
            <a:off x="4910902" y="857250"/>
            <a:ext cx="2420394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866216" y="2743200"/>
            <a:ext cx="2894409" cy="1028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Shape 171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172" name="Shape 17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0" name="Shape 180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66216" y="3725005"/>
            <a:ext cx="6619242" cy="42505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pic" idx="2"/>
          </p:nvPr>
        </p:nvSpPr>
        <p:spPr>
          <a:xfrm>
            <a:off x="866216" y="514350"/>
            <a:ext cx="6619243" cy="257175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66216" y="4152498"/>
            <a:ext cx="6619241" cy="37028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189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55612" y="2801318"/>
              <a:ext cx="11277600" cy="36026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8" name="Shape 198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866215" y="797562"/>
            <a:ext cx="6619244" cy="103481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866215" y="2657475"/>
            <a:ext cx="6619244" cy="185737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5" name="Shape 215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16" name="Shape 216"/>
          <p:cNvSpPr txBox="1"/>
          <p:nvPr/>
        </p:nvSpPr>
        <p:spPr>
          <a:xfrm>
            <a:off x="7289578" y="1973861"/>
            <a:ext cx="601434" cy="11772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7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3721" y="443319"/>
            <a:ext cx="601434" cy="11772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7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86408" y="735387"/>
            <a:ext cx="6340429" cy="202368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459458" y="2759074"/>
            <a:ext cx="5794328" cy="25663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866215" y="3262992"/>
            <a:ext cx="6619244" cy="1257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Shape 226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227" name="Shape 2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5" name="Shape 235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66215" y="1778000"/>
            <a:ext cx="6619244" cy="136688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66215" y="3774800"/>
            <a:ext cx="6619244" cy="645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866215" y="1962974"/>
            <a:ext cx="2346876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866215" y="2395170"/>
            <a:ext cx="2346876" cy="21251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3384540" y="1952626"/>
            <a:ext cx="2359035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4"/>
          </p:nvPr>
        </p:nvSpPr>
        <p:spPr>
          <a:xfrm>
            <a:off x="3384540" y="2395170"/>
            <a:ext cx="2359035" cy="21251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5"/>
          </p:nvPr>
        </p:nvSpPr>
        <p:spPr>
          <a:xfrm>
            <a:off x="5915025" y="1962974"/>
            <a:ext cx="2370771" cy="43219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6"/>
          </p:nvPr>
        </p:nvSpPr>
        <p:spPr>
          <a:xfrm>
            <a:off x="5915025" y="2395170"/>
            <a:ext cx="2373539" cy="212511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250" name="Shape 250"/>
          <p:cNvCxnSpPr/>
          <p:nvPr/>
        </p:nvCxnSpPr>
        <p:spPr>
          <a:xfrm>
            <a:off x="3302978" y="1927224"/>
            <a:ext cx="0" cy="2619374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784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Shape 251"/>
          <p:cNvCxnSpPr/>
          <p:nvPr/>
        </p:nvCxnSpPr>
        <p:spPr>
          <a:xfrm>
            <a:off x="5829300" y="1927224"/>
            <a:ext cx="0" cy="2619374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784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Shape 252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866213" y="3399633"/>
            <a:ext cx="2287829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pic" idx="2"/>
          </p:nvPr>
        </p:nvSpPr>
        <p:spPr>
          <a:xfrm>
            <a:off x="1000913" y="1952625"/>
            <a:ext cx="2018431" cy="1193632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3"/>
          </p:nvPr>
        </p:nvSpPr>
        <p:spPr>
          <a:xfrm>
            <a:off x="866214" y="3831830"/>
            <a:ext cx="2287827" cy="688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4"/>
          </p:nvPr>
        </p:nvSpPr>
        <p:spPr>
          <a:xfrm>
            <a:off x="3429402" y="3399634"/>
            <a:ext cx="2285074" cy="48836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pic" idx="5"/>
          </p:nvPr>
        </p:nvSpPr>
        <p:spPr>
          <a:xfrm>
            <a:off x="3561347" y="1952625"/>
            <a:ext cx="2018430" cy="1193632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6"/>
          </p:nvPr>
        </p:nvSpPr>
        <p:spPr>
          <a:xfrm>
            <a:off x="3426648" y="3888001"/>
            <a:ext cx="2287828" cy="63229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7"/>
          </p:nvPr>
        </p:nvSpPr>
        <p:spPr>
          <a:xfrm>
            <a:off x="5987575" y="3399635"/>
            <a:ext cx="2287828" cy="48836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pic" idx="8"/>
          </p:nvPr>
        </p:nvSpPr>
        <p:spPr>
          <a:xfrm>
            <a:off x="6122273" y="1952625"/>
            <a:ext cx="2018431" cy="1193632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9"/>
          </p:nvPr>
        </p:nvSpPr>
        <p:spPr>
          <a:xfrm>
            <a:off x="5987575" y="3888000"/>
            <a:ext cx="2287827" cy="63229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266" name="Shape 266"/>
          <p:cNvCxnSpPr/>
          <p:nvPr/>
        </p:nvCxnSpPr>
        <p:spPr>
          <a:xfrm>
            <a:off x="3291114" y="1952625"/>
            <a:ext cx="0" cy="2638195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>
            <a:off x="5851428" y="1952625"/>
            <a:ext cx="0" cy="2619375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Shape 268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 rot="5400000">
            <a:off x="2870633" y="-51792"/>
            <a:ext cx="2562224" cy="6571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 rot="5400000">
            <a:off x="5182071" y="2209346"/>
            <a:ext cx="3561441" cy="10604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 rot="5400000">
            <a:off x="1428324" y="396742"/>
            <a:ext cx="3561442" cy="46856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59506" y="1866405"/>
              <a:ext cx="11277600" cy="4533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SzPct val="40740"/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866216" y="1952625"/>
            <a:ext cx="6571059" cy="25622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0"/>
              </a:spcBef>
              <a:buSzPct val="137500"/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SzPct val="137500"/>
              <a:buNone/>
              <a:defRPr sz="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formatter.com/xml-formatter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jsonlint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wagger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u.edu.sg/home/ehchua/programming/webprogramming/HTTP_Basics.html" TargetMode="External"/><Relationship Id="rId7" Type="http://schemas.openxmlformats.org/officeDocument/2006/relationships/hyperlink" Target="http://swagger.io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telerik.com/download/fiddler/" TargetMode="Externa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www.drdobbs.com/web-development/restful-web-services-a-tutorial/24016906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ctrTitle"/>
          </p:nvPr>
        </p:nvSpPr>
        <p:spPr>
          <a:xfrm>
            <a:off x="866216" y="1574799"/>
            <a:ext cx="6619243" cy="200823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 dirty="0"/>
              <a:t>Introduction to </a:t>
            </a:r>
          </a:p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 dirty="0" smtClean="0"/>
              <a:t>Web Services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HTTP Request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HTTP Method: 		GET, PATCH, PUT, POST, DELETE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URI:			API URI for resource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HTTP Version:		HTTP v1.1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Request Header:	Metadata header info. Key-value pairs.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Request Body:		Message content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235036"/>
              </p:ext>
            </p:extLst>
          </p:nvPr>
        </p:nvGraphicFramePr>
        <p:xfrm>
          <a:off x="596900" y="1798200"/>
          <a:ext cx="42513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08"/>
                <a:gridCol w="1417108"/>
                <a:gridCol w="1417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 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URI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 Version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Request Header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Request Body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2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17"/>
          <p:cNvSpPr txBox="1">
            <a:spLocks/>
          </p:cNvSpPr>
          <p:nvPr/>
        </p:nvSpPr>
        <p:spPr>
          <a:xfrm>
            <a:off x="291725" y="1798200"/>
            <a:ext cx="8457600" cy="2996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4000" marR="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6500" marR="0" lvl="3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94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457200" indent="-228600">
              <a:spcBef>
                <a:spcPts val="0"/>
              </a:spcBef>
            </a:pPr>
            <a:endParaRPr lang="en" dirty="0" smtClean="0"/>
          </a:p>
          <a:p>
            <a:pPr marL="457200" indent="-228600">
              <a:spcBef>
                <a:spcPts val="0"/>
              </a:spcBef>
            </a:pPr>
            <a:endParaRPr lang="en" dirty="0" smtClean="0"/>
          </a:p>
          <a:p>
            <a:pPr marL="457200" indent="-228600">
              <a:spcBef>
                <a:spcPts val="0"/>
              </a:spcBef>
            </a:pPr>
            <a:endParaRPr lang="en" dirty="0" smtClean="0"/>
          </a:p>
          <a:p>
            <a:pPr marL="457200" indent="-228600">
              <a:spcBef>
                <a:spcPts val="0"/>
              </a:spcBef>
            </a:pPr>
            <a:endParaRPr lang="en" dirty="0" smtClean="0"/>
          </a:p>
          <a:p>
            <a:pPr marL="457200" indent="-228600">
              <a:spcBef>
                <a:spcPts val="0"/>
              </a:spcBef>
            </a:pPr>
            <a:endParaRPr lang="en" dirty="0" smtClean="0"/>
          </a:p>
          <a:p>
            <a:pPr marL="45720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HTTP </a:t>
            </a:r>
            <a:r>
              <a:rPr lang="en" dirty="0" smtClean="0"/>
              <a:t>Version:           	HTTP </a:t>
            </a:r>
            <a:r>
              <a:rPr lang="en" dirty="0"/>
              <a:t>v1.1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Response Code:    	3 digit HTTP Response code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Request Header:    	Metadata header info. Key-value pairs.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Request Body:		Message content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HTTP Response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536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47549"/>
              </p:ext>
            </p:extLst>
          </p:nvPr>
        </p:nvGraphicFramePr>
        <p:xfrm>
          <a:off x="596900" y="1798200"/>
          <a:ext cx="4260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283"/>
                <a:gridCol w="2840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 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Response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Request Header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Request Body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4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HTTP Request/Response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07" y="2383490"/>
            <a:ext cx="5418735" cy="182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HTTP Request/Response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52" y="2278892"/>
            <a:ext cx="5364945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2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HTTP Request/Response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12" y="2243737"/>
            <a:ext cx="41624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XML or JSON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381355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Extensible Markup Language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www.freeformatter.com/xml-formatter.html</a:t>
            </a:r>
            <a:endParaRPr lang="en-US" dirty="0" smtClean="0"/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228600" lvl="0" indent="0">
              <a:spcBef>
                <a:spcPts val="0"/>
              </a:spcBef>
              <a:buNone/>
            </a:pPr>
            <a:r>
              <a:rPr lang="en-US" sz="1100" dirty="0"/>
              <a:t>&lt;user</a:t>
            </a:r>
            <a:r>
              <a:rPr lang="en-US" sz="1100" dirty="0" smtClean="0"/>
              <a:t>&gt;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sz="1100" dirty="0" smtClean="0"/>
              <a:t>    &lt;</a:t>
            </a:r>
            <a:r>
              <a:rPr lang="en-US" sz="1100" dirty="0"/>
              <a:t>first&gt;Paul&lt;/first&gt;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sz="1100" dirty="0" smtClean="0"/>
              <a:t>    &lt;</a:t>
            </a:r>
            <a:r>
              <a:rPr lang="en-US" sz="1100" dirty="0"/>
              <a:t>last&gt;Cordero&lt;/last</a:t>
            </a:r>
            <a:r>
              <a:rPr lang="en-US" sz="1100" dirty="0" smtClean="0"/>
              <a:t>&gt;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sz="1100" dirty="0" smtClean="0"/>
              <a:t>    &lt;</a:t>
            </a:r>
            <a:r>
              <a:rPr lang="en-US" sz="1100" dirty="0"/>
              <a:t>company&gt;</a:t>
            </a:r>
            <a:r>
              <a:rPr lang="en-US" sz="1100" dirty="0" err="1"/>
              <a:t>Truno</a:t>
            </a:r>
            <a:r>
              <a:rPr lang="en-US" sz="1100" dirty="0"/>
              <a:t>&lt;/company&gt;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sz="1100" dirty="0" smtClean="0"/>
              <a:t>    &lt;</a:t>
            </a:r>
            <a:r>
              <a:rPr lang="en-US" sz="1100" dirty="0"/>
              <a:t>email&gt;pcordero@truno.com&lt;/email&gt;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sz="1100" dirty="0" smtClean="0"/>
              <a:t>    &lt;</a:t>
            </a:r>
            <a:r>
              <a:rPr lang="en-US" sz="1100" dirty="0"/>
              <a:t>phone&gt;1.800.657.7108&lt;/phone</a:t>
            </a:r>
            <a:r>
              <a:rPr lang="en-US" sz="1100" dirty="0" smtClean="0"/>
              <a:t>&gt;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sz="1100" dirty="0" smtClean="0"/>
              <a:t>        &lt;</a:t>
            </a:r>
            <a:r>
              <a:rPr lang="en-US" sz="1100" dirty="0"/>
              <a:t>project&gt;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sz="1100" dirty="0" smtClean="0"/>
              <a:t>            &lt;</a:t>
            </a:r>
            <a:r>
              <a:rPr lang="en-US" sz="1100" dirty="0"/>
              <a:t>name&gt;Architecture&lt;/name&gt;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sz="1100" dirty="0" smtClean="0"/>
              <a:t>        &lt;/</a:t>
            </a:r>
            <a:r>
              <a:rPr lang="en-US" sz="1100" dirty="0"/>
              <a:t>project&gt;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sz="1100" dirty="0" smtClean="0"/>
              <a:t>        &lt;</a:t>
            </a:r>
            <a:r>
              <a:rPr lang="en-US" sz="1100" dirty="0"/>
              <a:t>project&gt;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sz="1100" dirty="0" smtClean="0"/>
              <a:t>            &lt;</a:t>
            </a:r>
            <a:r>
              <a:rPr lang="en-US" sz="1100" dirty="0"/>
              <a:t>name&gt;Forecasting&lt;/name&gt;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sz="1100" dirty="0" smtClean="0"/>
              <a:t>        &lt;/</a:t>
            </a:r>
            <a:r>
              <a:rPr lang="en-US" sz="1100" dirty="0"/>
              <a:t>project&gt;	</a:t>
            </a:r>
            <a:endParaRPr lang="en-US" sz="1100" dirty="0" smtClean="0"/>
          </a:p>
          <a:p>
            <a:pPr marL="228600" lvl="0" indent="0">
              <a:spcBef>
                <a:spcPts val="0"/>
              </a:spcBef>
              <a:buNone/>
            </a:pPr>
            <a:r>
              <a:rPr lang="en-US" sz="1100" dirty="0" smtClean="0"/>
              <a:t>&lt;/</a:t>
            </a:r>
            <a:r>
              <a:rPr lang="en-US" sz="1100" dirty="0"/>
              <a:t>user&gt;</a:t>
            </a:r>
            <a:endParaRPr lang="en" sz="1100" dirty="0"/>
          </a:p>
        </p:txBody>
      </p:sp>
      <p:sp>
        <p:nvSpPr>
          <p:cNvPr id="4" name="Shape 317"/>
          <p:cNvSpPr txBox="1">
            <a:spLocks/>
          </p:cNvSpPr>
          <p:nvPr/>
        </p:nvSpPr>
        <p:spPr>
          <a:xfrm>
            <a:off x="4930400" y="1798200"/>
            <a:ext cx="3813550" cy="2996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4000" marR="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6500" marR="0" lvl="3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94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dirty="0" smtClean="0"/>
              <a:t>Javascript Object Notation</a:t>
            </a:r>
          </a:p>
          <a:p>
            <a:pPr marL="457200" indent="-228600">
              <a:spcBef>
                <a:spcPts val="0"/>
              </a:spcBef>
            </a:pPr>
            <a:r>
              <a:rPr lang="en-US" dirty="0">
                <a:hlinkClick r:id="rId4"/>
              </a:rPr>
              <a:t>http://jsonlint.com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indent="-228600">
              <a:spcBef>
                <a:spcPts val="0"/>
              </a:spcBef>
            </a:pPr>
            <a:endParaRPr lang="en-US" dirty="0"/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 smtClean="0"/>
              <a:t>{</a:t>
            </a:r>
            <a:endParaRPr lang="en-US" sz="1100" dirty="0"/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 smtClean="0"/>
              <a:t>    "</a:t>
            </a:r>
            <a:r>
              <a:rPr lang="en-US" sz="1100" dirty="0"/>
              <a:t>first": "Paul",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 smtClean="0"/>
              <a:t>    "</a:t>
            </a:r>
            <a:r>
              <a:rPr lang="en-US" sz="1100" dirty="0"/>
              <a:t>last": "Cordero",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 smtClean="0"/>
              <a:t>    "</a:t>
            </a:r>
            <a:r>
              <a:rPr lang="en-US" sz="1100" dirty="0"/>
              <a:t>company": "</a:t>
            </a:r>
            <a:r>
              <a:rPr lang="en-US" sz="1100" dirty="0" err="1"/>
              <a:t>Truno</a:t>
            </a:r>
            <a:r>
              <a:rPr lang="en-US" sz="1100" dirty="0"/>
              <a:t>",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 smtClean="0"/>
              <a:t>    "</a:t>
            </a:r>
            <a:r>
              <a:rPr lang="en-US" sz="1100" dirty="0"/>
              <a:t>email": "pcordero@truno.com",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 smtClean="0"/>
              <a:t>    "</a:t>
            </a:r>
            <a:r>
              <a:rPr lang="en-US" sz="1100" dirty="0"/>
              <a:t>phone": "1.800.657.7108",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 smtClean="0"/>
              <a:t>    "</a:t>
            </a:r>
            <a:r>
              <a:rPr lang="en-US" sz="1100" dirty="0"/>
              <a:t>project": </a:t>
            </a:r>
            <a:r>
              <a:rPr lang="en-US" sz="1100" dirty="0" smtClean="0"/>
              <a:t>[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{</a:t>
            </a:r>
            <a:endParaRPr lang="en-US" sz="1100" dirty="0"/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 smtClean="0"/>
              <a:t>            "</a:t>
            </a:r>
            <a:r>
              <a:rPr lang="en-US" sz="1100" dirty="0"/>
              <a:t>name": "Architecture"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 smtClean="0"/>
              <a:t>        },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{</a:t>
            </a:r>
            <a:endParaRPr lang="en-US" sz="1100" dirty="0"/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 smtClean="0"/>
              <a:t>            "</a:t>
            </a:r>
            <a:r>
              <a:rPr lang="en-US" sz="1100" dirty="0"/>
              <a:t>name": "Forecasting"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 smtClean="0"/>
              <a:t>        }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/>
              <a:t> </a:t>
            </a:r>
            <a:r>
              <a:rPr lang="en-US" sz="1100" dirty="0" smtClean="0"/>
              <a:t>   ]</a:t>
            </a:r>
            <a:endParaRPr lang="en-US" sz="1100" dirty="0"/>
          </a:p>
          <a:p>
            <a:pPr marL="228600" indent="0">
              <a:spcBef>
                <a:spcPts val="0"/>
              </a:spcBef>
              <a:buNone/>
            </a:pPr>
            <a:r>
              <a:rPr lang="en-US" sz="1100" dirty="0"/>
              <a:t>}</a:t>
            </a:r>
            <a:endParaRPr lang="en" sz="1100" dirty="0"/>
          </a:p>
        </p:txBody>
      </p:sp>
    </p:spTree>
    <p:extLst>
      <p:ext uri="{BB962C8B-B14F-4D97-AF65-F5344CB8AC3E}">
        <p14:creationId xmlns:p14="http://schemas.microsoft.com/office/powerpoint/2010/main" val="231757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Resource Best Practices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1-1 relationship between resource and URI</a:t>
            </a:r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indent="-228600">
              <a:spcBef>
                <a:spcPts val="0"/>
              </a:spcBef>
            </a:pPr>
            <a:r>
              <a:rPr lang="en" dirty="0"/>
              <a:t>Use plural nouns when naming resources</a:t>
            </a:r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URI should not say anything about the action / operation</a:t>
            </a:r>
          </a:p>
          <a:p>
            <a:pPr marL="228600" lvl="0" indent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Avoid verbs when naming resources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http://api.example.com/FetchUser/3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/>
              <a:t>http://</a:t>
            </a:r>
            <a:r>
              <a:rPr lang="en" dirty="0" smtClean="0"/>
              <a:t>api.example.com/DeleteUser/1</a:t>
            </a:r>
          </a:p>
          <a:p>
            <a:pPr marL="762000" lvl="1" indent="-228600">
              <a:spcBef>
                <a:spcPts val="0"/>
              </a:spcBef>
            </a:pPr>
            <a:endParaRPr lang="en" dirty="0" smtClean="0"/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HTTP Methods determine the action / operation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/>
              <a:t>http://</a:t>
            </a:r>
            <a:r>
              <a:rPr lang="en" dirty="0" smtClean="0"/>
              <a:t>api.example.com/User/3			GET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/>
              <a:t>http://</a:t>
            </a:r>
            <a:r>
              <a:rPr lang="en" dirty="0" smtClean="0"/>
              <a:t>api.example.com/User/1</a:t>
            </a:r>
            <a:r>
              <a:rPr lang="en" dirty="0"/>
              <a:t>	</a:t>
            </a:r>
            <a:r>
              <a:rPr lang="en" dirty="0" smtClean="0"/>
              <a:t>		DELETE</a:t>
            </a:r>
          </a:p>
          <a:p>
            <a:pPr marL="762000" lvl="1" indent="-228600">
              <a:spcBef>
                <a:spcPts val="0"/>
              </a:spcBef>
            </a:pPr>
            <a:endParaRPr lang="en" dirty="0"/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Resources objects can contain links to other resources</a:t>
            </a:r>
            <a:endParaRPr lang="en" dirty="0"/>
          </a:p>
          <a:p>
            <a:pPr marL="762000" lvl="1" indent="-228600">
              <a:spcBef>
                <a:spcPts val="0"/>
              </a:spcBef>
            </a:pPr>
            <a:endParaRPr lang="en" dirty="0"/>
          </a:p>
          <a:p>
            <a:pPr marL="762000" lvl="1" indent="-228600">
              <a:spcBef>
                <a:spcPts val="0"/>
              </a:spcBef>
            </a:pPr>
            <a:endParaRPr lang="en" dirty="0"/>
          </a:p>
          <a:p>
            <a:pPr marL="533400" lvl="1" indent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2198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Browser Tools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POSTMAN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/>
              <a:t>https://www.getpostman.com</a:t>
            </a:r>
            <a:r>
              <a:rPr lang="en-US" dirty="0" smtClean="0"/>
              <a:t>/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Local application install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Chrome extension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Used to call APIs </a:t>
            </a:r>
          </a:p>
          <a:p>
            <a:pPr marL="762000" lvl="1" indent="-228600">
              <a:spcBef>
                <a:spcPts val="0"/>
              </a:spcBef>
            </a:pPr>
            <a:endParaRPr lang="en" dirty="0" smtClean="0"/>
          </a:p>
          <a:p>
            <a:pPr marL="762000" lvl="1" indent="-228600">
              <a:spcBef>
                <a:spcPts val="0"/>
              </a:spcBef>
            </a:pPr>
            <a:endParaRPr lang="en" dirty="0"/>
          </a:p>
          <a:p>
            <a:pPr marL="762000" lvl="1" indent="-228600">
              <a:spcBef>
                <a:spcPts val="0"/>
              </a:spcBef>
            </a:pPr>
            <a:endParaRPr lang="en" dirty="0" smtClean="0"/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Fiddler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/>
              <a:t>https://</a:t>
            </a:r>
            <a:r>
              <a:rPr lang="en-US" dirty="0" smtClean="0"/>
              <a:t>www.telerik.com/download/fiddler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Local application install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Used to debug APIs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7" y="1943100"/>
            <a:ext cx="1590675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25" y="3277200"/>
            <a:ext cx="4953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Browser Tools - Postman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92" y="1534184"/>
            <a:ext cx="6124574" cy="36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Browser Tools - Fiddler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92" y="1536192"/>
            <a:ext cx="6075426" cy="35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 dirty="0"/>
              <a:t>About </a:t>
            </a:r>
            <a:r>
              <a:rPr lang="en" dirty="0" smtClean="0"/>
              <a:t>me</a:t>
            </a:r>
            <a:endParaRPr lang="en" dirty="0"/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411024" y="1952625"/>
            <a:ext cx="8304000" cy="2562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540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" dirty="0" smtClean="0"/>
              <a:t>Paul Cordero</a:t>
            </a:r>
            <a:endParaRPr lang="en" dirty="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</a:pPr>
            <a:r>
              <a:rPr lang="en-US" dirty="0" smtClean="0"/>
              <a:t>Software Developer</a:t>
            </a:r>
            <a:endParaRPr lang="en" dirty="0" smtClean="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</a:pPr>
            <a:r>
              <a:rPr lang="en" dirty="0" smtClean="0"/>
              <a:t>B.S Chemsitry/Biology, B.S. Computer Science, M.S. Chemsitry, MBA</a:t>
            </a:r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</a:pPr>
            <a:r>
              <a:rPr lang="en" dirty="0" smtClean="0"/>
              <a:t>Development in Education, Insurance, Municipalities and Asset Management</a:t>
            </a:r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</a:pPr>
            <a:r>
              <a:rPr lang="en" dirty="0" smtClean="0"/>
              <a:t>Member of the Operations / Infrsctructure Team</a:t>
            </a:r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</a:pPr>
            <a:r>
              <a:rPr lang="en" dirty="0" smtClean="0"/>
              <a:t>ERP, Phsycial Infrastructure, Forecasting, Architecture</a:t>
            </a:r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</a:pPr>
            <a:r>
              <a:rPr lang="en" sz="1400" u="none" strike="noStrike" cap="none" dirty="0" smtClean="0">
                <a:solidFill>
                  <a:srgbClr val="3F3F3F"/>
                </a:solidFill>
                <a:sym typeface="Century Gothic"/>
              </a:rPr>
              <a:t>.Net / C#, Java, PowerShell</a:t>
            </a:r>
            <a:endParaRPr sz="1400" u="none" strike="noStrike" cap="none" dirty="0">
              <a:solidFill>
                <a:srgbClr val="3F3F3F"/>
              </a:solidFill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Example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RESTExample local project</a:t>
            </a:r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.Net, C#, WEB API</a:t>
            </a:r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Will be checked into the GitHub repo</a:t>
            </a:r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smtClean="0"/>
              <a:t>User APIs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416881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Documentation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REST APIs should be documented prior to release</a:t>
            </a:r>
          </a:p>
          <a:p>
            <a:pPr marL="457200" lvl="0" indent="-228600">
              <a:spcBef>
                <a:spcPts val="0"/>
              </a:spcBef>
            </a:pPr>
            <a:endParaRPr lang="en-US" dirty="0" smtClean="0"/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Manually document the following for each API: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URL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Methods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URL Parameters (Required/optional)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Data Parameters (PUT/POST/PATCH)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Success Response (Code and Data Object)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Error </a:t>
            </a:r>
            <a:r>
              <a:rPr lang="en-US" dirty="0"/>
              <a:t>Response (Code and Data Object</a:t>
            </a:r>
            <a:r>
              <a:rPr lang="en-US" dirty="0" smtClean="0"/>
              <a:t>)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Example Calling Code</a:t>
            </a:r>
            <a:endParaRPr lang="en-US" dirty="0"/>
          </a:p>
          <a:p>
            <a:pPr marL="762000" lvl="1" indent="-228600">
              <a:spcBef>
                <a:spcPts val="0"/>
              </a:spcBef>
            </a:pPr>
            <a:endParaRPr lang="en-US" dirty="0" smtClean="0"/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Use a tool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>
                <a:hlinkClick r:id="rId3"/>
              </a:rPr>
              <a:t>http://swagger.io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762000" lvl="1" indent="-228600">
              <a:spcBef>
                <a:spcPts val="0"/>
              </a:spcBef>
            </a:pPr>
            <a:endParaRPr lang="en-US" dirty="0" smtClean="0"/>
          </a:p>
          <a:p>
            <a:pPr marL="457200" lvl="1" indent="-228600">
              <a:spcBef>
                <a:spcPts val="0"/>
              </a:spcBef>
              <a:buSzPct val="78571"/>
            </a:pPr>
            <a:endParaRPr lang="en-US" dirty="0"/>
          </a:p>
          <a:p>
            <a:pPr marL="457200" indent="-228600">
              <a:spcBef>
                <a:spcPts val="0"/>
              </a:spcBef>
            </a:pPr>
            <a:endParaRPr lang="en-US" dirty="0" smtClean="0"/>
          </a:p>
          <a:p>
            <a:pPr marL="45720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endParaRPr lang="en-US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373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Resources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>
                <a:hlinkClick r:id="rId3"/>
              </a:rPr>
              <a:t>https://en.wikipedia.org/wiki/Representational_state_transfer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www.ntu.edu.sg/home/ehchua/programming/webprogramming/HTTP_Basics.html</a:t>
            </a:r>
            <a:endParaRPr lang="en-US" dirty="0" smtClean="0"/>
          </a:p>
          <a:p>
            <a:pPr marL="457200" lvl="0" indent="-228600">
              <a:spcBef>
                <a:spcPts val="0"/>
              </a:spcBef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www.drdobbs.com/web-development/restful-web-services-a-tutorial/240169069</a:t>
            </a:r>
            <a:endParaRPr lang="en-US" dirty="0" smtClean="0"/>
          </a:p>
          <a:p>
            <a:pPr marL="228600" lvl="0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457200" indent="-228600">
              <a:spcBef>
                <a:spcPts val="0"/>
              </a:spcBef>
            </a:pPr>
            <a:r>
              <a:rPr lang="en-US" dirty="0">
                <a:hlinkClick r:id="rId5"/>
              </a:rPr>
              <a:t>https://www.getpostman.com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457200" lvl="1" indent="-228600">
              <a:spcBef>
                <a:spcPts val="0"/>
              </a:spcBef>
              <a:buSzPct val="78571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www.telerik.com/download/fiddler/</a:t>
            </a:r>
            <a:endParaRPr lang="en-US" dirty="0" smtClean="0"/>
          </a:p>
          <a:p>
            <a:pPr marL="457200" lvl="1" indent="-228600">
              <a:spcBef>
                <a:spcPts val="0"/>
              </a:spcBef>
              <a:buSzPct val="78571"/>
            </a:pPr>
            <a:r>
              <a:rPr lang="en-US" dirty="0">
                <a:hlinkClick r:id="rId7"/>
              </a:rPr>
              <a:t>http://swagger.io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457200" lvl="1" indent="-228600">
              <a:spcBef>
                <a:spcPts val="0"/>
              </a:spcBef>
              <a:buSzPct val="78571"/>
            </a:pPr>
            <a:endParaRPr lang="en-US" dirty="0" smtClean="0"/>
          </a:p>
          <a:p>
            <a:pPr marL="457200" lvl="1" indent="-228600">
              <a:spcBef>
                <a:spcPts val="0"/>
              </a:spcBef>
              <a:buSzPct val="78571"/>
            </a:pPr>
            <a:endParaRPr lang="en-US" dirty="0"/>
          </a:p>
          <a:p>
            <a:pPr marL="457200" indent="-228600">
              <a:spcBef>
                <a:spcPts val="0"/>
              </a:spcBef>
            </a:pPr>
            <a:endParaRPr lang="en-US" dirty="0" smtClean="0"/>
          </a:p>
          <a:p>
            <a:pPr marL="45720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endParaRPr lang="en-US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464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Topics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APIs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W</a:t>
            </a:r>
            <a:r>
              <a:rPr lang="en-US" dirty="0" smtClean="0"/>
              <a:t>ha</a:t>
            </a:r>
            <a:r>
              <a:rPr lang="en" dirty="0" smtClean="0"/>
              <a:t>t is REST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Why use REST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REST vs SOAP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HTTP Status Codes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HTTP Methods / Verbs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HTTP Request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HTTP Response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XML or JSON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Resource Best Practices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Browser Tools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Example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Documentation</a:t>
            </a:r>
          </a:p>
          <a:p>
            <a:pPr marL="762000" lvl="1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APIs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What is an API?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/>
              <a:t>set of subroutine definitions, protocols, and tools for building application software</a:t>
            </a:r>
            <a:r>
              <a:rPr lang="en-US" dirty="0" smtClean="0"/>
              <a:t>.</a:t>
            </a:r>
          </a:p>
          <a:p>
            <a:pPr marL="457200" indent="-228600">
              <a:spcBef>
                <a:spcPts val="0"/>
              </a:spcBef>
            </a:pPr>
            <a:endParaRPr lang="en-US" dirty="0"/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Defines how software objects interact.</a:t>
            </a:r>
          </a:p>
          <a:p>
            <a:pPr marL="457200" indent="-228600">
              <a:spcBef>
                <a:spcPts val="0"/>
              </a:spcBef>
            </a:pPr>
            <a:endParaRPr lang="en-US" dirty="0"/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It is how applications talk to each other.</a:t>
            </a:r>
          </a:p>
          <a:p>
            <a:pPr marL="457200" indent="-228600">
              <a:spcBef>
                <a:spcPts val="0"/>
              </a:spcBef>
            </a:pPr>
            <a:endParaRPr lang="en-US" dirty="0"/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Consistency, Standard, Contract.</a:t>
            </a:r>
          </a:p>
          <a:p>
            <a:pPr marL="457200" indent="-228600">
              <a:spcBef>
                <a:spcPts val="0"/>
              </a:spcBef>
            </a:pPr>
            <a:endParaRPr lang="en-US" dirty="0"/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Web APIs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Google Maps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Facebook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Uber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Dropbox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…</a:t>
            </a:r>
          </a:p>
          <a:p>
            <a:pPr marL="762000" lvl="1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927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What is REST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2000 Roy Fielding doctoral dissertation at UC Irving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“Architectural </a:t>
            </a:r>
            <a:r>
              <a:rPr lang="en-US" dirty="0"/>
              <a:t>Styles and the Design of Network-based Software </a:t>
            </a:r>
            <a:r>
              <a:rPr lang="en-US" dirty="0" smtClean="0"/>
              <a:t>Architectures”</a:t>
            </a:r>
            <a:endParaRPr lang="en" dirty="0" smtClean="0"/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Used REST to design HTTP 1.1 and Uniform Resource Identifiers (URIs)</a:t>
            </a:r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Representational State Transfer (REST)</a:t>
            </a:r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Architecture style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Client-Server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Stateless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Cacheable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Layered System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Code on Demand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Uniform Interface</a:t>
            </a:r>
          </a:p>
          <a:p>
            <a:pPr marL="762000" lvl="1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1696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Why use REST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Performance</a:t>
            </a:r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Scalability</a:t>
            </a:r>
          </a:p>
          <a:p>
            <a:pPr marL="228600" lvl="0" indent="0">
              <a:spcBef>
                <a:spcPts val="0"/>
              </a:spcBef>
              <a:buNone/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Detach Client / Server</a:t>
            </a:r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UI </a:t>
            </a:r>
            <a:r>
              <a:rPr lang="en-US" dirty="0" smtClean="0"/>
              <a:t>code updates separate from server updates</a:t>
            </a:r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* Uniform Interface</a:t>
            </a:r>
          </a:p>
          <a:p>
            <a:pPr marL="457200" indent="-228600">
              <a:spcBef>
                <a:spcPts val="0"/>
              </a:spcBef>
            </a:pPr>
            <a:endParaRPr lang="en" dirty="0"/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Objects are simple JSON</a:t>
            </a: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175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REST vs SOAP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SOAP 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Simple Object Access Protocol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Been around a while, many existing application still use it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/>
              <a:t>I</a:t>
            </a:r>
            <a:r>
              <a:rPr lang="en" dirty="0" smtClean="0"/>
              <a:t>s a protocol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/>
              <a:t>C</a:t>
            </a:r>
            <a:r>
              <a:rPr lang="en" dirty="0" smtClean="0"/>
              <a:t>lients </a:t>
            </a:r>
            <a:r>
              <a:rPr lang="en" dirty="0"/>
              <a:t>are tightly coupled to the </a:t>
            </a:r>
            <a:r>
              <a:rPr lang="en" dirty="0" smtClean="0"/>
              <a:t>server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R</a:t>
            </a:r>
            <a:r>
              <a:rPr lang="en" dirty="0" smtClean="0"/>
              <a:t>igid contract between client and server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If either client or server code changes, everything breaks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XML format</a:t>
            </a:r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REST 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Is an architectural style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Less coupling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Client can have zero knowledge of the API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JSON, XML, Text, RSS formats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Designed simular to other web technologies</a:t>
            </a:r>
          </a:p>
          <a:p>
            <a:pPr marL="762000" lvl="1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4607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HTTP Status Codes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41755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3 digit HTTP Response return codes</a:t>
            </a:r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1xx </a:t>
            </a:r>
            <a:r>
              <a:rPr lang="en-US" dirty="0"/>
              <a:t>Informational </a:t>
            </a:r>
            <a:r>
              <a:rPr lang="en-US" dirty="0" smtClean="0"/>
              <a:t>responses</a:t>
            </a:r>
            <a:endParaRPr lang="en-US"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2xx Success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3xx Redirection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4xx Client errors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5xx Server </a:t>
            </a:r>
            <a:r>
              <a:rPr lang="en-US" dirty="0" smtClean="0"/>
              <a:t>errors</a:t>
            </a:r>
          </a:p>
          <a:p>
            <a:pPr marL="457200" lvl="0" indent="-228600">
              <a:spcBef>
                <a:spcPts val="0"/>
              </a:spcBef>
            </a:pPr>
            <a:endParaRPr lang="en-US" dirty="0" smtClean="0"/>
          </a:p>
          <a:p>
            <a:pPr marL="228600" lvl="0" indent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5" name="Shape 317"/>
          <p:cNvSpPr txBox="1">
            <a:spLocks/>
          </p:cNvSpPr>
          <p:nvPr/>
        </p:nvSpPr>
        <p:spPr>
          <a:xfrm>
            <a:off x="4599489" y="1798200"/>
            <a:ext cx="4175500" cy="2996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4000" marR="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206500" marR="0" lvl="3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49400" marR="0" lvl="4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127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dirty="0" smtClean="0"/>
              <a:t>*200 OK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*201 Created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*204 No Content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*400 Bad Request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401 Unauthorized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403 Forbidden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*404 Not Found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500 Internal Server Error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550 Permission denied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4184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 dirty="0" smtClean="0"/>
              <a:t>HTTP Methods / Verbs</a:t>
            </a:r>
            <a:endParaRPr lang="en"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291725" y="1798200"/>
            <a:ext cx="8457600" cy="2996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sz="1200" dirty="0" smtClean="0"/>
              <a:t>GET						200/404</a:t>
            </a:r>
          </a:p>
          <a:p>
            <a:pPr marL="762000" lvl="1" indent="-228600">
              <a:spcBef>
                <a:spcPts val="0"/>
              </a:spcBef>
            </a:pPr>
            <a:r>
              <a:rPr lang="en-US" dirty="0" smtClean="0"/>
              <a:t>L</a:t>
            </a:r>
            <a:r>
              <a:rPr lang="en" dirty="0" smtClean="0"/>
              <a:t>ist / Read a record by Id or all records.</a:t>
            </a:r>
          </a:p>
          <a:p>
            <a:pPr marL="762000" lvl="1" indent="-22860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sz="1200" dirty="0" smtClean="0"/>
              <a:t>PATCH 					200, 204/404</a:t>
            </a:r>
            <a:endParaRPr lang="en" sz="1200" dirty="0"/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Update / Replace </a:t>
            </a:r>
            <a:r>
              <a:rPr lang="en" dirty="0"/>
              <a:t>a record(s) by Id(s</a:t>
            </a:r>
            <a:r>
              <a:rPr lang="en" dirty="0" smtClean="0"/>
              <a:t>)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Only properties that have changed</a:t>
            </a: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sz="1200" dirty="0" smtClean="0"/>
          </a:p>
          <a:p>
            <a:pPr marL="457200" lvl="0" indent="-228600">
              <a:spcBef>
                <a:spcPts val="0"/>
              </a:spcBef>
            </a:pPr>
            <a:r>
              <a:rPr lang="en" sz="1200" dirty="0" smtClean="0"/>
              <a:t>PUT						200, 204/404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Update / Modify a record(s) by Id(s)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The entire object, all properties</a:t>
            </a:r>
          </a:p>
          <a:p>
            <a:pPr marL="457200" lvl="0" indent="-228600">
              <a:spcBef>
                <a:spcPts val="0"/>
              </a:spcBef>
            </a:pPr>
            <a:endParaRPr lang="en" sz="1200" dirty="0"/>
          </a:p>
          <a:p>
            <a:pPr marL="457200" lvl="0" indent="-228600">
              <a:spcBef>
                <a:spcPts val="0"/>
              </a:spcBef>
            </a:pPr>
            <a:r>
              <a:rPr lang="en" sz="1200" dirty="0" smtClean="0"/>
              <a:t>POST						201/404, 409</a:t>
            </a:r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Create a record</a:t>
            </a:r>
          </a:p>
          <a:p>
            <a:pPr marL="457200" lvl="0" indent="-228600">
              <a:spcBef>
                <a:spcPts val="0"/>
              </a:spcBef>
            </a:pPr>
            <a:endParaRPr lang="en" sz="1200" dirty="0"/>
          </a:p>
          <a:p>
            <a:pPr marL="457200" lvl="0" indent="-228600">
              <a:spcBef>
                <a:spcPts val="0"/>
              </a:spcBef>
            </a:pPr>
            <a:r>
              <a:rPr lang="en" sz="1200" dirty="0" smtClean="0"/>
              <a:t>DELETE					200/404</a:t>
            </a:r>
            <a:endParaRPr lang="en" sz="1200" dirty="0"/>
          </a:p>
          <a:p>
            <a:pPr marL="762000" lvl="1" indent="-228600">
              <a:spcBef>
                <a:spcPts val="0"/>
              </a:spcBef>
            </a:pPr>
            <a:r>
              <a:rPr lang="en" dirty="0" smtClean="0"/>
              <a:t>Removes a record(s) by Id(s)</a:t>
            </a:r>
          </a:p>
          <a:p>
            <a:pPr marL="762000" lvl="1" indent="-228600"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432700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866</Words>
  <Application>Microsoft Office PowerPoint</Application>
  <PresentationFormat>On-screen Show (16:9)</PresentationFormat>
  <Paragraphs>306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Century Gothic</vt:lpstr>
      <vt:lpstr>Proxima Nova</vt:lpstr>
      <vt:lpstr>Noto Sans Symbols</vt:lpstr>
      <vt:lpstr>Arial</vt:lpstr>
      <vt:lpstr>simple-light-2</vt:lpstr>
      <vt:lpstr>Ion Boardroom</vt:lpstr>
      <vt:lpstr>Introduction to  Web Services</vt:lpstr>
      <vt:lpstr>About me</vt:lpstr>
      <vt:lpstr>Topics </vt:lpstr>
      <vt:lpstr>APIs </vt:lpstr>
      <vt:lpstr>What is REST</vt:lpstr>
      <vt:lpstr>Why use REST</vt:lpstr>
      <vt:lpstr>REST vs SOAP</vt:lpstr>
      <vt:lpstr>HTTP Status Codes</vt:lpstr>
      <vt:lpstr>HTTP Methods / Verbs</vt:lpstr>
      <vt:lpstr>HTTP Request</vt:lpstr>
      <vt:lpstr>HTTP Response</vt:lpstr>
      <vt:lpstr>HTTP Request/Response</vt:lpstr>
      <vt:lpstr>HTTP Request/Response</vt:lpstr>
      <vt:lpstr>HTTP Request/Response</vt:lpstr>
      <vt:lpstr>XML or JSON</vt:lpstr>
      <vt:lpstr>Resource Best Practices</vt:lpstr>
      <vt:lpstr>Browser Tools</vt:lpstr>
      <vt:lpstr>Browser Tools - Postman</vt:lpstr>
      <vt:lpstr>Browser Tools - Fiddler</vt:lpstr>
      <vt:lpstr>Example</vt:lpstr>
      <vt:lpstr>Documentation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Web Services</dc:title>
  <cp:lastModifiedBy>Paul Cordero</cp:lastModifiedBy>
  <cp:revision>41</cp:revision>
  <dcterms:modified xsi:type="dcterms:W3CDTF">2017-03-28T21:46:06Z</dcterms:modified>
</cp:coreProperties>
</file>