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R can be considered as a different implementation of S. There are some important differences, but much code written for S runs unaltered under 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6" name="Shape 76"/>
          <p:cNvSpPr txBox="1"/>
          <p:nvPr>
            <p:ph type="ctrTitle"/>
          </p:nvPr>
        </p:nvSpPr>
        <p:spPr>
          <a:xfrm>
            <a:off x="866216" y="1574799"/>
            <a:ext cx="66192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1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866216" y="3583035"/>
            <a:ext cx="661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7567116" y="1344092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6719767" y="2420042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763255" y="21945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11025" y="1670475"/>
            <a:ext cx="839130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➔"/>
              <a:defRPr b="0" i="1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◆"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○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◆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○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◆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289800" y="402164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-5677564">
              <a:off x="4698364" y="1826025"/>
              <a:ext cx="3299348" cy="440947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0" name="Shape 100"/>
          <p:cNvSpPr txBox="1"/>
          <p:nvPr>
            <p:ph type="title"/>
          </p:nvPr>
        </p:nvSpPr>
        <p:spPr>
          <a:xfrm>
            <a:off x="866216" y="2008233"/>
            <a:ext cx="3263400" cy="171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171668" y="2008232"/>
            <a:ext cx="2816399" cy="171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66215" y="1952625"/>
            <a:ext cx="36189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56534" y="1952625"/>
            <a:ext cx="3618899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66215" y="1952625"/>
            <a:ext cx="3618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866215" y="2384821"/>
            <a:ext cx="3618900" cy="2129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4656534" y="1952625"/>
            <a:ext cx="3618899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656532" y="2384821"/>
            <a:ext cx="3618899" cy="2129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713412" y="402164"/>
              <a:ext cx="60552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-5677564">
              <a:off x="3140497" y="1826025"/>
              <a:ext cx="3299348" cy="440947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-5400000">
              <a:off x="2229382" y="2801685"/>
              <a:ext cx="6053700" cy="1254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3" name="Shape 143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4" name="Shape 144"/>
          <p:cNvSpPr txBox="1"/>
          <p:nvPr>
            <p:ph type="title"/>
          </p:nvPr>
        </p:nvSpPr>
        <p:spPr>
          <a:xfrm>
            <a:off x="866215" y="971550"/>
            <a:ext cx="2094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335859" y="1085850"/>
            <a:ext cx="3892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866216" y="2171700"/>
            <a:ext cx="20949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172200" y="402164"/>
              <a:ext cx="55965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5400000">
              <a:off x="3295437" y="2801685"/>
              <a:ext cx="6053700" cy="1254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1" name="Shape 161"/>
            <p:cNvSpPr/>
            <p:nvPr/>
          </p:nvSpPr>
          <p:spPr>
            <a:xfrm rot="-5677564">
              <a:off x="4203606" y="1826025"/>
              <a:ext cx="3299348" cy="440947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3" name="Shape 163"/>
          <p:cNvSpPr txBox="1"/>
          <p:nvPr>
            <p:ph type="title"/>
          </p:nvPr>
        </p:nvSpPr>
        <p:spPr>
          <a:xfrm>
            <a:off x="865430" y="1269999"/>
            <a:ext cx="28953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Shape 164"/>
          <p:cNvSpPr/>
          <p:nvPr>
            <p:ph idx="2" type="pic"/>
          </p:nvPr>
        </p:nvSpPr>
        <p:spPr>
          <a:xfrm>
            <a:off x="4910902" y="857250"/>
            <a:ext cx="24204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66216" y="2743200"/>
            <a:ext cx="2894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8" name="Shape 168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rot="10371607">
              <a:off x="263640" y="4438317"/>
              <a:ext cx="3299485" cy="440831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0" name="Shape 180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1" name="Shape 181"/>
          <p:cNvSpPr txBox="1"/>
          <p:nvPr>
            <p:ph type="title"/>
          </p:nvPr>
        </p:nvSpPr>
        <p:spPr>
          <a:xfrm>
            <a:off x="866216" y="3725005"/>
            <a:ext cx="6619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Shape 182"/>
          <p:cNvSpPr/>
          <p:nvPr>
            <p:ph idx="2" type="pic"/>
          </p:nvPr>
        </p:nvSpPr>
        <p:spPr>
          <a:xfrm>
            <a:off x="866216" y="514350"/>
            <a:ext cx="6619200" cy="25719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66216" y="4152498"/>
            <a:ext cx="6619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Shape 186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-589940">
              <a:off x="8490954" y="2714881"/>
              <a:ext cx="3299260" cy="440878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5612" y="2801318"/>
              <a:ext cx="11277600" cy="3602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Shape 198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Shape 199"/>
          <p:cNvSpPr txBox="1"/>
          <p:nvPr>
            <p:ph type="title"/>
          </p:nvPr>
        </p:nvSpPr>
        <p:spPr>
          <a:xfrm>
            <a:off x="866215" y="797562"/>
            <a:ext cx="66192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66215" y="2657475"/>
            <a:ext cx="66192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-589940">
              <a:off x="8490954" y="4185125"/>
              <a:ext cx="3299260" cy="440878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55612" y="4241801"/>
              <a:ext cx="11277600" cy="23372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5" name="Shape 215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6" name="Shape 216"/>
          <p:cNvSpPr txBox="1"/>
          <p:nvPr/>
        </p:nvSpPr>
        <p:spPr>
          <a:xfrm>
            <a:off x="7289578" y="1973861"/>
            <a:ext cx="6015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3721" y="443319"/>
            <a:ext cx="6015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1186408" y="735387"/>
            <a:ext cx="6340500" cy="20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459458" y="2759074"/>
            <a:ext cx="5794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866215" y="3262992"/>
            <a:ext cx="6619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Shape 223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Shape 22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-589940">
              <a:off x="8490954" y="4193591"/>
              <a:ext cx="3299260" cy="440878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55612" y="4241801"/>
              <a:ext cx="11277600" cy="23372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5" name="Shape 235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6" name="Shape 236"/>
          <p:cNvSpPr txBox="1"/>
          <p:nvPr>
            <p:ph type="title"/>
          </p:nvPr>
        </p:nvSpPr>
        <p:spPr>
          <a:xfrm>
            <a:off x="866215" y="1778000"/>
            <a:ext cx="66192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66215" y="3774800"/>
            <a:ext cx="6619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0" name="Shape 240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66215" y="1962974"/>
            <a:ext cx="2346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866215" y="2395170"/>
            <a:ext cx="2346900" cy="21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3384540" y="1952626"/>
            <a:ext cx="2358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4" type="body"/>
          </p:nvPr>
        </p:nvSpPr>
        <p:spPr>
          <a:xfrm>
            <a:off x="3384540" y="2395170"/>
            <a:ext cx="2358900" cy="21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5" type="body"/>
          </p:nvPr>
        </p:nvSpPr>
        <p:spPr>
          <a:xfrm>
            <a:off x="5915025" y="1962974"/>
            <a:ext cx="2370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6" type="body"/>
          </p:nvPr>
        </p:nvSpPr>
        <p:spPr>
          <a:xfrm>
            <a:off x="5915025" y="2395170"/>
            <a:ext cx="2373600" cy="21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50" name="Shape 250"/>
          <p:cNvCxnSpPr/>
          <p:nvPr/>
        </p:nvCxnSpPr>
        <p:spPr>
          <a:xfrm>
            <a:off x="3302978" y="1927224"/>
            <a:ext cx="0" cy="26193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/>
          <p:nvPr/>
        </p:nvCxnSpPr>
        <p:spPr>
          <a:xfrm>
            <a:off x="5829300" y="1927224"/>
            <a:ext cx="0" cy="26193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66213" y="3399633"/>
            <a:ext cx="2287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Shape 258"/>
          <p:cNvSpPr/>
          <p:nvPr>
            <p:ph idx="2" type="pic"/>
          </p:nvPr>
        </p:nvSpPr>
        <p:spPr>
          <a:xfrm>
            <a:off x="1000913" y="1952625"/>
            <a:ext cx="2018400" cy="11937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3" type="body"/>
          </p:nvPr>
        </p:nvSpPr>
        <p:spPr>
          <a:xfrm>
            <a:off x="866214" y="3831830"/>
            <a:ext cx="2287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4" type="body"/>
          </p:nvPr>
        </p:nvSpPr>
        <p:spPr>
          <a:xfrm>
            <a:off x="3429402" y="3399634"/>
            <a:ext cx="2285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1" name="Shape 261"/>
          <p:cNvSpPr/>
          <p:nvPr>
            <p:ph idx="5" type="pic"/>
          </p:nvPr>
        </p:nvSpPr>
        <p:spPr>
          <a:xfrm>
            <a:off x="3561347" y="1952625"/>
            <a:ext cx="2018400" cy="11937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6" type="body"/>
          </p:nvPr>
        </p:nvSpPr>
        <p:spPr>
          <a:xfrm>
            <a:off x="3426648" y="3888001"/>
            <a:ext cx="22878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7" type="body"/>
          </p:nvPr>
        </p:nvSpPr>
        <p:spPr>
          <a:xfrm>
            <a:off x="5987575" y="3399635"/>
            <a:ext cx="228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4" name="Shape 264"/>
          <p:cNvSpPr/>
          <p:nvPr>
            <p:ph idx="8" type="pic"/>
          </p:nvPr>
        </p:nvSpPr>
        <p:spPr>
          <a:xfrm>
            <a:off x="6122273" y="1952625"/>
            <a:ext cx="2018400" cy="11937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9" type="body"/>
          </p:nvPr>
        </p:nvSpPr>
        <p:spPr>
          <a:xfrm>
            <a:off x="5987575" y="3888000"/>
            <a:ext cx="22878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66" name="Shape 266"/>
          <p:cNvCxnSpPr/>
          <p:nvPr/>
        </p:nvCxnSpPr>
        <p:spPr>
          <a:xfrm>
            <a:off x="3291114" y="1952625"/>
            <a:ext cx="0" cy="26382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5851428" y="1952625"/>
            <a:ext cx="0" cy="26193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Shape 268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866214" y="730250"/>
            <a:ext cx="6619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 rot="5400000">
            <a:off x="2870525" y="-51825"/>
            <a:ext cx="2562300" cy="6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 rot="5101748">
              <a:off x="6294724" y="4577772"/>
              <a:ext cx="3299509" cy="440849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14866" y="402164"/>
              <a:ext cx="6510899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 rot="5400000">
              <a:off x="4449196" y="2801714"/>
              <a:ext cx="6053700" cy="1254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89" name="Shape 289"/>
          <p:cNvSpPr txBox="1"/>
          <p:nvPr>
            <p:ph type="title"/>
          </p:nvPr>
        </p:nvSpPr>
        <p:spPr>
          <a:xfrm rot="5400000">
            <a:off x="5182116" y="2209250"/>
            <a:ext cx="35613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 rot="5400000">
            <a:off x="1428375" y="396650"/>
            <a:ext cx="3561300" cy="4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3" name="Shape 293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6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999411" y="-2372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609011" y="5874053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89940">
              <a:off x="8490954" y="1797524"/>
              <a:ext cx="3299260" cy="440878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59506" y="1866405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0" y="1587"/>
              <a:ext cx="12192000" cy="685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40740"/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66216" y="1952625"/>
            <a:ext cx="65712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988203" y="4795545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96268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studio.com/products/RStud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ran.r-project.org/" TargetMode="External"/><Relationship Id="rId4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s://courses.edx.org/courses/UTAustinX/UT.7.01x/3T2014/56c5437b88fa43cf828bff5371c6a924/" TargetMode="External"/><Relationship Id="rId6" Type="http://schemas.openxmlformats.org/officeDocument/2006/relationships/hyperlink" Target="https://courses.edx.org/courses/UTAustinX/UT.7.01x/3T2014/56c5437b88fa43cf828bff5371c6a924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x="866216" y="1574799"/>
            <a:ext cx="66192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/>
              <a:t>Introduction to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/>
              <a:t>R and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47650" y="1639125"/>
            <a:ext cx="8391300" cy="3090000"/>
          </a:xfrm>
          <a:prstGeom prst="rect">
            <a:avLst/>
          </a:prstGeom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Udemy course R basic - R programming Language Introduction by Martin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 notes - https://www.r-project.org/about.html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RStudio - </a:t>
            </a: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  <a:hlinkClick r:id="rId3"/>
              </a:rPr>
              <a:t>https://www.rstudio.com/products/RStudio/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 Data types -- https://www.tutorialspoint.com/r/r_data_types.htm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50">
              <a:solidFill>
                <a:srgbClr val="500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/>
              <a:t>About Us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11025" y="1770725"/>
            <a:ext cx="87330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indent="-3111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8750"/>
              <a:buFont typeface="Noto Sans Symbols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Data Scientist</a:t>
            </a:r>
            <a:b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</a:b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	</a:t>
            </a:r>
            <a:r>
              <a:rPr lang="en" sz="1600">
                <a:solidFill>
                  <a:srgbClr val="500050"/>
                </a:solidFill>
                <a:highlight>
                  <a:srgbClr val="FFFFFF"/>
                </a:highlight>
              </a:rPr>
              <a:t>Deepti Bhatia</a:t>
            </a: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 - Bachelors in Information Technology, Masters in Software Engineering- TTU </a:t>
            </a:r>
          </a:p>
          <a:p>
            <a:pPr indent="-31115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18750"/>
              <a:buFont typeface="Noto Sans Symbols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Computer Systems Business Analyst</a:t>
            </a:r>
            <a:b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</a:b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	</a:t>
            </a:r>
            <a:r>
              <a:rPr lang="en" sz="1600">
                <a:solidFill>
                  <a:srgbClr val="500050"/>
                </a:solidFill>
                <a:highlight>
                  <a:srgbClr val="FFFFFF"/>
                </a:highlight>
              </a:rPr>
              <a:t>Jainam Shah</a:t>
            </a: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 - Bachelors in Electronics and Telecommunication, Masters in MIS - TTU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18750"/>
              <a:buFont typeface="Noto Sans Symbols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Now working on Data analysis, Sales forecasting and Schedule forecasting at TRUNO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18750"/>
              <a:buFont typeface="Noto Sans Symbols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Tools: GMDH, Groovy, PostgreSQL and R</a:t>
            </a:r>
          </a:p>
          <a:p>
            <a:pPr indent="-26035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47650" y="1670475"/>
            <a:ext cx="8391300" cy="3044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 basics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What is R? 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Strength and weakness of R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Installing R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Difference between R and Rstudio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How to use R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Code with R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Using R basic functions 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Datasets and data frames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Plot graphs in R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How to plot graphs in R e.g. Box plot, ggplots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R?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47650" y="1670475"/>
            <a:ext cx="8391300" cy="3044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 is a language and environment for statistical computing and graphics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R’s strengths is the ease with which well-designed publication-quality plots can be produced, including mathematical symbols and formulae where needed.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Free software! 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It compiles and runs on a wide variety of UNIX platforms and similar systems (including FreeBSD and Linux), Windows and MacOS.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 is an </a:t>
            </a: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integrated</a:t>
            </a: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 suite of software facilities for data manipulation, calculation and graphical display.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How TRUNO uses R in daily business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0" sz="1600">
              <a:solidFill>
                <a:srgbClr val="500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Advantage of using R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60900" y="1572850"/>
            <a:ext cx="8391300" cy="3090000"/>
          </a:xfrm>
          <a:prstGeom prst="rect">
            <a:avLst/>
          </a:prstGeom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500050"/>
                </a:solidFill>
                <a:highlight>
                  <a:srgbClr val="FFFFFF"/>
                </a:highlight>
              </a:rPr>
              <a:t>Advantages</a:t>
            </a:r>
          </a:p>
          <a:p>
            <a:pPr indent="-32385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500">
                <a:solidFill>
                  <a:srgbClr val="500050"/>
                </a:solidFill>
                <a:highlight>
                  <a:srgbClr val="FFFFFF"/>
                </a:highlight>
              </a:rPr>
              <a:t>An effective data handling and storage facility</a:t>
            </a:r>
          </a:p>
          <a:p>
            <a:pPr indent="-32385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500">
                <a:solidFill>
                  <a:srgbClr val="500050"/>
                </a:solidFill>
                <a:highlight>
                  <a:srgbClr val="FFFFFF"/>
                </a:highlight>
              </a:rPr>
              <a:t>A suite of operators for calculations on arrays, in particular matrices</a:t>
            </a:r>
          </a:p>
          <a:p>
            <a:pPr indent="-32385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500">
                <a:solidFill>
                  <a:srgbClr val="500050"/>
                </a:solidFill>
                <a:highlight>
                  <a:srgbClr val="FFFFFF"/>
                </a:highlight>
              </a:rPr>
              <a:t>A large, coherent, integrated collection of intermediate tools for data analysis</a:t>
            </a:r>
          </a:p>
          <a:p>
            <a:pPr indent="-32385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500">
                <a:solidFill>
                  <a:srgbClr val="500050"/>
                </a:solidFill>
                <a:highlight>
                  <a:srgbClr val="FFFFFF"/>
                </a:highlight>
              </a:rPr>
              <a:t>Graphical facilities for data analysis and display either on-screen or on hardcopy</a:t>
            </a:r>
          </a:p>
          <a:p>
            <a:pPr indent="-32385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500">
                <a:solidFill>
                  <a:srgbClr val="500050"/>
                </a:solidFill>
                <a:highlight>
                  <a:srgbClr val="FFFFFF"/>
                </a:highlight>
              </a:rPr>
              <a:t>A well-developed, simple and effective programming language which includes conditionals, loops, user-defined recursive functions and input and output facilities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500050"/>
                </a:solidFill>
                <a:highlight>
                  <a:srgbClr val="FFFFFF"/>
                </a:highlight>
              </a:rPr>
              <a:t>Drawbacks</a:t>
            </a:r>
          </a:p>
          <a:p>
            <a:pPr indent="-32385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500">
                <a:solidFill>
                  <a:srgbClr val="500050"/>
                </a:solidFill>
                <a:highlight>
                  <a:srgbClr val="FFFFFF"/>
                </a:highlight>
              </a:rPr>
              <a:t>Many R commands give little thought to memory management, and so R can very quickly consume all available memory</a:t>
            </a:r>
          </a:p>
          <a:p>
            <a:pPr indent="-32385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500">
                <a:solidFill>
                  <a:srgbClr val="500050"/>
                </a:solidFill>
                <a:highlight>
                  <a:srgbClr val="FFFFFF"/>
                </a:highlight>
              </a:rPr>
              <a:t>The quality of some packages is less than perfect, it depends on collaborative efforts of community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500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R and RStudio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447650" y="1639125"/>
            <a:ext cx="8391300" cy="3090000"/>
          </a:xfrm>
          <a:prstGeom prst="rect">
            <a:avLst/>
          </a:prstGeom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 Offical website : </a:t>
            </a:r>
            <a:r>
              <a:rPr i="0"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https://cran.r-project.org/</a:t>
            </a: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 r3.3.3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RStudio official website : </a:t>
            </a:r>
            <a:r>
              <a:rPr i="0"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https://www.rstudio.com/products/rstudio/download/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“</a:t>
            </a:r>
            <a:r>
              <a:rPr lang="en" sz="1600">
                <a:solidFill>
                  <a:srgbClr val="500050"/>
                </a:solidFill>
                <a:highlight>
                  <a:srgbClr val="FFFFFF"/>
                </a:highlight>
              </a:rPr>
              <a:t>Latest is greatest</a:t>
            </a: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rgbClr val="500050"/>
                </a:solidFill>
                <a:highlight>
                  <a:srgbClr val="FFFFFF"/>
                </a:highlight>
              </a:rPr>
              <a:t>Why RStudio?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RStudio is an integrated development environment (IDE) for R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It includes a console, syntax-highlighting editor that supports direct code execution, tools for plotting, history, debugging and workspace management</a:t>
            </a:r>
          </a:p>
          <a:p>
            <a:pPr indent="-330200" lvl="0" marL="457200" rtl="0">
              <a:spcBef>
                <a:spcPts val="0"/>
              </a:spcBef>
              <a:buClr>
                <a:srgbClr val="500050"/>
              </a:buClr>
              <a:buSzPct val="100000"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RStudio is available in open source and has commercial editions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rgbClr val="500050"/>
                </a:solidFill>
                <a:highlight>
                  <a:srgbClr val="FFFFFF"/>
                </a:highlight>
              </a:rPr>
              <a:t>Does everyone have R and RStudio up and running?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0" lang="en" sz="1600">
                <a:solidFill>
                  <a:srgbClr val="500050"/>
                </a:solidFill>
                <a:highlight>
                  <a:srgbClr val="FFFFFF"/>
                </a:highlight>
              </a:rPr>
              <a:t>If not use this link and follow the steps</a:t>
            </a:r>
            <a:r>
              <a:rPr lang="en" sz="1600">
                <a:solidFill>
                  <a:srgbClr val="500050"/>
                </a:solidFill>
                <a:highlight>
                  <a:srgbClr val="FFFFFF"/>
                </a:highlight>
              </a:rPr>
              <a:t> -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500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in R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11025" y="1670475"/>
            <a:ext cx="8391300" cy="3044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Tasks : Create variable, plot the variable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Creating random variables: set.seeds You have to set seed every time you want to get a reproducible random result.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Using R as calculater: space does not matters, sum, square root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Types of brackets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i="0" lang="en" sz="1600"/>
              <a:t>() round brackets as the standard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i="0" lang="en" sz="1600"/>
              <a:t>[] box brackets for index positions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i="0" lang="en" sz="1600"/>
              <a:t>{} curled brackets for functions and loops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Creating objects in R: creating objects and assigning values, concatenate, display objects, list objects, clear objects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Using help in R: ? paste with example of paste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Using repeat, sequence functions in 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Function, Loops and Dataframes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11025" y="1670475"/>
            <a:ext cx="8391300" cy="3044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0" lang="en" sz="1600"/>
              <a:t>Functions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R functions are same as objects, they can be use for calculations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R function structure:  </a:t>
            </a:r>
            <a:r>
              <a:rPr i="0" lang="en" sz="1600">
                <a:latin typeface="Courier New"/>
                <a:ea typeface="Courier New"/>
                <a:cs typeface="Courier New"/>
                <a:sym typeface="Courier New"/>
              </a:rPr>
              <a:t>name &lt;- function (argument) {statements}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0" lang="en" sz="1600"/>
              <a:t>Loops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Century Gothic"/>
            </a:pPr>
            <a:r>
              <a:rPr i="0" lang="en" sz="1600"/>
              <a:t>R has same kind of loops as any other programming language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Courier New"/>
            </a:pPr>
            <a:r>
              <a:rPr i="0" lang="en" sz="1600"/>
              <a:t>R loop structure:</a:t>
            </a:r>
            <a:r>
              <a:rPr i="0" lang="en" sz="1600">
                <a:latin typeface="Courier New"/>
                <a:ea typeface="Courier New"/>
                <a:cs typeface="Courier New"/>
                <a:sym typeface="Courier New"/>
              </a:rPr>
              <a:t> for (name in vector) {commands}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0" lang="en" sz="1600"/>
              <a:t>Data frames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A data frame is used for storing data tables.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It is a list of vectors of equal length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R data frame structure: </a:t>
            </a:r>
            <a:r>
              <a:rPr i="0" lang="en" sz="1600">
                <a:latin typeface="Courier New"/>
                <a:ea typeface="Courier New"/>
                <a:cs typeface="Courier New"/>
                <a:sym typeface="Courier New"/>
              </a:rPr>
              <a:t>data.frame(1:10, LETTERS[1:10])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Plots in R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11025" y="1670475"/>
            <a:ext cx="8391300" cy="3044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Using plot function in 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Labeling Title and axis in graphs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Loading datasets in R and plotting graphs on it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Box plot : A box plot or boxplot is a convenient way of graphically depicting groups of numerical data through their quartiles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Histogram: A histogram is a visual representation of the distribution of a dataset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i="0" lang="en" sz="1600"/>
              <a:t>Loading ggplot2 library in 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