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quickbooks.com/" TargetMode="External"/><Relationship Id="rId10" Type="http://schemas.openxmlformats.org/officeDocument/2006/relationships/hyperlink" Target="http://www.intuit.com/" TargetMode="External"/><Relationship Id="rId13" Type="http://schemas.openxmlformats.org/officeDocument/2006/relationships/hyperlink" Target="http://community.intuit.com/posts/database-error-sqlite-error-code1" TargetMode="External"/><Relationship Id="rId12" Type="http://schemas.openxmlformats.org/officeDocument/2006/relationships/hyperlink" Target="http://turbotax.intuit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pple.com/itunes/" TargetMode="External"/><Relationship Id="rId3" Type="http://schemas.openxmlformats.org/officeDocument/2006/relationships/hyperlink" Target="http://www.bosch.com/" TargetMode="External"/><Relationship Id="rId4" Type="http://schemas.openxmlformats.org/officeDocument/2006/relationships/hyperlink" Target="http://www.airbus.com/" TargetMode="External"/><Relationship Id="rId9" Type="http://schemas.openxmlformats.org/officeDocument/2006/relationships/hyperlink" Target="https://code.facebook.com/projects/658950180885092" TargetMode="External"/><Relationship Id="rId14" Type="http://schemas.openxmlformats.org/officeDocument/2006/relationships/hyperlink" Target="https://ttlc.intuit.com/post/show_full/cJf8mIhC4r4jjracfArQzM/when-i-try-to-update-turbotax-i-receive-an-unexpected-error-message" TargetMode="External"/><Relationship Id="rId5" Type="http://schemas.openxmlformats.org/officeDocument/2006/relationships/hyperlink" Target="http://www.airbus.com/en/aircraftfamilies/a350" TargetMode="External"/><Relationship Id="rId6" Type="http://schemas.openxmlformats.org/officeDocument/2006/relationships/hyperlink" Target="http://www.dropbox.com/" TargetMode="External"/><Relationship Id="rId7" Type="http://schemas.openxmlformats.org/officeDocument/2006/relationships/hyperlink" Target="https://www.expensify.com/" TargetMode="External"/><Relationship Id="rId8" Type="http://schemas.openxmlformats.org/officeDocument/2006/relationships/hyperlink" Target="https://www.facebook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qlitestudio.pl/index.rvt?act=download" TargetMode="External"/><Relationship Id="rId3" Type="http://schemas.openxmlformats.org/officeDocument/2006/relationships/hyperlink" Target="https://www.sqlite.org/download.html" TargetMode="External"/><Relationship Id="rId4" Type="http://schemas.openxmlformats.org/officeDocument/2006/relationships/hyperlink" Target="https://www.sqlite.org/2017/sqlite-tools-win32-x86-3170000.zi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'zyx@email.co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Fourth-generation languages are programming languages that are closer to human language than high-level languages like Java. These 4GLs are often used to access databases, such as SQL, where humanlike syntax is used to retrieve and manipulate data.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Insider : 9 tech skills that pay over $120,000 and are in demand. 8th Skill is SQL 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SQLite is also used in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2"/>
              </a:rPr>
              <a:t>iTunes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even on non-Apple hardware.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Bosch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uses SQLite in the multimedia systems install on GM, Nissan, and Suzuki automobiles.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Airbus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confirms that SQLite is being used in the flight software for the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A350 XWB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family of aircraft.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Dropbox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 archiving and synchronization service is reported to use SQLite as the primary data store on the client side.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Expensify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uses SQLite as a server-side database engine for their enterprise-scale expense reporting software.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Facebook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uses SQLite as the SQL database engine in their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osquery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product.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Presumably GE is using SQLite in something that they are exporting.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Intuit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apparently uses SQLite in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11"/>
              </a:rPr>
              <a:t>QuickBooks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in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TurboTax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judge from some error reports from users seen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13"/>
              </a:rPr>
              <a:t>here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14"/>
              </a:rPr>
              <a:t>here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https://sqlitestudio.pl/index.rvt?act=download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https://www.sqlite.org/download.html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734559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sqlite-tools-win32-x86-3170000.zip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190500" lvl="0" marL="254000" rtl="0">
              <a:spcBef>
                <a:spcPts val="800"/>
              </a:spcBef>
              <a:buNone/>
            </a:pPr>
            <a:r>
              <a:rPr lang="en"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 employee(post_id INTEGER NOT NULL PRIMARY KEY AUTOINCREMENT, name TEXT NOT NULL, email TEXT NOT NULL, website_url TEXT NULL, comment TEXT NOT NULL );</a:t>
            </a:r>
          </a:p>
          <a:p>
            <a:pPr indent="-190500" lvl="0" marL="254000" rtl="0">
              <a:spcBef>
                <a:spcPts val="800"/>
              </a:spcBef>
              <a:buNone/>
            </a:pPr>
            <a:r>
              <a:rPr lang="en"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INTO employee ( name, email, website_url, comment ) VALUES ( 'Shivam Mamgain', 'xyz@gmail.com','shivammg.blogspot.com', 'Great tutorial for beginners.' );</a:t>
            </a:r>
          </a:p>
          <a:p>
            <a:pPr indent="-190500" lvl="0" marL="254000" rtl="0">
              <a:spcBef>
                <a:spcPts val="800"/>
              </a:spcBef>
              <a:buNone/>
            </a:pPr>
            <a:r>
              <a:rPr lang="en"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employee;</a:t>
            </a:r>
          </a:p>
          <a:p>
            <a:pPr indent="-190500" lvl="0" marL="254000" rtl="0">
              <a:spcBef>
                <a:spcPts val="800"/>
              </a:spcBef>
              <a:buNone/>
            </a:pPr>
            <a:r>
              <a:rPr lang="en"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employee SET email = </a:t>
            </a:r>
            <a:r>
              <a:rPr lang="en" sz="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/>
              </a:rPr>
              <a:t>'zyx@email.com</a:t>
            </a:r>
            <a:r>
              <a:rPr lang="en"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WHERE name = 'Shivam Mamgain';</a:t>
            </a:r>
          </a:p>
          <a:p>
            <a:pPr indent="-260350" lvl="0" marL="254000" rtl="0"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 employee WHERE post_id = 9;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6" name="Shape 76"/>
          <p:cNvSpPr txBox="1"/>
          <p:nvPr>
            <p:ph type="ctrTitle"/>
          </p:nvPr>
        </p:nvSpPr>
        <p:spPr>
          <a:xfrm>
            <a:off x="866216" y="1574799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1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7567042" y="1344167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6719693" y="2420115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763255" y="21945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66216" y="1952625"/>
            <a:ext cx="6571059" cy="25622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866216" y="2008233"/>
            <a:ext cx="3263267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171668" y="2008232"/>
            <a:ext cx="2816534" cy="171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66215" y="1952625"/>
            <a:ext cx="3618868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56534" y="1952625"/>
            <a:ext cx="3618869" cy="25622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66215" y="1952625"/>
            <a:ext cx="361886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66215" y="2384821"/>
            <a:ext cx="3618868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4656534" y="1952625"/>
            <a:ext cx="361886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656532" y="2384821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866215" y="971550"/>
            <a:ext cx="2094869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335859" y="1085850"/>
            <a:ext cx="389254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66216" y="2171700"/>
            <a:ext cx="2094868" cy="23469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3" name="Shape 163"/>
          <p:cNvSpPr txBox="1"/>
          <p:nvPr>
            <p:ph type="title"/>
          </p:nvPr>
        </p:nvSpPr>
        <p:spPr>
          <a:xfrm>
            <a:off x="865430" y="1269999"/>
            <a:ext cx="2895194" cy="130175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4910902" y="857250"/>
            <a:ext cx="2420394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66216" y="2743200"/>
            <a:ext cx="2894409" cy="10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Shape 168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0" name="Shape 18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1" name="Shape 181"/>
          <p:cNvSpPr txBox="1"/>
          <p:nvPr>
            <p:ph type="title"/>
          </p:nvPr>
        </p:nvSpPr>
        <p:spPr>
          <a:xfrm>
            <a:off x="866216" y="3725005"/>
            <a:ext cx="661924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/>
          <p:nvPr>
            <p:ph idx="2" type="pic"/>
          </p:nvPr>
        </p:nvSpPr>
        <p:spPr>
          <a:xfrm>
            <a:off x="866216" y="514350"/>
            <a:ext cx="6619243" cy="257175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66216" y="4152498"/>
            <a:ext cx="6619241" cy="3702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/>
          <p:nvPr>
            <p:ph type="title"/>
          </p:nvPr>
        </p:nvSpPr>
        <p:spPr>
          <a:xfrm>
            <a:off x="866215" y="797562"/>
            <a:ext cx="6619244" cy="1034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66215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5" name="Shape 21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6" name="Shape 216"/>
          <p:cNvSpPr txBox="1"/>
          <p:nvPr/>
        </p:nvSpPr>
        <p:spPr>
          <a:xfrm>
            <a:off x="7289578" y="1973861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3721" y="443319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1186408" y="735387"/>
            <a:ext cx="6340429" cy="2023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459458" y="2759074"/>
            <a:ext cx="5794328" cy="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866215" y="3262992"/>
            <a:ext cx="6619244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Shape 22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Shape 226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Shape 23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6" name="Shape 236"/>
          <p:cNvSpPr txBox="1"/>
          <p:nvPr>
            <p:ph type="title"/>
          </p:nvPr>
        </p:nvSpPr>
        <p:spPr>
          <a:xfrm>
            <a:off x="866215" y="1778000"/>
            <a:ext cx="6619244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66215" y="3774800"/>
            <a:ext cx="6619244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Shape 24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66215" y="1962974"/>
            <a:ext cx="2346876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866215" y="2395170"/>
            <a:ext cx="2346876" cy="21251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3384540" y="1952626"/>
            <a:ext cx="2359035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3384540" y="2395170"/>
            <a:ext cx="2359035" cy="21251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5" type="body"/>
          </p:nvPr>
        </p:nvSpPr>
        <p:spPr>
          <a:xfrm>
            <a:off x="5915025" y="1962974"/>
            <a:ext cx="2370771" cy="43219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6" type="body"/>
          </p:nvPr>
        </p:nvSpPr>
        <p:spPr>
          <a:xfrm>
            <a:off x="5915025" y="2395170"/>
            <a:ext cx="2373539" cy="21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50" name="Shape 250"/>
          <p:cNvCxnSpPr/>
          <p:nvPr/>
        </p:nvCxnSpPr>
        <p:spPr>
          <a:xfrm>
            <a:off x="3302978" y="1927224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/>
          <p:nvPr/>
        </p:nvCxnSpPr>
        <p:spPr>
          <a:xfrm>
            <a:off x="5829300" y="1927224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66213" y="3399633"/>
            <a:ext cx="228782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Shape 258"/>
          <p:cNvSpPr/>
          <p:nvPr>
            <p:ph idx="2" type="pic"/>
          </p:nvPr>
        </p:nvSpPr>
        <p:spPr>
          <a:xfrm>
            <a:off x="1000913" y="1952625"/>
            <a:ext cx="2018431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3" type="body"/>
          </p:nvPr>
        </p:nvSpPr>
        <p:spPr>
          <a:xfrm>
            <a:off x="866214" y="3831830"/>
            <a:ext cx="2287827" cy="68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4" type="body"/>
          </p:nvPr>
        </p:nvSpPr>
        <p:spPr>
          <a:xfrm>
            <a:off x="3429402" y="3399634"/>
            <a:ext cx="2285074" cy="48836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1" name="Shape 261"/>
          <p:cNvSpPr/>
          <p:nvPr>
            <p:ph idx="5" type="pic"/>
          </p:nvPr>
        </p:nvSpPr>
        <p:spPr>
          <a:xfrm>
            <a:off x="3561347" y="1952625"/>
            <a:ext cx="2018430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6" type="body"/>
          </p:nvPr>
        </p:nvSpPr>
        <p:spPr>
          <a:xfrm>
            <a:off x="3426648" y="3888001"/>
            <a:ext cx="2287828" cy="6322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7" type="body"/>
          </p:nvPr>
        </p:nvSpPr>
        <p:spPr>
          <a:xfrm>
            <a:off x="5987575" y="3399635"/>
            <a:ext cx="2287828" cy="48836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4" name="Shape 264"/>
          <p:cNvSpPr/>
          <p:nvPr>
            <p:ph idx="8" type="pic"/>
          </p:nvPr>
        </p:nvSpPr>
        <p:spPr>
          <a:xfrm>
            <a:off x="6122273" y="1952625"/>
            <a:ext cx="2018431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9" type="body"/>
          </p:nvPr>
        </p:nvSpPr>
        <p:spPr>
          <a:xfrm>
            <a:off x="5987575" y="3888000"/>
            <a:ext cx="2287827" cy="6322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66" name="Shape 266"/>
          <p:cNvCxnSpPr/>
          <p:nvPr/>
        </p:nvCxnSpPr>
        <p:spPr>
          <a:xfrm>
            <a:off x="3291114" y="1952625"/>
            <a:ext cx="0" cy="2638195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5851428" y="1952625"/>
            <a:ext cx="0" cy="2619375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866214" y="730250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 rot="5400000">
            <a:off x="2870633" y="-51792"/>
            <a:ext cx="2562224" cy="65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9" name="Shape 289"/>
          <p:cNvSpPr txBox="1"/>
          <p:nvPr>
            <p:ph type="title"/>
          </p:nvPr>
        </p:nvSpPr>
        <p:spPr>
          <a:xfrm rot="5400000">
            <a:off x="5182071" y="2209346"/>
            <a:ext cx="3561441" cy="10604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 rot="5400000">
            <a:off x="1428324" y="396742"/>
            <a:ext cx="3561442" cy="4685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3" name="Shape 29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4074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66216" y="1952625"/>
            <a:ext cx="6571059" cy="25622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06.png"/><Relationship Id="rId13" Type="http://schemas.openxmlformats.org/officeDocument/2006/relationships/image" Target="../media/image03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9" Type="http://schemas.openxmlformats.org/officeDocument/2006/relationships/hyperlink" Target="https://www.expensify.com/" TargetMode="External"/><Relationship Id="rId15" Type="http://schemas.openxmlformats.org/officeDocument/2006/relationships/image" Target="../media/image02.png"/><Relationship Id="rId14" Type="http://schemas.openxmlformats.org/officeDocument/2006/relationships/image" Target="../media/image05.png"/><Relationship Id="rId17" Type="http://schemas.openxmlformats.org/officeDocument/2006/relationships/image" Target="../media/image08.png"/><Relationship Id="rId16" Type="http://schemas.openxmlformats.org/officeDocument/2006/relationships/image" Target="../media/image10.png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Relationship Id="rId7" Type="http://schemas.openxmlformats.org/officeDocument/2006/relationships/hyperlink" Target="https://www.facebook.com/" TargetMode="External"/><Relationship Id="rId8" Type="http://schemas.openxmlformats.org/officeDocument/2006/relationships/hyperlink" Target="https://code.facebook.com/projects/65895018088509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qlitestudio.pl/index.rvt?act=download" TargetMode="External"/><Relationship Id="rId4" Type="http://schemas.openxmlformats.org/officeDocument/2006/relationships/hyperlink" Target="https://chrome.google.com/webstore/detail/sqlite-viewer-with-google/aaeojgplhedihcdhfcgodiepddeecepl?hl=en-US" TargetMode="External"/><Relationship Id="rId5" Type="http://schemas.openxmlformats.org/officeDocument/2006/relationships/hyperlink" Target="https://addons.mozilla.org/en-us/firefox/addon/sqlite-manager/" TargetMode="External"/><Relationship Id="rId6" Type="http://schemas.openxmlformats.org/officeDocument/2006/relationships/image" Target="../media/image01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tereplica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://www.sqlcourse.com/intro.html" TargetMode="External"/><Relationship Id="rId5" Type="http://schemas.openxmlformats.org/officeDocument/2006/relationships/hyperlink" Target="http://www.paysca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866216" y="1574799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Introduction to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SQL and SQLite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About us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11024" y="1952625"/>
            <a:ext cx="83040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"/>
              <a:t>People who sat behind those same desks</a:t>
            </a: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i="1" lang="en"/>
              <a:t>Computer Systems Business Analyst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Yash - Bachelor in Mechanical Engineering, Masters in MIS - TTU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Jainam - Bachelor in Electronics and Telecommunication, Master in MIS - TTU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/>
              <a:t>Now working on Data analysis, Reporting and System administration at TRUNO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/>
              <a:t>Tools R, YellowFin, PSQL, UNIX Bash scripting, SALT (NOT taught in class!)</a:t>
            </a: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11025" y="1670475"/>
            <a:ext cx="8391300" cy="3044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88925" lvl="0" marL="4572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/>
              <a:t>Database basics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What are objects, attributes, and relationship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What is a table, database and schema?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indent="-288925" lvl="0" marL="4572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/>
              <a:t>SQL basics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What is SQL, query, standards, uses?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Need to learn SQL, and where it is used?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indent="-288925" lvl="0" marL="4572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/>
              <a:t>SQLite basics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Need of SQLite and applications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Installing and setup SQLite</a:t>
            </a:r>
          </a:p>
          <a:p>
            <a:pPr indent="-288925" lvl="1" marL="914400" rtl="0">
              <a:spcBef>
                <a:spcPts val="0"/>
              </a:spcBef>
              <a:buClr>
                <a:srgbClr val="500050"/>
              </a:buClr>
              <a:buSzPct val="67857"/>
              <a:buFont typeface="Arial"/>
            </a:pPr>
            <a:r>
              <a:rPr i="1" lang="en" sz="1400"/>
              <a:t>Accessing SQlite - DB browser for SQlite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i="1" sz="950">
              <a:solidFill>
                <a:srgbClr val="500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950">
              <a:solidFill>
                <a:srgbClr val="500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Structured Query Language 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use SQL to </a:t>
            </a:r>
            <a:r>
              <a:rPr lang="en"/>
              <a:t>communicate</a:t>
            </a:r>
            <a:r>
              <a:rPr lang="en"/>
              <a:t> with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the standard language for relational database management 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common relational database management systems that use SQL are: </a:t>
            </a:r>
            <a:r>
              <a:rPr i="1" lang="en"/>
              <a:t>Oracle, Sybase, Microsoft SQL Server, Access, SQLite</a:t>
            </a:r>
            <a:r>
              <a:rPr lang="en"/>
              <a:t>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 SQL commands such as "Select", "Insert", "Update", "Delete", "Create", and "Drop" can be used to across all RDBMS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the world's most widely used database language, developed in the mid-1970s by Chamberlin and Raymond Boyce.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itself is not a programming language, but its standard allows creating procedural extensions for it, which extend it to functionality of a mature programming language.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SQL is considered a fourth-generation language (4GL), whereas Java and C++ are third-generation languages (3GLs).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25" y="86100"/>
            <a:ext cx="55441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SQLite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265200" y="1758425"/>
            <a:ext cx="8669700" cy="2796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SQLite is an in-process library that implements a </a:t>
            </a:r>
            <a:r>
              <a:rPr lang="en">
                <a:hlinkClick r:id="rId3"/>
              </a:rPr>
              <a:t>self-contained</a:t>
            </a:r>
            <a:r>
              <a:rPr lang="en"/>
              <a:t>, </a:t>
            </a:r>
            <a:r>
              <a:rPr lang="en">
                <a:hlinkClick r:id="rId4"/>
              </a:rPr>
              <a:t>serverless</a:t>
            </a:r>
            <a:r>
              <a:rPr lang="en"/>
              <a:t>, </a:t>
            </a:r>
            <a:r>
              <a:rPr lang="en">
                <a:hlinkClick r:id="rId5"/>
              </a:rPr>
              <a:t>zero-configuration</a:t>
            </a:r>
            <a:r>
              <a:rPr lang="en"/>
              <a:t>, </a:t>
            </a:r>
            <a:r>
              <a:rPr lang="en">
                <a:hlinkClick r:id="rId6"/>
              </a:rPr>
              <a:t>transactional</a:t>
            </a:r>
            <a:r>
              <a:rPr lang="en"/>
              <a:t> SQL database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SQLite is public domain and is thus free for use for any purpose, commercial or private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SQLite is used to improve application speed by having database on client side e.g. Apple, Android, Adobe lite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also used to store logs, error, state and multimedia files client side e.g. DropBox, Airbus, GM, Nissan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linkClick r:id="rId7"/>
              </a:rPr>
              <a:t>Facebook</a:t>
            </a:r>
            <a:r>
              <a:rPr lang="en"/>
              <a:t> uses SQLite as the SQL database engine in their </a:t>
            </a:r>
            <a:r>
              <a:rPr lang="en">
                <a:hlinkClick r:id="rId8"/>
              </a:rPr>
              <a:t>osquery</a:t>
            </a:r>
            <a:r>
              <a:rPr lang="en"/>
              <a:t>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linkClick r:id="rId9"/>
              </a:rPr>
              <a:t>Expensify</a:t>
            </a:r>
            <a:r>
              <a:rPr lang="en"/>
              <a:t> uses SQLite as a server-side database engine for their enterprise-scale expense reporting software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9" name="Shape 3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2225" y="4034950"/>
            <a:ext cx="771525" cy="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11">
            <a:alphaModFix/>
          </a:blip>
          <a:srcRect b="23141" l="7642" r="9466" t="0"/>
          <a:stretch/>
        </p:blipFill>
        <p:spPr>
          <a:xfrm>
            <a:off x="1444975" y="4034937"/>
            <a:ext cx="1073775" cy="88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38677" y="4020650"/>
            <a:ext cx="800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38239" y="4009862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45437" y="4034950"/>
            <a:ext cx="1609001" cy="4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67737" y="4554700"/>
            <a:ext cx="1418450" cy="4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43350" y="4034950"/>
            <a:ext cx="1320399" cy="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97400" y="4554700"/>
            <a:ext cx="1614856" cy="4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SQLite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11025" y="1731925"/>
            <a:ext cx="8298300" cy="2782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database in SQLite is a single disk file, we can use SQLite browsers to view this file.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browser we will be trying in </a:t>
            </a:r>
            <a:r>
              <a:rPr lang="en">
                <a:hlinkClick r:id="rId3"/>
              </a:rPr>
              <a:t>SQLite studio</a:t>
            </a:r>
            <a:r>
              <a:rPr lang="en"/>
              <a:t> - Windows, Mac and UNIX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Mac - System Preferences &gt; Security &amp; Privacy &gt; General &gt; Allow apps - Anywhere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You can also access SQLite database file from browser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Chrome : </a:t>
            </a:r>
            <a:r>
              <a:rPr lang="en" u="sng">
                <a:solidFill>
                  <a:schemeClr val="hlink"/>
                </a:solidFill>
                <a:hlinkClick r:id="rId4"/>
              </a:rPr>
              <a:t>SQLite Viewer with Google Drive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FireFox : </a:t>
            </a:r>
            <a:r>
              <a:rPr lang="en" u="sng">
                <a:solidFill>
                  <a:schemeClr val="hlink"/>
                </a:solidFill>
                <a:hlinkClick r:id="rId5"/>
              </a:rPr>
              <a:t>SQLite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also access SQLite database file from command line CLI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 access SQLite from command line - change directory where sqlite3.exe is installed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75" y="3917225"/>
            <a:ext cx="3082224" cy="8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7">
            <a:alphaModFix/>
          </a:blip>
          <a:srcRect b="24339" l="0" r="27922" t="0"/>
          <a:stretch/>
        </p:blipFill>
        <p:spPr>
          <a:xfrm>
            <a:off x="4684875" y="3760150"/>
            <a:ext cx="3653499" cy="11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SQLite3 commands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84525" y="1952625"/>
            <a:ext cx="7053000" cy="2562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cd C:\Program Files (x86)\sqlite3\sqlite3.exe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.quit .databases .tables .show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 TABLE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INSERT INTO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UPDATE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FROM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tool sqldiff.exe comment_section.db comment_section1.db --schema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</a:pPr>
            <a:r>
              <a:rPr lang="en"/>
              <a:t>Backup your database - .backup backup_file.sq3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</a:pPr>
            <a:r>
              <a:rPr lang="en"/>
              <a:t>Another way - sqlite3 sample.db .dump &gt; sample.bak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SQLite replication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http://litereplica.io/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CASE - SELECT CASE WHEN 1=2 THEN ‘FALSE’ ELSE ‘TRUE’;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and Citation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71250" y="1952625"/>
            <a:ext cx="8404500" cy="2921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SQLite3 Introduction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https://www.sqlite.org/about.html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SQL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http://www.sqlcourse.com/intro.html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SQLite - https://www.sqlite.org/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Job 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http://www.payscale.com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Business Insider  - http://www.businessinsider.com/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