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ontserrat Black"/>
      <p:bold r:id="rId21"/>
      <p:boldItalic r:id="rId22"/>
    </p:embeddedFont>
    <p:embeddedFont>
      <p:font typeface="Montserrat"/>
      <p:regular r:id="rId23"/>
      <p:bold r:id="rId24"/>
      <p:italic r:id="rId25"/>
      <p:boldItalic r:id="rId26"/>
    </p:embeddedFont>
    <p:embeddedFont>
      <p:font typeface="Lora"/>
      <p:regular r:id="rId27"/>
      <p:bold r:id="rId28"/>
      <p:italic r:id="rId29"/>
      <p:boldItalic r:id="rId30"/>
    </p:embeddedFont>
    <p:embeddedFont>
      <p:font typeface="Pacifico"/>
      <p:regular r:id="rId31"/>
    </p:embeddedFont>
    <p:embeddedFont>
      <p:font typeface="Montserrat ExtraBold"/>
      <p:bold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ontserratBlack-boldItalic.fntdata"/><Relationship Id="rId21" Type="http://schemas.openxmlformats.org/officeDocument/2006/relationships/font" Target="fonts/MontserratBlack-bold.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cifico-regular.fntdata"/><Relationship Id="rId30" Type="http://schemas.openxmlformats.org/officeDocument/2006/relationships/font" Target="fonts/Lora-boldItalic.fntdata"/><Relationship Id="rId11" Type="http://schemas.openxmlformats.org/officeDocument/2006/relationships/slide" Target="slides/slide6.xml"/><Relationship Id="rId33" Type="http://schemas.openxmlformats.org/officeDocument/2006/relationships/font" Target="fonts/MontserratExtraBold-boldItalic.fntdata"/><Relationship Id="rId10" Type="http://schemas.openxmlformats.org/officeDocument/2006/relationships/slide" Target="slides/slide5.xml"/><Relationship Id="rId32" Type="http://schemas.openxmlformats.org/officeDocument/2006/relationships/font" Target="fonts/MontserratExtraBold-bold.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7dd0afab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7dd0afa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43006e4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43006e4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7dd0afa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7dd0afa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7dd0afa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7dd0afa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7dd0afa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7dd0afa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7dd0afab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7dd0afa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7dd0afab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7dd0afab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7dd0afa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7dd0afa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7dd0afab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7dd0afa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 (one post 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7dd0afab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7dd0afab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Nexus mockup</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High Five and Dive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Menu</a:t>
            </a:r>
            <a:endParaRPr/>
          </a:p>
        </p:txBody>
      </p:sp>
      <p:sp>
        <p:nvSpPr>
          <p:cNvPr id="247" name="Google Shape;247;p22"/>
          <p:cNvSpPr txBox="1"/>
          <p:nvPr>
            <p:ph idx="1" type="body"/>
          </p:nvPr>
        </p:nvSpPr>
        <p:spPr>
          <a:xfrm>
            <a:off x="819150" y="1990725"/>
            <a:ext cx="5575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menu allows you to change or view settings that you may want to change or just check.</a:t>
            </a:r>
            <a:endParaRPr/>
          </a:p>
          <a:p>
            <a:pPr indent="-311150" lvl="0" marL="457200" rtl="0" algn="l">
              <a:spcBef>
                <a:spcPts val="1200"/>
              </a:spcBef>
              <a:spcAft>
                <a:spcPts val="0"/>
              </a:spcAft>
              <a:buSzPts val="1300"/>
              <a:buChar char="-"/>
            </a:pPr>
            <a:r>
              <a:rPr lang="en"/>
              <a:t>Your profile: shows your user profile, avatar, username.</a:t>
            </a:r>
            <a:endParaRPr/>
          </a:p>
          <a:p>
            <a:pPr indent="-311150" lvl="0" marL="457200" rtl="0" algn="l">
              <a:spcBef>
                <a:spcPts val="0"/>
              </a:spcBef>
              <a:spcAft>
                <a:spcPts val="0"/>
              </a:spcAft>
              <a:buSzPts val="1300"/>
              <a:buChar char="-"/>
            </a:pPr>
            <a:r>
              <a:rPr lang="en"/>
              <a:t>Security: Change email, password, add security authentication when </a:t>
            </a:r>
            <a:r>
              <a:rPr lang="en"/>
              <a:t>logging in.</a:t>
            </a:r>
            <a:endParaRPr/>
          </a:p>
          <a:p>
            <a:pPr indent="-311150" lvl="0" marL="457200" rtl="0" algn="l">
              <a:spcBef>
                <a:spcPts val="0"/>
              </a:spcBef>
              <a:spcAft>
                <a:spcPts val="0"/>
              </a:spcAft>
              <a:buSzPts val="1300"/>
              <a:buChar char="-"/>
            </a:pPr>
            <a:r>
              <a:rPr lang="en"/>
              <a:t>Theme: Change the theme to dark or light, can add more in preferences.</a:t>
            </a:r>
            <a:endParaRPr/>
          </a:p>
          <a:p>
            <a:pPr indent="-311150" lvl="0" marL="457200" rtl="0" algn="l">
              <a:spcBef>
                <a:spcPts val="0"/>
              </a:spcBef>
              <a:spcAft>
                <a:spcPts val="0"/>
              </a:spcAft>
              <a:buSzPts val="1300"/>
              <a:buChar char="-"/>
            </a:pPr>
            <a:r>
              <a:rPr lang="en"/>
              <a:t>Preferences: Accessibility and visual settings that suits users’ needs.</a:t>
            </a:r>
            <a:endParaRPr/>
          </a:p>
          <a:p>
            <a:pPr indent="-311150" lvl="0" marL="457200" rtl="0" algn="l">
              <a:spcBef>
                <a:spcPts val="0"/>
              </a:spcBef>
              <a:spcAft>
                <a:spcPts val="0"/>
              </a:spcAft>
              <a:buSzPts val="1300"/>
              <a:buChar char="-"/>
            </a:pPr>
            <a:r>
              <a:rPr lang="en"/>
              <a:t>Settings: View current settings for the app.</a:t>
            </a:r>
            <a:endParaRPr/>
          </a:p>
        </p:txBody>
      </p:sp>
      <p:pic>
        <p:nvPicPr>
          <p:cNvPr id="248" name="Google Shape;248;p22"/>
          <p:cNvPicPr preferRelativeResize="0"/>
          <p:nvPr/>
        </p:nvPicPr>
        <p:blipFill rotWithShape="1">
          <a:blip r:embed="rId3">
            <a:alphaModFix/>
          </a:blip>
          <a:srcRect b="23788" l="12792" r="54566" t="16962"/>
          <a:stretch/>
        </p:blipFill>
        <p:spPr>
          <a:xfrm>
            <a:off x="6816825" y="757150"/>
            <a:ext cx="2037548" cy="3904326"/>
          </a:xfrm>
          <a:prstGeom prst="rect">
            <a:avLst/>
          </a:prstGeom>
          <a:noFill/>
          <a:ln>
            <a:noFill/>
          </a:ln>
        </p:spPr>
      </p:pic>
      <p:sp>
        <p:nvSpPr>
          <p:cNvPr id="249" name="Google Shape;249;p22"/>
          <p:cNvSpPr/>
          <p:nvPr/>
        </p:nvSpPr>
        <p:spPr>
          <a:xfrm>
            <a:off x="6947450" y="3958425"/>
            <a:ext cx="1776300" cy="4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latin typeface="Montserrat"/>
                <a:ea typeface="Montserrat"/>
                <a:cs typeface="Montserrat"/>
                <a:sym typeface="Montserrat"/>
              </a:rPr>
              <a:t>Settings</a:t>
            </a:r>
            <a:endParaRPr>
              <a:solidFill>
                <a:srgbClr val="0B5394"/>
              </a:solidFill>
              <a:latin typeface="Montserrat"/>
              <a:ea typeface="Montserrat"/>
              <a:cs typeface="Montserrat"/>
              <a:sym typeface="Montserrat"/>
            </a:endParaRPr>
          </a:p>
        </p:txBody>
      </p:sp>
      <p:sp>
        <p:nvSpPr>
          <p:cNvPr id="250" name="Google Shape;250;p22"/>
          <p:cNvSpPr/>
          <p:nvPr/>
        </p:nvSpPr>
        <p:spPr>
          <a:xfrm>
            <a:off x="6947450" y="3478125"/>
            <a:ext cx="1776300" cy="4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latin typeface="Montserrat"/>
                <a:ea typeface="Montserrat"/>
                <a:cs typeface="Montserrat"/>
                <a:sym typeface="Montserrat"/>
              </a:rPr>
              <a:t>Preferences</a:t>
            </a:r>
            <a:endParaRPr>
              <a:solidFill>
                <a:srgbClr val="0B5394"/>
              </a:solidFill>
              <a:latin typeface="Montserrat"/>
              <a:ea typeface="Montserrat"/>
              <a:cs typeface="Montserrat"/>
              <a:sym typeface="Montserrat"/>
            </a:endParaRPr>
          </a:p>
        </p:txBody>
      </p:sp>
      <p:sp>
        <p:nvSpPr>
          <p:cNvPr id="251" name="Google Shape;251;p22"/>
          <p:cNvSpPr/>
          <p:nvPr/>
        </p:nvSpPr>
        <p:spPr>
          <a:xfrm>
            <a:off x="6947450" y="2091450"/>
            <a:ext cx="1776300" cy="4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latin typeface="Montserrat"/>
                <a:ea typeface="Montserrat"/>
                <a:cs typeface="Montserrat"/>
                <a:sym typeface="Montserrat"/>
              </a:rPr>
              <a:t>Your Profile</a:t>
            </a:r>
            <a:endParaRPr>
              <a:solidFill>
                <a:srgbClr val="0B5394"/>
              </a:solidFill>
              <a:latin typeface="Montserrat"/>
              <a:ea typeface="Montserrat"/>
              <a:cs typeface="Montserrat"/>
              <a:sym typeface="Montserrat"/>
            </a:endParaRPr>
          </a:p>
        </p:txBody>
      </p:sp>
      <p:sp>
        <p:nvSpPr>
          <p:cNvPr id="252" name="Google Shape;252;p22"/>
          <p:cNvSpPr/>
          <p:nvPr/>
        </p:nvSpPr>
        <p:spPr>
          <a:xfrm>
            <a:off x="6947450" y="2571750"/>
            <a:ext cx="1776300" cy="4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latin typeface="Montserrat"/>
                <a:ea typeface="Montserrat"/>
                <a:cs typeface="Montserrat"/>
                <a:sym typeface="Montserrat"/>
              </a:rPr>
              <a:t>Security</a:t>
            </a:r>
            <a:endParaRPr>
              <a:solidFill>
                <a:srgbClr val="0B5394"/>
              </a:solidFill>
              <a:latin typeface="Montserrat"/>
              <a:ea typeface="Montserrat"/>
              <a:cs typeface="Montserrat"/>
              <a:sym typeface="Montserrat"/>
            </a:endParaRPr>
          </a:p>
        </p:txBody>
      </p:sp>
      <p:sp>
        <p:nvSpPr>
          <p:cNvPr id="253" name="Google Shape;253;p22"/>
          <p:cNvSpPr/>
          <p:nvPr/>
        </p:nvSpPr>
        <p:spPr>
          <a:xfrm>
            <a:off x="6947450" y="3024938"/>
            <a:ext cx="1776300" cy="4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B5394"/>
                </a:solidFill>
                <a:latin typeface="Montserrat"/>
                <a:ea typeface="Montserrat"/>
                <a:cs typeface="Montserrat"/>
                <a:sym typeface="Montserrat"/>
              </a:rPr>
              <a:t>Theme: Light</a:t>
            </a:r>
            <a:endParaRPr>
              <a:solidFill>
                <a:srgbClr val="0B5394"/>
              </a:solidFill>
              <a:latin typeface="Montserrat"/>
              <a:ea typeface="Montserrat"/>
              <a:cs typeface="Montserrat"/>
              <a:sym typeface="Montserrat"/>
            </a:endParaRPr>
          </a:p>
        </p:txBody>
      </p:sp>
      <p:sp>
        <p:nvSpPr>
          <p:cNvPr id="254" name="Google Shape;254;p22"/>
          <p:cNvSpPr txBox="1"/>
          <p:nvPr/>
        </p:nvSpPr>
        <p:spPr>
          <a:xfrm>
            <a:off x="6947450" y="1660350"/>
            <a:ext cx="1776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u="sng">
                <a:solidFill>
                  <a:srgbClr val="FF00FF"/>
                </a:solidFill>
                <a:latin typeface="Calibri"/>
                <a:ea typeface="Calibri"/>
                <a:cs typeface="Calibri"/>
                <a:sym typeface="Calibri"/>
              </a:rPr>
              <a:t>Menu:</a:t>
            </a:r>
            <a:endParaRPr u="sng">
              <a:latin typeface="Calibri"/>
              <a:ea typeface="Calibri"/>
              <a:cs typeface="Calibri"/>
              <a:sym typeface="Calibri"/>
            </a:endParaRPr>
          </a:p>
        </p:txBody>
      </p:sp>
      <p:pic>
        <p:nvPicPr>
          <p:cNvPr id="255" name="Google Shape;255;p22"/>
          <p:cNvPicPr preferRelativeResize="0"/>
          <p:nvPr/>
        </p:nvPicPr>
        <p:blipFill>
          <a:blip r:embed="rId4">
            <a:alphaModFix/>
          </a:blip>
          <a:stretch>
            <a:fillRect/>
          </a:stretch>
        </p:blipFill>
        <p:spPr>
          <a:xfrm>
            <a:off x="7510512" y="1078398"/>
            <a:ext cx="650176" cy="650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Community Page</a:t>
            </a:r>
            <a:endParaRPr/>
          </a:p>
        </p:txBody>
      </p:sp>
      <p:sp>
        <p:nvSpPr>
          <p:cNvPr id="261" name="Google Shape;26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community has their own home page to post their designated content </a:t>
            </a:r>
            <a:endParaRPr/>
          </a:p>
          <a:p>
            <a:pPr indent="0" lvl="0" marL="0" rtl="0" algn="l">
              <a:spcBef>
                <a:spcPts val="1200"/>
              </a:spcBef>
              <a:spcAft>
                <a:spcPts val="0"/>
              </a:spcAft>
              <a:buNone/>
            </a:pPr>
            <a:r>
              <a:rPr lang="en"/>
              <a:t>Where posts can be seen such as.</a:t>
            </a:r>
            <a:endParaRPr/>
          </a:p>
          <a:p>
            <a:pPr indent="0" lvl="0" marL="0" rtl="0" algn="l">
              <a:spcBef>
                <a:spcPts val="1200"/>
              </a:spcBef>
              <a:spcAft>
                <a:spcPts val="0"/>
              </a:spcAft>
              <a:buNone/>
            </a:pPr>
            <a:r>
              <a:rPr lang="en"/>
              <a:t>-Images</a:t>
            </a:r>
            <a:endParaRPr/>
          </a:p>
          <a:p>
            <a:pPr indent="0" lvl="0" marL="0" rtl="0" algn="l">
              <a:spcBef>
                <a:spcPts val="1200"/>
              </a:spcBef>
              <a:spcAft>
                <a:spcPts val="0"/>
              </a:spcAft>
              <a:buNone/>
            </a:pPr>
            <a:r>
              <a:rPr lang="en"/>
              <a:t>-Videos</a:t>
            </a:r>
            <a:endParaRPr/>
          </a:p>
          <a:p>
            <a:pPr indent="0" lvl="0" marL="0" rtl="0" algn="l">
              <a:spcBef>
                <a:spcPts val="1200"/>
              </a:spcBef>
              <a:spcAft>
                <a:spcPts val="0"/>
              </a:spcAft>
              <a:buNone/>
            </a:pPr>
            <a:r>
              <a:rPr lang="en"/>
              <a:t>-Discussions </a:t>
            </a:r>
            <a:endParaRPr/>
          </a:p>
          <a:p>
            <a:pPr indent="0" lvl="0" marL="0" rtl="0" algn="l">
              <a:spcBef>
                <a:spcPts val="1200"/>
              </a:spcBef>
              <a:spcAft>
                <a:spcPts val="1200"/>
              </a:spcAft>
              <a:buNone/>
            </a:pPr>
            <a:r>
              <a:t/>
            </a:r>
            <a:endParaRPr/>
          </a:p>
        </p:txBody>
      </p:sp>
      <p:pic>
        <p:nvPicPr>
          <p:cNvPr id="262" name="Google Shape;262;p23"/>
          <p:cNvPicPr preferRelativeResize="0"/>
          <p:nvPr/>
        </p:nvPicPr>
        <p:blipFill rotWithShape="1">
          <a:blip r:embed="rId3">
            <a:alphaModFix/>
          </a:blip>
          <a:srcRect b="23788" l="12792" r="54566" t="16962"/>
          <a:stretch/>
        </p:blipFill>
        <p:spPr>
          <a:xfrm>
            <a:off x="6685675" y="989050"/>
            <a:ext cx="2037548" cy="3904326"/>
          </a:xfrm>
          <a:prstGeom prst="rect">
            <a:avLst/>
          </a:prstGeom>
          <a:noFill/>
          <a:ln>
            <a:noFill/>
          </a:ln>
        </p:spPr>
      </p:pic>
      <p:sp>
        <p:nvSpPr>
          <p:cNvPr id="263" name="Google Shape;263;p23"/>
          <p:cNvSpPr txBox="1"/>
          <p:nvPr/>
        </p:nvSpPr>
        <p:spPr>
          <a:xfrm>
            <a:off x="6877975" y="4107350"/>
            <a:ext cx="61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B5394"/>
                </a:solidFill>
                <a:latin typeface="Montserrat ExtraBold"/>
                <a:ea typeface="Montserrat ExtraBold"/>
                <a:cs typeface="Montserrat ExtraBold"/>
                <a:sym typeface="Montserrat ExtraBold"/>
              </a:rPr>
              <a:t>Home</a:t>
            </a:r>
            <a:endParaRPr/>
          </a:p>
        </p:txBody>
      </p:sp>
      <p:sp>
        <p:nvSpPr>
          <p:cNvPr id="264" name="Google Shape;264;p23"/>
          <p:cNvSpPr/>
          <p:nvPr/>
        </p:nvSpPr>
        <p:spPr>
          <a:xfrm>
            <a:off x="6819750" y="4107350"/>
            <a:ext cx="1769400" cy="5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23"/>
          <p:cNvCxnSpPr/>
          <p:nvPr/>
        </p:nvCxnSpPr>
        <p:spPr>
          <a:xfrm>
            <a:off x="7704450" y="4107350"/>
            <a:ext cx="0" cy="500100"/>
          </a:xfrm>
          <a:prstGeom prst="straightConnector1">
            <a:avLst/>
          </a:prstGeom>
          <a:noFill/>
          <a:ln cap="flat" cmpd="sng" w="9525">
            <a:solidFill>
              <a:schemeClr val="dk2"/>
            </a:solidFill>
            <a:prstDash val="solid"/>
            <a:round/>
            <a:headEnd len="med" w="med" type="none"/>
            <a:tailEnd len="med" w="med" type="none"/>
          </a:ln>
        </p:spPr>
      </p:cxnSp>
      <p:sp>
        <p:nvSpPr>
          <p:cNvPr id="266" name="Google Shape;266;p23"/>
          <p:cNvSpPr/>
          <p:nvPr/>
        </p:nvSpPr>
        <p:spPr>
          <a:xfrm>
            <a:off x="8053350" y="4208450"/>
            <a:ext cx="271500" cy="297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txBox="1"/>
          <p:nvPr/>
        </p:nvSpPr>
        <p:spPr>
          <a:xfrm>
            <a:off x="6959950" y="4208450"/>
            <a:ext cx="61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B5394"/>
                </a:solidFill>
                <a:latin typeface="Montserrat ExtraBold"/>
                <a:ea typeface="Montserrat ExtraBold"/>
                <a:cs typeface="Montserrat ExtraBold"/>
                <a:sym typeface="Montserrat ExtraBold"/>
              </a:rPr>
              <a:t>Home</a:t>
            </a:r>
            <a:endParaRPr/>
          </a:p>
        </p:txBody>
      </p:sp>
      <p:pic>
        <p:nvPicPr>
          <p:cNvPr id="268" name="Google Shape;268;p23"/>
          <p:cNvPicPr preferRelativeResize="0"/>
          <p:nvPr/>
        </p:nvPicPr>
        <p:blipFill>
          <a:blip r:embed="rId4">
            <a:alphaModFix/>
          </a:blip>
          <a:stretch>
            <a:fillRect/>
          </a:stretch>
        </p:blipFill>
        <p:spPr>
          <a:xfrm>
            <a:off x="7205513" y="2231199"/>
            <a:ext cx="920325" cy="461699"/>
          </a:xfrm>
          <a:prstGeom prst="rect">
            <a:avLst/>
          </a:prstGeom>
          <a:noFill/>
          <a:ln>
            <a:noFill/>
          </a:ln>
        </p:spPr>
      </p:pic>
      <p:sp>
        <p:nvSpPr>
          <p:cNvPr id="269" name="Google Shape;269;p23"/>
          <p:cNvSpPr txBox="1"/>
          <p:nvPr/>
        </p:nvSpPr>
        <p:spPr>
          <a:xfrm>
            <a:off x="6918238" y="2828425"/>
            <a:ext cx="149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highlight>
                  <a:schemeClr val="dk1"/>
                </a:highlight>
                <a:latin typeface="Calibri"/>
                <a:ea typeface="Calibri"/>
                <a:cs typeface="Calibri"/>
                <a:sym typeface="Calibri"/>
              </a:rPr>
              <a:t>Discussion</a:t>
            </a:r>
            <a:r>
              <a:rPr lang="en" sz="900">
                <a:solidFill>
                  <a:srgbClr val="FF00FF"/>
                </a:solidFill>
                <a:highlight>
                  <a:schemeClr val="dk1"/>
                </a:highlight>
                <a:latin typeface="Calibri"/>
                <a:ea typeface="Calibri"/>
                <a:cs typeface="Calibri"/>
                <a:sym typeface="Calibri"/>
              </a:rPr>
              <a:t>:</a:t>
            </a:r>
            <a:endParaRPr sz="900">
              <a:solidFill>
                <a:srgbClr val="FF00FF"/>
              </a:solidFill>
              <a:highlight>
                <a:schemeClr val="dk1"/>
              </a:highlight>
              <a:latin typeface="Calibri"/>
              <a:ea typeface="Calibri"/>
              <a:cs typeface="Calibri"/>
              <a:sym typeface="Calibri"/>
            </a:endParaRPr>
          </a:p>
          <a:p>
            <a:pPr indent="0" lvl="0" marL="0" rtl="0" algn="l">
              <a:spcBef>
                <a:spcPts val="0"/>
              </a:spcBef>
              <a:spcAft>
                <a:spcPts val="0"/>
              </a:spcAft>
              <a:buNone/>
            </a:pPr>
            <a:r>
              <a:rPr lang="en" sz="900">
                <a:solidFill>
                  <a:srgbClr val="FF00FF"/>
                </a:solidFill>
                <a:highlight>
                  <a:schemeClr val="dk1"/>
                </a:highlight>
                <a:latin typeface="Calibri"/>
                <a:ea typeface="Calibri"/>
                <a:cs typeface="Calibri"/>
                <a:sym typeface="Calibri"/>
              </a:rPr>
              <a:t>What makes a good Dog?</a:t>
            </a:r>
            <a:endParaRPr sz="900">
              <a:solidFill>
                <a:srgbClr val="FF00FF"/>
              </a:solidFill>
              <a:highlight>
                <a:schemeClr val="dk1"/>
              </a:highlight>
            </a:endParaRPr>
          </a:p>
        </p:txBody>
      </p:sp>
      <p:sp>
        <p:nvSpPr>
          <p:cNvPr id="270" name="Google Shape;270;p23"/>
          <p:cNvSpPr txBox="1"/>
          <p:nvPr/>
        </p:nvSpPr>
        <p:spPr>
          <a:xfrm>
            <a:off x="7244188" y="1908100"/>
            <a:ext cx="84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FF00FF"/>
                </a:solidFill>
                <a:latin typeface="Calibri"/>
                <a:ea typeface="Calibri"/>
                <a:cs typeface="Calibri"/>
                <a:sym typeface="Calibri"/>
              </a:rPr>
              <a:t>Puppy Photos</a:t>
            </a:r>
            <a:endParaRPr b="1" sz="500">
              <a:solidFill>
                <a:srgbClr val="FF00FF"/>
              </a:solidFill>
              <a:latin typeface="Calibri"/>
              <a:ea typeface="Calibri"/>
              <a:cs typeface="Calibri"/>
              <a:sym typeface="Calibri"/>
            </a:endParaRPr>
          </a:p>
        </p:txBody>
      </p:sp>
      <p:sp>
        <p:nvSpPr>
          <p:cNvPr id="271" name="Google Shape;271;p23"/>
          <p:cNvSpPr/>
          <p:nvPr/>
        </p:nvSpPr>
        <p:spPr>
          <a:xfrm>
            <a:off x="6819750" y="1300100"/>
            <a:ext cx="1730700" cy="5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txBox="1"/>
          <p:nvPr/>
        </p:nvSpPr>
        <p:spPr>
          <a:xfrm>
            <a:off x="6925450" y="1380800"/>
            <a:ext cx="1242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B5394"/>
                </a:solidFill>
                <a:latin typeface="Montserrat ExtraBold"/>
                <a:ea typeface="Montserrat ExtraBold"/>
                <a:cs typeface="Montserrat ExtraBold"/>
                <a:sym typeface="Montserrat ExtraBold"/>
              </a:rPr>
              <a:t>/Dogs/</a:t>
            </a:r>
            <a:endParaRPr sz="1500"/>
          </a:p>
        </p:txBody>
      </p:sp>
      <p:pic>
        <p:nvPicPr>
          <p:cNvPr id="273" name="Google Shape;273;p23"/>
          <p:cNvPicPr preferRelativeResize="0"/>
          <p:nvPr/>
        </p:nvPicPr>
        <p:blipFill>
          <a:blip r:embed="rId5">
            <a:alphaModFix/>
          </a:blip>
          <a:stretch>
            <a:fillRect/>
          </a:stretch>
        </p:blipFill>
        <p:spPr>
          <a:xfrm>
            <a:off x="7205525" y="3562689"/>
            <a:ext cx="920325" cy="544661"/>
          </a:xfrm>
          <a:prstGeom prst="rect">
            <a:avLst/>
          </a:prstGeom>
          <a:noFill/>
          <a:ln>
            <a:noFill/>
          </a:ln>
        </p:spPr>
      </p:pic>
      <p:sp>
        <p:nvSpPr>
          <p:cNvPr id="274" name="Google Shape;274;p23"/>
          <p:cNvSpPr txBox="1"/>
          <p:nvPr/>
        </p:nvSpPr>
        <p:spPr>
          <a:xfrm>
            <a:off x="7083000" y="3289125"/>
            <a:ext cx="124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FF00FF"/>
                </a:solidFill>
                <a:highlight>
                  <a:schemeClr val="dk1"/>
                </a:highlight>
                <a:latin typeface="Calibri"/>
                <a:ea typeface="Calibri"/>
                <a:cs typeface="Calibri"/>
                <a:sym typeface="Calibri"/>
              </a:rPr>
              <a:t>Dog chasing squirrel</a:t>
            </a:r>
            <a:endParaRPr b="1">
              <a:solidFill>
                <a:srgbClr val="FF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 in</a:t>
            </a:r>
            <a:endParaRPr/>
          </a:p>
        </p:txBody>
      </p:sp>
      <p:sp>
        <p:nvSpPr>
          <p:cNvPr id="135" name="Google Shape;135;p14"/>
          <p:cNvSpPr txBox="1"/>
          <p:nvPr>
            <p:ph idx="1" type="body"/>
          </p:nvPr>
        </p:nvSpPr>
        <p:spPr>
          <a:xfrm>
            <a:off x="819150" y="1990725"/>
            <a:ext cx="4172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login screen will be simple and direct. It will contain the username and password textbox in which the user can enter their account info. There will also be a registration button.</a:t>
            </a:r>
            <a:endParaRPr/>
          </a:p>
        </p:txBody>
      </p:sp>
      <p:pic>
        <p:nvPicPr>
          <p:cNvPr id="136" name="Google Shape;136;p14"/>
          <p:cNvPicPr preferRelativeResize="0"/>
          <p:nvPr/>
        </p:nvPicPr>
        <p:blipFill rotWithShape="1">
          <a:blip r:embed="rId3">
            <a:alphaModFix/>
          </a:blip>
          <a:srcRect b="23788" l="12792" r="54566" t="16962"/>
          <a:stretch/>
        </p:blipFill>
        <p:spPr>
          <a:xfrm>
            <a:off x="4991700" y="1152475"/>
            <a:ext cx="2037548" cy="3904326"/>
          </a:xfrm>
          <a:prstGeom prst="rect">
            <a:avLst/>
          </a:prstGeom>
          <a:noFill/>
          <a:ln>
            <a:noFill/>
          </a:ln>
        </p:spPr>
      </p:pic>
      <p:sp>
        <p:nvSpPr>
          <p:cNvPr id="137" name="Google Shape;137;p14"/>
          <p:cNvSpPr/>
          <p:nvPr/>
        </p:nvSpPr>
        <p:spPr>
          <a:xfrm>
            <a:off x="5483375" y="2090850"/>
            <a:ext cx="1054200" cy="3099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00FF"/>
                </a:solidFill>
                <a:latin typeface="Calibri"/>
                <a:ea typeface="Calibri"/>
                <a:cs typeface="Calibri"/>
                <a:sym typeface="Calibri"/>
              </a:rPr>
              <a:t>Welcome!</a:t>
            </a:r>
            <a:endParaRPr/>
          </a:p>
        </p:txBody>
      </p:sp>
      <p:sp>
        <p:nvSpPr>
          <p:cNvPr id="138" name="Google Shape;138;p14"/>
          <p:cNvSpPr txBox="1"/>
          <p:nvPr/>
        </p:nvSpPr>
        <p:spPr>
          <a:xfrm>
            <a:off x="5483375" y="2571750"/>
            <a:ext cx="1054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latin typeface="Calibri"/>
                <a:ea typeface="Calibri"/>
                <a:cs typeface="Calibri"/>
                <a:sym typeface="Calibri"/>
              </a:rPr>
              <a:t>Username:</a:t>
            </a: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39" name="Google Shape;139;p14"/>
          <p:cNvSpPr txBox="1"/>
          <p:nvPr/>
        </p:nvSpPr>
        <p:spPr>
          <a:xfrm>
            <a:off x="5483375" y="2847013"/>
            <a:ext cx="1054200" cy="323100"/>
          </a:xfrm>
          <a:prstGeom prst="rect">
            <a:avLst/>
          </a:prstGeom>
          <a:solidFill>
            <a:srgbClr val="0B539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40" name="Google Shape;140;p14"/>
          <p:cNvSpPr txBox="1"/>
          <p:nvPr/>
        </p:nvSpPr>
        <p:spPr>
          <a:xfrm>
            <a:off x="5483375" y="3726338"/>
            <a:ext cx="1054200" cy="323100"/>
          </a:xfrm>
          <a:prstGeom prst="rect">
            <a:avLst/>
          </a:prstGeom>
          <a:solidFill>
            <a:srgbClr val="0B539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41" name="Google Shape;141;p14"/>
          <p:cNvSpPr txBox="1"/>
          <p:nvPr/>
        </p:nvSpPr>
        <p:spPr>
          <a:xfrm>
            <a:off x="5483375" y="3403250"/>
            <a:ext cx="1054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latin typeface="Calibri"/>
                <a:ea typeface="Calibri"/>
                <a:cs typeface="Calibri"/>
                <a:sym typeface="Calibri"/>
              </a:rPr>
              <a:t>Password:</a:t>
            </a: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42" name="Google Shape;142;p14"/>
          <p:cNvSpPr txBox="1"/>
          <p:nvPr/>
        </p:nvSpPr>
        <p:spPr>
          <a:xfrm>
            <a:off x="5483375" y="4234738"/>
            <a:ext cx="1054200" cy="600300"/>
          </a:xfrm>
          <a:prstGeom prst="rect">
            <a:avLst/>
          </a:prstGeom>
          <a:solidFill>
            <a:srgbClr val="0B539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00FF"/>
                </a:solidFill>
                <a:highlight>
                  <a:srgbClr val="4A86E8"/>
                </a:highlight>
                <a:latin typeface="Calibri"/>
                <a:ea typeface="Calibri"/>
                <a:cs typeface="Calibri"/>
                <a:sym typeface="Calibri"/>
              </a:rPr>
              <a:t>Don’t have an </a:t>
            </a:r>
            <a:r>
              <a:rPr lang="en" sz="900">
                <a:solidFill>
                  <a:srgbClr val="FF00FF"/>
                </a:solidFill>
                <a:highlight>
                  <a:srgbClr val="4A86E8"/>
                </a:highlight>
                <a:latin typeface="Calibri"/>
                <a:ea typeface="Calibri"/>
                <a:cs typeface="Calibri"/>
                <a:sym typeface="Calibri"/>
              </a:rPr>
              <a:t>account</a:t>
            </a:r>
            <a:r>
              <a:rPr lang="en" sz="900">
                <a:solidFill>
                  <a:srgbClr val="FF00FF"/>
                </a:solidFill>
                <a:highlight>
                  <a:srgbClr val="4A86E8"/>
                </a:highlight>
                <a:latin typeface="Calibri"/>
                <a:ea typeface="Calibri"/>
                <a:cs typeface="Calibri"/>
                <a:sym typeface="Calibri"/>
              </a:rPr>
              <a:t>? Click here to register!</a:t>
            </a: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43" name="Google Shape;143;p14"/>
          <p:cNvSpPr txBox="1"/>
          <p:nvPr/>
        </p:nvSpPr>
        <p:spPr>
          <a:xfrm>
            <a:off x="5145900" y="1590525"/>
            <a:ext cx="170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*Logo Here*</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 up</a:t>
            </a:r>
            <a:endParaRPr/>
          </a:p>
        </p:txBody>
      </p:sp>
      <p:pic>
        <p:nvPicPr>
          <p:cNvPr id="149" name="Google Shape;149;p15"/>
          <p:cNvPicPr preferRelativeResize="0"/>
          <p:nvPr/>
        </p:nvPicPr>
        <p:blipFill rotWithShape="1">
          <a:blip r:embed="rId3">
            <a:alphaModFix/>
          </a:blip>
          <a:srcRect b="23788" l="12792" r="54566" t="16962"/>
          <a:stretch/>
        </p:blipFill>
        <p:spPr>
          <a:xfrm>
            <a:off x="4895900" y="1110775"/>
            <a:ext cx="2037548" cy="3904326"/>
          </a:xfrm>
          <a:prstGeom prst="rect">
            <a:avLst/>
          </a:prstGeom>
          <a:noFill/>
          <a:ln>
            <a:noFill/>
          </a:ln>
        </p:spPr>
      </p:pic>
      <p:sp>
        <p:nvSpPr>
          <p:cNvPr id="150" name="Google Shape;150;p15"/>
          <p:cNvSpPr txBox="1"/>
          <p:nvPr/>
        </p:nvSpPr>
        <p:spPr>
          <a:xfrm>
            <a:off x="4846350" y="1549425"/>
            <a:ext cx="20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1" name="Google Shape;151;p15"/>
          <p:cNvSpPr/>
          <p:nvPr/>
        </p:nvSpPr>
        <p:spPr>
          <a:xfrm>
            <a:off x="5362800" y="1690450"/>
            <a:ext cx="1054200" cy="577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nvSpPr>
        <p:spPr>
          <a:xfrm>
            <a:off x="5415900" y="1725825"/>
            <a:ext cx="948000" cy="400200"/>
          </a:xfrm>
          <a:prstGeom prst="rect">
            <a:avLst/>
          </a:prstGeom>
          <a:solidFill>
            <a:srgbClr val="B7B7B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C78D8"/>
                </a:solidFill>
                <a:latin typeface="Oswald"/>
                <a:ea typeface="Oswald"/>
                <a:cs typeface="Oswald"/>
                <a:sym typeface="Oswald"/>
              </a:rPr>
              <a:t>Register:</a:t>
            </a:r>
            <a:endParaRPr>
              <a:solidFill>
                <a:srgbClr val="3C78D8"/>
              </a:solidFill>
              <a:latin typeface="Oswald"/>
              <a:ea typeface="Oswald"/>
              <a:cs typeface="Oswald"/>
              <a:sym typeface="Oswald"/>
            </a:endParaRPr>
          </a:p>
        </p:txBody>
      </p:sp>
      <p:sp>
        <p:nvSpPr>
          <p:cNvPr id="153" name="Google Shape;153;p15"/>
          <p:cNvSpPr txBox="1"/>
          <p:nvPr/>
        </p:nvSpPr>
        <p:spPr>
          <a:xfrm>
            <a:off x="819150" y="1629050"/>
            <a:ext cx="414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user will be allowed to enter their desired username and </a:t>
            </a:r>
            <a:r>
              <a:rPr lang="en"/>
              <a:t>password. Also the email that the account will be connected to.</a:t>
            </a:r>
            <a:endParaRPr/>
          </a:p>
        </p:txBody>
      </p:sp>
      <p:sp>
        <p:nvSpPr>
          <p:cNvPr id="154" name="Google Shape;154;p15"/>
          <p:cNvSpPr txBox="1"/>
          <p:nvPr/>
        </p:nvSpPr>
        <p:spPr>
          <a:xfrm>
            <a:off x="5362800" y="2268375"/>
            <a:ext cx="1054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latin typeface="Calibri"/>
                <a:ea typeface="Calibri"/>
                <a:cs typeface="Calibri"/>
                <a:sym typeface="Calibri"/>
              </a:rPr>
              <a:t>Create username:</a:t>
            </a: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55" name="Google Shape;155;p15"/>
          <p:cNvSpPr txBox="1"/>
          <p:nvPr/>
        </p:nvSpPr>
        <p:spPr>
          <a:xfrm>
            <a:off x="5362800" y="2571738"/>
            <a:ext cx="1054200" cy="323100"/>
          </a:xfrm>
          <a:prstGeom prst="rect">
            <a:avLst/>
          </a:prstGeom>
          <a:solidFill>
            <a:srgbClr val="0B539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56" name="Google Shape;156;p15"/>
          <p:cNvSpPr txBox="1"/>
          <p:nvPr/>
        </p:nvSpPr>
        <p:spPr>
          <a:xfrm>
            <a:off x="5362800" y="2910225"/>
            <a:ext cx="1054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latin typeface="Calibri"/>
                <a:ea typeface="Calibri"/>
                <a:cs typeface="Calibri"/>
                <a:sym typeface="Calibri"/>
              </a:rPr>
              <a:t>Create username:</a:t>
            </a: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57" name="Google Shape;157;p15"/>
          <p:cNvSpPr txBox="1"/>
          <p:nvPr/>
        </p:nvSpPr>
        <p:spPr>
          <a:xfrm>
            <a:off x="5387575" y="3198338"/>
            <a:ext cx="1054200" cy="323100"/>
          </a:xfrm>
          <a:prstGeom prst="rect">
            <a:avLst/>
          </a:prstGeom>
          <a:solidFill>
            <a:srgbClr val="0B539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58" name="Google Shape;158;p15"/>
          <p:cNvSpPr txBox="1"/>
          <p:nvPr/>
        </p:nvSpPr>
        <p:spPr>
          <a:xfrm>
            <a:off x="5387575" y="3824938"/>
            <a:ext cx="1054200" cy="323100"/>
          </a:xfrm>
          <a:prstGeom prst="rect">
            <a:avLst/>
          </a:prstGeom>
          <a:solidFill>
            <a:srgbClr val="0B539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
        <p:nvSpPr>
          <p:cNvPr id="159" name="Google Shape;159;p15"/>
          <p:cNvSpPr txBox="1"/>
          <p:nvPr/>
        </p:nvSpPr>
        <p:spPr>
          <a:xfrm>
            <a:off x="5387575" y="3552075"/>
            <a:ext cx="1054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latin typeface="Calibri"/>
                <a:ea typeface="Calibri"/>
                <a:cs typeface="Calibri"/>
                <a:sym typeface="Calibri"/>
              </a:rPr>
              <a:t>Enter e-mail:</a:t>
            </a:r>
            <a:r>
              <a:rPr lang="en" sz="900">
                <a:solidFill>
                  <a:srgbClr val="FF00FF"/>
                </a:solidFill>
                <a:highlight>
                  <a:srgbClr val="4A86E8"/>
                </a:highlight>
                <a:latin typeface="Calibri"/>
                <a:ea typeface="Calibri"/>
                <a:cs typeface="Calibri"/>
                <a:sym typeface="Calibri"/>
              </a:rPr>
              <a:t>                        </a:t>
            </a:r>
            <a:endParaRPr sz="900">
              <a:solidFill>
                <a:srgbClr val="FF00FF"/>
              </a:solidFill>
              <a:highlight>
                <a:srgbClr val="4A86E8"/>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63" name="Shape 163"/>
        <p:cNvGrpSpPr/>
        <p:nvPr/>
      </p:nvGrpSpPr>
      <p:grpSpPr>
        <a:xfrm>
          <a:off x="0" y="0"/>
          <a:ext cx="0" cy="0"/>
          <a:chOff x="0" y="0"/>
          <a:chExt cx="0" cy="0"/>
        </a:xfrm>
      </p:grpSpPr>
      <p:pic>
        <p:nvPicPr>
          <p:cNvPr id="164" name="Google Shape;164;p16"/>
          <p:cNvPicPr preferRelativeResize="0"/>
          <p:nvPr/>
        </p:nvPicPr>
        <p:blipFill>
          <a:blip r:embed="rId3">
            <a:alphaModFix/>
          </a:blip>
          <a:stretch>
            <a:fillRect/>
          </a:stretch>
        </p:blipFill>
        <p:spPr>
          <a:xfrm>
            <a:off x="6818787" y="472600"/>
            <a:ext cx="2083325" cy="4131001"/>
          </a:xfrm>
          <a:prstGeom prst="rect">
            <a:avLst/>
          </a:prstGeom>
          <a:noFill/>
          <a:ln>
            <a:noFill/>
          </a:ln>
        </p:spPr>
      </p:pic>
      <p:sp>
        <p:nvSpPr>
          <p:cNvPr id="165" name="Google Shape;165;p16"/>
          <p:cNvSpPr/>
          <p:nvPr/>
        </p:nvSpPr>
        <p:spPr>
          <a:xfrm>
            <a:off x="6932125" y="885850"/>
            <a:ext cx="1846800" cy="5283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txBox="1"/>
          <p:nvPr/>
        </p:nvSpPr>
        <p:spPr>
          <a:xfrm>
            <a:off x="6987725" y="980650"/>
            <a:ext cx="69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B5394"/>
                </a:solidFill>
                <a:latin typeface="Montserrat Black"/>
                <a:ea typeface="Montserrat Black"/>
                <a:cs typeface="Montserrat Black"/>
                <a:sym typeface="Montserrat Black"/>
              </a:rPr>
              <a:t>Search</a:t>
            </a:r>
            <a:endParaRPr sz="1000">
              <a:solidFill>
                <a:srgbClr val="0B5394"/>
              </a:solidFill>
              <a:latin typeface="Montserrat Black"/>
              <a:ea typeface="Montserrat Black"/>
              <a:cs typeface="Montserrat Black"/>
              <a:sym typeface="Montserrat Black"/>
            </a:endParaRPr>
          </a:p>
        </p:txBody>
      </p:sp>
      <p:sp>
        <p:nvSpPr>
          <p:cNvPr id="167" name="Google Shape;167;p16"/>
          <p:cNvSpPr txBox="1"/>
          <p:nvPr/>
        </p:nvSpPr>
        <p:spPr>
          <a:xfrm>
            <a:off x="8087500" y="980650"/>
            <a:ext cx="69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  </a:t>
            </a:r>
            <a:r>
              <a:rPr lang="en" sz="1000">
                <a:latin typeface="Pacifico"/>
                <a:ea typeface="Pacifico"/>
                <a:cs typeface="Pacifico"/>
                <a:sym typeface="Pacifico"/>
              </a:rPr>
              <a:t> </a:t>
            </a:r>
            <a:r>
              <a:rPr lang="en" sz="1000">
                <a:solidFill>
                  <a:srgbClr val="0B5394"/>
                </a:solidFill>
                <a:latin typeface="Montserrat Black"/>
                <a:ea typeface="Montserrat Black"/>
                <a:cs typeface="Montserrat Black"/>
                <a:sym typeface="Montserrat Black"/>
              </a:rPr>
              <a:t>Chat</a:t>
            </a:r>
            <a:endParaRPr sz="1000">
              <a:solidFill>
                <a:srgbClr val="0B5394"/>
              </a:solidFill>
              <a:latin typeface="Montserrat Black"/>
              <a:ea typeface="Montserrat Black"/>
              <a:cs typeface="Montserrat Black"/>
              <a:sym typeface="Montserrat Black"/>
            </a:endParaRPr>
          </a:p>
        </p:txBody>
      </p:sp>
      <p:sp>
        <p:nvSpPr>
          <p:cNvPr id="168" name="Google Shape;168;p16"/>
          <p:cNvSpPr/>
          <p:nvPr/>
        </p:nvSpPr>
        <p:spPr>
          <a:xfrm>
            <a:off x="6937050" y="3545075"/>
            <a:ext cx="1846800" cy="592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16"/>
          <p:cNvCxnSpPr>
            <a:stCxn id="165" idx="0"/>
          </p:cNvCxnSpPr>
          <p:nvPr/>
        </p:nvCxnSpPr>
        <p:spPr>
          <a:xfrm>
            <a:off x="7855525" y="885850"/>
            <a:ext cx="0" cy="528300"/>
          </a:xfrm>
          <a:prstGeom prst="straightConnector1">
            <a:avLst/>
          </a:prstGeom>
          <a:noFill/>
          <a:ln cap="flat" cmpd="sng" w="9525">
            <a:solidFill>
              <a:schemeClr val="dk2"/>
            </a:solidFill>
            <a:prstDash val="solid"/>
            <a:round/>
            <a:headEnd len="med" w="med" type="none"/>
            <a:tailEnd len="med" w="med" type="none"/>
          </a:ln>
        </p:spPr>
      </p:cxnSp>
      <p:sp>
        <p:nvSpPr>
          <p:cNvPr id="170" name="Google Shape;170;p16"/>
          <p:cNvSpPr txBox="1"/>
          <p:nvPr/>
        </p:nvSpPr>
        <p:spPr>
          <a:xfrm>
            <a:off x="6987725" y="3693150"/>
            <a:ext cx="100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B5394"/>
                </a:solidFill>
                <a:latin typeface="Montserrat Black"/>
                <a:ea typeface="Montserrat Black"/>
                <a:cs typeface="Montserrat Black"/>
                <a:sym typeface="Montserrat Black"/>
              </a:rPr>
              <a:t>Inbox</a:t>
            </a:r>
            <a:endParaRPr sz="1000">
              <a:solidFill>
                <a:srgbClr val="0B5394"/>
              </a:solidFill>
              <a:latin typeface="Montserrat Black"/>
              <a:ea typeface="Montserrat Black"/>
              <a:cs typeface="Montserrat Black"/>
              <a:sym typeface="Montserrat Black"/>
            </a:endParaRPr>
          </a:p>
        </p:txBody>
      </p:sp>
      <p:sp>
        <p:nvSpPr>
          <p:cNvPr id="171" name="Google Shape;171;p16"/>
          <p:cNvSpPr txBox="1"/>
          <p:nvPr/>
        </p:nvSpPr>
        <p:spPr>
          <a:xfrm>
            <a:off x="8105050" y="3693150"/>
            <a:ext cx="65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B5394"/>
                </a:solidFill>
                <a:latin typeface="Montserrat Black"/>
                <a:ea typeface="Montserrat Black"/>
                <a:cs typeface="Montserrat Black"/>
                <a:sym typeface="Montserrat Black"/>
              </a:rPr>
              <a:t>   </a:t>
            </a:r>
            <a:r>
              <a:rPr lang="en" sz="1000">
                <a:solidFill>
                  <a:srgbClr val="0B5394"/>
                </a:solidFill>
                <a:latin typeface="Montserrat Black"/>
                <a:ea typeface="Montserrat Black"/>
                <a:cs typeface="Montserrat Black"/>
                <a:sym typeface="Montserrat Black"/>
              </a:rPr>
              <a:t>Feed</a:t>
            </a:r>
            <a:endParaRPr sz="1000">
              <a:solidFill>
                <a:srgbClr val="0B5394"/>
              </a:solidFill>
              <a:latin typeface="Montserrat Black"/>
              <a:ea typeface="Montserrat Black"/>
              <a:cs typeface="Montserrat Black"/>
              <a:sym typeface="Montserrat Black"/>
            </a:endParaRPr>
          </a:p>
        </p:txBody>
      </p:sp>
      <p:cxnSp>
        <p:nvCxnSpPr>
          <p:cNvPr id="172" name="Google Shape;172;p16"/>
          <p:cNvCxnSpPr/>
          <p:nvPr/>
        </p:nvCxnSpPr>
        <p:spPr>
          <a:xfrm>
            <a:off x="7588625" y="3550025"/>
            <a:ext cx="0" cy="5922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16"/>
          <p:cNvCxnSpPr/>
          <p:nvPr/>
        </p:nvCxnSpPr>
        <p:spPr>
          <a:xfrm>
            <a:off x="8171100" y="3550025"/>
            <a:ext cx="300" cy="5874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6"/>
          <p:cNvCxnSpPr/>
          <p:nvPr/>
        </p:nvCxnSpPr>
        <p:spPr>
          <a:xfrm>
            <a:off x="7702150" y="3688225"/>
            <a:ext cx="340500" cy="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6"/>
          <p:cNvCxnSpPr/>
          <p:nvPr/>
        </p:nvCxnSpPr>
        <p:spPr>
          <a:xfrm flipH="1" rot="10800000">
            <a:off x="7703250" y="3843000"/>
            <a:ext cx="335700" cy="24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6"/>
          <p:cNvCxnSpPr/>
          <p:nvPr/>
        </p:nvCxnSpPr>
        <p:spPr>
          <a:xfrm>
            <a:off x="7705625" y="4004950"/>
            <a:ext cx="338100" cy="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16"/>
          <p:cNvSpPr txBox="1"/>
          <p:nvPr/>
        </p:nvSpPr>
        <p:spPr>
          <a:xfrm>
            <a:off x="7067075" y="1879500"/>
            <a:ext cx="1615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Times New Roman"/>
                <a:ea typeface="Times New Roman"/>
                <a:cs typeface="Times New Roman"/>
                <a:sym typeface="Times New Roman"/>
              </a:rPr>
              <a:t>My experience in the Congo rainforest</a:t>
            </a:r>
            <a:endParaRPr sz="600">
              <a:latin typeface="Times New Roman"/>
              <a:ea typeface="Times New Roman"/>
              <a:cs typeface="Times New Roman"/>
              <a:sym typeface="Times New Roman"/>
            </a:endParaRPr>
          </a:p>
        </p:txBody>
      </p:sp>
      <p:sp>
        <p:nvSpPr>
          <p:cNvPr id="178" name="Google Shape;178;p16"/>
          <p:cNvSpPr txBox="1"/>
          <p:nvPr/>
        </p:nvSpPr>
        <p:spPr>
          <a:xfrm>
            <a:off x="7051075" y="2320338"/>
            <a:ext cx="160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0B5394"/>
                </a:solidFill>
                <a:latin typeface="Times New Roman"/>
                <a:ea typeface="Times New Roman"/>
                <a:cs typeface="Times New Roman"/>
                <a:sym typeface="Times New Roman"/>
              </a:rPr>
              <a:t>When I first </a:t>
            </a:r>
            <a:r>
              <a:rPr lang="en" sz="600">
                <a:solidFill>
                  <a:srgbClr val="0B5394"/>
                </a:solidFill>
                <a:latin typeface="Times New Roman"/>
                <a:ea typeface="Times New Roman"/>
                <a:cs typeface="Times New Roman"/>
                <a:sym typeface="Times New Roman"/>
              </a:rPr>
              <a:t>received</a:t>
            </a:r>
            <a:r>
              <a:rPr lang="en" sz="600">
                <a:solidFill>
                  <a:srgbClr val="0B5394"/>
                </a:solidFill>
                <a:latin typeface="Times New Roman"/>
                <a:ea typeface="Times New Roman"/>
                <a:cs typeface="Times New Roman"/>
                <a:sym typeface="Times New Roman"/>
              </a:rPr>
              <a:t> my degree in botany, my University had a trip to the jungles of the Congo. It turned out to be one of the most enlightening trips of my life! At first, I was very nervous to tag along to such a far-off place. But, as time went on I started to really enjoy the incredible sights and sounds of the jungle! There, I ……..</a:t>
            </a:r>
            <a:endParaRPr sz="600">
              <a:solidFill>
                <a:srgbClr val="0B5394"/>
              </a:solidFill>
              <a:latin typeface="Times New Roman"/>
              <a:ea typeface="Times New Roman"/>
              <a:cs typeface="Times New Roman"/>
              <a:sym typeface="Times New Roman"/>
            </a:endParaRPr>
          </a:p>
        </p:txBody>
      </p:sp>
      <p:sp>
        <p:nvSpPr>
          <p:cNvPr id="179" name="Google Shape;179;p16"/>
          <p:cNvSpPr txBox="1"/>
          <p:nvPr/>
        </p:nvSpPr>
        <p:spPr>
          <a:xfrm>
            <a:off x="273750" y="360200"/>
            <a:ext cx="2396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Homepage</a:t>
            </a:r>
            <a:endParaRPr sz="3000">
              <a:solidFill>
                <a:schemeClr val="lt1"/>
              </a:solidFill>
              <a:latin typeface="Nunito"/>
              <a:ea typeface="Nunito"/>
              <a:cs typeface="Nunito"/>
              <a:sym typeface="Nunito"/>
            </a:endParaRPr>
          </a:p>
        </p:txBody>
      </p:sp>
      <p:sp>
        <p:nvSpPr>
          <p:cNvPr id="180" name="Google Shape;180;p16"/>
          <p:cNvSpPr txBox="1"/>
          <p:nvPr/>
        </p:nvSpPr>
        <p:spPr>
          <a:xfrm>
            <a:off x="273750" y="1117900"/>
            <a:ext cx="63633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ora"/>
                <a:ea typeface="Lora"/>
                <a:cs typeface="Lora"/>
                <a:sym typeface="Lora"/>
              </a:rPr>
              <a:t>This is the main page users will first encounter as they log in to the Nexus app. Starting at the top, there is: </a:t>
            </a:r>
            <a:endParaRPr sz="800">
              <a:latin typeface="Lora"/>
              <a:ea typeface="Lora"/>
              <a:cs typeface="Lora"/>
              <a:sym typeface="Lora"/>
            </a:endParaRPr>
          </a:p>
          <a:p>
            <a:pPr indent="0" lvl="0" marL="0" rtl="0" algn="l">
              <a:spcBef>
                <a:spcPts val="0"/>
              </a:spcBef>
              <a:spcAft>
                <a:spcPts val="0"/>
              </a:spcAft>
              <a:buNone/>
            </a:pPr>
            <a:r>
              <a:t/>
            </a:r>
            <a:endParaRPr sz="800">
              <a:latin typeface="Lora"/>
              <a:ea typeface="Lora"/>
              <a:cs typeface="Lora"/>
              <a:sym typeface="Lora"/>
            </a:endParaRPr>
          </a:p>
          <a:p>
            <a:pPr indent="-279400" lvl="0" marL="457200" rtl="0" algn="l">
              <a:spcBef>
                <a:spcPts val="0"/>
              </a:spcBef>
              <a:spcAft>
                <a:spcPts val="0"/>
              </a:spcAft>
              <a:buSzPts val="800"/>
              <a:buFont typeface="Lora"/>
              <a:buChar char="●"/>
            </a:pPr>
            <a:r>
              <a:rPr lang="en" sz="800">
                <a:latin typeface="Lora"/>
                <a:ea typeface="Lora"/>
                <a:cs typeface="Lora"/>
                <a:sym typeface="Lora"/>
              </a:rPr>
              <a:t>A Search button for users to search the app for communities, posts, other users, etc. </a:t>
            </a:r>
            <a:endParaRPr sz="800">
              <a:latin typeface="Lora"/>
              <a:ea typeface="Lora"/>
              <a:cs typeface="Lora"/>
              <a:sym typeface="Lora"/>
            </a:endParaRPr>
          </a:p>
          <a:p>
            <a:pPr indent="0" lvl="0" marL="457200" rtl="0" algn="l">
              <a:spcBef>
                <a:spcPts val="0"/>
              </a:spcBef>
              <a:spcAft>
                <a:spcPts val="0"/>
              </a:spcAft>
              <a:buNone/>
            </a:pPr>
            <a:r>
              <a:t/>
            </a:r>
            <a:endParaRPr sz="800">
              <a:latin typeface="Lora"/>
              <a:ea typeface="Lora"/>
              <a:cs typeface="Lora"/>
              <a:sym typeface="Lora"/>
            </a:endParaRPr>
          </a:p>
          <a:p>
            <a:pPr indent="-279400" lvl="0" marL="457200" rtl="0" algn="l">
              <a:spcBef>
                <a:spcPts val="0"/>
              </a:spcBef>
              <a:spcAft>
                <a:spcPts val="0"/>
              </a:spcAft>
              <a:buSzPts val="800"/>
              <a:buFont typeface="Lora"/>
              <a:buChar char="●"/>
            </a:pPr>
            <a:r>
              <a:rPr lang="en" sz="800">
                <a:latin typeface="Lora"/>
                <a:ea typeface="Lora"/>
                <a:cs typeface="Lora"/>
                <a:sym typeface="Lora"/>
              </a:rPr>
              <a:t>The Chat feature will allow the user to bring up any chat conversations they may have going on with other users.</a:t>
            </a:r>
            <a:endParaRPr sz="800">
              <a:latin typeface="Lora"/>
              <a:ea typeface="Lora"/>
              <a:cs typeface="Lora"/>
              <a:sym typeface="Lora"/>
            </a:endParaRPr>
          </a:p>
          <a:p>
            <a:pPr indent="0" lvl="0" marL="457200" rtl="0" algn="l">
              <a:spcBef>
                <a:spcPts val="0"/>
              </a:spcBef>
              <a:spcAft>
                <a:spcPts val="0"/>
              </a:spcAft>
              <a:buNone/>
            </a:pPr>
            <a:r>
              <a:t/>
            </a:r>
            <a:endParaRPr sz="800">
              <a:latin typeface="Lora"/>
              <a:ea typeface="Lora"/>
              <a:cs typeface="Lora"/>
              <a:sym typeface="Lora"/>
            </a:endParaRPr>
          </a:p>
          <a:p>
            <a:pPr indent="-279400" lvl="0" marL="457200" rtl="0" algn="l">
              <a:spcBef>
                <a:spcPts val="0"/>
              </a:spcBef>
              <a:spcAft>
                <a:spcPts val="0"/>
              </a:spcAft>
              <a:buSzPts val="800"/>
              <a:buFont typeface="Lora"/>
              <a:buChar char="●"/>
            </a:pPr>
            <a:r>
              <a:rPr lang="en" sz="800">
                <a:latin typeface="Lora"/>
                <a:ea typeface="Lora"/>
                <a:cs typeface="Lora"/>
                <a:sym typeface="Lora"/>
              </a:rPr>
              <a:t>In the center of the screen is whatever activity the user was last doing on the app. </a:t>
            </a:r>
            <a:r>
              <a:rPr lang="en" sz="800">
                <a:latin typeface="Lora"/>
                <a:ea typeface="Lora"/>
                <a:cs typeface="Lora"/>
                <a:sym typeface="Lora"/>
              </a:rPr>
              <a:t>At the bottom is an array of three buttons. </a:t>
            </a:r>
            <a:endParaRPr sz="800">
              <a:latin typeface="Lora"/>
              <a:ea typeface="Lora"/>
              <a:cs typeface="Lora"/>
              <a:sym typeface="Lora"/>
            </a:endParaRPr>
          </a:p>
          <a:p>
            <a:pPr indent="0" lvl="0" marL="0" rtl="0" algn="l">
              <a:spcBef>
                <a:spcPts val="0"/>
              </a:spcBef>
              <a:spcAft>
                <a:spcPts val="0"/>
              </a:spcAft>
              <a:buNone/>
            </a:pPr>
            <a:r>
              <a:t/>
            </a:r>
            <a:endParaRPr sz="800">
              <a:latin typeface="Lora"/>
              <a:ea typeface="Lora"/>
              <a:cs typeface="Lora"/>
              <a:sym typeface="Lora"/>
            </a:endParaRPr>
          </a:p>
          <a:p>
            <a:pPr indent="-279400" lvl="0" marL="457200" rtl="0" algn="l">
              <a:spcBef>
                <a:spcPts val="0"/>
              </a:spcBef>
              <a:spcAft>
                <a:spcPts val="0"/>
              </a:spcAft>
              <a:buSzPts val="800"/>
              <a:buFont typeface="Lora"/>
              <a:buChar char="●"/>
            </a:pPr>
            <a:r>
              <a:rPr lang="en" sz="800">
                <a:latin typeface="Lora"/>
                <a:ea typeface="Lora"/>
                <a:cs typeface="Lora"/>
                <a:sym typeface="Lora"/>
              </a:rPr>
              <a:t>Inbox will display any notifications sent to the user from communities they are active in, posts they are involved in, or anything else connected to their username.</a:t>
            </a:r>
            <a:endParaRPr sz="800">
              <a:latin typeface="Lora"/>
              <a:ea typeface="Lora"/>
              <a:cs typeface="Lora"/>
              <a:sym typeface="Lora"/>
            </a:endParaRPr>
          </a:p>
          <a:p>
            <a:pPr indent="0" lvl="0" marL="457200" rtl="0" algn="l">
              <a:spcBef>
                <a:spcPts val="0"/>
              </a:spcBef>
              <a:spcAft>
                <a:spcPts val="0"/>
              </a:spcAft>
              <a:buNone/>
            </a:pPr>
            <a:r>
              <a:t/>
            </a:r>
            <a:endParaRPr sz="800">
              <a:latin typeface="Lora"/>
              <a:ea typeface="Lora"/>
              <a:cs typeface="Lora"/>
              <a:sym typeface="Lora"/>
            </a:endParaRPr>
          </a:p>
          <a:p>
            <a:pPr indent="-279400" lvl="0" marL="457200" rtl="0" algn="l">
              <a:spcBef>
                <a:spcPts val="0"/>
              </a:spcBef>
              <a:spcAft>
                <a:spcPts val="0"/>
              </a:spcAft>
              <a:buSzPts val="800"/>
              <a:buFont typeface="Times New Roman"/>
              <a:buChar char="●"/>
            </a:pPr>
            <a:r>
              <a:rPr lang="en" sz="800">
                <a:latin typeface="Lora"/>
                <a:ea typeface="Lora"/>
                <a:cs typeface="Lora"/>
                <a:sym typeface="Lora"/>
              </a:rPr>
              <a:t>The middle button with the three lines is a Menu button. When this is clicked, it will give the user the option to go to the settings, view profile, view followers, and see their comment and post history.</a:t>
            </a:r>
            <a:endParaRPr sz="800">
              <a:latin typeface="Lora"/>
              <a:ea typeface="Lora"/>
              <a:cs typeface="Lora"/>
              <a:sym typeface="Lora"/>
            </a:endParaRPr>
          </a:p>
          <a:p>
            <a:pPr indent="0" lvl="0" marL="457200" rtl="0" algn="l">
              <a:spcBef>
                <a:spcPts val="0"/>
              </a:spcBef>
              <a:spcAft>
                <a:spcPts val="0"/>
              </a:spcAft>
              <a:buNone/>
            </a:pPr>
            <a:r>
              <a:t/>
            </a:r>
            <a:endParaRPr sz="800">
              <a:latin typeface="Lora"/>
              <a:ea typeface="Lora"/>
              <a:cs typeface="Lora"/>
              <a:sym typeface="Lora"/>
            </a:endParaRPr>
          </a:p>
          <a:p>
            <a:pPr indent="-279400" lvl="0" marL="457200" rtl="0" algn="l">
              <a:spcBef>
                <a:spcPts val="0"/>
              </a:spcBef>
              <a:spcAft>
                <a:spcPts val="0"/>
              </a:spcAft>
              <a:buSzPts val="800"/>
              <a:buFont typeface="Lora"/>
              <a:buChar char="●"/>
            </a:pPr>
            <a:r>
              <a:rPr lang="en" sz="800">
                <a:latin typeface="Lora"/>
                <a:ea typeface="Lora"/>
                <a:cs typeface="Lora"/>
                <a:sym typeface="Lora"/>
              </a:rPr>
              <a:t>The Feed button will take the user to their feed. The feed will be customized for each member, because only the communities they have joined will show the latest and most popular posts and submissions.</a:t>
            </a:r>
            <a:endParaRPr sz="800">
              <a:latin typeface="Lora"/>
              <a:ea typeface="Lora"/>
              <a:cs typeface="Lora"/>
              <a:sym typeface="Lora"/>
            </a:endParaRPr>
          </a:p>
          <a:p>
            <a:pPr indent="0" lvl="0" marL="457200" rtl="0" algn="l">
              <a:spcBef>
                <a:spcPts val="0"/>
              </a:spcBef>
              <a:spcAft>
                <a:spcPts val="0"/>
              </a:spcAft>
              <a:buNone/>
            </a:pPr>
            <a:r>
              <a:t/>
            </a:r>
            <a:endParaRPr sz="800">
              <a:latin typeface="Lora"/>
              <a:ea typeface="Lora"/>
              <a:cs typeface="Lora"/>
              <a:sym typeface="Lora"/>
            </a:endParaRPr>
          </a:p>
          <a:p>
            <a:pPr indent="0" lvl="0" marL="0" rtl="0" algn="l">
              <a:spcBef>
                <a:spcPts val="0"/>
              </a:spcBef>
              <a:spcAft>
                <a:spcPts val="0"/>
              </a:spcAft>
              <a:buNone/>
            </a:pPr>
            <a:r>
              <a:t/>
            </a:r>
            <a:endParaRPr sz="800">
              <a:latin typeface="Lora"/>
              <a:ea typeface="Lora"/>
              <a:cs typeface="Lora"/>
              <a:sym typeface="Lora"/>
            </a:endParaRPr>
          </a:p>
        </p:txBody>
      </p:sp>
      <p:sp>
        <p:nvSpPr>
          <p:cNvPr id="181" name="Google Shape;181;p16"/>
          <p:cNvSpPr txBox="1"/>
          <p:nvPr/>
        </p:nvSpPr>
        <p:spPr>
          <a:xfrm>
            <a:off x="6987725" y="1453175"/>
            <a:ext cx="576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00FF"/>
                </a:solidFill>
                <a:latin typeface="Calibri"/>
                <a:ea typeface="Calibri"/>
                <a:cs typeface="Calibri"/>
                <a:sym typeface="Calibri"/>
              </a:rPr>
              <a:t>/congo/</a:t>
            </a:r>
            <a:endParaRPr sz="700">
              <a:solidFill>
                <a:srgbClr val="FF00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Search</a:t>
            </a:r>
            <a:endParaRPr/>
          </a:p>
        </p:txBody>
      </p:sp>
      <p:sp>
        <p:nvSpPr>
          <p:cNvPr id="187" name="Google Shape;187;p17"/>
          <p:cNvSpPr txBox="1"/>
          <p:nvPr>
            <p:ph idx="1" type="body"/>
          </p:nvPr>
        </p:nvSpPr>
        <p:spPr>
          <a:xfrm>
            <a:off x="819150" y="1990725"/>
            <a:ext cx="5208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search bar allows users to search for communities, users, posts, and even comments. The search engine will put a label for nsfw content, and the user will have to press the button to see it, then again to enter it as the search entry.</a:t>
            </a:r>
            <a:endParaRPr/>
          </a:p>
        </p:txBody>
      </p:sp>
      <p:pic>
        <p:nvPicPr>
          <p:cNvPr id="188" name="Google Shape;188;p17"/>
          <p:cNvPicPr preferRelativeResize="0"/>
          <p:nvPr/>
        </p:nvPicPr>
        <p:blipFill rotWithShape="1">
          <a:blip r:embed="rId3">
            <a:alphaModFix/>
          </a:blip>
          <a:srcRect b="23788" l="12792" r="54566" t="16962"/>
          <a:stretch/>
        </p:blipFill>
        <p:spPr>
          <a:xfrm>
            <a:off x="6109125" y="1034950"/>
            <a:ext cx="2037548" cy="3904326"/>
          </a:xfrm>
          <a:prstGeom prst="rect">
            <a:avLst/>
          </a:prstGeom>
          <a:noFill/>
          <a:ln>
            <a:noFill/>
          </a:ln>
        </p:spPr>
      </p:pic>
      <p:pic>
        <p:nvPicPr>
          <p:cNvPr id="189" name="Google Shape;189;p17"/>
          <p:cNvPicPr preferRelativeResize="0"/>
          <p:nvPr/>
        </p:nvPicPr>
        <p:blipFill rotWithShape="1">
          <a:blip r:embed="rId4">
            <a:alphaModFix/>
          </a:blip>
          <a:srcRect b="10394" l="0" r="0" t="0"/>
          <a:stretch/>
        </p:blipFill>
        <p:spPr>
          <a:xfrm>
            <a:off x="6238900" y="1714500"/>
            <a:ext cx="1778000" cy="3100425"/>
          </a:xfrm>
          <a:prstGeom prst="rect">
            <a:avLst/>
          </a:prstGeom>
          <a:noFill/>
          <a:ln>
            <a:noFill/>
          </a:ln>
        </p:spPr>
      </p:pic>
      <p:sp>
        <p:nvSpPr>
          <p:cNvPr id="190" name="Google Shape;190;p17"/>
          <p:cNvSpPr txBox="1"/>
          <p:nvPr/>
        </p:nvSpPr>
        <p:spPr>
          <a:xfrm>
            <a:off x="6238850" y="1314300"/>
            <a:ext cx="1778100" cy="4002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Search: </a:t>
            </a:r>
            <a:r>
              <a:rPr lang="en" sz="1300">
                <a:solidFill>
                  <a:srgbClr val="FF00FF"/>
                </a:solidFill>
                <a:latin typeface="Calibri"/>
                <a:ea typeface="Calibri"/>
                <a:cs typeface="Calibri"/>
                <a:sym typeface="Calibri"/>
              </a:rPr>
              <a:t>an</a:t>
            </a:r>
            <a:r>
              <a:rPr lang="en" sz="1300">
                <a:latin typeface="Calibri"/>
                <a:ea typeface="Calibri"/>
                <a:cs typeface="Calibri"/>
                <a:sym typeface="Calibri"/>
              </a:rPr>
              <a:t>|</a:t>
            </a:r>
            <a:endParaRPr sz="1300">
              <a:latin typeface="Calibri"/>
              <a:ea typeface="Calibri"/>
              <a:cs typeface="Calibri"/>
              <a:sym typeface="Calibri"/>
            </a:endParaRPr>
          </a:p>
        </p:txBody>
      </p:sp>
      <p:pic>
        <p:nvPicPr>
          <p:cNvPr id="191" name="Google Shape;191;p17"/>
          <p:cNvPicPr preferRelativeResize="0"/>
          <p:nvPr/>
        </p:nvPicPr>
        <p:blipFill rotWithShape="1">
          <a:blip r:embed="rId5">
            <a:alphaModFix/>
          </a:blip>
          <a:srcRect b="14376" l="0" r="0" t="15971"/>
          <a:stretch/>
        </p:blipFill>
        <p:spPr>
          <a:xfrm>
            <a:off x="6238850" y="3159400"/>
            <a:ext cx="1778100" cy="1655525"/>
          </a:xfrm>
          <a:prstGeom prst="rect">
            <a:avLst/>
          </a:prstGeom>
          <a:noFill/>
          <a:ln>
            <a:noFill/>
          </a:ln>
        </p:spPr>
      </p:pic>
      <p:sp>
        <p:nvSpPr>
          <p:cNvPr id="192" name="Google Shape;192;p17"/>
          <p:cNvSpPr txBox="1"/>
          <p:nvPr/>
        </p:nvSpPr>
        <p:spPr>
          <a:xfrm>
            <a:off x="6238900" y="1714500"/>
            <a:ext cx="17781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FF"/>
                </a:solidFill>
                <a:latin typeface="Calibri"/>
                <a:ea typeface="Calibri"/>
                <a:cs typeface="Calibri"/>
                <a:sym typeface="Calibri"/>
              </a:rPr>
              <a:t>/antiwork/</a:t>
            </a:r>
            <a:endParaRPr sz="900">
              <a:solidFill>
                <a:srgbClr val="FF00FF"/>
              </a:solidFill>
              <a:latin typeface="Calibri"/>
              <a:ea typeface="Calibri"/>
              <a:cs typeface="Calibri"/>
              <a:sym typeface="Calibri"/>
            </a:endParaRPr>
          </a:p>
          <a:p>
            <a:pPr indent="0" lvl="0" marL="0" rtl="0" algn="l">
              <a:spcBef>
                <a:spcPts val="0"/>
              </a:spcBef>
              <a:spcAft>
                <a:spcPts val="0"/>
              </a:spcAft>
              <a:buNone/>
            </a:pPr>
            <a:r>
              <a:t/>
            </a:r>
            <a:endParaRPr sz="900">
              <a:solidFill>
                <a:srgbClr val="FF00FF"/>
              </a:solidFill>
              <a:latin typeface="Calibri"/>
              <a:ea typeface="Calibri"/>
              <a:cs typeface="Calibri"/>
              <a:sym typeface="Calibri"/>
            </a:endParaRPr>
          </a:p>
          <a:p>
            <a:pPr indent="0" lvl="0" marL="0" rtl="0" algn="l">
              <a:spcBef>
                <a:spcPts val="0"/>
              </a:spcBef>
              <a:spcAft>
                <a:spcPts val="0"/>
              </a:spcAft>
              <a:buNone/>
            </a:pPr>
            <a:r>
              <a:rPr lang="en" sz="900">
                <a:solidFill>
                  <a:srgbClr val="FF00FF"/>
                </a:solidFill>
                <a:latin typeface="Calibri"/>
                <a:ea typeface="Calibri"/>
                <a:cs typeface="Calibri"/>
                <a:sym typeface="Calibri"/>
              </a:rPr>
              <a:t>/animals/</a:t>
            </a:r>
            <a:endParaRPr sz="900">
              <a:solidFill>
                <a:srgbClr val="FF00FF"/>
              </a:solidFill>
              <a:latin typeface="Calibri"/>
              <a:ea typeface="Calibri"/>
              <a:cs typeface="Calibri"/>
              <a:sym typeface="Calibri"/>
            </a:endParaRPr>
          </a:p>
          <a:p>
            <a:pPr indent="0" lvl="0" marL="0" rtl="0" algn="l">
              <a:spcBef>
                <a:spcPts val="0"/>
              </a:spcBef>
              <a:spcAft>
                <a:spcPts val="0"/>
              </a:spcAft>
              <a:buNone/>
            </a:pPr>
            <a:r>
              <a:t/>
            </a:r>
            <a:endParaRPr sz="900">
              <a:solidFill>
                <a:srgbClr val="FF00FF"/>
              </a:solidFill>
              <a:latin typeface="Calibri"/>
              <a:ea typeface="Calibri"/>
              <a:cs typeface="Calibri"/>
              <a:sym typeface="Calibri"/>
            </a:endParaRPr>
          </a:p>
          <a:p>
            <a:pPr indent="0" lvl="0" marL="0" rtl="0" algn="l">
              <a:spcBef>
                <a:spcPts val="0"/>
              </a:spcBef>
              <a:spcAft>
                <a:spcPts val="0"/>
              </a:spcAft>
              <a:buNone/>
            </a:pPr>
            <a:r>
              <a:rPr lang="en" sz="900">
                <a:solidFill>
                  <a:srgbClr val="FF00FF"/>
                </a:solidFill>
                <a:latin typeface="Calibri"/>
                <a:ea typeface="Calibri"/>
                <a:cs typeface="Calibri"/>
                <a:sym typeface="Calibri"/>
              </a:rPr>
              <a:t>/anime/</a:t>
            </a:r>
            <a:endParaRPr sz="900">
              <a:solidFill>
                <a:srgbClr val="FF00FF"/>
              </a:solidFill>
              <a:latin typeface="Calibri"/>
              <a:ea typeface="Calibri"/>
              <a:cs typeface="Calibri"/>
              <a:sym typeface="Calibri"/>
            </a:endParaRPr>
          </a:p>
          <a:p>
            <a:pPr indent="0" lvl="0" marL="0" rtl="0" algn="l">
              <a:spcBef>
                <a:spcPts val="0"/>
              </a:spcBef>
              <a:spcAft>
                <a:spcPts val="0"/>
              </a:spcAft>
              <a:buNone/>
            </a:pPr>
            <a:r>
              <a:t/>
            </a:r>
            <a:endParaRPr sz="900">
              <a:solidFill>
                <a:srgbClr val="FF00FF"/>
              </a:solidFill>
              <a:latin typeface="Calibri"/>
              <a:ea typeface="Calibri"/>
              <a:cs typeface="Calibri"/>
              <a:sym typeface="Calibri"/>
            </a:endParaRPr>
          </a:p>
          <a:p>
            <a:pPr indent="0" lvl="0" marL="0" rtl="0" algn="l">
              <a:spcBef>
                <a:spcPts val="0"/>
              </a:spcBef>
              <a:spcAft>
                <a:spcPts val="0"/>
              </a:spcAft>
              <a:buNone/>
            </a:pPr>
            <a:r>
              <a:rPr lang="en" sz="900">
                <a:solidFill>
                  <a:srgbClr val="FF00FF"/>
                </a:solidFill>
                <a:latin typeface="Calibri"/>
                <a:ea typeface="Calibri"/>
                <a:cs typeface="Calibri"/>
                <a:sym typeface="Calibri"/>
              </a:rPr>
              <a:t>/animalsbeinggoofy/</a:t>
            </a:r>
            <a:endParaRPr sz="900">
              <a:solidFill>
                <a:srgbClr val="FF00FF"/>
              </a:solidFill>
              <a:latin typeface="Calibri"/>
              <a:ea typeface="Calibri"/>
              <a:cs typeface="Calibri"/>
              <a:sym typeface="Calibri"/>
            </a:endParaRPr>
          </a:p>
          <a:p>
            <a:pPr indent="0" lvl="0" marL="0" rtl="0" algn="l">
              <a:spcBef>
                <a:spcPts val="0"/>
              </a:spcBef>
              <a:spcAft>
                <a:spcPts val="0"/>
              </a:spcAft>
              <a:buNone/>
            </a:pPr>
            <a:r>
              <a:t/>
            </a:r>
            <a:endParaRPr sz="900">
              <a:solidFill>
                <a:srgbClr val="FF00FF"/>
              </a:solidFill>
              <a:latin typeface="Calibri"/>
              <a:ea typeface="Calibri"/>
              <a:cs typeface="Calibri"/>
              <a:sym typeface="Calibri"/>
            </a:endParaRPr>
          </a:p>
          <a:p>
            <a:pPr indent="0" lvl="0" marL="0" rtl="0" algn="l">
              <a:spcBef>
                <a:spcPts val="0"/>
              </a:spcBef>
              <a:spcAft>
                <a:spcPts val="0"/>
              </a:spcAft>
              <a:buNone/>
            </a:pPr>
            <a:r>
              <a:rPr lang="en" sz="900">
                <a:solidFill>
                  <a:srgbClr val="FF00FF"/>
                </a:solidFill>
                <a:latin typeface="Calibri"/>
                <a:ea typeface="Calibri"/>
                <a:cs typeface="Calibri"/>
                <a:sym typeface="Calibri"/>
              </a:rPr>
              <a:t>/WARNING: NSFW/ (SHOW)</a:t>
            </a:r>
            <a:endParaRPr sz="900">
              <a:solidFill>
                <a:srgbClr val="FF00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Chat</a:t>
            </a:r>
            <a:endParaRPr/>
          </a:p>
        </p:txBody>
      </p:sp>
      <p:sp>
        <p:nvSpPr>
          <p:cNvPr id="198" name="Google Shape;198;p18"/>
          <p:cNvSpPr txBox="1"/>
          <p:nvPr>
            <p:ph idx="1" type="body"/>
          </p:nvPr>
        </p:nvSpPr>
        <p:spPr>
          <a:xfrm>
            <a:off x="819150" y="1990725"/>
            <a:ext cx="4076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chat page will allow the user to view their direct messages with other people. It will </a:t>
            </a:r>
            <a:r>
              <a:rPr lang="en"/>
              <a:t>show</a:t>
            </a:r>
            <a:r>
              <a:rPr lang="en"/>
              <a:t> the user name, and a short preview of </a:t>
            </a:r>
            <a:r>
              <a:rPr lang="en"/>
              <a:t>their comment. The user can press it to view all full messages.</a:t>
            </a:r>
            <a:endParaRPr/>
          </a:p>
        </p:txBody>
      </p:sp>
      <p:pic>
        <p:nvPicPr>
          <p:cNvPr id="199" name="Google Shape;199;p18"/>
          <p:cNvPicPr preferRelativeResize="0"/>
          <p:nvPr/>
        </p:nvPicPr>
        <p:blipFill rotWithShape="1">
          <a:blip r:embed="rId3">
            <a:alphaModFix/>
          </a:blip>
          <a:srcRect b="23788" l="12792" r="54566" t="16962"/>
          <a:stretch/>
        </p:blipFill>
        <p:spPr>
          <a:xfrm>
            <a:off x="4895900" y="1110775"/>
            <a:ext cx="2037548" cy="3904326"/>
          </a:xfrm>
          <a:prstGeom prst="rect">
            <a:avLst/>
          </a:prstGeom>
          <a:noFill/>
          <a:ln>
            <a:noFill/>
          </a:ln>
        </p:spPr>
      </p:pic>
      <p:sp>
        <p:nvSpPr>
          <p:cNvPr id="200" name="Google Shape;200;p18"/>
          <p:cNvSpPr txBox="1"/>
          <p:nvPr/>
        </p:nvSpPr>
        <p:spPr>
          <a:xfrm>
            <a:off x="5088625" y="1777738"/>
            <a:ext cx="16521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00FF"/>
                </a:solidFill>
                <a:latin typeface="Calibri"/>
                <a:ea typeface="Calibri"/>
                <a:cs typeface="Calibri"/>
                <a:sym typeface="Calibri"/>
              </a:rPr>
              <a:t>/phonyMelon4</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Hey! Wanna meet up tonight?.....</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700">
                <a:solidFill>
                  <a:srgbClr val="FF00FF"/>
                </a:solidFill>
                <a:latin typeface="Calibri"/>
                <a:ea typeface="Calibri"/>
                <a:cs typeface="Calibri"/>
                <a:sym typeface="Calibri"/>
              </a:rPr>
              <a:t>/point453</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Did you see that comment I made on your post?! LOL xDT_T. They…….</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700">
                <a:solidFill>
                  <a:srgbClr val="FF00FF"/>
                </a:solidFill>
                <a:latin typeface="Calibri"/>
                <a:ea typeface="Calibri"/>
                <a:cs typeface="Calibri"/>
                <a:sym typeface="Calibri"/>
              </a:rPr>
              <a:t>/MichaelBae</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I think its kind of dumb where the world is…..</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700">
                <a:solidFill>
                  <a:srgbClr val="FF00FF"/>
                </a:solidFill>
                <a:latin typeface="Calibri"/>
                <a:ea typeface="Calibri"/>
                <a:cs typeface="Calibri"/>
                <a:sym typeface="Calibri"/>
              </a:rPr>
              <a:t>/Master87</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Hey I followed you, can you……</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700">
                <a:solidFill>
                  <a:srgbClr val="FF00FF"/>
                </a:solidFill>
                <a:latin typeface="Calibri"/>
                <a:ea typeface="Calibri"/>
                <a:cs typeface="Calibri"/>
                <a:sym typeface="Calibri"/>
              </a:rPr>
              <a:t>/hashashin4999</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Dude stop spammin my posts about…….</a:t>
            </a:r>
            <a:endParaRPr sz="800">
              <a:latin typeface="Calibri"/>
              <a:ea typeface="Calibri"/>
              <a:cs typeface="Calibri"/>
              <a:sym typeface="Calibri"/>
            </a:endParaRPr>
          </a:p>
        </p:txBody>
      </p:sp>
      <p:sp>
        <p:nvSpPr>
          <p:cNvPr id="201" name="Google Shape;201;p18"/>
          <p:cNvSpPr txBox="1"/>
          <p:nvPr/>
        </p:nvSpPr>
        <p:spPr>
          <a:xfrm>
            <a:off x="5088625" y="1400000"/>
            <a:ext cx="165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Direct Messages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FF"/>
        </a:solidFill>
      </p:bgPr>
    </p:bg>
    <p:spTree>
      <p:nvGrpSpPr>
        <p:cNvPr id="205" name="Shape 205"/>
        <p:cNvGrpSpPr/>
        <p:nvPr/>
      </p:nvGrpSpPr>
      <p:grpSpPr>
        <a:xfrm>
          <a:off x="0" y="0"/>
          <a:ext cx="0" cy="0"/>
          <a:chOff x="0" y="0"/>
          <a:chExt cx="0" cy="0"/>
        </a:xfrm>
      </p:grpSpPr>
      <p:sp>
        <p:nvSpPr>
          <p:cNvPr id="206" name="Google Shape;206;p19"/>
          <p:cNvSpPr txBox="1"/>
          <p:nvPr>
            <p:ph type="title"/>
          </p:nvPr>
        </p:nvSpPr>
        <p:spPr>
          <a:xfrm>
            <a:off x="819150" y="845600"/>
            <a:ext cx="5568300" cy="8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Inbox</a:t>
            </a:r>
            <a:endParaRPr/>
          </a:p>
        </p:txBody>
      </p:sp>
      <p:sp>
        <p:nvSpPr>
          <p:cNvPr id="207" name="Google Shape;207;p19"/>
          <p:cNvSpPr txBox="1"/>
          <p:nvPr>
            <p:ph idx="1" type="body"/>
          </p:nvPr>
        </p:nvSpPr>
        <p:spPr>
          <a:xfrm>
            <a:off x="607850" y="1606525"/>
            <a:ext cx="5337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a:latin typeface="Lora"/>
                <a:ea typeface="Lora"/>
                <a:cs typeface="Lora"/>
                <a:sym typeface="Lora"/>
              </a:rPr>
              <a:t>The inbox will be where a user can go for all of their notifications and alerts.</a:t>
            </a:r>
            <a:endParaRPr sz="900">
              <a:latin typeface="Lora"/>
              <a:ea typeface="Lora"/>
              <a:cs typeface="Lora"/>
              <a:sym typeface="Lora"/>
            </a:endParaRPr>
          </a:p>
          <a:p>
            <a:pPr indent="-285750" lvl="0" marL="457200" rtl="0" algn="l">
              <a:spcBef>
                <a:spcPts val="1200"/>
              </a:spcBef>
              <a:spcAft>
                <a:spcPts val="0"/>
              </a:spcAft>
              <a:buSzPts val="900"/>
              <a:buFont typeface="Lora"/>
              <a:buChar char="●"/>
            </a:pPr>
            <a:r>
              <a:rPr lang="en" sz="900">
                <a:latin typeface="Lora"/>
                <a:ea typeface="Lora"/>
                <a:cs typeface="Lora"/>
                <a:sym typeface="Lora"/>
              </a:rPr>
              <a:t>Popular posts from communities the user is active in</a:t>
            </a:r>
            <a:endParaRPr sz="900">
              <a:latin typeface="Lora"/>
              <a:ea typeface="Lora"/>
              <a:cs typeface="Lora"/>
              <a:sym typeface="Lora"/>
            </a:endParaRPr>
          </a:p>
          <a:p>
            <a:pPr indent="-285750" lvl="0" marL="457200" rtl="0" algn="l">
              <a:spcBef>
                <a:spcPts val="0"/>
              </a:spcBef>
              <a:spcAft>
                <a:spcPts val="0"/>
              </a:spcAft>
              <a:buSzPts val="900"/>
              <a:buFont typeface="Lora"/>
              <a:buChar char="●"/>
            </a:pPr>
            <a:r>
              <a:rPr lang="en" sz="900">
                <a:latin typeface="Lora"/>
                <a:ea typeface="Lora"/>
                <a:cs typeface="Lora"/>
                <a:sym typeface="Lora"/>
              </a:rPr>
              <a:t>Responses, comments, upvotes, and awards on a post the user has made or contributed to</a:t>
            </a:r>
            <a:endParaRPr sz="900">
              <a:latin typeface="Lora"/>
              <a:ea typeface="Lora"/>
              <a:cs typeface="Lora"/>
              <a:sym typeface="Lora"/>
            </a:endParaRPr>
          </a:p>
          <a:p>
            <a:pPr indent="-285750" lvl="0" marL="457200" rtl="0" algn="l">
              <a:spcBef>
                <a:spcPts val="0"/>
              </a:spcBef>
              <a:spcAft>
                <a:spcPts val="0"/>
              </a:spcAft>
              <a:buSzPts val="900"/>
              <a:buFont typeface="Lora"/>
              <a:buChar char="●"/>
            </a:pPr>
            <a:r>
              <a:rPr lang="en" sz="900">
                <a:latin typeface="Lora"/>
                <a:ea typeface="Lora"/>
                <a:cs typeface="Lora"/>
                <a:sym typeface="Lora"/>
              </a:rPr>
              <a:t>Alerts for new chat invitations from other users</a:t>
            </a:r>
            <a:endParaRPr sz="900">
              <a:latin typeface="Lora"/>
              <a:ea typeface="Lora"/>
              <a:cs typeface="Lora"/>
              <a:sym typeface="Lora"/>
            </a:endParaRPr>
          </a:p>
          <a:p>
            <a:pPr indent="-285750" lvl="0" marL="457200" rtl="0" algn="l">
              <a:spcBef>
                <a:spcPts val="0"/>
              </a:spcBef>
              <a:spcAft>
                <a:spcPts val="0"/>
              </a:spcAft>
              <a:buSzPts val="900"/>
              <a:buFont typeface="Lora"/>
              <a:buChar char="●"/>
            </a:pPr>
            <a:r>
              <a:rPr lang="en" sz="900">
                <a:latin typeface="Lora"/>
                <a:ea typeface="Lora"/>
                <a:cs typeface="Lora"/>
                <a:sym typeface="Lora"/>
              </a:rPr>
              <a:t>Alerts for a request or follow from other users</a:t>
            </a:r>
            <a:endParaRPr sz="900">
              <a:latin typeface="Lora"/>
              <a:ea typeface="Lora"/>
              <a:cs typeface="Lora"/>
              <a:sym typeface="Lora"/>
            </a:endParaRPr>
          </a:p>
          <a:p>
            <a:pPr indent="-285750" lvl="0" marL="457200" rtl="0" algn="l">
              <a:spcBef>
                <a:spcPts val="0"/>
              </a:spcBef>
              <a:spcAft>
                <a:spcPts val="0"/>
              </a:spcAft>
              <a:buSzPts val="900"/>
              <a:buFont typeface="Lora"/>
              <a:buChar char="●"/>
            </a:pPr>
            <a:r>
              <a:rPr lang="en" sz="900">
                <a:latin typeface="Lora"/>
                <a:ea typeface="Lora"/>
                <a:cs typeface="Lora"/>
                <a:sym typeface="Lora"/>
              </a:rPr>
              <a:t>Any notifications put forth by the app that members will need to see.</a:t>
            </a:r>
            <a:endParaRPr sz="900">
              <a:latin typeface="Lora"/>
              <a:ea typeface="Lora"/>
              <a:cs typeface="Lora"/>
              <a:sym typeface="Lora"/>
            </a:endParaRPr>
          </a:p>
          <a:p>
            <a:pPr indent="-285750" lvl="0" marL="457200" rtl="0" algn="l">
              <a:spcBef>
                <a:spcPts val="0"/>
              </a:spcBef>
              <a:spcAft>
                <a:spcPts val="0"/>
              </a:spcAft>
              <a:buSzPts val="900"/>
              <a:buFont typeface="Lora"/>
              <a:buChar char="●"/>
            </a:pPr>
            <a:r>
              <a:rPr lang="en" sz="900">
                <a:latin typeface="Lora"/>
                <a:ea typeface="Lora"/>
                <a:cs typeface="Lora"/>
                <a:sym typeface="Lora"/>
              </a:rPr>
              <a:t>The three buttons on the </a:t>
            </a:r>
            <a:r>
              <a:rPr lang="en" sz="900">
                <a:latin typeface="Lora"/>
                <a:ea typeface="Lora"/>
                <a:cs typeface="Lora"/>
                <a:sym typeface="Lora"/>
              </a:rPr>
              <a:t>bottom from left are the Feed button, which will take the user directly to their feed. The Home button will go directly to the Homepage, and the last button is a back button, for the user to do directly back to the page they were on before being in</a:t>
            </a:r>
            <a:endParaRPr sz="900">
              <a:latin typeface="Lora"/>
              <a:ea typeface="Lora"/>
              <a:cs typeface="Lora"/>
              <a:sym typeface="Lora"/>
            </a:endParaRPr>
          </a:p>
        </p:txBody>
      </p:sp>
      <p:pic>
        <p:nvPicPr>
          <p:cNvPr id="208" name="Google Shape;208;p19"/>
          <p:cNvPicPr preferRelativeResize="0"/>
          <p:nvPr/>
        </p:nvPicPr>
        <p:blipFill>
          <a:blip r:embed="rId3">
            <a:alphaModFix/>
          </a:blip>
          <a:stretch>
            <a:fillRect/>
          </a:stretch>
        </p:blipFill>
        <p:spPr>
          <a:xfrm>
            <a:off x="6533550" y="417825"/>
            <a:ext cx="2224250" cy="4245424"/>
          </a:xfrm>
          <a:prstGeom prst="rect">
            <a:avLst/>
          </a:prstGeom>
          <a:noFill/>
          <a:ln>
            <a:noFill/>
          </a:ln>
        </p:spPr>
      </p:pic>
      <p:sp>
        <p:nvSpPr>
          <p:cNvPr id="209" name="Google Shape;209;p19"/>
          <p:cNvSpPr/>
          <p:nvPr/>
        </p:nvSpPr>
        <p:spPr>
          <a:xfrm>
            <a:off x="6670700" y="773200"/>
            <a:ext cx="1925700" cy="4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solidFill>
                  <a:srgbClr val="0B5394"/>
                </a:solidFill>
                <a:latin typeface="Montserrat"/>
                <a:ea typeface="Montserrat"/>
                <a:cs typeface="Montserrat"/>
                <a:sym typeface="Montserrat"/>
              </a:rPr>
              <a:t>   </a:t>
            </a:r>
            <a:r>
              <a:rPr lang="en">
                <a:solidFill>
                  <a:srgbClr val="0B5394"/>
                </a:solidFill>
                <a:latin typeface="Montserrat"/>
                <a:ea typeface="Montserrat"/>
                <a:cs typeface="Montserrat"/>
                <a:sym typeface="Montserrat"/>
              </a:rPr>
              <a:t>Inbox</a:t>
            </a:r>
            <a:endParaRPr>
              <a:solidFill>
                <a:srgbClr val="0B5394"/>
              </a:solidFill>
              <a:latin typeface="Montserrat"/>
              <a:ea typeface="Montserrat"/>
              <a:cs typeface="Montserrat"/>
              <a:sym typeface="Montserrat"/>
            </a:endParaRPr>
          </a:p>
        </p:txBody>
      </p:sp>
      <p:sp>
        <p:nvSpPr>
          <p:cNvPr id="210" name="Google Shape;210;p19"/>
          <p:cNvSpPr/>
          <p:nvPr/>
        </p:nvSpPr>
        <p:spPr>
          <a:xfrm>
            <a:off x="6670700" y="4077350"/>
            <a:ext cx="1925700" cy="3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txBox="1"/>
          <p:nvPr/>
        </p:nvSpPr>
        <p:spPr>
          <a:xfrm>
            <a:off x="6736350" y="4111025"/>
            <a:ext cx="5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B5394"/>
                </a:solidFill>
                <a:latin typeface="Montserrat ExtraBold"/>
                <a:ea typeface="Montserrat ExtraBold"/>
                <a:cs typeface="Montserrat ExtraBold"/>
                <a:sym typeface="Montserrat ExtraBold"/>
              </a:rPr>
              <a:t>Feed</a:t>
            </a:r>
            <a:endParaRPr sz="1000">
              <a:solidFill>
                <a:srgbClr val="0B5394"/>
              </a:solidFill>
              <a:latin typeface="Montserrat ExtraBold"/>
              <a:ea typeface="Montserrat ExtraBold"/>
              <a:cs typeface="Montserrat ExtraBold"/>
              <a:sym typeface="Montserrat ExtraBold"/>
            </a:endParaRPr>
          </a:p>
        </p:txBody>
      </p:sp>
      <p:sp>
        <p:nvSpPr>
          <p:cNvPr id="212" name="Google Shape;212;p19"/>
          <p:cNvSpPr/>
          <p:nvPr/>
        </p:nvSpPr>
        <p:spPr>
          <a:xfrm>
            <a:off x="8182000" y="4167050"/>
            <a:ext cx="214200" cy="2193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cxnSp>
        <p:nvCxnSpPr>
          <p:cNvPr id="213" name="Google Shape;213;p19"/>
          <p:cNvCxnSpPr/>
          <p:nvPr/>
        </p:nvCxnSpPr>
        <p:spPr>
          <a:xfrm>
            <a:off x="7354488" y="4078025"/>
            <a:ext cx="0" cy="4047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19"/>
          <p:cNvCxnSpPr/>
          <p:nvPr/>
        </p:nvCxnSpPr>
        <p:spPr>
          <a:xfrm>
            <a:off x="7895000" y="4079075"/>
            <a:ext cx="2400" cy="402600"/>
          </a:xfrm>
          <a:prstGeom prst="straightConnector1">
            <a:avLst/>
          </a:prstGeom>
          <a:noFill/>
          <a:ln cap="flat" cmpd="sng" w="9525">
            <a:solidFill>
              <a:schemeClr val="dk2"/>
            </a:solidFill>
            <a:prstDash val="solid"/>
            <a:round/>
            <a:headEnd len="med" w="med" type="none"/>
            <a:tailEnd len="med" w="med" type="none"/>
          </a:ln>
        </p:spPr>
      </p:cxnSp>
      <p:sp>
        <p:nvSpPr>
          <p:cNvPr id="215" name="Google Shape;215;p19"/>
          <p:cNvSpPr txBox="1"/>
          <p:nvPr/>
        </p:nvSpPr>
        <p:spPr>
          <a:xfrm>
            <a:off x="6672275" y="1352550"/>
            <a:ext cx="19257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You have </a:t>
            </a:r>
            <a:r>
              <a:rPr lang="en" sz="900">
                <a:latin typeface="Calibri"/>
                <a:ea typeface="Calibri"/>
                <a:cs typeface="Calibri"/>
                <a:sym typeface="Calibri"/>
              </a:rPr>
              <a:t>received</a:t>
            </a:r>
            <a:r>
              <a:rPr lang="en" sz="900">
                <a:latin typeface="Calibri"/>
                <a:ea typeface="Calibri"/>
                <a:cs typeface="Calibri"/>
                <a:sym typeface="Calibri"/>
              </a:rPr>
              <a:t> an award for your photo contribution to </a:t>
            </a:r>
            <a:r>
              <a:rPr lang="en" sz="900">
                <a:solidFill>
                  <a:srgbClr val="FF00FF"/>
                </a:solidFill>
                <a:latin typeface="Calibri"/>
                <a:ea typeface="Calibri"/>
                <a:cs typeface="Calibri"/>
                <a:sym typeface="Calibri"/>
              </a:rPr>
              <a:t>/photography/</a:t>
            </a:r>
            <a:r>
              <a:rPr lang="en" sz="900">
                <a:latin typeface="Calibri"/>
                <a:ea typeface="Calibri"/>
                <a:cs typeface="Calibri"/>
                <a:sym typeface="Calibri"/>
              </a:rPr>
              <a:t>!</a:t>
            </a:r>
            <a:endParaRPr sz="900">
              <a:latin typeface="Calibri"/>
              <a:ea typeface="Calibri"/>
              <a:cs typeface="Calibri"/>
              <a:sym typeface="Calibri"/>
            </a:endParaRPr>
          </a:p>
          <a:p>
            <a:pPr indent="0" lvl="0" marL="0" rtl="0" algn="l">
              <a:spcBef>
                <a:spcPts val="0"/>
              </a:spcBef>
              <a:spcAft>
                <a:spcPts val="0"/>
              </a:spcAft>
              <a:buNone/>
            </a:pPr>
            <a:r>
              <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FunnyGuy75 has commented on your post in </a:t>
            </a:r>
            <a:r>
              <a:rPr lang="en" sz="900">
                <a:solidFill>
                  <a:srgbClr val="FF00FF"/>
                </a:solidFill>
                <a:latin typeface="Calibri"/>
                <a:ea typeface="Calibri"/>
                <a:cs typeface="Calibri"/>
                <a:sym typeface="Calibri"/>
              </a:rPr>
              <a:t>/bioengineering/</a:t>
            </a:r>
            <a:endParaRPr sz="900">
              <a:solidFill>
                <a:srgbClr val="FF00FF"/>
              </a:solidFill>
              <a:latin typeface="Calibri"/>
              <a:ea typeface="Calibri"/>
              <a:cs typeface="Calibri"/>
              <a:sym typeface="Calibri"/>
            </a:endParaRPr>
          </a:p>
          <a:p>
            <a:pPr indent="0" lvl="0" marL="0" rtl="0" algn="l">
              <a:spcBef>
                <a:spcPts val="0"/>
              </a:spcBef>
              <a:spcAft>
                <a:spcPts val="0"/>
              </a:spcAft>
              <a:buNone/>
            </a:pPr>
            <a:r>
              <a:t/>
            </a:r>
            <a:endParaRPr sz="800">
              <a:solidFill>
                <a:srgbClr val="FF00FF"/>
              </a:solidFill>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ArcherySarah followed you!</a:t>
            </a:r>
            <a:endParaRPr sz="900">
              <a:latin typeface="Calibri"/>
              <a:ea typeface="Calibri"/>
              <a:cs typeface="Calibri"/>
              <a:sym typeface="Calibri"/>
            </a:endParaRPr>
          </a:p>
          <a:p>
            <a:pPr indent="0" lvl="0" marL="0" rtl="0" algn="l">
              <a:spcBef>
                <a:spcPts val="0"/>
              </a:spcBef>
              <a:spcAft>
                <a:spcPts val="0"/>
              </a:spcAft>
              <a:buNone/>
            </a:pPr>
            <a:r>
              <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You have </a:t>
            </a:r>
            <a:r>
              <a:rPr lang="en" sz="900">
                <a:latin typeface="Calibri"/>
                <a:ea typeface="Calibri"/>
                <a:cs typeface="Calibri"/>
                <a:sym typeface="Calibri"/>
              </a:rPr>
              <a:t>received</a:t>
            </a:r>
            <a:r>
              <a:rPr lang="en" sz="900">
                <a:latin typeface="Calibri"/>
                <a:ea typeface="Calibri"/>
                <a:cs typeface="Calibri"/>
                <a:sym typeface="Calibri"/>
              </a:rPr>
              <a:t> more than 500 upvotes for your contribution to the </a:t>
            </a:r>
            <a:r>
              <a:rPr lang="en" sz="900">
                <a:solidFill>
                  <a:srgbClr val="FF00FF"/>
                </a:solidFill>
                <a:latin typeface="Calibri"/>
                <a:ea typeface="Calibri"/>
                <a:cs typeface="Calibri"/>
                <a:sym typeface="Calibri"/>
              </a:rPr>
              <a:t>/burgers/</a:t>
            </a:r>
            <a:r>
              <a:rPr lang="en" sz="900">
                <a:latin typeface="Calibri"/>
                <a:ea typeface="Calibri"/>
                <a:cs typeface="Calibri"/>
                <a:sym typeface="Calibri"/>
              </a:rPr>
              <a:t> community!</a:t>
            </a:r>
            <a:endParaRPr sz="900">
              <a:latin typeface="Calibri"/>
              <a:ea typeface="Calibri"/>
              <a:cs typeface="Calibri"/>
              <a:sym typeface="Calibri"/>
            </a:endParaRPr>
          </a:p>
          <a:p>
            <a:pPr indent="0" lvl="0" marL="0" rtl="0" algn="l">
              <a:spcBef>
                <a:spcPts val="0"/>
              </a:spcBef>
              <a:spcAft>
                <a:spcPts val="0"/>
              </a:spcAft>
              <a:buNone/>
            </a:pPr>
            <a:r>
              <a:t/>
            </a:r>
            <a:endParaRPr sz="700">
              <a:solidFill>
                <a:srgbClr val="FF00FF"/>
              </a:solidFill>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sp>
        <p:nvSpPr>
          <p:cNvPr id="216" name="Google Shape;216;p19"/>
          <p:cNvSpPr txBox="1"/>
          <p:nvPr/>
        </p:nvSpPr>
        <p:spPr>
          <a:xfrm>
            <a:off x="7338900" y="4107350"/>
            <a:ext cx="72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B5394"/>
                </a:solidFill>
                <a:latin typeface="Montserrat ExtraBold"/>
                <a:ea typeface="Montserrat ExtraBold"/>
                <a:cs typeface="Montserrat ExtraBold"/>
                <a:sym typeface="Montserrat ExtraBold"/>
              </a:rPr>
              <a:t>Home</a:t>
            </a:r>
            <a:endParaRPr sz="800">
              <a:solidFill>
                <a:srgbClr val="0B5394"/>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you left off</a:t>
            </a:r>
            <a:endParaRPr/>
          </a:p>
        </p:txBody>
      </p:sp>
      <p:sp>
        <p:nvSpPr>
          <p:cNvPr id="222" name="Google Shape;222;p20"/>
          <p:cNvSpPr txBox="1"/>
          <p:nvPr>
            <p:ph idx="1" type="body"/>
          </p:nvPr>
        </p:nvSpPr>
        <p:spPr>
          <a:xfrm>
            <a:off x="819150" y="1990725"/>
            <a:ext cx="4134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feature will store where you left off the last time you visited a post, or have been on reddit. It also saves the comments you hid while browsing a post. The button will be on the homepage and can be accessed anytime. The user will have a ‘are you sure’ option when they attempt to refresh the page feed.</a:t>
            </a:r>
            <a:endParaRPr/>
          </a:p>
        </p:txBody>
      </p:sp>
      <p:pic>
        <p:nvPicPr>
          <p:cNvPr id="223" name="Google Shape;223;p20"/>
          <p:cNvPicPr preferRelativeResize="0"/>
          <p:nvPr/>
        </p:nvPicPr>
        <p:blipFill rotWithShape="1">
          <a:blip r:embed="rId3">
            <a:alphaModFix/>
          </a:blip>
          <a:srcRect b="23788" l="12792" r="54566" t="16962"/>
          <a:stretch/>
        </p:blipFill>
        <p:spPr>
          <a:xfrm>
            <a:off x="6287300" y="991713"/>
            <a:ext cx="2037548" cy="3904326"/>
          </a:xfrm>
          <a:prstGeom prst="rect">
            <a:avLst/>
          </a:prstGeom>
          <a:noFill/>
          <a:ln>
            <a:noFill/>
          </a:ln>
        </p:spPr>
      </p:pic>
      <p:sp>
        <p:nvSpPr>
          <p:cNvPr id="224" name="Google Shape;224;p20"/>
          <p:cNvSpPr txBox="1"/>
          <p:nvPr/>
        </p:nvSpPr>
        <p:spPr>
          <a:xfrm>
            <a:off x="6480025" y="1339140"/>
            <a:ext cx="1652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Calibri"/>
                <a:ea typeface="Calibri"/>
                <a:cs typeface="Calibri"/>
                <a:sym typeface="Calibri"/>
              </a:rPr>
              <a:t>/news/</a:t>
            </a:r>
            <a:endParaRPr sz="1600">
              <a:solidFill>
                <a:srgbClr val="FF00FF"/>
              </a:solidFill>
              <a:latin typeface="Calibri"/>
              <a:ea typeface="Calibri"/>
              <a:cs typeface="Calibri"/>
              <a:sym typeface="Calibri"/>
            </a:endParaRPr>
          </a:p>
          <a:p>
            <a:pPr indent="0" lvl="0" marL="0" rtl="0" algn="l">
              <a:spcBef>
                <a:spcPts val="0"/>
              </a:spcBef>
              <a:spcAft>
                <a:spcPts val="0"/>
              </a:spcAft>
              <a:buNone/>
            </a:pPr>
            <a:r>
              <a:rPr lang="en" sz="1600">
                <a:solidFill>
                  <a:srgbClr val="FF00FF"/>
                </a:solidFill>
                <a:latin typeface="Calibri"/>
                <a:ea typeface="Calibri"/>
                <a:cs typeface="Calibri"/>
                <a:sym typeface="Calibri"/>
              </a:rPr>
              <a:t>	</a:t>
            </a:r>
            <a:r>
              <a:rPr lang="en" sz="1600">
                <a:solidFill>
                  <a:srgbClr val="FF00FF"/>
                </a:solidFill>
                <a:latin typeface="Calibri"/>
                <a:ea typeface="Calibri"/>
                <a:cs typeface="Calibri"/>
                <a:sym typeface="Calibri"/>
              </a:rPr>
              <a:t>Ukrainian</a:t>
            </a:r>
            <a:r>
              <a:rPr lang="en" sz="1600">
                <a:solidFill>
                  <a:srgbClr val="FF00FF"/>
                </a:solidFill>
                <a:latin typeface="Calibri"/>
                <a:ea typeface="Calibri"/>
                <a:cs typeface="Calibri"/>
                <a:sym typeface="Calibri"/>
              </a:rPr>
              <a:t> war rages on</a:t>
            </a:r>
            <a:endParaRPr sz="1600">
              <a:solidFill>
                <a:srgbClr val="FF00FF"/>
              </a:solidFill>
              <a:latin typeface="Calibri"/>
              <a:ea typeface="Calibri"/>
              <a:cs typeface="Calibri"/>
              <a:sym typeface="Calibri"/>
            </a:endParaRPr>
          </a:p>
        </p:txBody>
      </p:sp>
      <p:pic>
        <p:nvPicPr>
          <p:cNvPr id="225" name="Google Shape;225;p20"/>
          <p:cNvPicPr preferRelativeResize="0"/>
          <p:nvPr/>
        </p:nvPicPr>
        <p:blipFill>
          <a:blip r:embed="rId4">
            <a:alphaModFix/>
          </a:blip>
          <a:stretch>
            <a:fillRect/>
          </a:stretch>
        </p:blipFill>
        <p:spPr>
          <a:xfrm>
            <a:off x="6480025" y="2262551"/>
            <a:ext cx="1652100" cy="904977"/>
          </a:xfrm>
          <a:prstGeom prst="rect">
            <a:avLst/>
          </a:prstGeom>
          <a:noFill/>
          <a:ln>
            <a:noFill/>
          </a:ln>
        </p:spPr>
      </p:pic>
      <p:sp>
        <p:nvSpPr>
          <p:cNvPr id="226" name="Google Shape;226;p20"/>
          <p:cNvSpPr txBox="1"/>
          <p:nvPr/>
        </p:nvSpPr>
        <p:spPr>
          <a:xfrm>
            <a:off x="6480025" y="3185125"/>
            <a:ext cx="165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FF"/>
                </a:solidFill>
                <a:latin typeface="Calibri"/>
                <a:ea typeface="Calibri"/>
                <a:cs typeface="Calibri"/>
                <a:sym typeface="Calibri"/>
              </a:rPr>
              <a:t>OnlyBans44 comment….</a:t>
            </a:r>
            <a:endParaRPr sz="1000">
              <a:latin typeface="Calibri"/>
              <a:ea typeface="Calibri"/>
              <a:cs typeface="Calibri"/>
              <a:sym typeface="Calibri"/>
            </a:endParaRPr>
          </a:p>
        </p:txBody>
      </p:sp>
      <p:sp>
        <p:nvSpPr>
          <p:cNvPr id="227" name="Google Shape;227;p20"/>
          <p:cNvSpPr txBox="1"/>
          <p:nvPr/>
        </p:nvSpPr>
        <p:spPr>
          <a:xfrm>
            <a:off x="6480025" y="3523825"/>
            <a:ext cx="165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FF"/>
                </a:solidFill>
                <a:latin typeface="Calibri"/>
                <a:ea typeface="Calibri"/>
                <a:cs typeface="Calibri"/>
                <a:sym typeface="Calibri"/>
              </a:rPr>
              <a:t>DrAgOnar9</a:t>
            </a:r>
            <a:r>
              <a:rPr lang="en" sz="1000">
                <a:solidFill>
                  <a:srgbClr val="FF00FF"/>
                </a:solidFill>
                <a:latin typeface="Calibri"/>
                <a:ea typeface="Calibri"/>
                <a:cs typeface="Calibri"/>
                <a:sym typeface="Calibri"/>
              </a:rPr>
              <a:t> comment….</a:t>
            </a:r>
            <a:endParaRPr sz="1000">
              <a:latin typeface="Calibri"/>
              <a:ea typeface="Calibri"/>
              <a:cs typeface="Calibri"/>
              <a:sym typeface="Calibri"/>
            </a:endParaRPr>
          </a:p>
        </p:txBody>
      </p:sp>
      <p:sp>
        <p:nvSpPr>
          <p:cNvPr id="228" name="Google Shape;228;p20"/>
          <p:cNvSpPr txBox="1"/>
          <p:nvPr/>
        </p:nvSpPr>
        <p:spPr>
          <a:xfrm>
            <a:off x="6480025" y="3862525"/>
            <a:ext cx="1652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00FF"/>
                </a:solidFill>
                <a:latin typeface="Calibri"/>
                <a:ea typeface="Calibri"/>
                <a:cs typeface="Calibri"/>
                <a:sym typeface="Calibri"/>
              </a:rPr>
              <a:t>CODSucks44 comment:</a:t>
            </a:r>
            <a:endParaRPr sz="1000">
              <a:solidFill>
                <a:srgbClr val="FF00FF"/>
              </a:solidFill>
              <a:latin typeface="Calibri"/>
              <a:ea typeface="Calibri"/>
              <a:cs typeface="Calibri"/>
              <a:sym typeface="Calibri"/>
            </a:endParaRPr>
          </a:p>
          <a:p>
            <a:pPr indent="0" lvl="0" marL="0" rtl="0" algn="l">
              <a:spcBef>
                <a:spcPts val="0"/>
              </a:spcBef>
              <a:spcAft>
                <a:spcPts val="0"/>
              </a:spcAft>
              <a:buNone/>
            </a:pPr>
            <a:r>
              <a:rPr lang="en" sz="1000">
                <a:solidFill>
                  <a:srgbClr val="FF00FF"/>
                </a:solidFill>
                <a:latin typeface="Calibri"/>
                <a:ea typeface="Calibri"/>
                <a:cs typeface="Calibri"/>
                <a:sym typeface="Calibri"/>
              </a:rPr>
              <a:t>	I can’t believe this war is still going *crying emoji* *sad emoji*</a:t>
            </a:r>
            <a:endParaRPr sz="1000">
              <a:solidFill>
                <a:srgbClr val="FF00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32" name="Shape 232"/>
        <p:cNvGrpSpPr/>
        <p:nvPr/>
      </p:nvGrpSpPr>
      <p:grpSpPr>
        <a:xfrm>
          <a:off x="0" y="0"/>
          <a:ext cx="0" cy="0"/>
          <a:chOff x="0" y="0"/>
          <a:chExt cx="0" cy="0"/>
        </a:xfrm>
      </p:grpSpPr>
      <p:sp>
        <p:nvSpPr>
          <p:cNvPr id="233" name="Google Shape;233;p21"/>
          <p:cNvSpPr txBox="1"/>
          <p:nvPr>
            <p:ph type="title"/>
          </p:nvPr>
        </p:nvSpPr>
        <p:spPr>
          <a:xfrm>
            <a:off x="819150" y="845600"/>
            <a:ext cx="55770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a:t>
            </a:r>
            <a:endParaRPr/>
          </a:p>
        </p:txBody>
      </p:sp>
      <p:sp>
        <p:nvSpPr>
          <p:cNvPr id="234" name="Google Shape;234;p21"/>
          <p:cNvSpPr txBox="1"/>
          <p:nvPr>
            <p:ph idx="1" type="body"/>
          </p:nvPr>
        </p:nvSpPr>
        <p:spPr>
          <a:xfrm>
            <a:off x="958425" y="1633525"/>
            <a:ext cx="50484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is what the Feed screen will feature:</a:t>
            </a:r>
            <a:endParaRPr/>
          </a:p>
          <a:p>
            <a:pPr indent="-311150" lvl="0" marL="457200" rtl="0" algn="l">
              <a:spcBef>
                <a:spcPts val="1200"/>
              </a:spcBef>
              <a:spcAft>
                <a:spcPts val="0"/>
              </a:spcAft>
              <a:buSzPts val="1300"/>
              <a:buChar char="●"/>
            </a:pPr>
            <a:r>
              <a:rPr lang="en"/>
              <a:t>A search bar at the top, </a:t>
            </a:r>
            <a:r>
              <a:rPr lang="en"/>
              <a:t>incase while going through posts the user wants to search for something of interest or something new.</a:t>
            </a:r>
            <a:endParaRPr/>
          </a:p>
          <a:p>
            <a:pPr indent="-311150" lvl="0" marL="457200" rtl="0" algn="l">
              <a:spcBef>
                <a:spcPts val="0"/>
              </a:spcBef>
              <a:spcAft>
                <a:spcPts val="0"/>
              </a:spcAft>
              <a:buSzPts val="1300"/>
              <a:buChar char="●"/>
            </a:pPr>
            <a:r>
              <a:rPr lang="en"/>
              <a:t>A scrollable feed with all of the communities the user is part of. The feed will be refreshed every time the user reloads the page, with the newest or most popular posts in each of the communities the user is a member of.</a:t>
            </a:r>
            <a:endParaRPr/>
          </a:p>
          <a:p>
            <a:pPr indent="-311150" lvl="0" marL="457200" rtl="0" algn="l">
              <a:spcBef>
                <a:spcPts val="0"/>
              </a:spcBef>
              <a:spcAft>
                <a:spcPts val="0"/>
              </a:spcAft>
              <a:buSzPts val="1300"/>
              <a:buChar char="●"/>
            </a:pPr>
            <a:r>
              <a:rPr lang="en"/>
              <a:t>A button to go back to the homepage</a:t>
            </a:r>
            <a:endParaRPr/>
          </a:p>
          <a:p>
            <a:pPr indent="-311150" lvl="0" marL="457200" rtl="0" algn="l">
              <a:spcBef>
                <a:spcPts val="0"/>
              </a:spcBef>
              <a:spcAft>
                <a:spcPts val="0"/>
              </a:spcAft>
              <a:buSzPts val="1300"/>
              <a:buChar char="●"/>
            </a:pPr>
            <a:r>
              <a:rPr lang="en"/>
              <a:t>A button to go back to the previous activity.</a:t>
            </a:r>
            <a:endParaRPr/>
          </a:p>
        </p:txBody>
      </p:sp>
      <p:pic>
        <p:nvPicPr>
          <p:cNvPr id="235" name="Google Shape;235;p21"/>
          <p:cNvPicPr preferRelativeResize="0"/>
          <p:nvPr/>
        </p:nvPicPr>
        <p:blipFill>
          <a:blip r:embed="rId3">
            <a:alphaModFix/>
          </a:blip>
          <a:stretch>
            <a:fillRect/>
          </a:stretch>
        </p:blipFill>
        <p:spPr>
          <a:xfrm>
            <a:off x="6649827" y="323825"/>
            <a:ext cx="2160825" cy="4201575"/>
          </a:xfrm>
          <a:prstGeom prst="rect">
            <a:avLst/>
          </a:prstGeom>
          <a:noFill/>
          <a:ln>
            <a:noFill/>
          </a:ln>
        </p:spPr>
      </p:pic>
      <p:sp>
        <p:nvSpPr>
          <p:cNvPr id="236" name="Google Shape;236;p21"/>
          <p:cNvSpPr/>
          <p:nvPr/>
        </p:nvSpPr>
        <p:spPr>
          <a:xfrm>
            <a:off x="6772275" y="3771925"/>
            <a:ext cx="1898700" cy="50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1"/>
          <p:cNvCxnSpPr>
            <a:stCxn id="236" idx="0"/>
            <a:endCxn id="236" idx="2"/>
          </p:cNvCxnSpPr>
          <p:nvPr/>
        </p:nvCxnSpPr>
        <p:spPr>
          <a:xfrm>
            <a:off x="7721625" y="3771925"/>
            <a:ext cx="0" cy="500100"/>
          </a:xfrm>
          <a:prstGeom prst="straightConnector1">
            <a:avLst/>
          </a:prstGeom>
          <a:noFill/>
          <a:ln cap="flat" cmpd="sng" w="9525">
            <a:solidFill>
              <a:schemeClr val="dk2"/>
            </a:solidFill>
            <a:prstDash val="solid"/>
            <a:round/>
            <a:headEnd len="med" w="med" type="none"/>
            <a:tailEnd len="med" w="med" type="none"/>
          </a:ln>
        </p:spPr>
      </p:cxnSp>
      <p:sp>
        <p:nvSpPr>
          <p:cNvPr id="238" name="Google Shape;238;p21"/>
          <p:cNvSpPr txBox="1"/>
          <p:nvPr/>
        </p:nvSpPr>
        <p:spPr>
          <a:xfrm>
            <a:off x="6950025" y="3852625"/>
            <a:ext cx="77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B5394"/>
                </a:solidFill>
                <a:latin typeface="Montserrat ExtraBold"/>
                <a:ea typeface="Montserrat ExtraBold"/>
                <a:cs typeface="Montserrat ExtraBold"/>
                <a:sym typeface="Montserrat ExtraBold"/>
              </a:rPr>
              <a:t>Home</a:t>
            </a:r>
            <a:endParaRPr sz="1000">
              <a:solidFill>
                <a:srgbClr val="0B5394"/>
              </a:solidFill>
              <a:latin typeface="Montserrat ExtraBold"/>
              <a:ea typeface="Montserrat ExtraBold"/>
              <a:cs typeface="Montserrat ExtraBold"/>
              <a:sym typeface="Montserrat ExtraBold"/>
            </a:endParaRPr>
          </a:p>
        </p:txBody>
      </p:sp>
      <p:sp>
        <p:nvSpPr>
          <p:cNvPr id="239" name="Google Shape;239;p21"/>
          <p:cNvSpPr/>
          <p:nvPr/>
        </p:nvSpPr>
        <p:spPr>
          <a:xfrm>
            <a:off x="8091500" y="3893425"/>
            <a:ext cx="271500" cy="297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txBox="1"/>
          <p:nvPr/>
        </p:nvSpPr>
        <p:spPr>
          <a:xfrm>
            <a:off x="6787188" y="594900"/>
            <a:ext cx="1886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Search:____________________</a:t>
            </a:r>
            <a:endParaRPr sz="900">
              <a:latin typeface="Calibri"/>
              <a:ea typeface="Calibri"/>
              <a:cs typeface="Calibri"/>
              <a:sym typeface="Calibri"/>
            </a:endParaRPr>
          </a:p>
        </p:txBody>
      </p:sp>
      <p:sp>
        <p:nvSpPr>
          <p:cNvPr id="241" name="Google Shape;241;p21"/>
          <p:cNvSpPr txBox="1"/>
          <p:nvPr/>
        </p:nvSpPr>
        <p:spPr>
          <a:xfrm>
            <a:off x="6896425" y="1027750"/>
            <a:ext cx="16521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00FF"/>
                </a:solidFill>
                <a:latin typeface="Calibri"/>
                <a:ea typeface="Calibri"/>
                <a:cs typeface="Calibri"/>
                <a:sym typeface="Calibri"/>
              </a:rPr>
              <a:t>/photography/</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Kate687 posted a new photo</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700">
                <a:solidFill>
                  <a:srgbClr val="FF00FF"/>
                </a:solidFill>
                <a:latin typeface="Calibri"/>
                <a:ea typeface="Calibri"/>
                <a:cs typeface="Calibri"/>
                <a:sym typeface="Calibri"/>
              </a:rPr>
              <a:t>/sewing/</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My top 10 tips to stay consistent with your patterns</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700">
                <a:solidFill>
                  <a:srgbClr val="FF00FF"/>
                </a:solidFill>
                <a:latin typeface="Calibri"/>
                <a:ea typeface="Calibri"/>
                <a:cs typeface="Calibri"/>
                <a:sym typeface="Calibri"/>
              </a:rPr>
              <a:t>/gaming/</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Here is what I think after 80hrs with Castlevania</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700">
                <a:solidFill>
                  <a:srgbClr val="FF00FF"/>
                </a:solidFill>
                <a:latin typeface="Calibri"/>
                <a:ea typeface="Calibri"/>
                <a:cs typeface="Calibri"/>
                <a:sym typeface="Calibri"/>
              </a:rPr>
              <a:t>/hiking/</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Does anyone have any suggestions as to where to hike in NE Minnesota?</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lang="en" sz="700">
                <a:solidFill>
                  <a:srgbClr val="FF00FF"/>
                </a:solidFill>
                <a:latin typeface="Calibri"/>
                <a:ea typeface="Calibri"/>
                <a:cs typeface="Calibri"/>
                <a:sym typeface="Calibri"/>
              </a:rPr>
              <a:t>/space/</a:t>
            </a:r>
            <a:endParaRPr sz="700">
              <a:solidFill>
                <a:srgbClr val="FF00FF"/>
              </a:solidFill>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	MIT has found a new exoplanet names yt6695</a:t>
            </a:r>
            <a:endParaRPr sz="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