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2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8C2D-7F71-45B7-8139-357B2FAB40CB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200E-0190-4731-B803-FF19A453C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469" y="1025293"/>
            <a:ext cx="1519968" cy="7386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Распознавание и </a:t>
            </a:r>
          </a:p>
          <a:p>
            <a:r>
              <a:rPr lang="ru-RU" sz="1400" dirty="0" smtClean="0"/>
              <a:t>процессинг</a:t>
            </a:r>
          </a:p>
          <a:p>
            <a:r>
              <a:rPr lang="ru-RU" sz="1400" dirty="0" smtClean="0"/>
              <a:t>антигена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2254" y="2218544"/>
            <a:ext cx="1784399" cy="7386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Продукция активных</a:t>
            </a:r>
          </a:p>
          <a:p>
            <a:r>
              <a:rPr lang="ru-RU" sz="1400" dirty="0" smtClean="0"/>
              <a:t>Форм кислорода в </a:t>
            </a:r>
          </a:p>
          <a:p>
            <a:r>
              <a:rPr lang="ru-RU" sz="1400" dirty="0" err="1" smtClean="0"/>
              <a:t>Фагосоме</a:t>
            </a:r>
            <a:r>
              <a:rPr lang="ru-RU" sz="1400" dirty="0" smtClean="0"/>
              <a:t> (стресс?)</a:t>
            </a:r>
          </a:p>
        </p:txBody>
      </p:sp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1214453" y="1763957"/>
            <a:ext cx="1" cy="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5807" y="47860"/>
            <a:ext cx="248452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Дифференцировка иммунных</a:t>
            </a:r>
          </a:p>
          <a:p>
            <a:pPr algn="ctr"/>
            <a:r>
              <a:rPr lang="ru-RU" sz="1400" dirty="0" smtClean="0"/>
              <a:t>Клеток (</a:t>
            </a:r>
            <a:r>
              <a:rPr lang="ru-RU" sz="1400" dirty="0" err="1" smtClean="0"/>
              <a:t>сигналинг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4602" y="1695324"/>
            <a:ext cx="190122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Презентация антигена</a:t>
            </a:r>
          </a:p>
          <a:p>
            <a:pPr algn="ctr"/>
            <a:r>
              <a:rPr lang="ru-RU" sz="1400" dirty="0" smtClean="0"/>
              <a:t>(</a:t>
            </a:r>
            <a:r>
              <a:rPr lang="en-US" sz="1400" dirty="0" smtClean="0"/>
              <a:t>MHCII)</a:t>
            </a:r>
            <a:endParaRPr lang="ru-RU" sz="1400" dirty="0"/>
          </a:p>
        </p:txBody>
      </p:sp>
      <p:cxnSp>
        <p:nvCxnSpPr>
          <p:cNvPr id="13" name="Прямая со стрелкой 12"/>
          <p:cNvCxnSpPr>
            <a:stCxn id="5" idx="3"/>
            <a:endCxn id="10" idx="1"/>
          </p:cNvCxnSpPr>
          <p:nvPr/>
        </p:nvCxnSpPr>
        <p:spPr>
          <a:xfrm flipV="1">
            <a:off x="1974437" y="309470"/>
            <a:ext cx="2381370" cy="108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1" idx="1"/>
          </p:cNvCxnSpPr>
          <p:nvPr/>
        </p:nvCxnSpPr>
        <p:spPr>
          <a:xfrm>
            <a:off x="1974437" y="1394625"/>
            <a:ext cx="2300165" cy="5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026" y="4880665"/>
            <a:ext cx="2240165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Взаимод</a:t>
            </a:r>
            <a:r>
              <a:rPr lang="ru-RU" sz="1400" dirty="0" smtClean="0"/>
              <a:t>. Т-хелпера (2 тип)</a:t>
            </a:r>
          </a:p>
          <a:p>
            <a:r>
              <a:rPr lang="ru-RU" sz="1400" dirty="0" smtClean="0"/>
              <a:t>И </a:t>
            </a:r>
            <a:r>
              <a:rPr lang="en-US" sz="1400" dirty="0" smtClean="0"/>
              <a:t>B-</a:t>
            </a:r>
            <a:r>
              <a:rPr lang="ru-RU" sz="1400" dirty="0" smtClean="0"/>
              <a:t>лимфоцита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46629" y="3554851"/>
            <a:ext cx="1524841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TCR (</a:t>
            </a:r>
            <a:r>
              <a:rPr lang="ru-RU" sz="1400" dirty="0" smtClean="0"/>
              <a:t>Т-клеточный</a:t>
            </a:r>
          </a:p>
          <a:p>
            <a:r>
              <a:rPr lang="ru-RU" sz="1400" dirty="0" smtClean="0"/>
              <a:t>Рецептор</a:t>
            </a:r>
          </a:p>
        </p:txBody>
      </p:sp>
      <p:cxnSp>
        <p:nvCxnSpPr>
          <p:cNvPr id="23" name="Прямая со стрелкой 22"/>
          <p:cNvCxnSpPr>
            <a:stCxn id="11" idx="2"/>
            <a:endCxn id="20" idx="0"/>
          </p:cNvCxnSpPr>
          <p:nvPr/>
        </p:nvCxnSpPr>
        <p:spPr>
          <a:xfrm flipH="1">
            <a:off x="5109050" y="2218544"/>
            <a:ext cx="116165" cy="133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0" idx="2"/>
            <a:endCxn id="19" idx="0"/>
          </p:cNvCxnSpPr>
          <p:nvPr/>
        </p:nvCxnSpPr>
        <p:spPr>
          <a:xfrm flipH="1">
            <a:off x="2307109" y="4078071"/>
            <a:ext cx="2801941" cy="80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2959" y="4369317"/>
            <a:ext cx="220220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Взаимод</a:t>
            </a:r>
            <a:r>
              <a:rPr lang="ru-RU" sz="1400" dirty="0" smtClean="0"/>
              <a:t>. Т-хелпера</a:t>
            </a:r>
          </a:p>
          <a:p>
            <a:r>
              <a:rPr lang="ru-RU" sz="1400" dirty="0" smtClean="0"/>
              <a:t>И Т-киллера (много генов)</a:t>
            </a:r>
            <a:endParaRPr lang="ru-RU" sz="1400" dirty="0"/>
          </a:p>
        </p:txBody>
      </p:sp>
      <p:cxnSp>
        <p:nvCxnSpPr>
          <p:cNvPr id="29" name="Прямая со стрелкой 28"/>
          <p:cNvCxnSpPr>
            <a:stCxn id="20" idx="2"/>
            <a:endCxn id="27" idx="0"/>
          </p:cNvCxnSpPr>
          <p:nvPr/>
        </p:nvCxnSpPr>
        <p:spPr>
          <a:xfrm>
            <a:off x="5109050" y="4078071"/>
            <a:ext cx="2945012" cy="29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2261" y="5915234"/>
            <a:ext cx="1120178" cy="95410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endParaRPr lang="ru-RU" sz="1400" dirty="0" smtClean="0"/>
          </a:p>
          <a:p>
            <a:r>
              <a:rPr lang="ru-RU" sz="1400" dirty="0" smtClean="0"/>
              <a:t>АПОПТОЗ</a:t>
            </a:r>
            <a:br>
              <a:rPr lang="ru-RU" sz="1400" dirty="0" smtClean="0"/>
            </a:br>
            <a:r>
              <a:rPr lang="en-US" sz="1400" dirty="0" smtClean="0"/>
              <a:t>(CASP12)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много генов</a:t>
            </a:r>
            <a:endParaRPr lang="ru-RU" sz="1400" dirty="0"/>
          </a:p>
        </p:txBody>
      </p:sp>
      <p:cxnSp>
        <p:nvCxnSpPr>
          <p:cNvPr id="32" name="Прямая со стрелкой 31"/>
          <p:cNvCxnSpPr>
            <a:stCxn id="27" idx="2"/>
            <a:endCxn id="30" idx="0"/>
          </p:cNvCxnSpPr>
          <p:nvPr/>
        </p:nvCxnSpPr>
        <p:spPr>
          <a:xfrm>
            <a:off x="8054062" y="4892537"/>
            <a:ext cx="278288" cy="102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87340" y="208269"/>
            <a:ext cx="2071401" cy="7386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Система комплемента:</a:t>
            </a:r>
          </a:p>
          <a:p>
            <a:r>
              <a:rPr lang="ru-RU" sz="1400" dirty="0" smtClean="0"/>
              <a:t>Активация </a:t>
            </a:r>
            <a:r>
              <a:rPr lang="ru-RU" sz="1400" dirty="0" err="1" smtClean="0"/>
              <a:t>внешня</a:t>
            </a:r>
            <a:r>
              <a:rPr lang="ru-RU" sz="1400" dirty="0" smtClean="0"/>
              <a:t>, путь </a:t>
            </a:r>
          </a:p>
          <a:p>
            <a:r>
              <a:rPr lang="ru-RU" sz="1400" dirty="0" smtClean="0"/>
              <a:t>Классический (</a:t>
            </a:r>
            <a:r>
              <a:rPr lang="en-US" sz="1400" dirty="0" smtClean="0"/>
              <a:t>C4-C3)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07151" y="2864875"/>
            <a:ext cx="1023870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Фагоцитоз </a:t>
            </a:r>
            <a:endParaRPr lang="en-US" sz="1400" dirty="0" smtClean="0"/>
          </a:p>
          <a:p>
            <a:r>
              <a:rPr lang="en-US" sz="1400" dirty="0" smtClean="0"/>
              <a:t>CR3-CR4</a:t>
            </a:r>
            <a:endParaRPr lang="ru-RU" sz="1400" dirty="0"/>
          </a:p>
        </p:txBody>
      </p:sp>
      <p:cxnSp>
        <p:nvCxnSpPr>
          <p:cNvPr id="36" name="Прямая со стрелкой 35"/>
          <p:cNvCxnSpPr>
            <a:stCxn id="33" idx="2"/>
            <a:endCxn id="100" idx="0"/>
          </p:cNvCxnSpPr>
          <p:nvPr/>
        </p:nvCxnSpPr>
        <p:spPr>
          <a:xfrm flipH="1">
            <a:off x="8229428" y="946933"/>
            <a:ext cx="1593613" cy="5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33" idx="1"/>
          </p:cNvCxnSpPr>
          <p:nvPr/>
        </p:nvCxnSpPr>
        <p:spPr>
          <a:xfrm flipV="1">
            <a:off x="1974437" y="577601"/>
            <a:ext cx="6812903" cy="8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27355" y="3866382"/>
            <a:ext cx="1041311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Лейкоциты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54623" y="2443440"/>
            <a:ext cx="823944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JAK-STAT</a:t>
            </a:r>
            <a:endParaRPr lang="ru-RU" sz="1400" dirty="0"/>
          </a:p>
        </p:txBody>
      </p:sp>
      <p:cxnSp>
        <p:nvCxnSpPr>
          <p:cNvPr id="47" name="Прямая со стрелкой 46"/>
          <p:cNvCxnSpPr>
            <a:stCxn id="34" idx="1"/>
            <a:endCxn id="7" idx="3"/>
          </p:cNvCxnSpPr>
          <p:nvPr/>
        </p:nvCxnSpPr>
        <p:spPr>
          <a:xfrm flipH="1" flipV="1">
            <a:off x="2106653" y="2587876"/>
            <a:ext cx="6900498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0" idx="2"/>
            <a:endCxn id="27" idx="0"/>
          </p:cNvCxnSpPr>
          <p:nvPr/>
        </p:nvCxnSpPr>
        <p:spPr>
          <a:xfrm>
            <a:off x="5598070" y="571080"/>
            <a:ext cx="2455992" cy="379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16705" y="5493163"/>
            <a:ext cx="1580689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Обмен </a:t>
            </a:r>
            <a:r>
              <a:rPr lang="ru-RU" sz="1400" dirty="0" err="1" smtClean="0"/>
              <a:t>арахи</a:t>
            </a:r>
            <a:r>
              <a:rPr lang="ru-RU" sz="1400" dirty="0" smtClean="0"/>
              <a:t>-</a:t>
            </a:r>
          </a:p>
          <a:p>
            <a:r>
              <a:rPr lang="ru-RU" sz="1400" dirty="0" err="1" smtClean="0"/>
              <a:t>Доновой</a:t>
            </a:r>
            <a:r>
              <a:rPr lang="ru-RU" sz="1400" dirty="0" smtClean="0"/>
              <a:t> К-ты </a:t>
            </a:r>
          </a:p>
          <a:p>
            <a:r>
              <a:rPr lang="ru-RU" sz="1400" dirty="0" smtClean="0"/>
              <a:t>(но ЦОГ не растёт)</a:t>
            </a:r>
            <a:endParaRPr lang="ru-RU" sz="1400" dirty="0"/>
          </a:p>
        </p:txBody>
      </p:sp>
      <p:cxnSp>
        <p:nvCxnSpPr>
          <p:cNvPr id="54" name="Прямая со стрелкой 53"/>
          <p:cNvCxnSpPr>
            <a:endCxn id="52" idx="0"/>
          </p:cNvCxnSpPr>
          <p:nvPr/>
        </p:nvCxnSpPr>
        <p:spPr>
          <a:xfrm>
            <a:off x="10348010" y="4127992"/>
            <a:ext cx="959040" cy="136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07136" y="4771206"/>
            <a:ext cx="2122660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FASL/FASR, TNFR</a:t>
            </a:r>
            <a:br>
              <a:rPr lang="en-US" sz="1400" dirty="0" smtClean="0"/>
            </a:br>
            <a:r>
              <a:rPr lang="en-US" sz="1400" dirty="0" smtClean="0"/>
              <a:t>CD14(LPS), IL1/IL1R</a:t>
            </a:r>
          </a:p>
          <a:p>
            <a:r>
              <a:rPr lang="en-US" sz="1400" dirty="0" smtClean="0"/>
              <a:t>TGFB/TGFBR</a:t>
            </a:r>
          </a:p>
          <a:p>
            <a:endParaRPr lang="ru-RU" sz="1400" dirty="0"/>
          </a:p>
        </p:txBody>
      </p:sp>
      <p:cxnSp>
        <p:nvCxnSpPr>
          <p:cNvPr id="63" name="Прямая со стрелкой 62"/>
          <p:cNvCxnSpPr>
            <a:stCxn id="61" idx="3"/>
            <a:endCxn id="30" idx="0"/>
          </p:cNvCxnSpPr>
          <p:nvPr/>
        </p:nvCxnSpPr>
        <p:spPr>
          <a:xfrm>
            <a:off x="6429796" y="5248260"/>
            <a:ext cx="1902554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94063" y="6192233"/>
            <a:ext cx="1134541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FGF (</a:t>
            </a:r>
            <a:r>
              <a:rPr lang="ru-RU" sz="1400" dirty="0" smtClean="0"/>
              <a:t>падает)</a:t>
            </a:r>
            <a:endParaRPr lang="ru-RU" sz="1400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 flipV="1">
            <a:off x="6022001" y="6253788"/>
            <a:ext cx="1743657" cy="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4255" y="6376899"/>
            <a:ext cx="1375698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Сигналинг</a:t>
            </a:r>
            <a:r>
              <a:rPr lang="ru-RU" sz="1400" dirty="0" smtClean="0"/>
              <a:t> </a:t>
            </a:r>
            <a:r>
              <a:rPr lang="en-US" sz="1400" dirty="0" smtClean="0"/>
              <a:t>Ca2+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31155" y="1827886"/>
            <a:ext cx="1932773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Убиквитинилирование</a:t>
            </a:r>
            <a:endParaRPr lang="ru-RU" sz="1400" dirty="0"/>
          </a:p>
        </p:txBody>
      </p:sp>
      <p:cxnSp>
        <p:nvCxnSpPr>
          <p:cNvPr id="72" name="Прямая со стрелкой 71"/>
          <p:cNvCxnSpPr>
            <a:stCxn id="69" idx="2"/>
            <a:endCxn id="30" idx="3"/>
          </p:cNvCxnSpPr>
          <p:nvPr/>
        </p:nvCxnSpPr>
        <p:spPr>
          <a:xfrm flipH="1">
            <a:off x="8892439" y="2135663"/>
            <a:ext cx="1805103" cy="425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03136" y="3866382"/>
            <a:ext cx="1100173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Деградация</a:t>
            </a:r>
          </a:p>
          <a:p>
            <a:r>
              <a:rPr lang="ru-RU" sz="1400" dirty="0" smtClean="0"/>
              <a:t>молекул</a:t>
            </a:r>
            <a:endParaRPr lang="ru-RU" sz="1400" dirty="0"/>
          </a:p>
        </p:txBody>
      </p:sp>
      <p:cxnSp>
        <p:nvCxnSpPr>
          <p:cNvPr id="81" name="Прямая со стрелкой 80"/>
          <p:cNvCxnSpPr>
            <a:stCxn id="69" idx="1"/>
            <a:endCxn id="78" idx="3"/>
          </p:cNvCxnSpPr>
          <p:nvPr/>
        </p:nvCxnSpPr>
        <p:spPr>
          <a:xfrm flipH="1">
            <a:off x="2403309" y="1981775"/>
            <a:ext cx="7327846" cy="214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20157" y="2857885"/>
            <a:ext cx="978153" cy="73866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Лизосо</a:t>
            </a:r>
            <a:r>
              <a:rPr lang="ru-RU" sz="1400" dirty="0" smtClean="0"/>
              <a:t>-</a:t>
            </a:r>
          </a:p>
          <a:p>
            <a:r>
              <a:rPr lang="ru-RU" sz="1400" dirty="0" err="1" smtClean="0"/>
              <a:t>Мальные</a:t>
            </a:r>
            <a:endParaRPr lang="ru-RU" sz="1400" dirty="0" smtClean="0"/>
          </a:p>
          <a:p>
            <a:r>
              <a:rPr lang="ru-RU" sz="1400" dirty="0" smtClean="0"/>
              <a:t>ферменты</a:t>
            </a:r>
            <a:endParaRPr lang="ru-RU" sz="1400" dirty="0"/>
          </a:p>
        </p:txBody>
      </p:sp>
      <p:cxnSp>
        <p:nvCxnSpPr>
          <p:cNvPr id="95" name="Прямая со стрелкой 94"/>
          <p:cNvCxnSpPr>
            <a:stCxn id="34" idx="1"/>
            <a:endCxn id="89" idx="3"/>
          </p:cNvCxnSpPr>
          <p:nvPr/>
        </p:nvCxnSpPr>
        <p:spPr>
          <a:xfrm flipH="1">
            <a:off x="3498310" y="3126485"/>
            <a:ext cx="5508841" cy="10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9" idx="1"/>
            <a:endCxn id="78" idx="0"/>
          </p:cNvCxnSpPr>
          <p:nvPr/>
        </p:nvCxnSpPr>
        <p:spPr>
          <a:xfrm flipH="1">
            <a:off x="1853223" y="3227217"/>
            <a:ext cx="666934" cy="63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25572" y="1542576"/>
            <a:ext cx="1007712" cy="27699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200" dirty="0" smtClean="0"/>
              <a:t>ЭНДОЦИТОЗ</a:t>
            </a:r>
            <a:endParaRPr lang="ru-RU" sz="1200" dirty="0"/>
          </a:p>
        </p:txBody>
      </p:sp>
      <p:cxnSp>
        <p:nvCxnSpPr>
          <p:cNvPr id="103" name="Прямая со стрелкой 102"/>
          <p:cNvCxnSpPr>
            <a:stCxn id="100" idx="2"/>
            <a:endCxn id="34" idx="0"/>
          </p:cNvCxnSpPr>
          <p:nvPr/>
        </p:nvCxnSpPr>
        <p:spPr>
          <a:xfrm>
            <a:off x="8229428" y="1819575"/>
            <a:ext cx="1289658" cy="104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10448" y="124804"/>
            <a:ext cx="1313180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TLR (1,2,6,7,8,9</a:t>
            </a:r>
            <a:endParaRPr lang="ru-RU" sz="1400" dirty="0"/>
          </a:p>
        </p:txBody>
      </p:sp>
      <p:cxnSp>
        <p:nvCxnSpPr>
          <p:cNvPr id="110" name="Прямая со стрелкой 109"/>
          <p:cNvCxnSpPr>
            <a:stCxn id="108" idx="2"/>
            <a:endCxn id="5" idx="0"/>
          </p:cNvCxnSpPr>
          <p:nvPr/>
        </p:nvCxnSpPr>
        <p:spPr>
          <a:xfrm>
            <a:off x="1067038" y="432581"/>
            <a:ext cx="147415" cy="59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7805" y="172706"/>
            <a:ext cx="1062855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Хемотаксис</a:t>
            </a:r>
            <a:endParaRPr lang="ru-RU" sz="1400" dirty="0"/>
          </a:p>
        </p:txBody>
      </p:sp>
      <p:cxnSp>
        <p:nvCxnSpPr>
          <p:cNvPr id="114" name="Прямая со стрелкой 113"/>
          <p:cNvCxnSpPr>
            <a:stCxn id="108" idx="3"/>
            <a:endCxn id="112" idx="1"/>
          </p:cNvCxnSpPr>
          <p:nvPr/>
        </p:nvCxnSpPr>
        <p:spPr>
          <a:xfrm>
            <a:off x="1723628" y="278693"/>
            <a:ext cx="754177" cy="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13605" y="542038"/>
            <a:ext cx="712696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Rig-like</a:t>
            </a:r>
            <a:endParaRPr lang="ru-RU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363750" y="3450749"/>
            <a:ext cx="45397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NK</a:t>
            </a:r>
            <a:endParaRPr lang="ru-RU" dirty="0"/>
          </a:p>
        </p:txBody>
      </p:sp>
      <p:cxnSp>
        <p:nvCxnSpPr>
          <p:cNvPr id="119" name="Прямая со стрелкой 118"/>
          <p:cNvCxnSpPr>
            <a:stCxn id="44" idx="2"/>
            <a:endCxn id="117" idx="0"/>
          </p:cNvCxnSpPr>
          <p:nvPr/>
        </p:nvCxnSpPr>
        <p:spPr>
          <a:xfrm>
            <a:off x="11466595" y="2751217"/>
            <a:ext cx="124140" cy="69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7" idx="2"/>
          </p:cNvCxnSpPr>
          <p:nvPr/>
        </p:nvCxnSpPr>
        <p:spPr>
          <a:xfrm flipH="1">
            <a:off x="8332351" y="3820081"/>
            <a:ext cx="3258384" cy="207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224226" y="4584760"/>
            <a:ext cx="526106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FC</a:t>
            </a:r>
            <a:r>
              <a:rPr lang="el-GR" sz="1400" dirty="0" smtClean="0"/>
              <a:t>ξ</a:t>
            </a:r>
            <a:r>
              <a:rPr lang="en-US" sz="1400" dirty="0"/>
              <a:t>R</a:t>
            </a:r>
            <a:endParaRPr lang="ru-RU" sz="1400" dirty="0"/>
          </a:p>
        </p:txBody>
      </p:sp>
      <p:cxnSp>
        <p:nvCxnSpPr>
          <p:cNvPr id="125" name="Прямая со стрелкой 124"/>
          <p:cNvCxnSpPr>
            <a:stCxn id="123" idx="2"/>
            <a:endCxn id="52" idx="0"/>
          </p:cNvCxnSpPr>
          <p:nvPr/>
        </p:nvCxnSpPr>
        <p:spPr>
          <a:xfrm flipH="1">
            <a:off x="11307050" y="4892537"/>
            <a:ext cx="180229" cy="6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437290" y="5733143"/>
            <a:ext cx="167731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B-</a:t>
            </a:r>
            <a:r>
              <a:rPr lang="ru-RU" sz="1400" dirty="0" smtClean="0"/>
              <a:t>л (</a:t>
            </a:r>
            <a:r>
              <a:rPr lang="ru-RU" sz="1400" dirty="0" err="1" smtClean="0"/>
              <a:t>коингибиторы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129" name="Прямая со стрелкой 128"/>
          <p:cNvCxnSpPr>
            <a:stCxn id="19" idx="2"/>
            <a:endCxn id="127" idx="0"/>
          </p:cNvCxnSpPr>
          <p:nvPr/>
        </p:nvCxnSpPr>
        <p:spPr>
          <a:xfrm flipH="1">
            <a:off x="2275950" y="5403885"/>
            <a:ext cx="31159" cy="32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550708" y="5015081"/>
            <a:ext cx="928396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Диападез</a:t>
            </a:r>
            <a:endParaRPr lang="ru-RU" sz="1400" dirty="0"/>
          </a:p>
        </p:txBody>
      </p:sp>
      <p:cxnSp>
        <p:nvCxnSpPr>
          <p:cNvPr id="134" name="Прямая со стрелкой 133"/>
          <p:cNvCxnSpPr>
            <a:stCxn id="43" idx="2"/>
            <a:endCxn id="132" idx="0"/>
          </p:cNvCxnSpPr>
          <p:nvPr/>
        </p:nvCxnSpPr>
        <p:spPr>
          <a:xfrm flipH="1">
            <a:off x="10014906" y="4174159"/>
            <a:ext cx="333105" cy="8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32" idx="0"/>
            <a:endCxn id="34" idx="2"/>
          </p:cNvCxnSpPr>
          <p:nvPr/>
        </p:nvCxnSpPr>
        <p:spPr>
          <a:xfrm flipH="1" flipV="1">
            <a:off x="9519086" y="3388095"/>
            <a:ext cx="495820" cy="162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520157" y="6370178"/>
            <a:ext cx="1052148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Цитоскелет</a:t>
            </a:r>
            <a:endParaRPr lang="ru-RU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9177573" y="6385715"/>
            <a:ext cx="15199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ВОСПАЛЕНИЕ</a:t>
            </a:r>
            <a:endParaRPr lang="ru-RU" dirty="0"/>
          </a:p>
        </p:txBody>
      </p:sp>
      <p:cxnSp>
        <p:nvCxnSpPr>
          <p:cNvPr id="157" name="Прямая со стрелкой 156"/>
          <p:cNvCxnSpPr>
            <a:stCxn id="52" idx="2"/>
            <a:endCxn id="151" idx="3"/>
          </p:cNvCxnSpPr>
          <p:nvPr/>
        </p:nvCxnSpPr>
        <p:spPr>
          <a:xfrm flipH="1">
            <a:off x="10697541" y="6231827"/>
            <a:ext cx="60950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34" idx="2"/>
            <a:endCxn id="151" idx="0"/>
          </p:cNvCxnSpPr>
          <p:nvPr/>
        </p:nvCxnSpPr>
        <p:spPr>
          <a:xfrm>
            <a:off x="9519086" y="3388095"/>
            <a:ext cx="418471" cy="299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30" idx="3"/>
            <a:endCxn id="151" idx="1"/>
          </p:cNvCxnSpPr>
          <p:nvPr/>
        </p:nvCxnSpPr>
        <p:spPr>
          <a:xfrm>
            <a:off x="8892439" y="6392288"/>
            <a:ext cx="285134" cy="17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endCxn id="5" idx="0"/>
          </p:cNvCxnSpPr>
          <p:nvPr/>
        </p:nvCxnSpPr>
        <p:spPr>
          <a:xfrm flipH="1">
            <a:off x="1214453" y="877342"/>
            <a:ext cx="481695" cy="14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107</Words>
  <Application>Microsoft Office PowerPoint</Application>
  <PresentationFormat>Широкоэкранный</PresentationFormat>
  <Paragraphs>48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Резвых</dc:creator>
  <cp:lastModifiedBy>Александр Резвых</cp:lastModifiedBy>
  <cp:revision>9</cp:revision>
  <dcterms:created xsi:type="dcterms:W3CDTF">2017-10-14T08:08:42Z</dcterms:created>
  <dcterms:modified xsi:type="dcterms:W3CDTF">2017-10-14T21:22:18Z</dcterms:modified>
</cp:coreProperties>
</file>