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Josefin Sans Bold" charset="1" panose="00000800000000000000"/>
      <p:regular r:id="rId15"/>
    </p:embeddedFont>
    <p:embeddedFont>
      <p:font typeface="Josefin Sans" charset="1" panose="0000050000000000000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18.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2B4B82"/>
        </a:solidFill>
      </p:bgPr>
    </p:bg>
    <p:spTree>
      <p:nvGrpSpPr>
        <p:cNvPr id="1" name=""/>
        <p:cNvGrpSpPr/>
        <p:nvPr/>
      </p:nvGrpSpPr>
      <p:grpSpPr>
        <a:xfrm>
          <a:off x="0" y="0"/>
          <a:ext cx="0" cy="0"/>
          <a:chOff x="0" y="0"/>
          <a:chExt cx="0" cy="0"/>
        </a:xfrm>
      </p:grpSpPr>
      <p:grpSp>
        <p:nvGrpSpPr>
          <p:cNvPr name="Group 2" id="2"/>
          <p:cNvGrpSpPr/>
          <p:nvPr/>
        </p:nvGrpSpPr>
        <p:grpSpPr>
          <a:xfrm rot="0">
            <a:off x="8902445" y="2159329"/>
            <a:ext cx="8217084" cy="5968343"/>
            <a:chOff x="0" y="0"/>
            <a:chExt cx="10956112" cy="7957791"/>
          </a:xfrm>
        </p:grpSpPr>
        <p:sp>
          <p:nvSpPr>
            <p:cNvPr name="TextBox 3" id="3"/>
            <p:cNvSpPr txBox="true"/>
            <p:nvPr/>
          </p:nvSpPr>
          <p:spPr>
            <a:xfrm rot="0">
              <a:off x="0" y="1763500"/>
              <a:ext cx="10956112" cy="2863215"/>
            </a:xfrm>
            <a:prstGeom prst="rect">
              <a:avLst/>
            </a:prstGeom>
          </p:spPr>
          <p:txBody>
            <a:bodyPr anchor="t" rtlCol="false" tIns="0" lIns="0" bIns="0" rIns="0">
              <a:spAutoFit/>
            </a:bodyPr>
            <a:lstStyle/>
            <a:p>
              <a:pPr algn="l">
                <a:lnSpc>
                  <a:spcPts val="8159"/>
                </a:lnSpc>
              </a:pPr>
              <a:r>
                <a:rPr lang="en-US" sz="8000">
                  <a:solidFill>
                    <a:srgbClr val="F7B4A7"/>
                  </a:solidFill>
                  <a:latin typeface="Josefin Sans Bold"/>
                  <a:ea typeface="Josefin Sans Bold"/>
                  <a:cs typeface="Josefin Sans Bold"/>
                  <a:sym typeface="Josefin Sans Bold"/>
                </a:rPr>
                <a:t>Klasifikasi Hewan</a:t>
              </a:r>
            </a:p>
          </p:txBody>
        </p:sp>
        <p:sp>
          <p:nvSpPr>
            <p:cNvPr name="TextBox 4" id="4"/>
            <p:cNvSpPr txBox="true"/>
            <p:nvPr/>
          </p:nvSpPr>
          <p:spPr>
            <a:xfrm rot="0">
              <a:off x="0" y="-66675"/>
              <a:ext cx="10956112" cy="544195"/>
            </a:xfrm>
            <a:prstGeom prst="rect">
              <a:avLst/>
            </a:prstGeom>
          </p:spPr>
          <p:txBody>
            <a:bodyPr anchor="t" rtlCol="false" tIns="0" lIns="0" bIns="0" rIns="0">
              <a:spAutoFit/>
            </a:bodyPr>
            <a:lstStyle/>
            <a:p>
              <a:pPr algn="l">
                <a:lnSpc>
                  <a:spcPts val="3359"/>
                </a:lnSpc>
              </a:pPr>
              <a:r>
                <a:rPr lang="en-US" sz="2400" spc="446">
                  <a:solidFill>
                    <a:srgbClr val="94DDDE"/>
                  </a:solidFill>
                  <a:latin typeface="Josefin Sans"/>
                  <a:ea typeface="Josefin Sans"/>
                  <a:cs typeface="Josefin Sans"/>
                  <a:sym typeface="Josefin Sans"/>
                </a:rPr>
                <a:t>COMPUTER VISION</a:t>
              </a:r>
            </a:p>
          </p:txBody>
        </p:sp>
        <p:sp>
          <p:nvSpPr>
            <p:cNvPr name="TextBox 5" id="5"/>
            <p:cNvSpPr txBox="true"/>
            <p:nvPr/>
          </p:nvSpPr>
          <p:spPr>
            <a:xfrm rot="0">
              <a:off x="0" y="5596437"/>
              <a:ext cx="10956112" cy="2361353"/>
            </a:xfrm>
            <a:prstGeom prst="rect">
              <a:avLst/>
            </a:prstGeom>
          </p:spPr>
          <p:txBody>
            <a:bodyPr anchor="t" rtlCol="false" tIns="0" lIns="0" bIns="0" rIns="0">
              <a:spAutoFit/>
            </a:bodyPr>
            <a:lstStyle/>
            <a:p>
              <a:pPr algn="l">
                <a:lnSpc>
                  <a:spcPts val="4759"/>
                </a:lnSpc>
              </a:pPr>
              <a:r>
                <a:rPr lang="en-US" sz="3399">
                  <a:solidFill>
                    <a:srgbClr val="94DDDE"/>
                  </a:solidFill>
                  <a:latin typeface="Josefin Sans"/>
                  <a:ea typeface="Josefin Sans"/>
                  <a:cs typeface="Josefin Sans"/>
                  <a:sym typeface="Josefin Sans"/>
                </a:rPr>
                <a:t>Marchio Apriadi</a:t>
              </a:r>
            </a:p>
            <a:p>
              <a:pPr algn="l">
                <a:lnSpc>
                  <a:spcPts val="4759"/>
                </a:lnSpc>
              </a:pPr>
              <a:r>
                <a:rPr lang="en-US" sz="3399">
                  <a:solidFill>
                    <a:srgbClr val="94DDDE"/>
                  </a:solidFill>
                  <a:latin typeface="Josefin Sans"/>
                  <a:ea typeface="Josefin Sans"/>
                  <a:cs typeface="Josefin Sans"/>
                  <a:sym typeface="Josefin Sans"/>
                </a:rPr>
                <a:t>Satya Faiz Ramagya</a:t>
              </a:r>
            </a:p>
            <a:p>
              <a:pPr algn="l">
                <a:lnSpc>
                  <a:spcPts val="4760"/>
                </a:lnSpc>
              </a:pPr>
              <a:r>
                <a:rPr lang="en-US" sz="3400">
                  <a:solidFill>
                    <a:srgbClr val="94DDDE"/>
                  </a:solidFill>
                  <a:latin typeface="Josefin Sans"/>
                  <a:ea typeface="Josefin Sans"/>
                  <a:cs typeface="Josefin Sans"/>
                  <a:sym typeface="Josefin Sans"/>
                </a:rPr>
                <a:t>Angga Kurnia Putra</a:t>
              </a:r>
            </a:p>
          </p:txBody>
        </p:sp>
      </p:grpSp>
      <p:sp>
        <p:nvSpPr>
          <p:cNvPr name="Freeform 6" id="6"/>
          <p:cNvSpPr/>
          <p:nvPr/>
        </p:nvSpPr>
        <p:spPr>
          <a:xfrm flipH="false" flipV="false" rot="0">
            <a:off x="1182834" y="-1921745"/>
            <a:ext cx="6755642" cy="4114800"/>
          </a:xfrm>
          <a:custGeom>
            <a:avLst/>
            <a:gdLst/>
            <a:ahLst/>
            <a:cxnLst/>
            <a:rect r="r" b="b" t="t" l="l"/>
            <a:pathLst>
              <a:path h="4114800" w="6755642">
                <a:moveTo>
                  <a:pt x="0" y="0"/>
                </a:moveTo>
                <a:lnTo>
                  <a:pt x="6755642" y="0"/>
                </a:lnTo>
                <a:lnTo>
                  <a:pt x="6755642"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6303834" y="1790711"/>
            <a:ext cx="1194327" cy="2586142"/>
          </a:xfrm>
          <a:custGeom>
            <a:avLst/>
            <a:gdLst/>
            <a:ahLst/>
            <a:cxnLst/>
            <a:rect r="r" b="b" t="t" l="l"/>
            <a:pathLst>
              <a:path h="2586142" w="1194327">
                <a:moveTo>
                  <a:pt x="0" y="0"/>
                </a:moveTo>
                <a:lnTo>
                  <a:pt x="1194327" y="0"/>
                </a:lnTo>
                <a:lnTo>
                  <a:pt x="1194327" y="2586142"/>
                </a:lnTo>
                <a:lnTo>
                  <a:pt x="0" y="258614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true" flipV="false" rot="0">
            <a:off x="2095190" y="2021154"/>
            <a:ext cx="5357753" cy="5591583"/>
          </a:xfrm>
          <a:custGeom>
            <a:avLst/>
            <a:gdLst/>
            <a:ahLst/>
            <a:cxnLst/>
            <a:rect r="r" b="b" t="t" l="l"/>
            <a:pathLst>
              <a:path h="5591583" w="5357753">
                <a:moveTo>
                  <a:pt x="5357753" y="0"/>
                </a:moveTo>
                <a:lnTo>
                  <a:pt x="0" y="0"/>
                </a:lnTo>
                <a:lnTo>
                  <a:pt x="0" y="5591582"/>
                </a:lnTo>
                <a:lnTo>
                  <a:pt x="5357753" y="5591582"/>
                </a:lnTo>
                <a:lnTo>
                  <a:pt x="5357753"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947148" y="1264426"/>
            <a:ext cx="3144039" cy="2440918"/>
          </a:xfrm>
          <a:custGeom>
            <a:avLst/>
            <a:gdLst/>
            <a:ahLst/>
            <a:cxnLst/>
            <a:rect r="r" b="b" t="t" l="l"/>
            <a:pathLst>
              <a:path h="2440918" w="3144039">
                <a:moveTo>
                  <a:pt x="0" y="0"/>
                </a:moveTo>
                <a:lnTo>
                  <a:pt x="3144040" y="0"/>
                </a:lnTo>
                <a:lnTo>
                  <a:pt x="3144040" y="2440918"/>
                </a:lnTo>
                <a:lnTo>
                  <a:pt x="0" y="244091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624872" y="5005800"/>
            <a:ext cx="1894295" cy="4252500"/>
          </a:xfrm>
          <a:custGeom>
            <a:avLst/>
            <a:gdLst/>
            <a:ahLst/>
            <a:cxnLst/>
            <a:rect r="r" b="b" t="t" l="l"/>
            <a:pathLst>
              <a:path h="4252500" w="1894295">
                <a:moveTo>
                  <a:pt x="0" y="0"/>
                </a:moveTo>
                <a:lnTo>
                  <a:pt x="1894295" y="0"/>
                </a:lnTo>
                <a:lnTo>
                  <a:pt x="1894295" y="4252500"/>
                </a:lnTo>
                <a:lnTo>
                  <a:pt x="0" y="42525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0">
            <a:off x="4011803" y="7612736"/>
            <a:ext cx="3486358" cy="4114800"/>
          </a:xfrm>
          <a:custGeom>
            <a:avLst/>
            <a:gdLst/>
            <a:ahLst/>
            <a:cxnLst/>
            <a:rect r="r" b="b" t="t" l="l"/>
            <a:pathLst>
              <a:path h="4114800" w="3486358">
                <a:moveTo>
                  <a:pt x="0" y="0"/>
                </a:moveTo>
                <a:lnTo>
                  <a:pt x="3486358" y="0"/>
                </a:lnTo>
                <a:lnTo>
                  <a:pt x="3486358"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94DDDE"/>
        </a:solidFill>
      </p:bgPr>
    </p:bg>
    <p:spTree>
      <p:nvGrpSpPr>
        <p:cNvPr id="1" name=""/>
        <p:cNvGrpSpPr/>
        <p:nvPr/>
      </p:nvGrpSpPr>
      <p:grpSpPr>
        <a:xfrm>
          <a:off x="0" y="0"/>
          <a:ext cx="0" cy="0"/>
          <a:chOff x="0" y="0"/>
          <a:chExt cx="0" cy="0"/>
        </a:xfrm>
      </p:grpSpPr>
      <p:sp>
        <p:nvSpPr>
          <p:cNvPr name="Freeform 2" id="2"/>
          <p:cNvSpPr/>
          <p:nvPr/>
        </p:nvSpPr>
        <p:spPr>
          <a:xfrm flipH="false" flipV="false" rot="0">
            <a:off x="11497814" y="3086100"/>
            <a:ext cx="5131837" cy="4114800"/>
          </a:xfrm>
          <a:custGeom>
            <a:avLst/>
            <a:gdLst/>
            <a:ahLst/>
            <a:cxnLst/>
            <a:rect r="r" b="b" t="t" l="l"/>
            <a:pathLst>
              <a:path h="4114800" w="5131837">
                <a:moveTo>
                  <a:pt x="0" y="0"/>
                </a:moveTo>
                <a:lnTo>
                  <a:pt x="5131837" y="0"/>
                </a:lnTo>
                <a:lnTo>
                  <a:pt x="5131837"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28700" y="2472644"/>
            <a:ext cx="9768230" cy="5284766"/>
            <a:chOff x="0" y="0"/>
            <a:chExt cx="13024306" cy="7046355"/>
          </a:xfrm>
        </p:grpSpPr>
        <p:sp>
          <p:nvSpPr>
            <p:cNvPr name="TextBox 4" id="4"/>
            <p:cNvSpPr txBox="true"/>
            <p:nvPr/>
          </p:nvSpPr>
          <p:spPr>
            <a:xfrm rot="0">
              <a:off x="0" y="-19050"/>
              <a:ext cx="13024306" cy="2609850"/>
            </a:xfrm>
            <a:prstGeom prst="rect">
              <a:avLst/>
            </a:prstGeom>
          </p:spPr>
          <p:txBody>
            <a:bodyPr anchor="t" rtlCol="false" tIns="0" lIns="0" bIns="0" rIns="0">
              <a:spAutoFit/>
            </a:bodyPr>
            <a:lstStyle/>
            <a:p>
              <a:pPr algn="l">
                <a:lnSpc>
                  <a:spcPts val="7680"/>
                </a:lnSpc>
              </a:pPr>
              <a:r>
                <a:rPr lang="en-US" sz="6400">
                  <a:solidFill>
                    <a:srgbClr val="31356E"/>
                  </a:solidFill>
                  <a:latin typeface="Josefin Sans Bold"/>
                  <a:ea typeface="Josefin Sans Bold"/>
                  <a:cs typeface="Josefin Sans Bold"/>
                  <a:sym typeface="Josefin Sans Bold"/>
                </a:rPr>
                <a:t>Apa itu Klasifikasi Hewan?</a:t>
              </a:r>
            </a:p>
          </p:txBody>
        </p:sp>
        <p:sp>
          <p:nvSpPr>
            <p:cNvPr name="TextBox 5" id="5"/>
            <p:cNvSpPr txBox="true"/>
            <p:nvPr/>
          </p:nvSpPr>
          <p:spPr>
            <a:xfrm rot="0">
              <a:off x="0" y="3531630"/>
              <a:ext cx="12478551" cy="3514725"/>
            </a:xfrm>
            <a:prstGeom prst="rect">
              <a:avLst/>
            </a:prstGeom>
          </p:spPr>
          <p:txBody>
            <a:bodyPr anchor="t" rtlCol="false" tIns="0" lIns="0" bIns="0" rIns="0">
              <a:spAutoFit/>
            </a:bodyPr>
            <a:lstStyle/>
            <a:p>
              <a:pPr algn="l" marL="626111" indent="-313055" lvl="1">
                <a:lnSpc>
                  <a:spcPts val="3480"/>
                </a:lnSpc>
                <a:buFont typeface="Arial"/>
                <a:buChar char="•"/>
              </a:pPr>
              <a:r>
                <a:rPr lang="en-US" sz="2900">
                  <a:solidFill>
                    <a:srgbClr val="2B4B82"/>
                  </a:solidFill>
                  <a:latin typeface="Josefin Sans"/>
                  <a:ea typeface="Josefin Sans"/>
                  <a:cs typeface="Josefin Sans"/>
                  <a:sym typeface="Josefin Sans"/>
                </a:rPr>
                <a:t>Pros</a:t>
              </a:r>
              <a:r>
                <a:rPr lang="en-US" sz="2900">
                  <a:solidFill>
                    <a:srgbClr val="2B4B82"/>
                  </a:solidFill>
                  <a:latin typeface="Josefin Sans"/>
                  <a:ea typeface="Josefin Sans"/>
                  <a:cs typeface="Josefin Sans"/>
                  <a:sym typeface="Josefin Sans"/>
                </a:rPr>
                <a:t>es mengelompokkan gambar hewan ke dalam kategori yang telah ditentukan.</a:t>
              </a:r>
            </a:p>
            <a:p>
              <a:pPr algn="l" marL="626110" indent="-313055" lvl="1">
                <a:lnSpc>
                  <a:spcPts val="3480"/>
                </a:lnSpc>
                <a:buFont typeface="Arial"/>
                <a:buChar char="•"/>
              </a:pPr>
              <a:r>
                <a:rPr lang="en-US" sz="2900">
                  <a:solidFill>
                    <a:srgbClr val="2B4B82"/>
                  </a:solidFill>
                  <a:latin typeface="Josefin Sans"/>
                  <a:ea typeface="Josefin Sans"/>
                  <a:cs typeface="Josefin Sans"/>
                  <a:sym typeface="Josefin Sans"/>
                </a:rPr>
                <a:t>Penting untuk aplikasi seperti pengawasan satwa liar, aplikasi mobile untuk identifikasi hewan, dan penelitian biologi.</a:t>
              </a:r>
            </a:p>
            <a:p>
              <a:pPr algn="l">
                <a:lnSpc>
                  <a:spcPts val="3480"/>
                </a:lnSpc>
              </a:pP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6912767" cy="10287000"/>
          </a:xfrm>
          <a:custGeom>
            <a:avLst/>
            <a:gdLst/>
            <a:ahLst/>
            <a:cxnLst/>
            <a:rect r="r" b="b" t="t" l="l"/>
            <a:pathLst>
              <a:path h="10287000" w="6912767">
                <a:moveTo>
                  <a:pt x="0" y="0"/>
                </a:moveTo>
                <a:lnTo>
                  <a:pt x="6912767" y="0"/>
                </a:lnTo>
                <a:lnTo>
                  <a:pt x="6912767" y="10287000"/>
                </a:lnTo>
                <a:lnTo>
                  <a:pt x="0" y="10287000"/>
                </a:lnTo>
                <a:lnTo>
                  <a:pt x="0" y="0"/>
                </a:lnTo>
                <a:close/>
              </a:path>
            </a:pathLst>
          </a:custGeom>
          <a:blipFill>
            <a:blip r:embed="rId2"/>
            <a:stretch>
              <a:fillRect l="-26224" t="0" r="-96992" b="0"/>
            </a:stretch>
          </a:blipFill>
        </p:spPr>
      </p:sp>
      <p:grpSp>
        <p:nvGrpSpPr>
          <p:cNvPr name="Group 3" id="3"/>
          <p:cNvGrpSpPr/>
          <p:nvPr/>
        </p:nvGrpSpPr>
        <p:grpSpPr>
          <a:xfrm rot="0">
            <a:off x="7705177" y="365799"/>
            <a:ext cx="10011253" cy="8993941"/>
            <a:chOff x="0" y="0"/>
            <a:chExt cx="13348338" cy="11991922"/>
          </a:xfrm>
        </p:grpSpPr>
        <p:sp>
          <p:nvSpPr>
            <p:cNvPr name="TextBox 4" id="4"/>
            <p:cNvSpPr txBox="true"/>
            <p:nvPr/>
          </p:nvSpPr>
          <p:spPr>
            <a:xfrm rot="0">
              <a:off x="0" y="-9525"/>
              <a:ext cx="13348338" cy="4255839"/>
            </a:xfrm>
            <a:prstGeom prst="rect">
              <a:avLst/>
            </a:prstGeom>
          </p:spPr>
          <p:txBody>
            <a:bodyPr anchor="t" rtlCol="false" tIns="0" lIns="0" bIns="0" rIns="0">
              <a:spAutoFit/>
            </a:bodyPr>
            <a:lstStyle/>
            <a:p>
              <a:pPr algn="l">
                <a:lnSpc>
                  <a:spcPts val="8391"/>
                </a:lnSpc>
              </a:pPr>
              <a:r>
                <a:rPr lang="en-US" sz="6993">
                  <a:solidFill>
                    <a:srgbClr val="2B4B82"/>
                  </a:solidFill>
                  <a:latin typeface="Josefin Sans Bold"/>
                  <a:ea typeface="Josefin Sans Bold"/>
                  <a:cs typeface="Josefin Sans Bold"/>
                  <a:sym typeface="Josefin Sans Bold"/>
                </a:rPr>
                <a:t>Apa itu Convolutional Neural Network (CNN)?</a:t>
              </a:r>
            </a:p>
          </p:txBody>
        </p:sp>
        <p:sp>
          <p:nvSpPr>
            <p:cNvPr name="TextBox 5" id="5"/>
            <p:cNvSpPr txBox="true"/>
            <p:nvPr/>
          </p:nvSpPr>
          <p:spPr>
            <a:xfrm rot="0">
              <a:off x="0" y="6474423"/>
              <a:ext cx="13348338" cy="5517499"/>
            </a:xfrm>
            <a:prstGeom prst="rect">
              <a:avLst/>
            </a:prstGeom>
          </p:spPr>
          <p:txBody>
            <a:bodyPr anchor="t" rtlCol="false" tIns="0" lIns="0" bIns="0" rIns="0">
              <a:spAutoFit/>
            </a:bodyPr>
            <a:lstStyle/>
            <a:p>
              <a:pPr algn="l" marL="636947" indent="-318474" lvl="1">
                <a:lnSpc>
                  <a:spcPts val="4130"/>
                </a:lnSpc>
                <a:buFont typeface="Arial"/>
                <a:buChar char="•"/>
              </a:pPr>
              <a:r>
                <a:rPr lang="en-US" sz="2950">
                  <a:solidFill>
                    <a:srgbClr val="2B4B82"/>
                  </a:solidFill>
                  <a:latin typeface="Josefin Sans"/>
                  <a:ea typeface="Josefin Sans"/>
                  <a:cs typeface="Josefin Sans"/>
                  <a:sym typeface="Josefin Sans"/>
                </a:rPr>
                <a:t>CNN  adalah salah satu jenis neural network yang biasa digunakan pada data image. CNN bisa digunakan untuk mendeteksi dan mengenali object pada sebuah image.</a:t>
              </a:r>
            </a:p>
            <a:p>
              <a:pPr algn="l">
                <a:lnSpc>
                  <a:spcPts val="4130"/>
                </a:lnSpc>
              </a:pPr>
            </a:p>
            <a:p>
              <a:pPr algn="l" marL="636947" indent="-318474" lvl="1">
                <a:lnSpc>
                  <a:spcPts val="4130"/>
                </a:lnSpc>
                <a:buFont typeface="Arial"/>
                <a:buChar char="•"/>
              </a:pPr>
              <a:r>
                <a:rPr lang="en-US" sz="2950">
                  <a:solidFill>
                    <a:srgbClr val="2B4B82"/>
                  </a:solidFill>
                  <a:latin typeface="Josefin Sans"/>
                  <a:ea typeface="Josefin Sans"/>
                  <a:cs typeface="Josefin Sans"/>
                  <a:sym typeface="Josefin Sans"/>
                </a:rPr>
                <a:t>CNN terdiri dari lapisan-lapisan konvolusi yang dapat mengekstraksi fitur dari gambar.</a:t>
              </a:r>
            </a:p>
            <a:p>
              <a:pPr algn="l">
                <a:lnSpc>
                  <a:spcPts val="4130"/>
                </a:lnSpc>
              </a:pP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2B4B82"/>
        </a:solidFill>
      </p:bgPr>
    </p:bg>
    <p:spTree>
      <p:nvGrpSpPr>
        <p:cNvPr id="1" name=""/>
        <p:cNvGrpSpPr/>
        <p:nvPr/>
      </p:nvGrpSpPr>
      <p:grpSpPr>
        <a:xfrm>
          <a:off x="0" y="0"/>
          <a:ext cx="0" cy="0"/>
          <a:chOff x="0" y="0"/>
          <a:chExt cx="0" cy="0"/>
        </a:xfrm>
      </p:grpSpPr>
      <p:sp>
        <p:nvSpPr>
          <p:cNvPr name="Freeform 2" id="2"/>
          <p:cNvSpPr/>
          <p:nvPr/>
        </p:nvSpPr>
        <p:spPr>
          <a:xfrm flipH="false" flipV="false" rot="0">
            <a:off x="293914" y="344625"/>
            <a:ext cx="9599434" cy="4494044"/>
          </a:xfrm>
          <a:custGeom>
            <a:avLst/>
            <a:gdLst/>
            <a:ahLst/>
            <a:cxnLst/>
            <a:rect r="r" b="b" t="t" l="l"/>
            <a:pathLst>
              <a:path h="4494044" w="9599434">
                <a:moveTo>
                  <a:pt x="0" y="0"/>
                </a:moveTo>
                <a:lnTo>
                  <a:pt x="9599435" y="0"/>
                </a:lnTo>
                <a:lnTo>
                  <a:pt x="9599435" y="4494044"/>
                </a:lnTo>
                <a:lnTo>
                  <a:pt x="0" y="4494044"/>
                </a:lnTo>
                <a:lnTo>
                  <a:pt x="0" y="0"/>
                </a:lnTo>
                <a:close/>
              </a:path>
            </a:pathLst>
          </a:custGeom>
          <a:blipFill>
            <a:blip r:embed="rId2"/>
            <a:stretch>
              <a:fillRect l="0" t="0" r="0" b="0"/>
            </a:stretch>
          </a:blipFill>
        </p:spPr>
      </p:sp>
      <p:sp>
        <p:nvSpPr>
          <p:cNvPr name="Freeform 3" id="3"/>
          <p:cNvSpPr/>
          <p:nvPr/>
        </p:nvSpPr>
        <p:spPr>
          <a:xfrm flipH="false" flipV="false" rot="0">
            <a:off x="4760356" y="5143500"/>
            <a:ext cx="10196721" cy="4964615"/>
          </a:xfrm>
          <a:custGeom>
            <a:avLst/>
            <a:gdLst/>
            <a:ahLst/>
            <a:cxnLst/>
            <a:rect r="r" b="b" t="t" l="l"/>
            <a:pathLst>
              <a:path h="4964615" w="10196721">
                <a:moveTo>
                  <a:pt x="0" y="0"/>
                </a:moveTo>
                <a:lnTo>
                  <a:pt x="10196721" y="0"/>
                </a:lnTo>
                <a:lnTo>
                  <a:pt x="10196721" y="4964615"/>
                </a:lnTo>
                <a:lnTo>
                  <a:pt x="0" y="4964615"/>
                </a:lnTo>
                <a:lnTo>
                  <a:pt x="0" y="0"/>
                </a:lnTo>
                <a:close/>
              </a:path>
            </a:pathLst>
          </a:custGeom>
          <a:blipFill>
            <a:blip r:embed="rId3"/>
            <a:stretch>
              <a:fillRect l="0" t="0" r="0" b="0"/>
            </a:stretch>
          </a:blipFill>
        </p:spPr>
      </p:sp>
      <p:sp>
        <p:nvSpPr>
          <p:cNvPr name="TextBox 4" id="4"/>
          <p:cNvSpPr txBox="true"/>
          <p:nvPr/>
        </p:nvSpPr>
        <p:spPr>
          <a:xfrm rot="0">
            <a:off x="10461583" y="744155"/>
            <a:ext cx="4495494" cy="1119416"/>
          </a:xfrm>
          <a:prstGeom prst="rect">
            <a:avLst/>
          </a:prstGeom>
        </p:spPr>
        <p:txBody>
          <a:bodyPr anchor="t" rtlCol="false" tIns="0" lIns="0" bIns="0" rIns="0">
            <a:spAutoFit/>
          </a:bodyPr>
          <a:lstStyle/>
          <a:p>
            <a:pPr algn="l">
              <a:lnSpc>
                <a:spcPts val="8779"/>
              </a:lnSpc>
            </a:pPr>
            <a:r>
              <a:rPr lang="en-US" sz="7316">
                <a:solidFill>
                  <a:srgbClr val="F7B4A7"/>
                </a:solidFill>
                <a:latin typeface="Josefin Sans Bold"/>
                <a:ea typeface="Josefin Sans Bold"/>
                <a:cs typeface="Josefin Sans Bold"/>
                <a:sym typeface="Josefin Sans Bold"/>
              </a:rPr>
              <a:t>DATASET</a:t>
            </a:r>
          </a:p>
        </p:txBody>
      </p:sp>
      <p:sp>
        <p:nvSpPr>
          <p:cNvPr name="TextBox 5" id="5"/>
          <p:cNvSpPr txBox="true"/>
          <p:nvPr/>
        </p:nvSpPr>
        <p:spPr>
          <a:xfrm rot="0">
            <a:off x="10461583" y="2075489"/>
            <a:ext cx="5039686" cy="516159"/>
          </a:xfrm>
          <a:prstGeom prst="rect">
            <a:avLst/>
          </a:prstGeom>
        </p:spPr>
        <p:txBody>
          <a:bodyPr anchor="t" rtlCol="false" tIns="0" lIns="0" bIns="0" rIns="0">
            <a:spAutoFit/>
          </a:bodyPr>
          <a:lstStyle/>
          <a:p>
            <a:pPr algn="l">
              <a:lnSpc>
                <a:spcPts val="4322"/>
              </a:lnSpc>
            </a:pPr>
            <a:r>
              <a:rPr lang="en-US" sz="2619" spc="314">
                <a:solidFill>
                  <a:srgbClr val="94DDDE"/>
                </a:solidFill>
                <a:latin typeface="Josefin Sans"/>
                <a:ea typeface="Josefin Sans"/>
                <a:cs typeface="Josefin Sans"/>
                <a:sym typeface="Josefin Sans"/>
              </a:rPr>
              <a:t>SUMBER DATASET</a:t>
            </a:r>
          </a:p>
        </p:txBody>
      </p:sp>
      <p:sp>
        <p:nvSpPr>
          <p:cNvPr name="TextBox 6" id="6"/>
          <p:cNvSpPr txBox="true"/>
          <p:nvPr/>
        </p:nvSpPr>
        <p:spPr>
          <a:xfrm rot="0">
            <a:off x="10461583" y="2534497"/>
            <a:ext cx="7659866" cy="1384430"/>
          </a:xfrm>
          <a:prstGeom prst="rect">
            <a:avLst/>
          </a:prstGeom>
        </p:spPr>
        <p:txBody>
          <a:bodyPr anchor="t" rtlCol="false" tIns="0" lIns="0" bIns="0" rIns="0">
            <a:spAutoFit/>
          </a:bodyPr>
          <a:lstStyle/>
          <a:p>
            <a:pPr algn="just">
              <a:lnSpc>
                <a:spcPts val="3667"/>
              </a:lnSpc>
            </a:pPr>
            <a:r>
              <a:rPr lang="en-US" sz="2619">
                <a:solidFill>
                  <a:srgbClr val="94DDDE"/>
                </a:solidFill>
                <a:latin typeface="Josefin Sans"/>
                <a:ea typeface="Josefin Sans"/>
                <a:cs typeface="Josefin Sans"/>
                <a:sym typeface="Josefin Sans"/>
              </a:rPr>
              <a:t>Animals 10</a:t>
            </a:r>
          </a:p>
          <a:p>
            <a:pPr algn="just">
              <a:lnSpc>
                <a:spcPts val="3667"/>
              </a:lnSpc>
            </a:pPr>
            <a:r>
              <a:rPr lang="en-US" sz="2619">
                <a:solidFill>
                  <a:srgbClr val="94DDDE"/>
                </a:solidFill>
                <a:latin typeface="Josefin Sans"/>
                <a:ea typeface="Josefin Sans"/>
                <a:cs typeface="Josefin Sans"/>
                <a:sym typeface="Josefin Sans"/>
              </a:rPr>
              <a:t>https://www.kaggle.com/datasets/alessiocorrado99/animals10</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2B4B82"/>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2800350"/>
            <a:ext cx="5390588" cy="7169484"/>
          </a:xfrm>
          <a:custGeom>
            <a:avLst/>
            <a:gdLst/>
            <a:ahLst/>
            <a:cxnLst/>
            <a:rect r="r" b="b" t="t" l="l"/>
            <a:pathLst>
              <a:path h="7169484" w="5390588">
                <a:moveTo>
                  <a:pt x="0" y="0"/>
                </a:moveTo>
                <a:lnTo>
                  <a:pt x="5390588" y="0"/>
                </a:lnTo>
                <a:lnTo>
                  <a:pt x="5390588" y="7169484"/>
                </a:lnTo>
                <a:lnTo>
                  <a:pt x="0" y="7169484"/>
                </a:lnTo>
                <a:lnTo>
                  <a:pt x="0" y="0"/>
                </a:lnTo>
                <a:close/>
              </a:path>
            </a:pathLst>
          </a:custGeom>
          <a:blipFill>
            <a:blip r:embed="rId2"/>
            <a:stretch>
              <a:fillRect l="0" t="0" r="0" b="-1854"/>
            </a:stretch>
          </a:blipFill>
        </p:spPr>
      </p:sp>
      <p:grpSp>
        <p:nvGrpSpPr>
          <p:cNvPr name="Group 3" id="3"/>
          <p:cNvGrpSpPr/>
          <p:nvPr/>
        </p:nvGrpSpPr>
        <p:grpSpPr>
          <a:xfrm rot="0">
            <a:off x="1028700" y="493410"/>
            <a:ext cx="7079577" cy="2243803"/>
            <a:chOff x="0" y="0"/>
            <a:chExt cx="9439436" cy="2991737"/>
          </a:xfrm>
        </p:grpSpPr>
        <p:sp>
          <p:nvSpPr>
            <p:cNvPr name="TextBox 4" id="4"/>
            <p:cNvSpPr txBox="true"/>
            <p:nvPr/>
          </p:nvSpPr>
          <p:spPr>
            <a:xfrm rot="0">
              <a:off x="0" y="-19050"/>
              <a:ext cx="9439436" cy="1314450"/>
            </a:xfrm>
            <a:prstGeom prst="rect">
              <a:avLst/>
            </a:prstGeom>
          </p:spPr>
          <p:txBody>
            <a:bodyPr anchor="t" rtlCol="false" tIns="0" lIns="0" bIns="0" rIns="0">
              <a:spAutoFit/>
            </a:bodyPr>
            <a:lstStyle/>
            <a:p>
              <a:pPr algn="l">
                <a:lnSpc>
                  <a:spcPts val="7680"/>
                </a:lnSpc>
              </a:pPr>
              <a:r>
                <a:rPr lang="en-US" sz="6400">
                  <a:solidFill>
                    <a:srgbClr val="94DDDE"/>
                  </a:solidFill>
                  <a:latin typeface="Josefin Sans Bold"/>
                  <a:ea typeface="Josefin Sans Bold"/>
                  <a:cs typeface="Josefin Sans Bold"/>
                  <a:sym typeface="Josefin Sans Bold"/>
                </a:rPr>
                <a:t>Arsitektur CNN</a:t>
              </a:r>
            </a:p>
          </p:txBody>
        </p:sp>
        <p:sp>
          <p:nvSpPr>
            <p:cNvPr name="TextBox 5" id="5"/>
            <p:cNvSpPr txBox="true"/>
            <p:nvPr/>
          </p:nvSpPr>
          <p:spPr>
            <a:xfrm rot="0">
              <a:off x="0" y="1616200"/>
              <a:ext cx="7324815" cy="1375537"/>
            </a:xfrm>
            <a:prstGeom prst="rect">
              <a:avLst/>
            </a:prstGeom>
          </p:spPr>
          <p:txBody>
            <a:bodyPr anchor="t" rtlCol="false" tIns="0" lIns="0" bIns="0" rIns="0">
              <a:spAutoFit/>
            </a:bodyPr>
            <a:lstStyle/>
            <a:p>
              <a:pPr algn="l">
                <a:lnSpc>
                  <a:spcPts val="4262"/>
                </a:lnSpc>
              </a:pPr>
              <a:r>
                <a:rPr lang="en-US" sz="2899" spc="579">
                  <a:solidFill>
                    <a:srgbClr val="94DDDE"/>
                  </a:solidFill>
                  <a:latin typeface="Josefin Sans"/>
                  <a:ea typeface="Josefin Sans"/>
                  <a:cs typeface="Josefin Sans"/>
                  <a:sym typeface="Josefin Sans"/>
                </a:rPr>
                <a:t>LAYER UTAMA DALAM MODEL CNN</a:t>
              </a:r>
            </a:p>
          </p:txBody>
        </p:sp>
      </p:grpSp>
      <p:grpSp>
        <p:nvGrpSpPr>
          <p:cNvPr name="Group 6" id="6"/>
          <p:cNvGrpSpPr/>
          <p:nvPr/>
        </p:nvGrpSpPr>
        <p:grpSpPr>
          <a:xfrm rot="0">
            <a:off x="9144000" y="1388397"/>
            <a:ext cx="7714897" cy="1906172"/>
            <a:chOff x="0" y="0"/>
            <a:chExt cx="10286529" cy="2541563"/>
          </a:xfrm>
        </p:grpSpPr>
        <p:sp>
          <p:nvSpPr>
            <p:cNvPr name="TextBox 7" id="7"/>
            <p:cNvSpPr txBox="true"/>
            <p:nvPr/>
          </p:nvSpPr>
          <p:spPr>
            <a:xfrm rot="0">
              <a:off x="0" y="-57150"/>
              <a:ext cx="10286529" cy="622723"/>
            </a:xfrm>
            <a:prstGeom prst="rect">
              <a:avLst/>
            </a:prstGeom>
          </p:spPr>
          <p:txBody>
            <a:bodyPr anchor="t" rtlCol="false" tIns="0" lIns="0" bIns="0" rIns="0">
              <a:spAutoFit/>
            </a:bodyPr>
            <a:lstStyle/>
            <a:p>
              <a:pPr algn="l">
                <a:lnSpc>
                  <a:spcPts val="3919"/>
                </a:lnSpc>
              </a:pPr>
              <a:r>
                <a:rPr lang="en-US" sz="2800">
                  <a:solidFill>
                    <a:srgbClr val="94DDDE"/>
                  </a:solidFill>
                  <a:latin typeface="Josefin Sans Bold"/>
                  <a:ea typeface="Josefin Sans Bold"/>
                  <a:cs typeface="Josefin Sans Bold"/>
                  <a:sym typeface="Josefin Sans Bold"/>
                </a:rPr>
                <a:t>Convolutional Layers</a:t>
              </a:r>
            </a:p>
          </p:txBody>
        </p:sp>
        <p:sp>
          <p:nvSpPr>
            <p:cNvPr name="TextBox 8" id="8"/>
            <p:cNvSpPr txBox="true"/>
            <p:nvPr/>
          </p:nvSpPr>
          <p:spPr>
            <a:xfrm rot="0">
              <a:off x="0" y="879768"/>
              <a:ext cx="10286529" cy="1661795"/>
            </a:xfrm>
            <a:prstGeom prst="rect">
              <a:avLst/>
            </a:prstGeom>
          </p:spPr>
          <p:txBody>
            <a:bodyPr anchor="t" rtlCol="false" tIns="0" lIns="0" bIns="0" rIns="0">
              <a:spAutoFit/>
            </a:bodyPr>
            <a:lstStyle/>
            <a:p>
              <a:pPr algn="l">
                <a:lnSpc>
                  <a:spcPts val="3359"/>
                </a:lnSpc>
              </a:pPr>
              <a:r>
                <a:rPr lang="en-US" sz="2400">
                  <a:solidFill>
                    <a:srgbClr val="FEFEFE"/>
                  </a:solidFill>
                  <a:latin typeface="Josefin Sans"/>
                  <a:ea typeface="Josefin Sans"/>
                  <a:cs typeface="Josefin Sans"/>
                  <a:sym typeface="Josefin Sans"/>
                </a:rPr>
                <a:t>Fungsi Utama: Mengekstrak fitur dari gambar input melalui operasi konvolusi.</a:t>
              </a:r>
            </a:p>
            <a:p>
              <a:pPr algn="l">
                <a:lnSpc>
                  <a:spcPts val="3359"/>
                </a:lnSpc>
              </a:pPr>
              <a:r>
                <a:rPr lang="en-US" sz="2400">
                  <a:solidFill>
                    <a:srgbClr val="FEFEFE"/>
                  </a:solidFill>
                  <a:latin typeface="Josefin Sans"/>
                  <a:ea typeface="Josefin Sans"/>
                  <a:cs typeface="Josefin Sans"/>
                  <a:sym typeface="Josefin Sans"/>
                </a:rPr>
                <a:t>Output: Ekstraksi fitur dari gambar.</a:t>
              </a:r>
            </a:p>
          </p:txBody>
        </p:sp>
      </p:grpSp>
      <p:grpSp>
        <p:nvGrpSpPr>
          <p:cNvPr name="Group 9" id="9"/>
          <p:cNvGrpSpPr/>
          <p:nvPr/>
        </p:nvGrpSpPr>
        <p:grpSpPr>
          <a:xfrm rot="0">
            <a:off x="9144000" y="4323628"/>
            <a:ext cx="7714897" cy="2325272"/>
            <a:chOff x="0" y="0"/>
            <a:chExt cx="10286529" cy="3100363"/>
          </a:xfrm>
        </p:grpSpPr>
        <p:sp>
          <p:nvSpPr>
            <p:cNvPr name="TextBox 10" id="10"/>
            <p:cNvSpPr txBox="true"/>
            <p:nvPr/>
          </p:nvSpPr>
          <p:spPr>
            <a:xfrm rot="0">
              <a:off x="0" y="-57150"/>
              <a:ext cx="10286529" cy="622723"/>
            </a:xfrm>
            <a:prstGeom prst="rect">
              <a:avLst/>
            </a:prstGeom>
          </p:spPr>
          <p:txBody>
            <a:bodyPr anchor="t" rtlCol="false" tIns="0" lIns="0" bIns="0" rIns="0">
              <a:spAutoFit/>
            </a:bodyPr>
            <a:lstStyle/>
            <a:p>
              <a:pPr algn="l">
                <a:lnSpc>
                  <a:spcPts val="3919"/>
                </a:lnSpc>
              </a:pPr>
              <a:r>
                <a:rPr lang="en-US" sz="2800">
                  <a:solidFill>
                    <a:srgbClr val="94DDDE"/>
                  </a:solidFill>
                  <a:latin typeface="Josefin Sans Bold"/>
                  <a:ea typeface="Josefin Sans Bold"/>
                  <a:cs typeface="Josefin Sans Bold"/>
                  <a:sym typeface="Josefin Sans Bold"/>
                </a:rPr>
                <a:t>Pooling Layer</a:t>
              </a:r>
            </a:p>
          </p:txBody>
        </p:sp>
        <p:sp>
          <p:nvSpPr>
            <p:cNvPr name="TextBox 11" id="11"/>
            <p:cNvSpPr txBox="true"/>
            <p:nvPr/>
          </p:nvSpPr>
          <p:spPr>
            <a:xfrm rot="0">
              <a:off x="0" y="879768"/>
              <a:ext cx="10286529" cy="2220595"/>
            </a:xfrm>
            <a:prstGeom prst="rect">
              <a:avLst/>
            </a:prstGeom>
          </p:spPr>
          <p:txBody>
            <a:bodyPr anchor="t" rtlCol="false" tIns="0" lIns="0" bIns="0" rIns="0">
              <a:spAutoFit/>
            </a:bodyPr>
            <a:lstStyle/>
            <a:p>
              <a:pPr algn="l">
                <a:lnSpc>
                  <a:spcPts val="3359"/>
                </a:lnSpc>
              </a:pPr>
              <a:r>
                <a:rPr lang="en-US" sz="2400">
                  <a:solidFill>
                    <a:srgbClr val="FEFEFE"/>
                  </a:solidFill>
                  <a:latin typeface="Josefin Sans"/>
                  <a:ea typeface="Josefin Sans"/>
                  <a:cs typeface="Josefin Sans"/>
                  <a:sym typeface="Josefin Sans"/>
                </a:rPr>
                <a:t>Fungsi Utama: Mengurangi dimensionalitas peta fitur sambil mempertahankan informasi penting.</a:t>
              </a:r>
            </a:p>
            <a:p>
              <a:pPr algn="l">
                <a:lnSpc>
                  <a:spcPts val="3359"/>
                </a:lnSpc>
              </a:pPr>
              <a:r>
                <a:rPr lang="en-US" sz="2400">
                  <a:solidFill>
                    <a:srgbClr val="FEFEFE"/>
                  </a:solidFill>
                  <a:latin typeface="Josefin Sans"/>
                  <a:ea typeface="Josefin Sans"/>
                  <a:cs typeface="Josefin Sans"/>
                  <a:sym typeface="Josefin Sans"/>
                </a:rPr>
                <a:t>Output: Reduksi dimensionalitas dengan mempertahankan informasi penting.</a:t>
              </a:r>
            </a:p>
          </p:txBody>
        </p:sp>
      </p:grpSp>
      <p:grpSp>
        <p:nvGrpSpPr>
          <p:cNvPr name="Group 12" id="12"/>
          <p:cNvGrpSpPr/>
          <p:nvPr/>
        </p:nvGrpSpPr>
        <p:grpSpPr>
          <a:xfrm rot="0">
            <a:off x="9144000" y="7771228"/>
            <a:ext cx="7714897" cy="2325272"/>
            <a:chOff x="0" y="0"/>
            <a:chExt cx="10286529" cy="3100363"/>
          </a:xfrm>
        </p:grpSpPr>
        <p:sp>
          <p:nvSpPr>
            <p:cNvPr name="TextBox 13" id="13"/>
            <p:cNvSpPr txBox="true"/>
            <p:nvPr/>
          </p:nvSpPr>
          <p:spPr>
            <a:xfrm rot="0">
              <a:off x="0" y="-57150"/>
              <a:ext cx="10286529" cy="622723"/>
            </a:xfrm>
            <a:prstGeom prst="rect">
              <a:avLst/>
            </a:prstGeom>
          </p:spPr>
          <p:txBody>
            <a:bodyPr anchor="t" rtlCol="false" tIns="0" lIns="0" bIns="0" rIns="0">
              <a:spAutoFit/>
            </a:bodyPr>
            <a:lstStyle/>
            <a:p>
              <a:pPr algn="l">
                <a:lnSpc>
                  <a:spcPts val="3919"/>
                </a:lnSpc>
              </a:pPr>
              <a:r>
                <a:rPr lang="en-US" sz="2800">
                  <a:solidFill>
                    <a:srgbClr val="94DDDE"/>
                  </a:solidFill>
                  <a:latin typeface="Josefin Sans Bold"/>
                  <a:ea typeface="Josefin Sans Bold"/>
                  <a:cs typeface="Josefin Sans Bold"/>
                  <a:sym typeface="Josefin Sans Bold"/>
                </a:rPr>
                <a:t>Fully Connected Layer</a:t>
              </a:r>
            </a:p>
          </p:txBody>
        </p:sp>
        <p:sp>
          <p:nvSpPr>
            <p:cNvPr name="TextBox 14" id="14"/>
            <p:cNvSpPr txBox="true"/>
            <p:nvPr/>
          </p:nvSpPr>
          <p:spPr>
            <a:xfrm rot="0">
              <a:off x="0" y="879768"/>
              <a:ext cx="10286529" cy="2220595"/>
            </a:xfrm>
            <a:prstGeom prst="rect">
              <a:avLst/>
            </a:prstGeom>
          </p:spPr>
          <p:txBody>
            <a:bodyPr anchor="t" rtlCol="false" tIns="0" lIns="0" bIns="0" rIns="0">
              <a:spAutoFit/>
            </a:bodyPr>
            <a:lstStyle/>
            <a:p>
              <a:pPr algn="l">
                <a:lnSpc>
                  <a:spcPts val="3359"/>
                </a:lnSpc>
              </a:pPr>
              <a:r>
                <a:rPr lang="en-US" sz="2400">
                  <a:solidFill>
                    <a:srgbClr val="FEFEFE"/>
                  </a:solidFill>
                  <a:latin typeface="Josefin Sans"/>
                  <a:ea typeface="Josefin Sans"/>
                  <a:cs typeface="Josefin Sans"/>
                  <a:sym typeface="Josefin Sans"/>
                </a:rPr>
                <a:t>Fungsi Utama: Menggabungkan fitur yang diekstraksi oleh layer sebelumnya untuk melakukan klasifikasi akhir.</a:t>
              </a:r>
            </a:p>
            <a:p>
              <a:pPr algn="l">
                <a:lnSpc>
                  <a:spcPts val="3359"/>
                </a:lnSpc>
              </a:pPr>
              <a:r>
                <a:rPr lang="en-US" sz="2400">
                  <a:solidFill>
                    <a:srgbClr val="FEFEFE"/>
                  </a:solidFill>
                  <a:latin typeface="Josefin Sans"/>
                  <a:ea typeface="Josefin Sans"/>
                  <a:cs typeface="Josefin Sans"/>
                  <a:sym typeface="Josefin Sans"/>
                </a:rPr>
                <a:t>Output: Kombinasi fitur untuk melakukan klasifikasi.</a:t>
              </a: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2B4B82"/>
        </a:solidFill>
      </p:bgPr>
    </p:bg>
    <p:spTree>
      <p:nvGrpSpPr>
        <p:cNvPr id="1" name=""/>
        <p:cNvGrpSpPr/>
        <p:nvPr/>
      </p:nvGrpSpPr>
      <p:grpSpPr>
        <a:xfrm>
          <a:off x="0" y="0"/>
          <a:ext cx="0" cy="0"/>
          <a:chOff x="0" y="0"/>
          <a:chExt cx="0" cy="0"/>
        </a:xfrm>
      </p:grpSpPr>
      <p:sp>
        <p:nvSpPr>
          <p:cNvPr name="Freeform 2" id="2"/>
          <p:cNvSpPr/>
          <p:nvPr/>
        </p:nvSpPr>
        <p:spPr>
          <a:xfrm flipH="false" flipV="false" rot="0">
            <a:off x="535218" y="1660903"/>
            <a:ext cx="8084508" cy="700330"/>
          </a:xfrm>
          <a:custGeom>
            <a:avLst/>
            <a:gdLst/>
            <a:ahLst/>
            <a:cxnLst/>
            <a:rect r="r" b="b" t="t" l="l"/>
            <a:pathLst>
              <a:path h="700330" w="8084508">
                <a:moveTo>
                  <a:pt x="0" y="0"/>
                </a:moveTo>
                <a:lnTo>
                  <a:pt x="8084508" y="0"/>
                </a:lnTo>
                <a:lnTo>
                  <a:pt x="8084508" y="700330"/>
                </a:lnTo>
                <a:lnTo>
                  <a:pt x="0" y="700330"/>
                </a:lnTo>
                <a:lnTo>
                  <a:pt x="0" y="0"/>
                </a:lnTo>
                <a:close/>
              </a:path>
            </a:pathLst>
          </a:custGeom>
          <a:blipFill>
            <a:blip r:embed="rId2"/>
            <a:stretch>
              <a:fillRect l="0" t="0" r="0" b="0"/>
            </a:stretch>
          </a:blipFill>
        </p:spPr>
      </p:sp>
      <p:sp>
        <p:nvSpPr>
          <p:cNvPr name="TextBox 3" id="3"/>
          <p:cNvSpPr txBox="true"/>
          <p:nvPr/>
        </p:nvSpPr>
        <p:spPr>
          <a:xfrm rot="0">
            <a:off x="815160" y="670303"/>
            <a:ext cx="7079577" cy="990600"/>
          </a:xfrm>
          <a:prstGeom prst="rect">
            <a:avLst/>
          </a:prstGeom>
        </p:spPr>
        <p:txBody>
          <a:bodyPr anchor="t" rtlCol="false" tIns="0" lIns="0" bIns="0" rIns="0">
            <a:spAutoFit/>
          </a:bodyPr>
          <a:lstStyle/>
          <a:p>
            <a:pPr algn="l">
              <a:lnSpc>
                <a:spcPts val="7680"/>
              </a:lnSpc>
            </a:pPr>
            <a:r>
              <a:rPr lang="en-US" sz="6400">
                <a:solidFill>
                  <a:srgbClr val="94DDDE"/>
                </a:solidFill>
                <a:latin typeface="Josefin Sans Bold"/>
                <a:ea typeface="Josefin Sans Bold"/>
                <a:cs typeface="Josefin Sans Bold"/>
                <a:sym typeface="Josefin Sans Bold"/>
              </a:rPr>
              <a:t>VGG16</a:t>
            </a:r>
          </a:p>
        </p:txBody>
      </p:sp>
      <p:sp>
        <p:nvSpPr>
          <p:cNvPr name="TextBox 4" id="4"/>
          <p:cNvSpPr txBox="true"/>
          <p:nvPr/>
        </p:nvSpPr>
        <p:spPr>
          <a:xfrm rot="0">
            <a:off x="9006840" y="1603753"/>
            <a:ext cx="9157286" cy="2399337"/>
          </a:xfrm>
          <a:prstGeom prst="rect">
            <a:avLst/>
          </a:prstGeom>
        </p:spPr>
        <p:txBody>
          <a:bodyPr anchor="t" rtlCol="false" tIns="0" lIns="0" bIns="0" rIns="0">
            <a:spAutoFit/>
          </a:bodyPr>
          <a:lstStyle/>
          <a:p>
            <a:pPr algn="just">
              <a:lnSpc>
                <a:spcPts val="3203"/>
              </a:lnSpc>
            </a:pPr>
            <a:r>
              <a:rPr lang="en-US" sz="2287">
                <a:solidFill>
                  <a:srgbClr val="FEFEFE"/>
                </a:solidFill>
                <a:latin typeface="Josefin Sans"/>
                <a:ea typeface="Josefin Sans"/>
                <a:cs typeface="Josefin Sans"/>
                <a:sym typeface="Josefin Sans"/>
              </a:rPr>
              <a:t>VGG16 adalah sebuah arsitektur Convolutional Neural Network (CNN) yang sederhana dan efektif dalam tugas klasifikasi gambar. Arsitektur ini dikembangkan oleh tim dari Visual Geometry Group (VGG) di Universitas Oxford dan diperkenalkan dalam makalah "Very Deep Convolutional Networks for Large-Scale Image Recognition" pada tahun 2014.</a:t>
            </a:r>
          </a:p>
        </p:txBody>
      </p:sp>
      <p:sp>
        <p:nvSpPr>
          <p:cNvPr name="Freeform 5" id="5"/>
          <p:cNvSpPr/>
          <p:nvPr/>
        </p:nvSpPr>
        <p:spPr>
          <a:xfrm flipH="false" flipV="false" rot="0">
            <a:off x="535218" y="2486841"/>
            <a:ext cx="5511314" cy="7330050"/>
          </a:xfrm>
          <a:custGeom>
            <a:avLst/>
            <a:gdLst/>
            <a:ahLst/>
            <a:cxnLst/>
            <a:rect r="r" b="b" t="t" l="l"/>
            <a:pathLst>
              <a:path h="7330050" w="5511314">
                <a:moveTo>
                  <a:pt x="0" y="0"/>
                </a:moveTo>
                <a:lnTo>
                  <a:pt x="5511313" y="0"/>
                </a:lnTo>
                <a:lnTo>
                  <a:pt x="5511313" y="7330050"/>
                </a:lnTo>
                <a:lnTo>
                  <a:pt x="0" y="7330050"/>
                </a:lnTo>
                <a:lnTo>
                  <a:pt x="0" y="0"/>
                </a:lnTo>
                <a:close/>
              </a:path>
            </a:pathLst>
          </a:custGeom>
          <a:blipFill>
            <a:blip r:embed="rId3"/>
            <a:stretch>
              <a:fillRect l="0" t="0" r="0" b="-1854"/>
            </a:stretch>
          </a:blipFill>
        </p:spPr>
      </p:sp>
      <p:sp>
        <p:nvSpPr>
          <p:cNvPr name="TextBox 6" id="6"/>
          <p:cNvSpPr txBox="true"/>
          <p:nvPr/>
        </p:nvSpPr>
        <p:spPr>
          <a:xfrm rot="0">
            <a:off x="9006840" y="4401382"/>
            <a:ext cx="9157286" cy="5199687"/>
          </a:xfrm>
          <a:prstGeom prst="rect">
            <a:avLst/>
          </a:prstGeom>
        </p:spPr>
        <p:txBody>
          <a:bodyPr anchor="t" rtlCol="false" tIns="0" lIns="0" bIns="0" rIns="0">
            <a:spAutoFit/>
          </a:bodyPr>
          <a:lstStyle/>
          <a:p>
            <a:pPr algn="just">
              <a:lnSpc>
                <a:spcPts val="3203"/>
              </a:lnSpc>
            </a:pPr>
            <a:r>
              <a:rPr lang="en-US" sz="2287">
                <a:solidFill>
                  <a:srgbClr val="FEFEFE"/>
                </a:solidFill>
                <a:latin typeface="Josefin Sans"/>
                <a:ea typeface="Josefin Sans"/>
                <a:cs typeface="Josefin Sans"/>
                <a:sym typeface="Josefin Sans"/>
              </a:rPr>
              <a:t>Berikut adalah arsitektur dari VGG16 secara rinci:</a:t>
            </a:r>
          </a:p>
          <a:p>
            <a:pPr algn="just" marL="493962" indent="-246981" lvl="1">
              <a:lnSpc>
                <a:spcPts val="3203"/>
              </a:lnSpc>
              <a:buFont typeface="Arial"/>
              <a:buChar char="•"/>
            </a:pPr>
            <a:r>
              <a:rPr lang="en-US" sz="2287">
                <a:solidFill>
                  <a:srgbClr val="FEFEFE"/>
                </a:solidFill>
                <a:latin typeface="Josefin Sans"/>
                <a:ea typeface="Josefin Sans"/>
                <a:cs typeface="Josefin Sans"/>
                <a:sym typeface="Josefin Sans"/>
              </a:rPr>
              <a:t>Input: Gambar dengan ukuran 224x224x3</a:t>
            </a:r>
          </a:p>
          <a:p>
            <a:pPr algn="just" marL="493962" indent="-246981" lvl="1">
              <a:lnSpc>
                <a:spcPts val="3203"/>
              </a:lnSpc>
              <a:buFont typeface="Arial"/>
              <a:buChar char="•"/>
            </a:pPr>
            <a:r>
              <a:rPr lang="en-US" sz="2287">
                <a:solidFill>
                  <a:srgbClr val="FEFEFE"/>
                </a:solidFill>
                <a:latin typeface="Josefin Sans"/>
                <a:ea typeface="Josefin Sans"/>
                <a:cs typeface="Josefin Sans"/>
                <a:sym typeface="Josefin Sans"/>
              </a:rPr>
              <a:t>Blok 1: Dua lapisan konvolusi (64 filter), diikuti dengan max-pooling</a:t>
            </a:r>
          </a:p>
          <a:p>
            <a:pPr algn="just" marL="493962" indent="-246981" lvl="1">
              <a:lnSpc>
                <a:spcPts val="3203"/>
              </a:lnSpc>
              <a:buFont typeface="Arial"/>
              <a:buChar char="•"/>
            </a:pPr>
            <a:r>
              <a:rPr lang="en-US" sz="2287">
                <a:solidFill>
                  <a:srgbClr val="FEFEFE"/>
                </a:solidFill>
                <a:latin typeface="Josefin Sans"/>
                <a:ea typeface="Josefin Sans"/>
                <a:cs typeface="Josefin Sans"/>
                <a:sym typeface="Josefin Sans"/>
              </a:rPr>
              <a:t>Blok 2: Dua lapisan konvolusi (128 filter), diikuti dengan max-pooling</a:t>
            </a:r>
          </a:p>
          <a:p>
            <a:pPr algn="just" marL="493962" indent="-246981" lvl="1">
              <a:lnSpc>
                <a:spcPts val="3203"/>
              </a:lnSpc>
              <a:buFont typeface="Arial"/>
              <a:buChar char="•"/>
            </a:pPr>
            <a:r>
              <a:rPr lang="en-US" sz="2287">
                <a:solidFill>
                  <a:srgbClr val="FEFEFE"/>
                </a:solidFill>
                <a:latin typeface="Josefin Sans"/>
                <a:ea typeface="Josefin Sans"/>
                <a:cs typeface="Josefin Sans"/>
                <a:sym typeface="Josefin Sans"/>
              </a:rPr>
              <a:t>Blok 3: Tiga lapisan konvolusi (256 filter), diikuti dengan max-pooling</a:t>
            </a:r>
          </a:p>
          <a:p>
            <a:pPr algn="just" marL="493962" indent="-246981" lvl="1">
              <a:lnSpc>
                <a:spcPts val="3203"/>
              </a:lnSpc>
              <a:buFont typeface="Arial"/>
              <a:buChar char="•"/>
            </a:pPr>
            <a:r>
              <a:rPr lang="en-US" sz="2287">
                <a:solidFill>
                  <a:srgbClr val="FEFEFE"/>
                </a:solidFill>
                <a:latin typeface="Josefin Sans"/>
                <a:ea typeface="Josefin Sans"/>
                <a:cs typeface="Josefin Sans"/>
                <a:sym typeface="Josefin Sans"/>
              </a:rPr>
              <a:t>Blok 4: Tiga lapisan konvolusi (512 filter), diikuti dengan max-pooling</a:t>
            </a:r>
          </a:p>
          <a:p>
            <a:pPr algn="just" marL="493962" indent="-246981" lvl="1">
              <a:lnSpc>
                <a:spcPts val="3203"/>
              </a:lnSpc>
              <a:buFont typeface="Arial"/>
              <a:buChar char="•"/>
            </a:pPr>
            <a:r>
              <a:rPr lang="en-US" sz="2287">
                <a:solidFill>
                  <a:srgbClr val="FEFEFE"/>
                </a:solidFill>
                <a:latin typeface="Josefin Sans"/>
                <a:ea typeface="Josefin Sans"/>
                <a:cs typeface="Josefin Sans"/>
                <a:sym typeface="Josefin Sans"/>
              </a:rPr>
              <a:t>Blok 5: Tiga lapisan konvolusi (512 filter), diikuti dengan max-pooling</a:t>
            </a:r>
          </a:p>
          <a:p>
            <a:pPr algn="just">
              <a:lnSpc>
                <a:spcPts val="3203"/>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1877395" y="3386692"/>
            <a:ext cx="13930550" cy="4571150"/>
          </a:xfrm>
          <a:custGeom>
            <a:avLst/>
            <a:gdLst/>
            <a:ahLst/>
            <a:cxnLst/>
            <a:rect r="r" b="b" t="t" l="l"/>
            <a:pathLst>
              <a:path h="4571150" w="13930550">
                <a:moveTo>
                  <a:pt x="0" y="0"/>
                </a:moveTo>
                <a:lnTo>
                  <a:pt x="13930550" y="0"/>
                </a:lnTo>
                <a:lnTo>
                  <a:pt x="13930550" y="4571150"/>
                </a:lnTo>
                <a:lnTo>
                  <a:pt x="0" y="4571150"/>
                </a:lnTo>
                <a:lnTo>
                  <a:pt x="0" y="0"/>
                </a:lnTo>
                <a:close/>
              </a:path>
            </a:pathLst>
          </a:custGeom>
          <a:blipFill>
            <a:blip r:embed="rId2"/>
            <a:stretch>
              <a:fillRect l="0" t="0" r="0" b="0"/>
            </a:stretch>
          </a:blipFill>
        </p:spPr>
      </p:sp>
      <p:sp>
        <p:nvSpPr>
          <p:cNvPr name="TextBox 3" id="3"/>
          <p:cNvSpPr txBox="true"/>
          <p:nvPr/>
        </p:nvSpPr>
        <p:spPr>
          <a:xfrm rot="0">
            <a:off x="471620" y="427025"/>
            <a:ext cx="9162237" cy="990600"/>
          </a:xfrm>
          <a:prstGeom prst="rect">
            <a:avLst/>
          </a:prstGeom>
        </p:spPr>
        <p:txBody>
          <a:bodyPr anchor="t" rtlCol="false" tIns="0" lIns="0" bIns="0" rIns="0">
            <a:spAutoFit/>
          </a:bodyPr>
          <a:lstStyle/>
          <a:p>
            <a:pPr algn="l">
              <a:lnSpc>
                <a:spcPts val="7680"/>
              </a:lnSpc>
            </a:pPr>
            <a:r>
              <a:rPr lang="en-US" sz="6400">
                <a:solidFill>
                  <a:srgbClr val="2B4B82"/>
                </a:solidFill>
                <a:latin typeface="Josefin Sans Bold"/>
                <a:ea typeface="Josefin Sans Bold"/>
                <a:cs typeface="Josefin Sans Bold"/>
                <a:sym typeface="Josefin Sans Bold"/>
              </a:rPr>
              <a:t>Hasil Training </a:t>
            </a:r>
          </a:p>
        </p:txBody>
      </p:sp>
      <p:sp>
        <p:nvSpPr>
          <p:cNvPr name="TextBox 4" id="4"/>
          <p:cNvSpPr txBox="true"/>
          <p:nvPr/>
        </p:nvSpPr>
        <p:spPr>
          <a:xfrm rot="0">
            <a:off x="471620" y="1824718"/>
            <a:ext cx="11513551" cy="941070"/>
          </a:xfrm>
          <a:prstGeom prst="rect">
            <a:avLst/>
          </a:prstGeom>
        </p:spPr>
        <p:txBody>
          <a:bodyPr anchor="t" rtlCol="false" tIns="0" lIns="0" bIns="0" rIns="0">
            <a:spAutoFit/>
          </a:bodyPr>
          <a:lstStyle/>
          <a:p>
            <a:pPr algn="l">
              <a:lnSpc>
                <a:spcPts val="3780"/>
              </a:lnSpc>
            </a:pPr>
            <a:r>
              <a:rPr lang="en-US" sz="2700">
                <a:solidFill>
                  <a:srgbClr val="2B4B82"/>
                </a:solidFill>
                <a:latin typeface="Josefin Sans"/>
                <a:ea typeface="Josefin Sans"/>
                <a:cs typeface="Josefin Sans"/>
                <a:sym typeface="Josefin Sans"/>
              </a:rPr>
              <a:t>Proses training dilakukan dengan memberikan 10 pengulangan (epochs) dengan optimizer Adam dan learning rate 1e-3</a:t>
            </a:r>
          </a:p>
        </p:txBody>
      </p:sp>
      <p:sp>
        <p:nvSpPr>
          <p:cNvPr name="TextBox 5" id="5"/>
          <p:cNvSpPr txBox="true"/>
          <p:nvPr/>
        </p:nvSpPr>
        <p:spPr>
          <a:xfrm rot="0">
            <a:off x="2039163" y="8115572"/>
            <a:ext cx="14629043" cy="464820"/>
          </a:xfrm>
          <a:prstGeom prst="rect">
            <a:avLst/>
          </a:prstGeom>
        </p:spPr>
        <p:txBody>
          <a:bodyPr anchor="t" rtlCol="false" tIns="0" lIns="0" bIns="0" rIns="0">
            <a:spAutoFit/>
          </a:bodyPr>
          <a:lstStyle/>
          <a:p>
            <a:pPr algn="l">
              <a:lnSpc>
                <a:spcPts val="3780"/>
              </a:lnSpc>
            </a:pPr>
            <a:r>
              <a:rPr lang="en-US" sz="2700">
                <a:solidFill>
                  <a:srgbClr val="2B4B82"/>
                </a:solidFill>
                <a:latin typeface="Josefin Sans"/>
                <a:ea typeface="Josefin Sans"/>
                <a:cs typeface="Josefin Sans"/>
                <a:sym typeface="Josefin Sans"/>
              </a:rPr>
              <a:t>*epoch 10 -- loss: 0.5249 - accuracy: 0.8219 - val_loss: 0.4390 - val_accuracy: 0.8558</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4201802" y="1917802"/>
            <a:ext cx="10209400" cy="8162676"/>
          </a:xfrm>
          <a:custGeom>
            <a:avLst/>
            <a:gdLst/>
            <a:ahLst/>
            <a:cxnLst/>
            <a:rect r="r" b="b" t="t" l="l"/>
            <a:pathLst>
              <a:path h="8162676" w="10209400">
                <a:moveTo>
                  <a:pt x="0" y="0"/>
                </a:moveTo>
                <a:lnTo>
                  <a:pt x="10209401" y="0"/>
                </a:lnTo>
                <a:lnTo>
                  <a:pt x="10209401" y="8162676"/>
                </a:lnTo>
                <a:lnTo>
                  <a:pt x="0" y="8162676"/>
                </a:lnTo>
                <a:lnTo>
                  <a:pt x="0" y="0"/>
                </a:lnTo>
                <a:close/>
              </a:path>
            </a:pathLst>
          </a:custGeom>
          <a:blipFill>
            <a:blip r:embed="rId2"/>
            <a:stretch>
              <a:fillRect l="0" t="0" r="0" b="0"/>
            </a:stretch>
          </a:blipFill>
        </p:spPr>
      </p:sp>
      <p:sp>
        <p:nvSpPr>
          <p:cNvPr name="TextBox 3" id="3"/>
          <p:cNvSpPr txBox="true"/>
          <p:nvPr/>
        </p:nvSpPr>
        <p:spPr>
          <a:xfrm rot="0">
            <a:off x="471620" y="427025"/>
            <a:ext cx="9162237" cy="990600"/>
          </a:xfrm>
          <a:prstGeom prst="rect">
            <a:avLst/>
          </a:prstGeom>
        </p:spPr>
        <p:txBody>
          <a:bodyPr anchor="t" rtlCol="false" tIns="0" lIns="0" bIns="0" rIns="0">
            <a:spAutoFit/>
          </a:bodyPr>
          <a:lstStyle/>
          <a:p>
            <a:pPr algn="l">
              <a:lnSpc>
                <a:spcPts val="7680"/>
              </a:lnSpc>
            </a:pPr>
            <a:r>
              <a:rPr lang="en-US" sz="6400">
                <a:solidFill>
                  <a:srgbClr val="2B4B82"/>
                </a:solidFill>
                <a:latin typeface="Josefin Sans Bold"/>
                <a:ea typeface="Josefin Sans Bold"/>
                <a:cs typeface="Josefin Sans Bold"/>
                <a:sym typeface="Josefin Sans Bold"/>
              </a:rPr>
              <a:t>Classification Report</a:t>
            </a:r>
          </a:p>
        </p:txBody>
      </p:sp>
      <p:sp>
        <p:nvSpPr>
          <p:cNvPr name="TextBox 4" id="4"/>
          <p:cNvSpPr txBox="true"/>
          <p:nvPr/>
        </p:nvSpPr>
        <p:spPr>
          <a:xfrm rot="0">
            <a:off x="471620" y="1360475"/>
            <a:ext cx="16960763" cy="464820"/>
          </a:xfrm>
          <a:prstGeom prst="rect">
            <a:avLst/>
          </a:prstGeom>
        </p:spPr>
        <p:txBody>
          <a:bodyPr anchor="t" rtlCol="false" tIns="0" lIns="0" bIns="0" rIns="0">
            <a:spAutoFit/>
          </a:bodyPr>
          <a:lstStyle/>
          <a:p>
            <a:pPr algn="l">
              <a:lnSpc>
                <a:spcPts val="3780"/>
              </a:lnSpc>
            </a:pPr>
            <a:r>
              <a:rPr lang="en-US" sz="2700">
                <a:solidFill>
                  <a:srgbClr val="2B4B82"/>
                </a:solidFill>
                <a:latin typeface="Josefin Sans"/>
                <a:ea typeface="Josefin Sans"/>
                <a:cs typeface="Josefin Sans"/>
                <a:sym typeface="Josefin Sans"/>
              </a:rPr>
              <a:t>Review dari hasil pelatihan menggunakan model untuk menghasilkan prediksi pada set pengujian (test_gen).</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94DDDE"/>
        </a:solidFill>
      </p:bgPr>
    </p:bg>
    <p:spTree>
      <p:nvGrpSpPr>
        <p:cNvPr id="1" name=""/>
        <p:cNvGrpSpPr/>
        <p:nvPr/>
      </p:nvGrpSpPr>
      <p:grpSpPr>
        <a:xfrm>
          <a:off x="0" y="0"/>
          <a:ext cx="0" cy="0"/>
          <a:chOff x="0" y="0"/>
          <a:chExt cx="0" cy="0"/>
        </a:xfrm>
      </p:grpSpPr>
      <p:sp>
        <p:nvSpPr>
          <p:cNvPr name="TextBox 2" id="2"/>
          <p:cNvSpPr txBox="true"/>
          <p:nvPr/>
        </p:nvSpPr>
        <p:spPr>
          <a:xfrm rot="0">
            <a:off x="1506375" y="4300311"/>
            <a:ext cx="7312717" cy="1035685"/>
          </a:xfrm>
          <a:prstGeom prst="rect">
            <a:avLst/>
          </a:prstGeom>
        </p:spPr>
        <p:txBody>
          <a:bodyPr anchor="t" rtlCol="false" tIns="0" lIns="0" bIns="0" rIns="0">
            <a:spAutoFit/>
          </a:bodyPr>
          <a:lstStyle/>
          <a:p>
            <a:pPr algn="l">
              <a:lnSpc>
                <a:spcPts val="7519"/>
              </a:lnSpc>
            </a:pPr>
            <a:r>
              <a:rPr lang="en-US" sz="8000" spc="-88">
                <a:solidFill>
                  <a:srgbClr val="2B4B82"/>
                </a:solidFill>
                <a:latin typeface="Josefin Sans Bold"/>
                <a:ea typeface="Josefin Sans Bold"/>
                <a:cs typeface="Josefin Sans Bold"/>
                <a:sym typeface="Josefin Sans Bold"/>
              </a:rPr>
              <a:t>Terimakasih</a:t>
            </a:r>
          </a:p>
        </p:txBody>
      </p:sp>
      <p:sp>
        <p:nvSpPr>
          <p:cNvPr name="Freeform 3" id="3"/>
          <p:cNvSpPr/>
          <p:nvPr/>
        </p:nvSpPr>
        <p:spPr>
          <a:xfrm flipH="false" flipV="false" rot="0">
            <a:off x="9854137" y="3018272"/>
            <a:ext cx="7411325" cy="4635447"/>
          </a:xfrm>
          <a:custGeom>
            <a:avLst/>
            <a:gdLst/>
            <a:ahLst/>
            <a:cxnLst/>
            <a:rect r="r" b="b" t="t" l="l"/>
            <a:pathLst>
              <a:path h="4635447" w="7411325">
                <a:moveTo>
                  <a:pt x="0" y="0"/>
                </a:moveTo>
                <a:lnTo>
                  <a:pt x="7411325" y="0"/>
                </a:lnTo>
                <a:lnTo>
                  <a:pt x="7411325" y="4635447"/>
                </a:lnTo>
                <a:lnTo>
                  <a:pt x="0" y="46354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8665100" y="8613636"/>
            <a:ext cx="4338720" cy="2713672"/>
          </a:xfrm>
          <a:custGeom>
            <a:avLst/>
            <a:gdLst/>
            <a:ahLst/>
            <a:cxnLst/>
            <a:rect r="r" b="b" t="t" l="l"/>
            <a:pathLst>
              <a:path h="2713672" w="4338720">
                <a:moveTo>
                  <a:pt x="0" y="0"/>
                </a:moveTo>
                <a:lnTo>
                  <a:pt x="4338720" y="0"/>
                </a:lnTo>
                <a:lnTo>
                  <a:pt x="4338720" y="2713671"/>
                </a:lnTo>
                <a:lnTo>
                  <a:pt x="0" y="27136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3976014" y="7483497"/>
            <a:ext cx="3289448" cy="2057400"/>
          </a:xfrm>
          <a:custGeom>
            <a:avLst/>
            <a:gdLst/>
            <a:ahLst/>
            <a:cxnLst/>
            <a:rect r="r" b="b" t="t" l="l"/>
            <a:pathLst>
              <a:path h="2057400" w="3289448">
                <a:moveTo>
                  <a:pt x="0" y="0"/>
                </a:moveTo>
                <a:lnTo>
                  <a:pt x="3289448" y="0"/>
                </a:lnTo>
                <a:lnTo>
                  <a:pt x="3289448"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3320348" y="712171"/>
            <a:ext cx="3289448" cy="2057400"/>
          </a:xfrm>
          <a:custGeom>
            <a:avLst/>
            <a:gdLst/>
            <a:ahLst/>
            <a:cxnLst/>
            <a:rect r="r" b="b" t="t" l="l"/>
            <a:pathLst>
              <a:path h="2057400" w="3289448">
                <a:moveTo>
                  <a:pt x="0" y="0"/>
                </a:moveTo>
                <a:lnTo>
                  <a:pt x="3289448" y="0"/>
                </a:lnTo>
                <a:lnTo>
                  <a:pt x="3289448"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DAGKV8sjnmk</dc:identifier>
  <dcterms:modified xsi:type="dcterms:W3CDTF">2011-08-01T06:04:30Z</dcterms:modified>
  <cp:revision>1</cp:revision>
  <dc:title>computer vision</dc:title>
</cp:coreProperties>
</file>