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7" r:id="rId3"/>
    <p:sldId id="259" r:id="rId4"/>
    <p:sldId id="258" r:id="rId5"/>
    <p:sldId id="264" r:id="rId6"/>
    <p:sldId id="262" r:id="rId7"/>
    <p:sldId id="263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4573"/>
    <a:srgbClr val="4E1D5A"/>
    <a:srgbClr val="FF3FEF"/>
    <a:srgbClr val="1C8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2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2F41-CDB9-7942-A1D2-3C032D0B98C7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7DC7D-C408-794D-9CFE-47C11C2C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F5F6-5412-EF48-B07E-178141F55492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FB23-7B66-D94E-B23B-865E699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1001-DE7B-6C4B-87C4-6BC9D8423969}" type="datetime1">
              <a:rPr lang="en-US" smtClean="0"/>
              <a:t>4/2/14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7C-8588-D648-B5BA-9D825B5B7156}" type="datetime1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15D0-4B0D-3645-80FC-BB57215946EC}" type="datetime1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DA63-5031-3C40-BAA1-07C606CFC739}" type="datetime1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8E36-0043-5144-8F5B-BF71F22CFA83}" type="datetime1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C1C-5818-DE4E-BD08-F9FEA25A0C66}" type="datetime1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3EE-27D6-0D46-BD0B-404E7E60EE91}" type="datetime1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DF2C-CA62-0E4A-8B2A-651341849F06}" type="datetime1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81B9-5B59-FE45-BD6A-07508907D8B5}" type="datetime1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45B-B8FA-3546-A131-DC46D092B974}" type="datetime1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E1-8EF5-3944-926B-5629C5F93FB4}" type="datetime1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 ZHANG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9831C3C-D51F-9444-BFFB-BAAA5C59A3B1}" type="datetime1">
              <a:rPr lang="en-US" smtClean="0"/>
              <a:t>4/2/14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JUN ZHANG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21003" y="1511845"/>
            <a:ext cx="7772400" cy="42672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Ad    VANTAGE</a:t>
            </a:r>
            <a:b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/>
            </a:r>
            <a:b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r>
              <a:rPr lang="en-US" sz="2800" b="1" cap="all" dirty="0" smtClean="0">
                <a:ln w="0"/>
                <a:solidFill>
                  <a:srgbClr val="FF0000"/>
                </a:solidFill>
                <a:effectLst/>
                <a:latin typeface="Book Antiqua"/>
                <a:cs typeface="Book Antiqua"/>
              </a:rPr>
              <a:t>JUN ZHANG</a:t>
            </a:r>
            <a: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/>
            </a:r>
            <a:b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/>
            </a:r>
            <a:b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endParaRPr lang="en-US" sz="4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Book Antiqua"/>
              <a:cs typeface="Book Antiqu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3380" y="49278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MOBILE AD</a:t>
            </a:r>
          </a:p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Monetization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ook Antiqua"/>
              <a:cs typeface="Book Antiqua"/>
            </a:endParaRPr>
          </a:p>
          <a:p>
            <a:pPr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6731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  <a:latin typeface="Book Antiqua"/>
                <a:cs typeface="Book Antiqua"/>
              </a:rPr>
              <a:t>Objective</a:t>
            </a:r>
            <a:endParaRPr lang="en-US" sz="2400" dirty="0">
              <a:solidFill>
                <a:schemeClr val="tx1"/>
              </a:solidFill>
              <a:latin typeface="Book Antiqua"/>
              <a:cs typeface="Book Antiqu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85413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Allow mobile apps to predict the revenue of the next ad it will receive from an ad source.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12" t="9708" r="1964" b="5079"/>
          <a:stretch/>
        </p:blipFill>
        <p:spPr>
          <a:xfrm>
            <a:off x="4797253" y="3162775"/>
            <a:ext cx="3513959" cy="2642467"/>
          </a:xfrm>
          <a:prstGeom prst="rect">
            <a:avLst/>
          </a:prstGeom>
          <a:ln w="28575" cmpd="sng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000000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</p:pic>
      <p:grpSp>
        <p:nvGrpSpPr>
          <p:cNvPr id="5" name="Group 4"/>
          <p:cNvGrpSpPr/>
          <p:nvPr/>
        </p:nvGrpSpPr>
        <p:grpSpPr>
          <a:xfrm>
            <a:off x="1368595" y="2933377"/>
            <a:ext cx="2823498" cy="3245605"/>
            <a:chOff x="5708643" y="2724706"/>
            <a:chExt cx="2823498" cy="38620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3780" y="2724706"/>
              <a:ext cx="2120455" cy="3862055"/>
            </a:xfrm>
            <a:prstGeom prst="rect">
              <a:avLst/>
            </a:prstGeom>
          </p:spPr>
        </p:pic>
        <p:sp>
          <p:nvSpPr>
            <p:cNvPr id="8" name="Connector 7"/>
            <p:cNvSpPr/>
            <p:nvPr/>
          </p:nvSpPr>
          <p:spPr>
            <a:xfrm>
              <a:off x="5708643" y="3735684"/>
              <a:ext cx="2823498" cy="530146"/>
            </a:xfrm>
            <a:prstGeom prst="flowChartConnector">
              <a:avLst/>
            </a:pr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5480" y="3693142"/>
            <a:ext cx="102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Mobile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App Ad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8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6210" y="2570557"/>
            <a:ext cx="1628085" cy="1392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AD Vantage </a:t>
            </a:r>
          </a:p>
          <a:p>
            <a:r>
              <a:rPr lang="en-US" b="1" i="1" u="sng" dirty="0" smtClean="0">
                <a:solidFill>
                  <a:srgbClr val="000000"/>
                </a:solidFill>
              </a:rPr>
              <a:t>predicts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Ad REVENUE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92" y="-499139"/>
            <a:ext cx="8229600" cy="16002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FFFFFF"/>
                </a:solidFill>
                <a:latin typeface="Book Antiqua"/>
                <a:cs typeface="Book Antiqua"/>
              </a:rPr>
              <a:t>How do Mobile Apps get ads?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2127" y="1579627"/>
            <a:ext cx="22304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Mobile App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210" y="5475222"/>
            <a:ext cx="208562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Ad Source 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7213" y="5478888"/>
            <a:ext cx="202746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Ad Source 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1189" y="5450974"/>
            <a:ext cx="20274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Ad Source 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1189" y="4443612"/>
            <a:ext cx="2027453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$0.50 Per Click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86082" y="4467774"/>
            <a:ext cx="2085608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$1.00 Per Click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2" name="Connector 31"/>
          <p:cNvSpPr/>
          <p:nvPr/>
        </p:nvSpPr>
        <p:spPr>
          <a:xfrm>
            <a:off x="3397273" y="4354507"/>
            <a:ext cx="1967320" cy="1884162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/>
          <p:cNvCxnSpPr>
            <a:stCxn id="16" idx="2"/>
            <a:endCxn id="32" idx="0"/>
          </p:cNvCxnSpPr>
          <p:nvPr/>
        </p:nvCxnSpPr>
        <p:spPr>
          <a:xfrm flipH="1">
            <a:off x="4380933" y="1948959"/>
            <a:ext cx="6400" cy="2405548"/>
          </a:xfrm>
          <a:prstGeom prst="line">
            <a:avLst/>
          </a:prstGeom>
          <a:ln w="57150" cmpd="sng">
            <a:solidFill>
              <a:srgbClr val="FF0000"/>
            </a:solidFill>
            <a:headEnd type="triangle" w="lg" len="med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6210" y="4499440"/>
            <a:ext cx="2027472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Book Antiqua"/>
                <a:cs typeface="Book Antiqua"/>
              </a:rPr>
              <a:t>$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/>
                <a:latin typeface="Book Antiqua"/>
                <a:cs typeface="Book Antiqua"/>
              </a:rPr>
              <a:t>0.01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Book Antiqua"/>
                <a:cs typeface="Book Antiqua"/>
              </a:rPr>
              <a:t> Per Click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Book Antiqua"/>
              <a:cs typeface="Book Antiqua"/>
            </a:endParaRPr>
          </a:p>
        </p:txBody>
      </p:sp>
      <p:cxnSp>
        <p:nvCxnSpPr>
          <p:cNvPr id="15" name="Straight Connector 14"/>
          <p:cNvCxnSpPr>
            <a:stCxn id="16" idx="2"/>
          </p:cNvCxnSpPr>
          <p:nvPr/>
        </p:nvCxnSpPr>
        <p:spPr>
          <a:xfrm flipH="1">
            <a:off x="1281816" y="1948959"/>
            <a:ext cx="3105517" cy="3502015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  <a:headEnd type="triangle" w="lg" len="med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81832" y="308431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8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9" grpId="0" animBg="1"/>
      <p:bldP spid="18" grpId="0" animBg="1"/>
      <p:bldP spid="21" grpId="0" animBg="1"/>
      <p:bldP spid="27" grpId="0" animBg="1"/>
      <p:bldP spid="26" grpId="0" animBg="1"/>
      <p:bldP spid="32" grpId="0" animBg="1"/>
      <p:bldP spid="3" grpId="0" animBg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42261"/>
            <a:ext cx="8229600" cy="16002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FFFF"/>
                </a:solidFill>
                <a:latin typeface="Andale Mono"/>
                <a:cs typeface="Andale Mono"/>
              </a:rPr>
              <a:t>Process Overview</a:t>
            </a:r>
            <a:endParaRPr lang="en-US" sz="2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  <p:cxnSp>
        <p:nvCxnSpPr>
          <p:cNvPr id="67" name="Curved Connector 66"/>
          <p:cNvCxnSpPr>
            <a:stCxn id="129" idx="3"/>
            <a:endCxn id="136" idx="1"/>
          </p:cNvCxnSpPr>
          <p:nvPr/>
        </p:nvCxnSpPr>
        <p:spPr>
          <a:xfrm flipV="1">
            <a:off x="4731160" y="1855661"/>
            <a:ext cx="948808" cy="2278573"/>
          </a:xfrm>
          <a:prstGeom prst="curvedConnector3">
            <a:avLst>
              <a:gd name="adj1" fmla="val 5000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2741615" y="3742965"/>
            <a:ext cx="1989545" cy="7825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ndale Mono"/>
                <a:cs typeface="Andale Mono"/>
              </a:rPr>
              <a:t>Multi-Classification Target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666260" y="1106845"/>
            <a:ext cx="1800074" cy="14976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rgbClr val="000000"/>
                </a:solidFill>
                <a:latin typeface="Bangla MN"/>
                <a:cs typeface="Bangla MN"/>
              </a:rPr>
              <a:t>Vectorization</a:t>
            </a:r>
            <a:r>
              <a:rPr lang="en-US" sz="1600" b="1" dirty="0" smtClean="0">
                <a:solidFill>
                  <a:srgbClr val="000000"/>
                </a:solidFill>
                <a:latin typeface="Bangla MN"/>
                <a:cs typeface="Bangla MN"/>
              </a:rPr>
              <a:t>:</a:t>
            </a:r>
          </a:p>
          <a:p>
            <a:pPr algn="ctr"/>
            <a:endParaRPr lang="en-US" sz="1600" b="1" dirty="0">
              <a:solidFill>
                <a:srgbClr val="000000"/>
              </a:solidFill>
              <a:latin typeface="Bangla MN"/>
              <a:cs typeface="Bangla MN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ndale Mono"/>
              </a:rPr>
              <a:t>Categorical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ndale Mono"/>
              </a:rPr>
              <a:t>Feature Vectors</a:t>
            </a:r>
            <a:endParaRPr lang="en-US" sz="1600" b="1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4187" y="158689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solidFill>
                <a:schemeClr val="bg1"/>
              </a:solidFill>
              <a:latin typeface="Bangla MN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93120" y="1438706"/>
            <a:ext cx="1482871" cy="83390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  <a:latin typeface="Andale Mono"/>
              </a:rPr>
              <a:t>Data: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Andale Mono"/>
              </a:rPr>
              <a:t>Ad tags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Andale Mono"/>
              </a:rPr>
              <a:t>EDA</a:t>
            </a:r>
            <a:endParaRPr lang="en-US" sz="1600" b="1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123" name="Straight Arrow Connector 122"/>
          <p:cNvCxnSpPr>
            <a:stCxn id="92" idx="3"/>
            <a:endCxn id="94" idx="1"/>
          </p:cNvCxnSpPr>
          <p:nvPr/>
        </p:nvCxnSpPr>
        <p:spPr>
          <a:xfrm>
            <a:off x="1875991" y="1855660"/>
            <a:ext cx="79026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4" idx="3"/>
            <a:endCxn id="136" idx="1"/>
          </p:cNvCxnSpPr>
          <p:nvPr/>
        </p:nvCxnSpPr>
        <p:spPr>
          <a:xfrm>
            <a:off x="4466334" y="1855661"/>
            <a:ext cx="12136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5679968" y="988872"/>
            <a:ext cx="2434728" cy="173357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  <a:latin typeface="Andale Mono"/>
              </a:rPr>
              <a:t>Classifications: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Andale Mono"/>
              </a:rPr>
              <a:t>Random Forest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Andale Mono"/>
              </a:rPr>
              <a:t>One-vs-All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Andale Mono"/>
              </a:rPr>
              <a:t>Logistics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Andale Mono"/>
              </a:rPr>
              <a:t>Naïve Bayes</a:t>
            </a:r>
            <a:endParaRPr lang="en-US" sz="1600" b="1" dirty="0">
              <a:solidFill>
                <a:schemeClr val="tx1"/>
              </a:solidFill>
              <a:latin typeface="Andale Mono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Bangla MN"/>
                <a:cs typeface="Bangla MN"/>
              </a:rPr>
              <a:t>Grid </a:t>
            </a:r>
            <a:r>
              <a:rPr lang="en-US" sz="1400" b="1" dirty="0" smtClean="0">
                <a:solidFill>
                  <a:schemeClr val="tx1"/>
                </a:solidFill>
                <a:latin typeface="Bangla MN"/>
                <a:cs typeface="Bangla MN"/>
              </a:rPr>
              <a:t>Search</a:t>
            </a:r>
            <a:endParaRPr lang="en-US" sz="1400" b="1" dirty="0">
              <a:solidFill>
                <a:schemeClr val="tx1"/>
              </a:solidFill>
              <a:latin typeface="Bangla MN"/>
              <a:cs typeface="Bangla MN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5759200" y="3718080"/>
            <a:ext cx="2719736" cy="707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ndale Mono"/>
                <a:cs typeface="Andale Mono"/>
              </a:rPr>
              <a:t>Feature Importance: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ndale Mono"/>
                <a:cs typeface="Andale Mono"/>
              </a:rPr>
              <a:t>Random Forest</a:t>
            </a:r>
            <a:endParaRPr lang="en-US" sz="1600" b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cxnSp>
        <p:nvCxnSpPr>
          <p:cNvPr id="195" name="Curved Connector 194"/>
          <p:cNvCxnSpPr>
            <a:stCxn id="136" idx="2"/>
            <a:endCxn id="165" idx="0"/>
          </p:cNvCxnSpPr>
          <p:nvPr/>
        </p:nvCxnSpPr>
        <p:spPr>
          <a:xfrm rot="16200000" flipH="1">
            <a:off x="6510385" y="3109396"/>
            <a:ext cx="995631" cy="221736"/>
          </a:xfrm>
          <a:prstGeom prst="curvedConnector3">
            <a:avLst>
              <a:gd name="adj1" fmla="val 5000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165" idx="3"/>
            <a:endCxn id="136" idx="3"/>
          </p:cNvCxnSpPr>
          <p:nvPr/>
        </p:nvCxnSpPr>
        <p:spPr>
          <a:xfrm flipH="1" flipV="1">
            <a:off x="8114696" y="1855661"/>
            <a:ext cx="364240" cy="2216239"/>
          </a:xfrm>
          <a:prstGeom prst="curvedConnector3">
            <a:avLst>
              <a:gd name="adj1" fmla="val -62761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0642"/>
              </p:ext>
            </p:extLst>
          </p:nvPr>
        </p:nvGraphicFramePr>
        <p:xfrm>
          <a:off x="227153" y="4771211"/>
          <a:ext cx="5702300" cy="779779"/>
        </p:xfrm>
        <a:graphic>
          <a:graphicData uri="http://schemas.openxmlformats.org/drawingml/2006/table">
            <a:tbl>
              <a:tblPr/>
              <a:tblGrid>
                <a:gridCol w="774700"/>
                <a:gridCol w="1308100"/>
                <a:gridCol w="1384300"/>
                <a:gridCol w="1422400"/>
                <a:gridCol w="812800"/>
              </a:tblGrid>
              <a:tr h="190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Classes of Predicted Revenue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&gt;= $ 0.04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$0.04 &gt;= y &gt; $0.025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$0.025 &gt;= y &gt; $0.007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$0.007 &gt; = y &gt; $0.005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&lt;= $0.005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76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40797"/>
            <a:ext cx="8229600" cy="16002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FFFF"/>
                </a:solidFill>
                <a:latin typeface="Book Antiqua"/>
                <a:cs typeface="Book Antiqua"/>
              </a:rPr>
              <a:t>ROC Plot 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39" y="2245366"/>
            <a:ext cx="6185305" cy="4105763"/>
          </a:xfrm>
          <a:prstGeom prst="rect">
            <a:avLst/>
          </a:prstGeom>
          <a:effectLst>
            <a:glow rad="101600">
              <a:schemeClr val="accent6">
                <a:lumMod val="75000"/>
                <a:alpha val="75000"/>
              </a:schemeClr>
            </a:glow>
            <a:softEdge rad="50800"/>
          </a:effectLst>
        </p:spPr>
      </p:pic>
      <p:sp>
        <p:nvSpPr>
          <p:cNvPr id="11" name="TextBox 10"/>
          <p:cNvSpPr txBox="1"/>
          <p:nvPr/>
        </p:nvSpPr>
        <p:spPr>
          <a:xfrm>
            <a:off x="6123031" y="1357617"/>
            <a:ext cx="582017" cy="3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0.04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88138" y="1354033"/>
            <a:ext cx="688636" cy="3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0.005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60343" y="1354705"/>
            <a:ext cx="688636" cy="3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0.007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04817" y="1347825"/>
            <a:ext cx="688636" cy="3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0.025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22719"/>
              </p:ext>
            </p:extLst>
          </p:nvPr>
        </p:nvGraphicFramePr>
        <p:xfrm>
          <a:off x="1231299" y="1357618"/>
          <a:ext cx="6139945" cy="80836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chemeClr val="bg1">
                      <a:lumMod val="75000"/>
                      <a:alpha val="43000"/>
                    </a:schemeClr>
                  </a:outerShdw>
                </a:effectLst>
              </a:tblPr>
              <a:tblGrid>
                <a:gridCol w="834158"/>
                <a:gridCol w="1408494"/>
                <a:gridCol w="1490543"/>
                <a:gridCol w="1531569"/>
                <a:gridCol w="875181"/>
              </a:tblGrid>
              <a:tr h="20274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Classes of Predicted Revenue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94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&gt;= $ 0.04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$0.04 &gt;= y &gt; $0.025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$0.025 &gt;= y &gt; $0.007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$0.007 &gt; = y &gt; $0.005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&lt;= $0.005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78444" y="944473"/>
            <a:ext cx="506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Random Forest: 79% accuracy. 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Optimal trees=8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. </a:t>
            </a:r>
          </a:p>
        </p:txBody>
      </p:sp>
      <p:sp>
        <p:nvSpPr>
          <p:cNvPr id="18" name="Connector 17"/>
          <p:cNvSpPr/>
          <p:nvPr/>
        </p:nvSpPr>
        <p:spPr>
          <a:xfrm>
            <a:off x="3560343" y="1542270"/>
            <a:ext cx="1519814" cy="976640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5664507" y="2462911"/>
            <a:ext cx="663008" cy="451526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55979"/>
            <a:ext cx="8229600" cy="16002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FFFFFF"/>
                </a:solidFill>
                <a:latin typeface="Book Antiqua"/>
                <a:cs typeface="Book Antiqua"/>
              </a:rPr>
              <a:t>Cross-Validation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95729"/>
              </p:ext>
            </p:extLst>
          </p:nvPr>
        </p:nvGraphicFramePr>
        <p:xfrm>
          <a:off x="674569" y="1205292"/>
          <a:ext cx="7680000" cy="5062881"/>
        </p:xfrm>
        <a:graphic>
          <a:graphicData uri="http://schemas.openxmlformats.org/drawingml/2006/table">
            <a:tbl>
              <a:tblPr/>
              <a:tblGrid>
                <a:gridCol w="783360"/>
                <a:gridCol w="936960"/>
                <a:gridCol w="1582080"/>
                <a:gridCol w="1674240"/>
                <a:gridCol w="1720320"/>
                <a:gridCol w="983040"/>
              </a:tblGrid>
              <a:tr h="90552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Random Forest Confusion Matrix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89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Classes of Predicted Revenue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964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03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Revenue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&gt;= $ 0.04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$0.04 &gt;= y &gt; $0.025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$0.025 &gt;= y &gt; $0.007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$0.007 &gt; = y &gt; $0.005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&lt;= $0.005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  <a:tr h="309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9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9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9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321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6844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32196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79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F1 Scores from Random Forest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89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Bucket 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196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0.77969543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0.67064592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0.71373537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0.89502967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0.87035035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3" name="Connector 22"/>
          <p:cNvSpPr/>
          <p:nvPr/>
        </p:nvSpPr>
        <p:spPr>
          <a:xfrm>
            <a:off x="5640939" y="2328333"/>
            <a:ext cx="1739172" cy="1030111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54"/>
            <a:ext cx="8229600" cy="16002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Book Antiqua"/>
                <a:cs typeface="Book Antiqua"/>
              </a:rPr>
              <a:t>Next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M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ore data and more time, more magic:</a:t>
            </a:r>
          </a:p>
          <a:p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/B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testing, revenue lift.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More device history: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Use Device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ID to create user session feature.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Establish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user history to form behavior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pattern.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Improve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accuracy, more granular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preprocessing.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Combine models.</a:t>
            </a:r>
          </a:p>
        </p:txBody>
      </p:sp>
    </p:spTree>
    <p:extLst>
      <p:ext uri="{BB962C8B-B14F-4D97-AF65-F5344CB8AC3E}">
        <p14:creationId xmlns:p14="http://schemas.microsoft.com/office/powerpoint/2010/main" val="318533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29452"/>
            <a:ext cx="73681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Book Antiqua"/>
                <a:cs typeface="Book Antiqua"/>
              </a:rPr>
              <a:t>Most importantly,  </a:t>
            </a:r>
            <a:r>
              <a:rPr lang="en-US" sz="2400" u="sng" dirty="0" smtClean="0">
                <a:solidFill>
                  <a:srgbClr val="FFFFFF"/>
                </a:solidFill>
                <a:latin typeface="Book Antiqua"/>
                <a:cs typeface="Book Antiqua"/>
              </a:rPr>
              <a:t>Core Revenue Segment</a:t>
            </a:r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:</a:t>
            </a:r>
            <a:r>
              <a:rPr lang="en-US" sz="2400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</a:p>
          <a:p>
            <a:r>
              <a:rPr lang="en-US" sz="2400" dirty="0">
                <a:solidFill>
                  <a:srgbClr val="FFFFFF"/>
                </a:solidFill>
                <a:latin typeface="Book Antiqua"/>
                <a:cs typeface="Book Antiqua"/>
              </a:rPr>
              <a:t>L</a:t>
            </a:r>
            <a:r>
              <a:rPr lang="en-US" sz="2400" dirty="0" smtClean="0">
                <a:solidFill>
                  <a:srgbClr val="FFFFFF"/>
                </a:solidFill>
                <a:latin typeface="Book Antiqua"/>
                <a:cs typeface="Book Antiqua"/>
              </a:rPr>
              <a:t>ocation, App, Device.</a:t>
            </a:r>
          </a:p>
          <a:p>
            <a:endParaRPr lang="en-US" sz="2400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545194"/>
            <a:ext cx="8229600" cy="16002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Book Antiqua"/>
                <a:cs typeface="Book Antiqua"/>
              </a:rPr>
              <a:t>Next Steps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92" y="2409172"/>
            <a:ext cx="5688885" cy="4266664"/>
          </a:xfrm>
          <a:prstGeom prst="rect">
            <a:avLst/>
          </a:prstGeom>
        </p:spPr>
      </p:pic>
      <p:sp>
        <p:nvSpPr>
          <p:cNvPr id="8" name="Connector 7"/>
          <p:cNvSpPr/>
          <p:nvPr/>
        </p:nvSpPr>
        <p:spPr>
          <a:xfrm>
            <a:off x="1530548" y="2812375"/>
            <a:ext cx="1519814" cy="3742274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08396" y="3989671"/>
            <a:ext cx="1208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80% Total </a:t>
            </a:r>
          </a:p>
          <a:p>
            <a:r>
              <a:rPr lang="en-US" b="1" dirty="0" smtClean="0"/>
              <a:t>Revenue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050363" y="4354507"/>
            <a:ext cx="759995" cy="0"/>
          </a:xfrm>
          <a:prstGeom prst="line">
            <a:avLst/>
          </a:prstGeom>
          <a:ln w="57150" cmpd="sng">
            <a:solidFill>
              <a:srgbClr val="FF0000"/>
            </a:solidFill>
            <a:headEnd type="triangle" w="lg" len="med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21003" y="1511845"/>
            <a:ext cx="7772400" cy="42672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Ad    VANTAGE</a:t>
            </a:r>
            <a: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/>
            </a:r>
            <a:b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/>
            </a:r>
            <a:b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r>
              <a:rPr lang="en-US" sz="2800" b="1" cap="all" dirty="0" smtClean="0">
                <a:ln w="0"/>
                <a:solidFill>
                  <a:srgbClr val="FF0000"/>
                </a:solidFill>
                <a:effectLst/>
                <a:latin typeface="Book Antiqua"/>
                <a:cs typeface="Book Antiqua"/>
              </a:rPr>
              <a:t>JUN ZHANG</a:t>
            </a:r>
            <a: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/>
            </a:r>
            <a:b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/>
            </a:r>
            <a:b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endParaRPr lang="en-US" sz="4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Book Antiqua"/>
              <a:cs typeface="Book Antiqu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3380" y="49278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MOBILE AD</a:t>
            </a:r>
          </a:p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Monetization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ook Antiqua"/>
              <a:cs typeface="Book Antiqua"/>
            </a:endParaRPr>
          </a:p>
          <a:p>
            <a:pPr algn="ctr"/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5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/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9288</TotalTime>
  <Words>404</Words>
  <Application>Microsoft Macintosh PowerPoint</Application>
  <PresentationFormat>On-screen Show (4:3)</PresentationFormat>
  <Paragraphs>141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Ad    VANTAGE  JUN ZHANG  </vt:lpstr>
      <vt:lpstr>   Objective</vt:lpstr>
      <vt:lpstr>How do Mobile Apps get ads?</vt:lpstr>
      <vt:lpstr>Process Overview</vt:lpstr>
      <vt:lpstr>ROC Plot </vt:lpstr>
      <vt:lpstr>Cross-Validation</vt:lpstr>
      <vt:lpstr>Next Steps</vt:lpstr>
      <vt:lpstr>Next Steps</vt:lpstr>
      <vt:lpstr>Ad    VANTAGE  JUN ZHANG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</dc:title>
  <dc:creator>Jun Zhang</dc:creator>
  <cp:lastModifiedBy>Jun Zhang</cp:lastModifiedBy>
  <cp:revision>174</cp:revision>
  <dcterms:created xsi:type="dcterms:W3CDTF">2014-03-26T07:04:40Z</dcterms:created>
  <dcterms:modified xsi:type="dcterms:W3CDTF">2014-04-03T16:48:01Z</dcterms:modified>
</cp:coreProperties>
</file>