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69" r:id="rId16"/>
    <p:sldId id="270" r:id="rId17"/>
    <p:sldId id="271" r:id="rId18"/>
  </p:sldIdLst>
  <p:sldSz cx="9144000" cy="51450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06" y="-78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4771A8-1E35-4ECB-995C-7742D725CACA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7D6DC4-2529-4D71-8ECD-5562E8616966}">
      <dgm:prSet phldrT="[Text]"/>
      <dgm:spPr/>
      <dgm:t>
        <a:bodyPr/>
        <a:lstStyle/>
        <a:p>
          <a:r>
            <a:rPr lang="en-US" dirty="0" smtClean="0"/>
            <a:t>Exploratory Data Analysis</a:t>
          </a:r>
          <a:endParaRPr lang="en-US" dirty="0"/>
        </a:p>
      </dgm:t>
    </dgm:pt>
    <dgm:pt modelId="{C1B27F8C-0D14-45AC-B18D-3B1EF989B4AC}" type="parTrans" cxnId="{121DC831-1CD9-4B6F-8C2E-83BBFC9162AC}">
      <dgm:prSet/>
      <dgm:spPr/>
      <dgm:t>
        <a:bodyPr/>
        <a:lstStyle/>
        <a:p>
          <a:endParaRPr lang="en-US"/>
        </a:p>
      </dgm:t>
    </dgm:pt>
    <dgm:pt modelId="{68612BC7-31E5-4E41-A755-7094DBE821D6}" type="sibTrans" cxnId="{121DC831-1CD9-4B6F-8C2E-83BBFC9162AC}">
      <dgm:prSet/>
      <dgm:spPr/>
      <dgm:t>
        <a:bodyPr/>
        <a:lstStyle/>
        <a:p>
          <a:endParaRPr lang="en-US"/>
        </a:p>
      </dgm:t>
    </dgm:pt>
    <dgm:pt modelId="{D570C5E1-5393-4263-BEEE-AF5104D651D6}">
      <dgm:prSet phldrT="[Text]"/>
      <dgm:spPr/>
      <dgm:t>
        <a:bodyPr/>
        <a:lstStyle/>
        <a:p>
          <a:pPr algn="just"/>
          <a:endParaRPr lang="en-US" dirty="0"/>
        </a:p>
      </dgm:t>
    </dgm:pt>
    <dgm:pt modelId="{78C63A9C-44EA-417D-BED8-18C0B85AEF45}" type="parTrans" cxnId="{F74BB1B1-D602-4451-AE86-EA7F6E252FC5}">
      <dgm:prSet/>
      <dgm:spPr/>
      <dgm:t>
        <a:bodyPr/>
        <a:lstStyle/>
        <a:p>
          <a:endParaRPr lang="en-US"/>
        </a:p>
      </dgm:t>
    </dgm:pt>
    <dgm:pt modelId="{3E8B7ECC-F38E-49E5-82F2-549E865836C7}" type="sibTrans" cxnId="{F74BB1B1-D602-4451-AE86-EA7F6E252FC5}">
      <dgm:prSet/>
      <dgm:spPr/>
      <dgm:t>
        <a:bodyPr/>
        <a:lstStyle/>
        <a:p>
          <a:endParaRPr lang="en-US"/>
        </a:p>
      </dgm:t>
    </dgm:pt>
    <dgm:pt modelId="{AED2EE55-F0C0-45A3-B4F3-3122DB1257E6}">
      <dgm:prSet phldrT="[Text]"/>
      <dgm:spPr/>
      <dgm:t>
        <a:bodyPr/>
        <a:lstStyle/>
        <a:p>
          <a:pPr algn="just"/>
          <a:r>
            <a:rPr lang="en-US" b="1" dirty="0" smtClean="0"/>
            <a:t>60 of 689 </a:t>
          </a:r>
          <a:r>
            <a:rPr lang="en-US" dirty="0" smtClean="0"/>
            <a:t>public companies (</a:t>
          </a:r>
          <a:r>
            <a:rPr lang="en-US" b="1" dirty="0" smtClean="0"/>
            <a:t>25 of 60 public companies</a:t>
          </a:r>
          <a:r>
            <a:rPr lang="en-US" dirty="0" smtClean="0"/>
            <a:t> with preferred financial statement method portfolio selection) with good financial health</a:t>
          </a:r>
          <a:endParaRPr lang="en-US" dirty="0"/>
        </a:p>
      </dgm:t>
    </dgm:pt>
    <dgm:pt modelId="{662F6BAD-9D03-4DD2-AD02-C848E9AF4373}" type="parTrans" cxnId="{BCCF365C-AEC2-4C53-A1F7-D4D6BE250B98}">
      <dgm:prSet/>
      <dgm:spPr/>
      <dgm:t>
        <a:bodyPr/>
        <a:lstStyle/>
        <a:p>
          <a:endParaRPr lang="en-US"/>
        </a:p>
      </dgm:t>
    </dgm:pt>
    <dgm:pt modelId="{42480F24-3BFA-429E-9B44-EC1A66645FBA}" type="sibTrans" cxnId="{BCCF365C-AEC2-4C53-A1F7-D4D6BE250B98}">
      <dgm:prSet/>
      <dgm:spPr/>
      <dgm:t>
        <a:bodyPr/>
        <a:lstStyle/>
        <a:p>
          <a:endParaRPr lang="en-US"/>
        </a:p>
      </dgm:t>
    </dgm:pt>
    <dgm:pt modelId="{1EA29B84-3C63-4DCB-B9C3-D1B5A621A5ED}">
      <dgm:prSet phldrT="[Text]"/>
      <dgm:spPr/>
      <dgm:t>
        <a:bodyPr/>
        <a:lstStyle/>
        <a:p>
          <a:r>
            <a:rPr lang="en-US" dirty="0" smtClean="0"/>
            <a:t>Profiling </a:t>
          </a:r>
          <a:r>
            <a:rPr lang="en-US" dirty="0" err="1" smtClean="0"/>
            <a:t>Portoflio</a:t>
          </a:r>
          <a:r>
            <a:rPr lang="en-US" dirty="0" smtClean="0"/>
            <a:t> Allocation without K-Means Clustering</a:t>
          </a:r>
          <a:endParaRPr lang="en-US" dirty="0"/>
        </a:p>
      </dgm:t>
    </dgm:pt>
    <dgm:pt modelId="{2894F83C-0E84-41C9-B798-283FA8BE4107}" type="parTrans" cxnId="{CF21CBE9-8991-4842-ADDB-A97CDE9DDF19}">
      <dgm:prSet/>
      <dgm:spPr/>
      <dgm:t>
        <a:bodyPr/>
        <a:lstStyle/>
        <a:p>
          <a:endParaRPr lang="en-US"/>
        </a:p>
      </dgm:t>
    </dgm:pt>
    <dgm:pt modelId="{70CD041E-A1C2-48D5-8DE1-BD8DBAE8DD95}" type="sibTrans" cxnId="{CF21CBE9-8991-4842-ADDB-A97CDE9DDF19}">
      <dgm:prSet/>
      <dgm:spPr/>
      <dgm:t>
        <a:bodyPr/>
        <a:lstStyle/>
        <a:p>
          <a:endParaRPr lang="en-US"/>
        </a:p>
      </dgm:t>
    </dgm:pt>
    <dgm:pt modelId="{00C9458E-9AF7-4DFF-AB90-AEC184AA02A2}">
      <dgm:prSet phldrT="[Text]"/>
      <dgm:spPr/>
      <dgm:t>
        <a:bodyPr/>
        <a:lstStyle/>
        <a:p>
          <a:r>
            <a:rPr lang="en-US" dirty="0" smtClean="0"/>
            <a:t>HRP</a:t>
          </a:r>
          <a:endParaRPr lang="en-US" dirty="0"/>
        </a:p>
      </dgm:t>
    </dgm:pt>
    <dgm:pt modelId="{F8B24E4E-D00A-4946-A7B0-9D1A2E367F7F}" type="parTrans" cxnId="{65BD3144-6F0E-4D1A-B6AF-4E0E92548866}">
      <dgm:prSet/>
      <dgm:spPr/>
      <dgm:t>
        <a:bodyPr/>
        <a:lstStyle/>
        <a:p>
          <a:endParaRPr lang="en-US"/>
        </a:p>
      </dgm:t>
    </dgm:pt>
    <dgm:pt modelId="{060D3D27-EAE5-4EA6-82E4-35C79E5938B8}" type="sibTrans" cxnId="{65BD3144-6F0E-4D1A-B6AF-4E0E92548866}">
      <dgm:prSet/>
      <dgm:spPr/>
      <dgm:t>
        <a:bodyPr/>
        <a:lstStyle/>
        <a:p>
          <a:endParaRPr lang="en-US"/>
        </a:p>
      </dgm:t>
    </dgm:pt>
    <dgm:pt modelId="{FDE2A103-EB1C-4E34-AF0B-6B38AE0069B2}">
      <dgm:prSet phldrT="[Text]"/>
      <dgm:spPr/>
      <dgm:t>
        <a:bodyPr/>
        <a:lstStyle/>
        <a:p>
          <a:r>
            <a:rPr lang="en-US" dirty="0" smtClean="0"/>
            <a:t>HREC</a:t>
          </a:r>
          <a:endParaRPr lang="en-US" dirty="0"/>
        </a:p>
      </dgm:t>
    </dgm:pt>
    <dgm:pt modelId="{C512492E-2171-46AB-831F-4B83F0D93ABE}" type="parTrans" cxnId="{33DCF09D-2222-4041-A788-798CC003DBE4}">
      <dgm:prSet/>
      <dgm:spPr/>
      <dgm:t>
        <a:bodyPr/>
        <a:lstStyle/>
        <a:p>
          <a:endParaRPr lang="en-US"/>
        </a:p>
      </dgm:t>
    </dgm:pt>
    <dgm:pt modelId="{4D72F406-A3AD-47DF-A4DC-D3BFA63D49D6}" type="sibTrans" cxnId="{33DCF09D-2222-4041-A788-798CC003DBE4}">
      <dgm:prSet/>
      <dgm:spPr/>
      <dgm:t>
        <a:bodyPr/>
        <a:lstStyle/>
        <a:p>
          <a:endParaRPr lang="en-US"/>
        </a:p>
      </dgm:t>
    </dgm:pt>
    <dgm:pt modelId="{8ABE7D4B-77FE-441B-BECD-E19A6969AA64}">
      <dgm:prSet phldrT="[Text]"/>
      <dgm:spPr/>
      <dgm:t>
        <a:bodyPr/>
        <a:lstStyle/>
        <a:p>
          <a:r>
            <a:rPr lang="en-US" dirty="0" smtClean="0"/>
            <a:t>With K-Means Clustering</a:t>
          </a:r>
          <a:endParaRPr lang="en-US" dirty="0"/>
        </a:p>
      </dgm:t>
    </dgm:pt>
    <dgm:pt modelId="{8973A301-8E99-40CD-AA27-B3F8F9432A17}" type="parTrans" cxnId="{BA828E75-2495-414D-BC39-03D4AD242BAD}">
      <dgm:prSet/>
      <dgm:spPr/>
      <dgm:t>
        <a:bodyPr/>
        <a:lstStyle/>
        <a:p>
          <a:endParaRPr lang="en-US"/>
        </a:p>
      </dgm:t>
    </dgm:pt>
    <dgm:pt modelId="{A1926CB8-F727-45D7-9011-BE1B3CC81E86}" type="sibTrans" cxnId="{BA828E75-2495-414D-BC39-03D4AD242BAD}">
      <dgm:prSet/>
      <dgm:spPr/>
      <dgm:t>
        <a:bodyPr/>
        <a:lstStyle/>
        <a:p>
          <a:endParaRPr lang="en-US"/>
        </a:p>
      </dgm:t>
    </dgm:pt>
    <dgm:pt modelId="{1B707555-3A9F-4775-97ED-0A670D94A948}">
      <dgm:prSet phldrT="[Text]"/>
      <dgm:spPr/>
      <dgm:t>
        <a:bodyPr/>
        <a:lstStyle/>
        <a:p>
          <a:r>
            <a:rPr lang="en-US" dirty="0" smtClean="0"/>
            <a:t>HRP</a:t>
          </a:r>
          <a:endParaRPr lang="en-US" dirty="0"/>
        </a:p>
      </dgm:t>
    </dgm:pt>
    <dgm:pt modelId="{71994CD0-8257-4DCE-84E1-D9DC5118EF93}" type="parTrans" cxnId="{57D298ED-CD3D-4CC4-86F1-2A9299888446}">
      <dgm:prSet/>
      <dgm:spPr/>
      <dgm:t>
        <a:bodyPr/>
        <a:lstStyle/>
        <a:p>
          <a:endParaRPr lang="en-US"/>
        </a:p>
      </dgm:t>
    </dgm:pt>
    <dgm:pt modelId="{23FF324A-9D1C-42E2-A340-2EA04AC25DB4}" type="sibTrans" cxnId="{57D298ED-CD3D-4CC4-86F1-2A9299888446}">
      <dgm:prSet/>
      <dgm:spPr/>
      <dgm:t>
        <a:bodyPr/>
        <a:lstStyle/>
        <a:p>
          <a:endParaRPr lang="en-US"/>
        </a:p>
      </dgm:t>
    </dgm:pt>
    <dgm:pt modelId="{E8BC3539-BA3B-4A08-BDE9-491D60F2A4B2}">
      <dgm:prSet phldrT="[Text]"/>
      <dgm:spPr/>
      <dgm:t>
        <a:bodyPr/>
        <a:lstStyle/>
        <a:p>
          <a:endParaRPr lang="en-US" dirty="0"/>
        </a:p>
      </dgm:t>
    </dgm:pt>
    <dgm:pt modelId="{292DB2A1-E096-4437-9CC0-4CDC5D331000}" type="parTrans" cxnId="{44673712-C2FB-4713-9B00-8B0D5383E6A5}">
      <dgm:prSet/>
      <dgm:spPr/>
      <dgm:t>
        <a:bodyPr/>
        <a:lstStyle/>
        <a:p>
          <a:endParaRPr lang="en-US"/>
        </a:p>
      </dgm:t>
    </dgm:pt>
    <dgm:pt modelId="{957C257B-2F11-4A17-8A3C-1AE9C544DFD0}" type="sibTrans" cxnId="{44673712-C2FB-4713-9B00-8B0D5383E6A5}">
      <dgm:prSet/>
      <dgm:spPr/>
      <dgm:t>
        <a:bodyPr/>
        <a:lstStyle/>
        <a:p>
          <a:endParaRPr lang="en-US"/>
        </a:p>
      </dgm:t>
    </dgm:pt>
    <dgm:pt modelId="{3A055636-A03C-4162-9C4B-326320B921BD}">
      <dgm:prSet phldrT="[Text]"/>
      <dgm:spPr/>
      <dgm:t>
        <a:bodyPr/>
        <a:lstStyle/>
        <a:p>
          <a:r>
            <a:rPr lang="en-US" dirty="0" smtClean="0"/>
            <a:t>Inverse Variance</a:t>
          </a:r>
          <a:endParaRPr lang="en-US" dirty="0"/>
        </a:p>
      </dgm:t>
    </dgm:pt>
    <dgm:pt modelId="{FB661388-422E-4CF6-BCFC-9B1B154F5160}" type="parTrans" cxnId="{F5BB85E8-B67E-44EF-8E89-EAF5CFE9BAE0}">
      <dgm:prSet/>
      <dgm:spPr/>
      <dgm:t>
        <a:bodyPr/>
        <a:lstStyle/>
        <a:p>
          <a:endParaRPr lang="en-US"/>
        </a:p>
      </dgm:t>
    </dgm:pt>
    <dgm:pt modelId="{D2C6E48C-F4E3-4786-9488-31BFF791CE82}" type="sibTrans" cxnId="{F5BB85E8-B67E-44EF-8E89-EAF5CFE9BAE0}">
      <dgm:prSet/>
      <dgm:spPr/>
      <dgm:t>
        <a:bodyPr/>
        <a:lstStyle/>
        <a:p>
          <a:endParaRPr lang="en-US"/>
        </a:p>
      </dgm:t>
    </dgm:pt>
    <dgm:pt modelId="{810B7FC3-7838-42ED-ACD3-C02FAB5EB7B4}">
      <dgm:prSet phldrT="[Text]"/>
      <dgm:spPr/>
      <dgm:t>
        <a:bodyPr/>
        <a:lstStyle/>
        <a:p>
          <a:r>
            <a:rPr lang="en-US" dirty="0" smtClean="0"/>
            <a:t>BCRP Strategy</a:t>
          </a:r>
          <a:endParaRPr lang="en-US" dirty="0"/>
        </a:p>
      </dgm:t>
    </dgm:pt>
    <dgm:pt modelId="{A6246960-1955-4C7D-AAEF-B8DC9769991A}" type="parTrans" cxnId="{BF5916E7-5C36-4692-8CEC-44AEAFDB9980}">
      <dgm:prSet/>
      <dgm:spPr/>
      <dgm:t>
        <a:bodyPr/>
        <a:lstStyle/>
        <a:p>
          <a:endParaRPr lang="en-US"/>
        </a:p>
      </dgm:t>
    </dgm:pt>
    <dgm:pt modelId="{65D6B349-D618-4BE9-A626-6FEB6A2D4DA1}" type="sibTrans" cxnId="{BF5916E7-5C36-4692-8CEC-44AEAFDB9980}">
      <dgm:prSet/>
      <dgm:spPr/>
      <dgm:t>
        <a:bodyPr/>
        <a:lstStyle/>
        <a:p>
          <a:endParaRPr lang="en-US"/>
        </a:p>
      </dgm:t>
    </dgm:pt>
    <dgm:pt modelId="{0A9874FD-6A65-492D-8D38-D9EC0B16C739}">
      <dgm:prSet phldrT="[Text]"/>
      <dgm:spPr/>
      <dgm:t>
        <a:bodyPr/>
        <a:lstStyle/>
        <a:p>
          <a:r>
            <a:rPr lang="en-US" dirty="0" smtClean="0"/>
            <a:t>HREC </a:t>
          </a:r>
          <a:endParaRPr lang="en-US" dirty="0"/>
        </a:p>
      </dgm:t>
    </dgm:pt>
    <dgm:pt modelId="{52EB01CB-F283-4132-8A0C-BE08F36E064B}" type="parTrans" cxnId="{5E4747AB-AF0B-4206-9951-8FC05A2BE2AE}">
      <dgm:prSet/>
      <dgm:spPr/>
      <dgm:t>
        <a:bodyPr/>
        <a:lstStyle/>
        <a:p>
          <a:endParaRPr lang="en-US"/>
        </a:p>
      </dgm:t>
    </dgm:pt>
    <dgm:pt modelId="{7BCC1EF4-DDAF-47A4-A2ED-CA6F7BDECEB1}" type="sibTrans" cxnId="{5E4747AB-AF0B-4206-9951-8FC05A2BE2AE}">
      <dgm:prSet/>
      <dgm:spPr/>
      <dgm:t>
        <a:bodyPr/>
        <a:lstStyle/>
        <a:p>
          <a:endParaRPr lang="en-US"/>
        </a:p>
      </dgm:t>
    </dgm:pt>
    <dgm:pt modelId="{2B559610-95A5-41E1-9797-56D49B9854D7}">
      <dgm:prSet phldrT="[Text]"/>
      <dgm:spPr/>
      <dgm:t>
        <a:bodyPr/>
        <a:lstStyle/>
        <a:p>
          <a:r>
            <a:rPr lang="en-US" dirty="0" smtClean="0"/>
            <a:t>Inverse Variance</a:t>
          </a:r>
          <a:endParaRPr lang="en-US" dirty="0"/>
        </a:p>
      </dgm:t>
    </dgm:pt>
    <dgm:pt modelId="{DE6BAA6D-4C30-4C7B-8384-449D6D6E8815}" type="parTrans" cxnId="{6DE50DBC-6481-4B74-A47E-F05862273959}">
      <dgm:prSet/>
      <dgm:spPr/>
      <dgm:t>
        <a:bodyPr/>
        <a:lstStyle/>
        <a:p>
          <a:endParaRPr lang="en-US"/>
        </a:p>
      </dgm:t>
    </dgm:pt>
    <dgm:pt modelId="{CBFD89CD-CE2B-4B4A-91BF-1D6389BBF24E}" type="sibTrans" cxnId="{6DE50DBC-6481-4B74-A47E-F05862273959}">
      <dgm:prSet/>
      <dgm:spPr/>
      <dgm:t>
        <a:bodyPr/>
        <a:lstStyle/>
        <a:p>
          <a:endParaRPr lang="en-US"/>
        </a:p>
      </dgm:t>
    </dgm:pt>
    <dgm:pt modelId="{C39FD998-2CA0-4D77-8C7A-3680ED6EAD67}">
      <dgm:prSet phldrT="[Text]"/>
      <dgm:spPr/>
      <dgm:t>
        <a:bodyPr/>
        <a:lstStyle/>
        <a:p>
          <a:r>
            <a:rPr lang="en-US" dirty="0" smtClean="0"/>
            <a:t>CLA Algorithm</a:t>
          </a:r>
          <a:endParaRPr lang="en-US" dirty="0"/>
        </a:p>
      </dgm:t>
    </dgm:pt>
    <dgm:pt modelId="{F0FFD3F3-16F6-4589-B2E4-2F840A5B3C13}" type="parTrans" cxnId="{F30423E0-604F-4170-9866-DCF9C7FA855A}">
      <dgm:prSet/>
      <dgm:spPr/>
      <dgm:t>
        <a:bodyPr/>
        <a:lstStyle/>
        <a:p>
          <a:endParaRPr lang="en-US"/>
        </a:p>
      </dgm:t>
    </dgm:pt>
    <dgm:pt modelId="{08EB321E-1984-4CBC-AE98-5D74E9626F66}" type="sibTrans" cxnId="{F30423E0-604F-4170-9866-DCF9C7FA855A}">
      <dgm:prSet/>
      <dgm:spPr/>
      <dgm:t>
        <a:bodyPr/>
        <a:lstStyle/>
        <a:p>
          <a:endParaRPr lang="en-US"/>
        </a:p>
      </dgm:t>
    </dgm:pt>
    <dgm:pt modelId="{022DA3BE-EE98-47CF-B8D6-AF9D51F5AEF7}" type="pres">
      <dgm:prSet presAssocID="{514771A8-1E35-4ECB-995C-7742D725CAC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9D8218-73BF-4CBE-B705-E225345596B5}" type="pres">
      <dgm:prSet presAssocID="{514771A8-1E35-4ECB-995C-7742D725CACA}" presName="tSp" presStyleCnt="0"/>
      <dgm:spPr/>
    </dgm:pt>
    <dgm:pt modelId="{C9E0F234-CE3A-4A33-84D2-88502460CB50}" type="pres">
      <dgm:prSet presAssocID="{514771A8-1E35-4ECB-995C-7742D725CACA}" presName="bSp" presStyleCnt="0"/>
      <dgm:spPr/>
    </dgm:pt>
    <dgm:pt modelId="{3585EA1F-7DFF-4B7D-AD68-325D24097948}" type="pres">
      <dgm:prSet presAssocID="{514771A8-1E35-4ECB-995C-7742D725CACA}" presName="process" presStyleCnt="0"/>
      <dgm:spPr/>
    </dgm:pt>
    <dgm:pt modelId="{1358B53E-8124-479C-B7BD-498D1981022F}" type="pres">
      <dgm:prSet presAssocID="{A67D6DC4-2529-4D71-8ECD-5562E8616966}" presName="composite1" presStyleCnt="0"/>
      <dgm:spPr/>
    </dgm:pt>
    <dgm:pt modelId="{29E2182B-F0F1-4748-BE4C-72D3C17C8272}" type="pres">
      <dgm:prSet presAssocID="{A67D6DC4-2529-4D71-8ECD-5562E8616966}" presName="dummyNode1" presStyleLbl="node1" presStyleIdx="0" presStyleCnt="3"/>
      <dgm:spPr/>
    </dgm:pt>
    <dgm:pt modelId="{56F1B1B6-0B74-4978-9831-BA6F03B8F4B6}" type="pres">
      <dgm:prSet presAssocID="{A67D6DC4-2529-4D71-8ECD-5562E8616966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D9FF32-F678-45A1-BE6A-053C20E80190}" type="pres">
      <dgm:prSet presAssocID="{A67D6DC4-2529-4D71-8ECD-5562E8616966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195A26-9D85-4009-BBC4-650D82675574}" type="pres">
      <dgm:prSet presAssocID="{A67D6DC4-2529-4D71-8ECD-5562E8616966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FA2357-485C-459A-9447-9752851ECF7F}" type="pres">
      <dgm:prSet presAssocID="{A67D6DC4-2529-4D71-8ECD-5562E8616966}" presName="connSite1" presStyleCnt="0"/>
      <dgm:spPr/>
    </dgm:pt>
    <dgm:pt modelId="{128D0C8C-362F-4AB2-9DD9-8C1059B30407}" type="pres">
      <dgm:prSet presAssocID="{68612BC7-31E5-4E41-A755-7094DBE821D6}" presName="Name9" presStyleLbl="sibTrans2D1" presStyleIdx="0" presStyleCnt="2"/>
      <dgm:spPr/>
      <dgm:t>
        <a:bodyPr/>
        <a:lstStyle/>
        <a:p>
          <a:endParaRPr lang="en-US"/>
        </a:p>
      </dgm:t>
    </dgm:pt>
    <dgm:pt modelId="{8F8A808F-44F3-43EE-856A-456B5114C0A2}" type="pres">
      <dgm:prSet presAssocID="{1EA29B84-3C63-4DCB-B9C3-D1B5A621A5ED}" presName="composite2" presStyleCnt="0"/>
      <dgm:spPr/>
    </dgm:pt>
    <dgm:pt modelId="{FD551D08-2D93-4967-A4B8-2A4B894F8DE0}" type="pres">
      <dgm:prSet presAssocID="{1EA29B84-3C63-4DCB-B9C3-D1B5A621A5ED}" presName="dummyNode2" presStyleLbl="node1" presStyleIdx="0" presStyleCnt="3"/>
      <dgm:spPr/>
    </dgm:pt>
    <dgm:pt modelId="{A216AC8C-2AA4-44F9-84CE-293E60D8EFF5}" type="pres">
      <dgm:prSet presAssocID="{1EA29B84-3C63-4DCB-B9C3-D1B5A621A5ED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4192FE-28F8-4901-80E6-94F70D8DBA0B}" type="pres">
      <dgm:prSet presAssocID="{1EA29B84-3C63-4DCB-B9C3-D1B5A621A5ED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2EE0DB-BD6B-4A60-BB89-DE9E6C1DE669}" type="pres">
      <dgm:prSet presAssocID="{1EA29B84-3C63-4DCB-B9C3-D1B5A621A5ED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697226-9724-46F3-970C-5E95252246A6}" type="pres">
      <dgm:prSet presAssocID="{1EA29B84-3C63-4DCB-B9C3-D1B5A621A5ED}" presName="connSite2" presStyleCnt="0"/>
      <dgm:spPr/>
    </dgm:pt>
    <dgm:pt modelId="{AF0E3B8C-BF73-4646-A61D-FCB83B37A049}" type="pres">
      <dgm:prSet presAssocID="{70CD041E-A1C2-48D5-8DE1-BD8DBAE8DD95}" presName="Name18" presStyleLbl="sibTrans2D1" presStyleIdx="1" presStyleCnt="2"/>
      <dgm:spPr/>
      <dgm:t>
        <a:bodyPr/>
        <a:lstStyle/>
        <a:p>
          <a:endParaRPr lang="en-US"/>
        </a:p>
      </dgm:t>
    </dgm:pt>
    <dgm:pt modelId="{BE141979-3E35-4089-A229-C70FBF1F3175}" type="pres">
      <dgm:prSet presAssocID="{8ABE7D4B-77FE-441B-BECD-E19A6969AA64}" presName="composite1" presStyleCnt="0"/>
      <dgm:spPr/>
    </dgm:pt>
    <dgm:pt modelId="{E3EC0223-BCFA-408D-AA38-A6E9D6484C08}" type="pres">
      <dgm:prSet presAssocID="{8ABE7D4B-77FE-441B-BECD-E19A6969AA64}" presName="dummyNode1" presStyleLbl="node1" presStyleIdx="1" presStyleCnt="3"/>
      <dgm:spPr/>
    </dgm:pt>
    <dgm:pt modelId="{D6A170B6-7FE3-4D4B-8AFF-3B5B3963A11F}" type="pres">
      <dgm:prSet presAssocID="{8ABE7D4B-77FE-441B-BECD-E19A6969AA64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72A1C-6DF9-435B-AA61-9987E4D73E03}" type="pres">
      <dgm:prSet presAssocID="{8ABE7D4B-77FE-441B-BECD-E19A6969AA64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0D3D83-54A3-47F3-A83F-801843D5C718}" type="pres">
      <dgm:prSet presAssocID="{8ABE7D4B-77FE-441B-BECD-E19A6969AA64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DCA8C-9E14-4824-A7CF-5C3A8E37028E}" type="pres">
      <dgm:prSet presAssocID="{8ABE7D4B-77FE-441B-BECD-E19A6969AA64}" presName="connSite1" presStyleCnt="0"/>
      <dgm:spPr/>
    </dgm:pt>
  </dgm:ptLst>
  <dgm:cxnLst>
    <dgm:cxn modelId="{5E4747AB-AF0B-4206-9951-8FC05A2BE2AE}" srcId="{8ABE7D4B-77FE-441B-BECD-E19A6969AA64}" destId="{0A9874FD-6A65-492D-8D38-D9EC0B16C739}" srcOrd="1" destOrd="0" parTransId="{52EB01CB-F283-4132-8A0C-BE08F36E064B}" sibTransId="{7BCC1EF4-DDAF-47A4-A2ED-CA6F7BDECEB1}"/>
    <dgm:cxn modelId="{F5BB85E8-B67E-44EF-8E89-EAF5CFE9BAE0}" srcId="{1EA29B84-3C63-4DCB-B9C3-D1B5A621A5ED}" destId="{3A055636-A03C-4162-9C4B-326320B921BD}" srcOrd="2" destOrd="0" parTransId="{FB661388-422E-4CF6-BCFC-9B1B154F5160}" sibTransId="{D2C6E48C-F4E3-4786-9488-31BFF791CE82}"/>
    <dgm:cxn modelId="{AEA385A0-88B7-42A6-BBD2-4D834B30DE3C}" type="presOf" srcId="{2B559610-95A5-41E1-9797-56D49B9854D7}" destId="{89E72A1C-6DF9-435B-AA61-9987E4D73E03}" srcOrd="1" destOrd="2" presId="urn:microsoft.com/office/officeart/2005/8/layout/hProcess4"/>
    <dgm:cxn modelId="{5F6CD06A-1699-4881-A9E8-97F12C062DF2}" type="presOf" srcId="{D570C5E1-5393-4263-BEEE-AF5104D651D6}" destId="{56F1B1B6-0B74-4978-9831-BA6F03B8F4B6}" srcOrd="0" destOrd="0" presId="urn:microsoft.com/office/officeart/2005/8/layout/hProcess4"/>
    <dgm:cxn modelId="{121DC831-1CD9-4B6F-8C2E-83BBFC9162AC}" srcId="{514771A8-1E35-4ECB-995C-7742D725CACA}" destId="{A67D6DC4-2529-4D71-8ECD-5562E8616966}" srcOrd="0" destOrd="0" parTransId="{C1B27F8C-0D14-45AC-B18D-3B1EF989B4AC}" sibTransId="{68612BC7-31E5-4E41-A755-7094DBE821D6}"/>
    <dgm:cxn modelId="{79F2B7D1-7C78-476E-9E0C-6772B5898400}" type="presOf" srcId="{1EA29B84-3C63-4DCB-B9C3-D1B5A621A5ED}" destId="{A92EE0DB-BD6B-4A60-BB89-DE9E6C1DE669}" srcOrd="0" destOrd="0" presId="urn:microsoft.com/office/officeart/2005/8/layout/hProcess4"/>
    <dgm:cxn modelId="{BF5916E7-5C36-4692-8CEC-44AEAFDB9980}" srcId="{1EA29B84-3C63-4DCB-B9C3-D1B5A621A5ED}" destId="{810B7FC3-7838-42ED-ACD3-C02FAB5EB7B4}" srcOrd="3" destOrd="0" parTransId="{A6246960-1955-4C7D-AAEF-B8DC9769991A}" sibTransId="{65D6B349-D618-4BE9-A626-6FEB6A2D4DA1}"/>
    <dgm:cxn modelId="{35695789-95C0-4D78-8F87-B1A8C1B15441}" type="presOf" srcId="{E8BC3539-BA3B-4A08-BDE9-491D60F2A4B2}" destId="{89E72A1C-6DF9-435B-AA61-9987E4D73E03}" srcOrd="1" destOrd="4" presId="urn:microsoft.com/office/officeart/2005/8/layout/hProcess4"/>
    <dgm:cxn modelId="{44673712-C2FB-4713-9B00-8B0D5383E6A5}" srcId="{8ABE7D4B-77FE-441B-BECD-E19A6969AA64}" destId="{E8BC3539-BA3B-4A08-BDE9-491D60F2A4B2}" srcOrd="4" destOrd="0" parTransId="{292DB2A1-E096-4437-9CC0-4CDC5D331000}" sibTransId="{957C257B-2F11-4A17-8A3C-1AE9C544DFD0}"/>
    <dgm:cxn modelId="{15D254EC-2E01-4D54-B347-A1C8FDD04988}" type="presOf" srcId="{00C9458E-9AF7-4DFF-AB90-AEC184AA02A2}" destId="{A216AC8C-2AA4-44F9-84CE-293E60D8EFF5}" srcOrd="0" destOrd="0" presId="urn:microsoft.com/office/officeart/2005/8/layout/hProcess4"/>
    <dgm:cxn modelId="{1511C9DF-A3FB-4AD7-A026-9A2063B8AF6D}" type="presOf" srcId="{AED2EE55-F0C0-45A3-B4F3-3122DB1257E6}" destId="{56F1B1B6-0B74-4978-9831-BA6F03B8F4B6}" srcOrd="0" destOrd="1" presId="urn:microsoft.com/office/officeart/2005/8/layout/hProcess4"/>
    <dgm:cxn modelId="{17F5F225-A560-44BF-BB44-760B6659C30E}" type="presOf" srcId="{1B707555-3A9F-4775-97ED-0A670D94A948}" destId="{89E72A1C-6DF9-435B-AA61-9987E4D73E03}" srcOrd="1" destOrd="0" presId="urn:microsoft.com/office/officeart/2005/8/layout/hProcess4"/>
    <dgm:cxn modelId="{7E9968BB-E2A4-4C84-BFC2-2485B21489F1}" type="presOf" srcId="{00C9458E-9AF7-4DFF-AB90-AEC184AA02A2}" destId="{AB4192FE-28F8-4901-80E6-94F70D8DBA0B}" srcOrd="1" destOrd="0" presId="urn:microsoft.com/office/officeart/2005/8/layout/hProcess4"/>
    <dgm:cxn modelId="{7984436D-B25E-4A0C-B702-267735076BDB}" type="presOf" srcId="{2B559610-95A5-41E1-9797-56D49B9854D7}" destId="{D6A170B6-7FE3-4D4B-8AFF-3B5B3963A11F}" srcOrd="0" destOrd="2" presId="urn:microsoft.com/office/officeart/2005/8/layout/hProcess4"/>
    <dgm:cxn modelId="{B4A17920-EA9E-43CB-AED5-21D455BCB475}" type="presOf" srcId="{8ABE7D4B-77FE-441B-BECD-E19A6969AA64}" destId="{520D3D83-54A3-47F3-A83F-801843D5C718}" srcOrd="0" destOrd="0" presId="urn:microsoft.com/office/officeart/2005/8/layout/hProcess4"/>
    <dgm:cxn modelId="{6E8E2379-DEA1-4210-BEDE-B324E599CD97}" type="presOf" srcId="{FDE2A103-EB1C-4E34-AF0B-6B38AE0069B2}" destId="{AB4192FE-28F8-4901-80E6-94F70D8DBA0B}" srcOrd="1" destOrd="1" presId="urn:microsoft.com/office/officeart/2005/8/layout/hProcess4"/>
    <dgm:cxn modelId="{8F4D1404-2A81-4A7D-9589-1C62FEE47ECD}" type="presOf" srcId="{0A9874FD-6A65-492D-8D38-D9EC0B16C739}" destId="{D6A170B6-7FE3-4D4B-8AFF-3B5B3963A11F}" srcOrd="0" destOrd="1" presId="urn:microsoft.com/office/officeart/2005/8/layout/hProcess4"/>
    <dgm:cxn modelId="{65BD3144-6F0E-4D1A-B6AF-4E0E92548866}" srcId="{1EA29B84-3C63-4DCB-B9C3-D1B5A621A5ED}" destId="{00C9458E-9AF7-4DFF-AB90-AEC184AA02A2}" srcOrd="0" destOrd="0" parTransId="{F8B24E4E-D00A-4946-A7B0-9D1A2E367F7F}" sibTransId="{060D3D27-EAE5-4EA6-82E4-35C79E5938B8}"/>
    <dgm:cxn modelId="{4D632C06-BA0E-4D67-A969-4EF12A4366E8}" type="presOf" srcId="{3A055636-A03C-4162-9C4B-326320B921BD}" destId="{AB4192FE-28F8-4901-80E6-94F70D8DBA0B}" srcOrd="1" destOrd="2" presId="urn:microsoft.com/office/officeart/2005/8/layout/hProcess4"/>
    <dgm:cxn modelId="{C02E61E5-0670-4933-806B-E79D093A164E}" type="presOf" srcId="{C39FD998-2CA0-4D77-8C7A-3680ED6EAD67}" destId="{89E72A1C-6DF9-435B-AA61-9987E4D73E03}" srcOrd="1" destOrd="3" presId="urn:microsoft.com/office/officeart/2005/8/layout/hProcess4"/>
    <dgm:cxn modelId="{CDFFE60E-16EA-4A10-83D8-CF2F40466628}" type="presOf" srcId="{AED2EE55-F0C0-45A3-B4F3-3122DB1257E6}" destId="{37D9FF32-F678-45A1-BE6A-053C20E80190}" srcOrd="1" destOrd="1" presId="urn:microsoft.com/office/officeart/2005/8/layout/hProcess4"/>
    <dgm:cxn modelId="{F30423E0-604F-4170-9866-DCF9C7FA855A}" srcId="{8ABE7D4B-77FE-441B-BECD-E19A6969AA64}" destId="{C39FD998-2CA0-4D77-8C7A-3680ED6EAD67}" srcOrd="3" destOrd="0" parTransId="{F0FFD3F3-16F6-4589-B2E4-2F840A5B3C13}" sibTransId="{08EB321E-1984-4CBC-AE98-5D74E9626F66}"/>
    <dgm:cxn modelId="{5BB7DBD6-9722-4928-A78F-843894AF1DB6}" type="presOf" srcId="{810B7FC3-7838-42ED-ACD3-C02FAB5EB7B4}" destId="{A216AC8C-2AA4-44F9-84CE-293E60D8EFF5}" srcOrd="0" destOrd="3" presId="urn:microsoft.com/office/officeart/2005/8/layout/hProcess4"/>
    <dgm:cxn modelId="{B39A532B-3406-4F1B-9419-8D89D5B6A672}" type="presOf" srcId="{0A9874FD-6A65-492D-8D38-D9EC0B16C739}" destId="{89E72A1C-6DF9-435B-AA61-9987E4D73E03}" srcOrd="1" destOrd="1" presId="urn:microsoft.com/office/officeart/2005/8/layout/hProcess4"/>
    <dgm:cxn modelId="{32F32290-0C97-4628-B0F1-A8D03335FFAA}" type="presOf" srcId="{68612BC7-31E5-4E41-A755-7094DBE821D6}" destId="{128D0C8C-362F-4AB2-9DD9-8C1059B30407}" srcOrd="0" destOrd="0" presId="urn:microsoft.com/office/officeart/2005/8/layout/hProcess4"/>
    <dgm:cxn modelId="{EFF1651E-3977-4AFF-85BA-81268C0C4B36}" type="presOf" srcId="{1B707555-3A9F-4775-97ED-0A670D94A948}" destId="{D6A170B6-7FE3-4D4B-8AFF-3B5B3963A11F}" srcOrd="0" destOrd="0" presId="urn:microsoft.com/office/officeart/2005/8/layout/hProcess4"/>
    <dgm:cxn modelId="{9E8FE72F-54D9-4F8E-BC3C-E514967F2935}" type="presOf" srcId="{D570C5E1-5393-4263-BEEE-AF5104D651D6}" destId="{37D9FF32-F678-45A1-BE6A-053C20E80190}" srcOrd="1" destOrd="0" presId="urn:microsoft.com/office/officeart/2005/8/layout/hProcess4"/>
    <dgm:cxn modelId="{E5840050-3127-4626-8169-359B5EC29096}" type="presOf" srcId="{810B7FC3-7838-42ED-ACD3-C02FAB5EB7B4}" destId="{AB4192FE-28F8-4901-80E6-94F70D8DBA0B}" srcOrd="1" destOrd="3" presId="urn:microsoft.com/office/officeart/2005/8/layout/hProcess4"/>
    <dgm:cxn modelId="{D6DF9623-7351-4780-A734-0CED1A424D44}" type="presOf" srcId="{FDE2A103-EB1C-4E34-AF0B-6B38AE0069B2}" destId="{A216AC8C-2AA4-44F9-84CE-293E60D8EFF5}" srcOrd="0" destOrd="1" presId="urn:microsoft.com/office/officeart/2005/8/layout/hProcess4"/>
    <dgm:cxn modelId="{6DE50DBC-6481-4B74-A47E-F05862273959}" srcId="{8ABE7D4B-77FE-441B-BECD-E19A6969AA64}" destId="{2B559610-95A5-41E1-9797-56D49B9854D7}" srcOrd="2" destOrd="0" parTransId="{DE6BAA6D-4C30-4C7B-8384-449D6D6E8815}" sibTransId="{CBFD89CD-CE2B-4B4A-91BF-1D6389BBF24E}"/>
    <dgm:cxn modelId="{5DE8C61E-4A16-4EDE-949D-FA6064DF087F}" type="presOf" srcId="{514771A8-1E35-4ECB-995C-7742D725CACA}" destId="{022DA3BE-EE98-47CF-B8D6-AF9D51F5AEF7}" srcOrd="0" destOrd="0" presId="urn:microsoft.com/office/officeart/2005/8/layout/hProcess4"/>
    <dgm:cxn modelId="{97C82358-7B52-4DDC-8A12-3ABC865D6D5B}" type="presOf" srcId="{E8BC3539-BA3B-4A08-BDE9-491D60F2A4B2}" destId="{D6A170B6-7FE3-4D4B-8AFF-3B5B3963A11F}" srcOrd="0" destOrd="4" presId="urn:microsoft.com/office/officeart/2005/8/layout/hProcess4"/>
    <dgm:cxn modelId="{BA828E75-2495-414D-BC39-03D4AD242BAD}" srcId="{514771A8-1E35-4ECB-995C-7742D725CACA}" destId="{8ABE7D4B-77FE-441B-BECD-E19A6969AA64}" srcOrd="2" destOrd="0" parTransId="{8973A301-8E99-40CD-AA27-B3F8F9432A17}" sibTransId="{A1926CB8-F727-45D7-9011-BE1B3CC81E86}"/>
    <dgm:cxn modelId="{15C1BE41-A1BC-4AC7-A4F3-ED06FDB1642B}" type="presOf" srcId="{3A055636-A03C-4162-9C4B-326320B921BD}" destId="{A216AC8C-2AA4-44F9-84CE-293E60D8EFF5}" srcOrd="0" destOrd="2" presId="urn:microsoft.com/office/officeart/2005/8/layout/hProcess4"/>
    <dgm:cxn modelId="{BCCF365C-AEC2-4C53-A1F7-D4D6BE250B98}" srcId="{A67D6DC4-2529-4D71-8ECD-5562E8616966}" destId="{AED2EE55-F0C0-45A3-B4F3-3122DB1257E6}" srcOrd="1" destOrd="0" parTransId="{662F6BAD-9D03-4DD2-AD02-C848E9AF4373}" sibTransId="{42480F24-3BFA-429E-9B44-EC1A66645FBA}"/>
    <dgm:cxn modelId="{F74BB1B1-D602-4451-AE86-EA7F6E252FC5}" srcId="{A67D6DC4-2529-4D71-8ECD-5562E8616966}" destId="{D570C5E1-5393-4263-BEEE-AF5104D651D6}" srcOrd="0" destOrd="0" parTransId="{78C63A9C-44EA-417D-BED8-18C0B85AEF45}" sibTransId="{3E8B7ECC-F38E-49E5-82F2-549E865836C7}"/>
    <dgm:cxn modelId="{57D298ED-CD3D-4CC4-86F1-2A9299888446}" srcId="{8ABE7D4B-77FE-441B-BECD-E19A6969AA64}" destId="{1B707555-3A9F-4775-97ED-0A670D94A948}" srcOrd="0" destOrd="0" parTransId="{71994CD0-8257-4DCE-84E1-D9DC5118EF93}" sibTransId="{23FF324A-9D1C-42E2-A340-2EA04AC25DB4}"/>
    <dgm:cxn modelId="{6037208F-3633-489F-B155-0DA3F4543889}" type="presOf" srcId="{C39FD998-2CA0-4D77-8C7A-3680ED6EAD67}" destId="{D6A170B6-7FE3-4D4B-8AFF-3B5B3963A11F}" srcOrd="0" destOrd="3" presId="urn:microsoft.com/office/officeart/2005/8/layout/hProcess4"/>
    <dgm:cxn modelId="{BCD0D3E9-02BD-4191-A57E-44C0E41D8590}" type="presOf" srcId="{70CD041E-A1C2-48D5-8DE1-BD8DBAE8DD95}" destId="{AF0E3B8C-BF73-4646-A61D-FCB83B37A049}" srcOrd="0" destOrd="0" presId="urn:microsoft.com/office/officeart/2005/8/layout/hProcess4"/>
    <dgm:cxn modelId="{D45E91EE-41E6-4665-8A61-A3DC6E4301E7}" type="presOf" srcId="{A67D6DC4-2529-4D71-8ECD-5562E8616966}" destId="{A2195A26-9D85-4009-BBC4-650D82675574}" srcOrd="0" destOrd="0" presId="urn:microsoft.com/office/officeart/2005/8/layout/hProcess4"/>
    <dgm:cxn modelId="{CF21CBE9-8991-4842-ADDB-A97CDE9DDF19}" srcId="{514771A8-1E35-4ECB-995C-7742D725CACA}" destId="{1EA29B84-3C63-4DCB-B9C3-D1B5A621A5ED}" srcOrd="1" destOrd="0" parTransId="{2894F83C-0E84-41C9-B798-283FA8BE4107}" sibTransId="{70CD041E-A1C2-48D5-8DE1-BD8DBAE8DD95}"/>
    <dgm:cxn modelId="{33DCF09D-2222-4041-A788-798CC003DBE4}" srcId="{1EA29B84-3C63-4DCB-B9C3-D1B5A621A5ED}" destId="{FDE2A103-EB1C-4E34-AF0B-6B38AE0069B2}" srcOrd="1" destOrd="0" parTransId="{C512492E-2171-46AB-831F-4B83F0D93ABE}" sibTransId="{4D72F406-A3AD-47DF-A4DC-D3BFA63D49D6}"/>
    <dgm:cxn modelId="{A78C30D1-B063-4E45-BF34-21FB5B5160EC}" type="presParOf" srcId="{022DA3BE-EE98-47CF-B8D6-AF9D51F5AEF7}" destId="{679D8218-73BF-4CBE-B705-E225345596B5}" srcOrd="0" destOrd="0" presId="urn:microsoft.com/office/officeart/2005/8/layout/hProcess4"/>
    <dgm:cxn modelId="{C67F812C-ED99-4FE9-B667-019EDB62D1FD}" type="presParOf" srcId="{022DA3BE-EE98-47CF-B8D6-AF9D51F5AEF7}" destId="{C9E0F234-CE3A-4A33-84D2-88502460CB50}" srcOrd="1" destOrd="0" presId="urn:microsoft.com/office/officeart/2005/8/layout/hProcess4"/>
    <dgm:cxn modelId="{41FC43ED-DD6D-4D6F-9F39-8606A278FD40}" type="presParOf" srcId="{022DA3BE-EE98-47CF-B8D6-AF9D51F5AEF7}" destId="{3585EA1F-7DFF-4B7D-AD68-325D24097948}" srcOrd="2" destOrd="0" presId="urn:microsoft.com/office/officeart/2005/8/layout/hProcess4"/>
    <dgm:cxn modelId="{C90CFDAB-63F2-4418-8E1D-99E469AF9D7E}" type="presParOf" srcId="{3585EA1F-7DFF-4B7D-AD68-325D24097948}" destId="{1358B53E-8124-479C-B7BD-498D1981022F}" srcOrd="0" destOrd="0" presId="urn:microsoft.com/office/officeart/2005/8/layout/hProcess4"/>
    <dgm:cxn modelId="{CC026800-010D-4A78-AB25-626463F79A2B}" type="presParOf" srcId="{1358B53E-8124-479C-B7BD-498D1981022F}" destId="{29E2182B-F0F1-4748-BE4C-72D3C17C8272}" srcOrd="0" destOrd="0" presId="urn:microsoft.com/office/officeart/2005/8/layout/hProcess4"/>
    <dgm:cxn modelId="{15830218-033A-4596-B6FD-93210B10CD5F}" type="presParOf" srcId="{1358B53E-8124-479C-B7BD-498D1981022F}" destId="{56F1B1B6-0B74-4978-9831-BA6F03B8F4B6}" srcOrd="1" destOrd="0" presId="urn:microsoft.com/office/officeart/2005/8/layout/hProcess4"/>
    <dgm:cxn modelId="{B4C65BFC-8421-4C3C-8088-652B6D6103B4}" type="presParOf" srcId="{1358B53E-8124-479C-B7BD-498D1981022F}" destId="{37D9FF32-F678-45A1-BE6A-053C20E80190}" srcOrd="2" destOrd="0" presId="urn:microsoft.com/office/officeart/2005/8/layout/hProcess4"/>
    <dgm:cxn modelId="{7231C8AF-1BB4-430B-950D-0DAA6C771CCC}" type="presParOf" srcId="{1358B53E-8124-479C-B7BD-498D1981022F}" destId="{A2195A26-9D85-4009-BBC4-650D82675574}" srcOrd="3" destOrd="0" presId="urn:microsoft.com/office/officeart/2005/8/layout/hProcess4"/>
    <dgm:cxn modelId="{F9783375-2638-4022-84DA-B8624D0095FE}" type="presParOf" srcId="{1358B53E-8124-479C-B7BD-498D1981022F}" destId="{BFFA2357-485C-459A-9447-9752851ECF7F}" srcOrd="4" destOrd="0" presId="urn:microsoft.com/office/officeart/2005/8/layout/hProcess4"/>
    <dgm:cxn modelId="{D8F3C2F7-4F4E-43ED-9571-B472514570C5}" type="presParOf" srcId="{3585EA1F-7DFF-4B7D-AD68-325D24097948}" destId="{128D0C8C-362F-4AB2-9DD9-8C1059B30407}" srcOrd="1" destOrd="0" presId="urn:microsoft.com/office/officeart/2005/8/layout/hProcess4"/>
    <dgm:cxn modelId="{8FF55171-04F2-47EA-8621-15D19C44F385}" type="presParOf" srcId="{3585EA1F-7DFF-4B7D-AD68-325D24097948}" destId="{8F8A808F-44F3-43EE-856A-456B5114C0A2}" srcOrd="2" destOrd="0" presId="urn:microsoft.com/office/officeart/2005/8/layout/hProcess4"/>
    <dgm:cxn modelId="{E82FA505-7581-420D-9526-61AFDDA329A9}" type="presParOf" srcId="{8F8A808F-44F3-43EE-856A-456B5114C0A2}" destId="{FD551D08-2D93-4967-A4B8-2A4B894F8DE0}" srcOrd="0" destOrd="0" presId="urn:microsoft.com/office/officeart/2005/8/layout/hProcess4"/>
    <dgm:cxn modelId="{BFDF3735-3DBD-4155-90D7-633B36E6A5D7}" type="presParOf" srcId="{8F8A808F-44F3-43EE-856A-456B5114C0A2}" destId="{A216AC8C-2AA4-44F9-84CE-293E60D8EFF5}" srcOrd="1" destOrd="0" presId="urn:microsoft.com/office/officeart/2005/8/layout/hProcess4"/>
    <dgm:cxn modelId="{7D069B07-6527-4F09-9EEC-99D6E26EE317}" type="presParOf" srcId="{8F8A808F-44F3-43EE-856A-456B5114C0A2}" destId="{AB4192FE-28F8-4901-80E6-94F70D8DBA0B}" srcOrd="2" destOrd="0" presId="urn:microsoft.com/office/officeart/2005/8/layout/hProcess4"/>
    <dgm:cxn modelId="{66E8B5B0-BEB3-4B2F-9508-9FE2EC1B65A8}" type="presParOf" srcId="{8F8A808F-44F3-43EE-856A-456B5114C0A2}" destId="{A92EE0DB-BD6B-4A60-BB89-DE9E6C1DE669}" srcOrd="3" destOrd="0" presId="urn:microsoft.com/office/officeart/2005/8/layout/hProcess4"/>
    <dgm:cxn modelId="{95C79CF8-BC21-45D3-AA4F-DBA17DF87483}" type="presParOf" srcId="{8F8A808F-44F3-43EE-856A-456B5114C0A2}" destId="{C1697226-9724-46F3-970C-5E95252246A6}" srcOrd="4" destOrd="0" presId="urn:microsoft.com/office/officeart/2005/8/layout/hProcess4"/>
    <dgm:cxn modelId="{74C47790-2B1B-42CC-B670-574CF272C3CD}" type="presParOf" srcId="{3585EA1F-7DFF-4B7D-AD68-325D24097948}" destId="{AF0E3B8C-BF73-4646-A61D-FCB83B37A049}" srcOrd="3" destOrd="0" presId="urn:microsoft.com/office/officeart/2005/8/layout/hProcess4"/>
    <dgm:cxn modelId="{5970C92B-AD05-4AE8-89CC-803E2CADA41B}" type="presParOf" srcId="{3585EA1F-7DFF-4B7D-AD68-325D24097948}" destId="{BE141979-3E35-4089-A229-C70FBF1F3175}" srcOrd="4" destOrd="0" presId="urn:microsoft.com/office/officeart/2005/8/layout/hProcess4"/>
    <dgm:cxn modelId="{7C146A63-F649-4513-BDE4-F467F7FDB75A}" type="presParOf" srcId="{BE141979-3E35-4089-A229-C70FBF1F3175}" destId="{E3EC0223-BCFA-408D-AA38-A6E9D6484C08}" srcOrd="0" destOrd="0" presId="urn:microsoft.com/office/officeart/2005/8/layout/hProcess4"/>
    <dgm:cxn modelId="{2B5A082F-2DD4-435C-ACF8-62351885CF85}" type="presParOf" srcId="{BE141979-3E35-4089-A229-C70FBF1F3175}" destId="{D6A170B6-7FE3-4D4B-8AFF-3B5B3963A11F}" srcOrd="1" destOrd="0" presId="urn:microsoft.com/office/officeart/2005/8/layout/hProcess4"/>
    <dgm:cxn modelId="{A5367325-F8D6-4939-9F42-8C683F7558F8}" type="presParOf" srcId="{BE141979-3E35-4089-A229-C70FBF1F3175}" destId="{89E72A1C-6DF9-435B-AA61-9987E4D73E03}" srcOrd="2" destOrd="0" presId="urn:microsoft.com/office/officeart/2005/8/layout/hProcess4"/>
    <dgm:cxn modelId="{83F08357-AFD5-4CA7-BEF7-40C7B3FAE664}" type="presParOf" srcId="{BE141979-3E35-4089-A229-C70FBF1F3175}" destId="{520D3D83-54A3-47F3-A83F-801843D5C718}" srcOrd="3" destOrd="0" presId="urn:microsoft.com/office/officeart/2005/8/layout/hProcess4"/>
    <dgm:cxn modelId="{F255FCB3-C38D-4788-BEE2-26EFC276A11F}" type="presParOf" srcId="{BE141979-3E35-4089-A229-C70FBF1F3175}" destId="{D57DCA8C-9E14-4824-A7CF-5C3A8E37028E}" srcOrd="4" destOrd="0" presId="urn:microsoft.com/office/officeart/2005/8/layout/h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A5569-9B70-415E-BA40-CC4ECF973E81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F1341-9742-4C30-92FD-1B388D6748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DA01-85C4-42D8-99EA-284A23D2CC64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EF22-56FB-4B78-A69A-ABAACE961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DA01-85C4-42D8-99EA-284A23D2CC64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EF22-56FB-4B78-A69A-ABAACE961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042"/>
            <a:ext cx="2057400" cy="43899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042"/>
            <a:ext cx="6019800" cy="43899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DA01-85C4-42D8-99EA-284A23D2CC64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EF22-56FB-4B78-A69A-ABAACE961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 type B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7863"/>
            <a:ext cx="435600" cy="435734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7863"/>
            <a:ext cx="435600" cy="435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2" name="Google Shape;124;p12"/>
          <p:cNvGrpSpPr/>
          <p:nvPr/>
        </p:nvGrpSpPr>
        <p:grpSpPr>
          <a:xfrm>
            <a:off x="818844" y="502488"/>
            <a:ext cx="2324700" cy="2325418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8026"/>
            <a:ext cx="5959200" cy="596104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976"/>
            <a:ext cx="5959200" cy="596104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1;p2"/>
          <p:cNvGrpSpPr/>
          <p:nvPr/>
        </p:nvGrpSpPr>
        <p:grpSpPr>
          <a:xfrm>
            <a:off x="501212" y="175928"/>
            <a:ext cx="2451351" cy="2452108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5;p2"/>
          <p:cNvGrpSpPr/>
          <p:nvPr/>
        </p:nvGrpSpPr>
        <p:grpSpPr>
          <a:xfrm>
            <a:off x="6427669" y="2503406"/>
            <a:ext cx="2324700" cy="2325418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2465"/>
            <a:ext cx="4720800" cy="1160158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DA01-85C4-42D8-99EA-284A23D2CC64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EF22-56FB-4B78-A69A-ABAACE961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DA01-85C4-42D8-99EA-284A23D2CC64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EF22-56FB-4B78-A69A-ABAACE961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DA01-85C4-42D8-99EA-284A23D2CC64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EF22-56FB-4B78-A69A-ABAACE961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DA01-85C4-42D8-99EA-284A23D2CC64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EF22-56FB-4B78-A69A-ABAACE961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DA01-85C4-42D8-99EA-284A23D2CC64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EF22-56FB-4B78-A69A-ABAACE961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DA01-85C4-42D8-99EA-284A23D2CC64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EF22-56FB-4B78-A69A-ABAACE961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DA01-85C4-42D8-99EA-284A23D2CC64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EF22-56FB-4B78-A69A-ABAACE961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DA01-85C4-42D8-99EA-284A23D2CC64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EF22-56FB-4B78-A69A-ABAACE961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9DA01-85C4-42D8-99EA-284A23D2CC64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8EF22-56FB-4B78-A69A-ABAACE961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lfinlab.readthedocs.io/en/latest/implementations/backtest_statistics.html" TargetMode="External"/><Relationship Id="rId2" Type="http://schemas.openxmlformats.org/officeDocument/2006/relationships/hyperlink" Target="https://mlfinlab.readthedocs.io/en/latest/portfolio_optimisation/risk_metrics.html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m/modernportfoliotheory.a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investopedia.com/terms/v/variance.a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investopedia.com/terms/s/standarddeviation.as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investopedia.com/terms/c/correlation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0166" y="2143916"/>
            <a:ext cx="6286544" cy="1160158"/>
          </a:xfrm>
        </p:spPr>
        <p:txBody>
          <a:bodyPr/>
          <a:lstStyle/>
          <a:p>
            <a:r>
              <a:rPr lang="en-US" dirty="0" smtClean="0"/>
              <a:t>Portfolio Optimization: Markowitz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"/>
          <p:cNvSpPr txBox="1">
            <a:spLocks noGrp="1"/>
          </p:cNvSpPr>
          <p:nvPr>
            <p:ph type="sldNum" idx="12"/>
          </p:nvPr>
        </p:nvSpPr>
        <p:spPr>
          <a:xfrm>
            <a:off x="8555875" y="4577863"/>
            <a:ext cx="435600" cy="435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3000364" y="285822"/>
            <a:ext cx="40005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All the disadvantages of CLA make CLA is unsuitable for practical applications.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This is where </a:t>
            </a:r>
            <a:r>
              <a:rPr lang="en-US" sz="3600" b="1" dirty="0" smtClean="0">
                <a:solidFill>
                  <a:srgbClr val="FF0000"/>
                </a:solidFill>
              </a:rPr>
              <a:t>Hierarchical Risk Parity (HRP) </a:t>
            </a:r>
            <a:r>
              <a:rPr lang="en-US" sz="2400" b="1" dirty="0" smtClean="0">
                <a:solidFill>
                  <a:srgbClr val="00B050"/>
                </a:solidFill>
              </a:rPr>
              <a:t>by Marcos Lopez de Prado </a:t>
            </a:r>
            <a:r>
              <a:rPr lang="en-US" sz="2400" b="1" dirty="0" smtClean="0"/>
              <a:t>comes and improve upon them. </a:t>
            </a:r>
            <a:endParaRPr lang="en-US" sz="2400" b="1" dirty="0"/>
          </a:p>
        </p:txBody>
      </p:sp>
      <p:grpSp>
        <p:nvGrpSpPr>
          <p:cNvPr id="2" name="Google Shape;660;p39"/>
          <p:cNvGrpSpPr/>
          <p:nvPr/>
        </p:nvGrpSpPr>
        <p:grpSpPr>
          <a:xfrm>
            <a:off x="1785918" y="1500644"/>
            <a:ext cx="369505" cy="268266"/>
            <a:chOff x="4604550" y="3714775"/>
            <a:chExt cx="439625" cy="319075"/>
          </a:xfrm>
        </p:grpSpPr>
        <p:sp>
          <p:nvSpPr>
            <p:cNvPr id="5" name="Google Shape;661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62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"/>
          <p:cNvSpPr txBox="1">
            <a:spLocks noGrp="1"/>
          </p:cNvSpPr>
          <p:nvPr>
            <p:ph type="sldNum" idx="12"/>
          </p:nvPr>
        </p:nvSpPr>
        <p:spPr>
          <a:xfrm>
            <a:off x="8555875" y="4577863"/>
            <a:ext cx="435600" cy="435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3286116" y="428742"/>
            <a:ext cx="342902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b="1" dirty="0" smtClean="0">
                <a:solidFill>
                  <a:srgbClr val="FF0000"/>
                </a:solidFill>
              </a:rPr>
              <a:t>HRP algorithm </a:t>
            </a:r>
            <a:r>
              <a:rPr lang="en-US" sz="2000" dirty="0" smtClean="0"/>
              <a:t>is computed throughout </a:t>
            </a:r>
            <a:r>
              <a:rPr lang="en-US" sz="2000" b="1" dirty="0" smtClean="0"/>
              <a:t>3 main steps:</a:t>
            </a:r>
          </a:p>
          <a:p>
            <a:r>
              <a:rPr lang="en-US" sz="2000" dirty="0" smtClean="0"/>
              <a:t>1. </a:t>
            </a:r>
            <a:r>
              <a:rPr lang="en-US" sz="2000" b="1" dirty="0" smtClean="0">
                <a:solidFill>
                  <a:srgbClr val="FF0000"/>
                </a:solidFill>
              </a:rPr>
              <a:t>Hierarchical Clustering </a:t>
            </a:r>
            <a:r>
              <a:rPr lang="en-US" sz="2000" dirty="0" smtClean="0"/>
              <a:t>- breaks down our assets into hierarchical clusters</a:t>
            </a:r>
          </a:p>
          <a:p>
            <a:r>
              <a:rPr lang="en-US" sz="2000" dirty="0" smtClean="0"/>
              <a:t>2. </a:t>
            </a:r>
            <a:r>
              <a:rPr lang="en-US" sz="2000" b="1" dirty="0" smtClean="0">
                <a:solidFill>
                  <a:srgbClr val="FF0000"/>
                </a:solidFill>
              </a:rPr>
              <a:t>Quasi-</a:t>
            </a:r>
            <a:r>
              <a:rPr lang="en-US" sz="2000" b="1" dirty="0" err="1" smtClean="0">
                <a:solidFill>
                  <a:srgbClr val="FF0000"/>
                </a:solidFill>
              </a:rPr>
              <a:t>Diagonalization</a:t>
            </a:r>
            <a:r>
              <a:rPr lang="en-US" sz="2000" dirty="0" smtClean="0"/>
              <a:t> - reorganizes the covariance matrix, placing similar assets together</a:t>
            </a:r>
          </a:p>
          <a:p>
            <a:r>
              <a:rPr lang="en-US" sz="2000" dirty="0" smtClean="0"/>
              <a:t>3. </a:t>
            </a:r>
            <a:r>
              <a:rPr lang="en-US" sz="2000" b="1" dirty="0" smtClean="0">
                <a:solidFill>
                  <a:srgbClr val="FF0000"/>
                </a:solidFill>
              </a:rPr>
              <a:t>Recursive Bisection </a:t>
            </a:r>
            <a:r>
              <a:rPr lang="en-US" sz="2000" dirty="0" smtClean="0"/>
              <a:t>- weights are assigned to each asset in our portfolio</a:t>
            </a:r>
            <a:endParaRPr lang="en-US" sz="2000" dirty="0"/>
          </a:p>
        </p:txBody>
      </p:sp>
      <p:grpSp>
        <p:nvGrpSpPr>
          <p:cNvPr id="2" name="Google Shape;660;p39"/>
          <p:cNvGrpSpPr/>
          <p:nvPr/>
        </p:nvGrpSpPr>
        <p:grpSpPr>
          <a:xfrm>
            <a:off x="1785918" y="1500644"/>
            <a:ext cx="369505" cy="268266"/>
            <a:chOff x="4604550" y="3714775"/>
            <a:chExt cx="439625" cy="319075"/>
          </a:xfrm>
        </p:grpSpPr>
        <p:sp>
          <p:nvSpPr>
            <p:cNvPr id="5" name="Google Shape;661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62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"/>
          <p:cNvSpPr txBox="1">
            <a:spLocks noGrp="1"/>
          </p:cNvSpPr>
          <p:nvPr>
            <p:ph type="sldNum" idx="12"/>
          </p:nvPr>
        </p:nvSpPr>
        <p:spPr>
          <a:xfrm>
            <a:off x="8555875" y="4577863"/>
            <a:ext cx="435600" cy="435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2500298" y="1000423"/>
            <a:ext cx="58579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/>
              <a:t>Hierarchical Risk Parity  </a:t>
            </a:r>
            <a:r>
              <a:rPr lang="en-US" sz="1600" dirty="0" smtClean="0"/>
              <a:t>starts by </a:t>
            </a:r>
            <a:r>
              <a:rPr lang="en-US" sz="1600" b="1" dirty="0" smtClean="0">
                <a:solidFill>
                  <a:srgbClr val="FF0000"/>
                </a:solidFill>
              </a:rPr>
              <a:t>reorganizing the covariance matrix to place similar investments together</a:t>
            </a:r>
            <a:r>
              <a:rPr lang="en-US" sz="1600" dirty="0" smtClean="0"/>
              <a:t>. Then it employs an inverse variance weighting allocation based on the number of assets with no further use of the clustering. </a:t>
            </a:r>
            <a:r>
              <a:rPr lang="en-US" sz="1600" b="1" dirty="0" smtClean="0">
                <a:solidFill>
                  <a:srgbClr val="FF0000"/>
                </a:solidFill>
              </a:rPr>
              <a:t>HRP aims at diversifying risk allocation. </a:t>
            </a:r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However</a:t>
            </a:r>
            <a:r>
              <a:rPr lang="en-US" sz="1600" b="1" dirty="0" smtClean="0">
                <a:solidFill>
                  <a:srgbClr val="FF0000"/>
                </a:solidFill>
              </a:rPr>
              <a:t>, the chosen weighting scheme in HRP does not take risk into account</a:t>
            </a:r>
            <a:r>
              <a:rPr lang="en-US" sz="1600" dirty="0" smtClean="0"/>
              <a:t>, which can be problematic. Indeed, even if portfolios are diversified in terms of capital allocation, </a:t>
            </a:r>
            <a:r>
              <a:rPr lang="en-US" sz="1600" b="1" dirty="0" smtClean="0">
                <a:solidFill>
                  <a:srgbClr val="FF0000"/>
                </a:solidFill>
              </a:rPr>
              <a:t>portfolios may be heavily concentrated in terms of risk allocation.</a:t>
            </a:r>
          </a:p>
          <a:p>
            <a:pPr algn="just"/>
            <a:endParaRPr lang="en-US" sz="1600" dirty="0" smtClean="0"/>
          </a:p>
          <a:p>
            <a:pPr algn="just"/>
            <a:r>
              <a:rPr lang="en-US" sz="1600" b="1" dirty="0" smtClean="0">
                <a:solidFill>
                  <a:srgbClr val="FF0000"/>
                </a:solidFill>
              </a:rPr>
              <a:t>HRP also depends on the correlation between assets.</a:t>
            </a:r>
            <a:r>
              <a:rPr lang="en-US" sz="1600" dirty="0" smtClean="0"/>
              <a:t> From the </a:t>
            </a:r>
            <a:r>
              <a:rPr lang="en-US" sz="1600" dirty="0" err="1" smtClean="0"/>
              <a:t>theorical</a:t>
            </a:r>
            <a:r>
              <a:rPr lang="en-US" sz="1600" dirty="0" smtClean="0"/>
              <a:t> point of view, it seems more appropriate</a:t>
            </a:r>
            <a:r>
              <a:rPr lang="en-US" sz="1600" b="1" dirty="0" smtClean="0">
                <a:solidFill>
                  <a:srgbClr val="FF0000"/>
                </a:solidFill>
              </a:rPr>
              <a:t> to make no assumptions on the correlation between clusters.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2976" y="169169"/>
            <a:ext cx="7643866" cy="831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Does HRP have any disadvantage in building our best portfolio?</a:t>
            </a:r>
            <a:endParaRPr lang="en-US" sz="2400" b="1" dirty="0"/>
          </a:p>
        </p:txBody>
      </p:sp>
      <p:grpSp>
        <p:nvGrpSpPr>
          <p:cNvPr id="2" name="Google Shape;660;p39"/>
          <p:cNvGrpSpPr/>
          <p:nvPr/>
        </p:nvGrpSpPr>
        <p:grpSpPr>
          <a:xfrm>
            <a:off x="1785918" y="1500644"/>
            <a:ext cx="369505" cy="268266"/>
            <a:chOff x="4604550" y="3714775"/>
            <a:chExt cx="439625" cy="319075"/>
          </a:xfrm>
        </p:grpSpPr>
        <p:sp>
          <p:nvSpPr>
            <p:cNvPr id="6" name="Google Shape;661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62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"/>
          <p:cNvSpPr txBox="1">
            <a:spLocks noGrp="1"/>
          </p:cNvSpPr>
          <p:nvPr>
            <p:ph type="sldNum" idx="12"/>
          </p:nvPr>
        </p:nvSpPr>
        <p:spPr>
          <a:xfrm>
            <a:off x="8555875" y="4577863"/>
            <a:ext cx="435600" cy="435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857224" y="214363"/>
            <a:ext cx="742955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Yes, </a:t>
            </a:r>
            <a:r>
              <a:rPr lang="en-US" sz="2400" b="1" dirty="0" smtClean="0">
                <a:solidFill>
                  <a:srgbClr val="FF0000"/>
                </a:solidFill>
              </a:rPr>
              <a:t>HRP algorithm </a:t>
            </a:r>
            <a:r>
              <a:rPr lang="en-US" sz="2400" dirty="0" smtClean="0"/>
              <a:t>have following drawbacks </a:t>
            </a:r>
          </a:p>
          <a:p>
            <a:pPr marL="342900" indent="-342900" algn="just">
              <a:buAutoNum type="arabicPeriod"/>
            </a:pPr>
            <a:r>
              <a:rPr lang="en-US" sz="1600" dirty="0" smtClean="0"/>
              <a:t>HRP is based on the equivalence between </a:t>
            </a:r>
            <a:r>
              <a:rPr lang="en-US" sz="1600" b="1" dirty="0" smtClean="0">
                <a:solidFill>
                  <a:srgbClr val="FF0000"/>
                </a:solidFill>
              </a:rPr>
              <a:t>Hierarchical Tree Clustering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FF0000"/>
                </a:solidFill>
              </a:rPr>
              <a:t>the single linkage clustering algorithm</a:t>
            </a:r>
            <a:r>
              <a:rPr lang="en-US" sz="1600" dirty="0" smtClean="0"/>
              <a:t>. On the other hand, </a:t>
            </a:r>
            <a:r>
              <a:rPr lang="en-US" sz="1600" b="1" dirty="0" smtClean="0">
                <a:solidFill>
                  <a:srgbClr val="FF0000"/>
                </a:solidFill>
              </a:rPr>
              <a:t>single linkage suffers from chaining. </a:t>
            </a:r>
            <a:r>
              <a:rPr lang="en-US" sz="1600" dirty="0" smtClean="0"/>
              <a:t>In order to merge two groups, only one pair of points need to be close, irrespective of all others. Therefore, </a:t>
            </a:r>
            <a:r>
              <a:rPr lang="en-US" sz="2000" b="1" dirty="0" smtClean="0">
                <a:solidFill>
                  <a:srgbClr val="FF0000"/>
                </a:solidFill>
              </a:rPr>
              <a:t>clusters can be too spread out and not compact enough. </a:t>
            </a:r>
          </a:p>
          <a:p>
            <a:pPr marL="342900" indent="-342900" algn="just">
              <a:buAutoNum type="arabicPeriod"/>
            </a:pPr>
            <a:r>
              <a:rPr lang="en-US" sz="2000" b="1" dirty="0" smtClean="0">
                <a:solidFill>
                  <a:srgbClr val="FF0000"/>
                </a:solidFill>
              </a:rPr>
              <a:t>Hierarchical Tree Clustering is only used to reorder the assets</a:t>
            </a:r>
            <a:r>
              <a:rPr lang="en-US" sz="1600" dirty="0" smtClean="0"/>
              <a:t>. The shape of </a:t>
            </a:r>
            <a:r>
              <a:rPr lang="en-US" sz="1600" dirty="0" err="1" smtClean="0"/>
              <a:t>dendogram</a:t>
            </a:r>
            <a:r>
              <a:rPr lang="en-US" sz="1600" dirty="0" smtClean="0"/>
              <a:t> is not considered when the bisection is done. Only the number of assets matters. </a:t>
            </a:r>
          </a:p>
          <a:p>
            <a:pPr marL="342900" indent="-342900" algn="just">
              <a:buAutoNum type="arabicPeriod"/>
            </a:pPr>
            <a:r>
              <a:rPr lang="en-US" sz="2000" b="1" dirty="0" smtClean="0">
                <a:solidFill>
                  <a:srgbClr val="FF0000"/>
                </a:solidFill>
              </a:rPr>
              <a:t>The relevant number of clusters is not considered</a:t>
            </a:r>
            <a:r>
              <a:rPr lang="en-US" sz="1600" dirty="0" smtClean="0"/>
              <a:t>. Each asset is its own cluster. It may happen that we use more information then the clustering can provide with reliability. Intuitively, </a:t>
            </a:r>
            <a:r>
              <a:rPr lang="en-US" sz="2000" b="1" dirty="0" smtClean="0">
                <a:solidFill>
                  <a:srgbClr val="FF0000"/>
                </a:solidFill>
              </a:rPr>
              <a:t>it can be seen as a form of </a:t>
            </a:r>
            <a:r>
              <a:rPr lang="en-US" sz="2000" b="1" dirty="0" err="1" smtClean="0">
                <a:solidFill>
                  <a:srgbClr val="FF0000"/>
                </a:solidFill>
              </a:rPr>
              <a:t>overfitting</a:t>
            </a:r>
            <a:r>
              <a:rPr lang="en-US" sz="2000" b="1" dirty="0" smtClean="0">
                <a:solidFill>
                  <a:srgbClr val="FF0000"/>
                </a:solidFill>
              </a:rPr>
              <a:t>, leading to potential bad results. </a:t>
            </a:r>
          </a:p>
          <a:p>
            <a:pPr marL="342900" indent="-342900" algn="just">
              <a:buAutoNum type="arabicPeriod"/>
            </a:pPr>
            <a:r>
              <a:rPr lang="en-US" sz="2000" b="1" dirty="0" smtClean="0">
                <a:solidFill>
                  <a:srgbClr val="FF0000"/>
                </a:solidFill>
              </a:rPr>
              <a:t>HRP used variance as the most common the risk metric</a:t>
            </a:r>
            <a:r>
              <a:rPr lang="en-US" sz="2000" dirty="0" smtClean="0">
                <a:solidFill>
                  <a:srgbClr val="FF0000"/>
                </a:solidFill>
              </a:rPr>
              <a:t>. </a:t>
            </a:r>
            <a:r>
              <a:rPr lang="en-US" sz="1600" dirty="0" smtClean="0"/>
              <a:t>While variance is a good measure of risk, it is </a:t>
            </a:r>
            <a:r>
              <a:rPr lang="en-US" sz="1600" b="1" dirty="0" smtClean="0">
                <a:solidFill>
                  <a:srgbClr val="FF0000"/>
                </a:solidFill>
              </a:rPr>
              <a:t>not good measure for the risk of assets with significant tail risk</a:t>
            </a:r>
            <a:r>
              <a:rPr lang="en-US" sz="2000" b="1" dirty="0" smtClean="0">
                <a:solidFill>
                  <a:srgbClr val="FF0000"/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"/>
          <p:cNvSpPr txBox="1">
            <a:spLocks noGrp="1"/>
          </p:cNvSpPr>
          <p:nvPr>
            <p:ph type="sldNum" idx="12"/>
          </p:nvPr>
        </p:nvSpPr>
        <p:spPr>
          <a:xfrm>
            <a:off x="8555875" y="4577863"/>
            <a:ext cx="435600" cy="435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3214678" y="571662"/>
            <a:ext cx="38576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That’s why Thomas </a:t>
            </a:r>
            <a:r>
              <a:rPr lang="en-US" sz="2000" b="1" dirty="0" err="1" smtClean="0"/>
              <a:t>Raffinot</a:t>
            </a:r>
            <a:r>
              <a:rPr lang="en-US" sz="2000" b="1" dirty="0" smtClean="0"/>
              <a:t> in his paper</a:t>
            </a:r>
          </a:p>
          <a:p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92D050"/>
                </a:solidFill>
              </a:rPr>
              <a:t>“ Hierarchical Clustering Based Asset Allocation” </a:t>
            </a:r>
            <a:r>
              <a:rPr lang="en-US" sz="2000" b="1" dirty="0" smtClean="0"/>
              <a:t>introduced </a:t>
            </a:r>
            <a:r>
              <a:rPr lang="en-US" sz="2800" b="1" dirty="0" smtClean="0">
                <a:solidFill>
                  <a:srgbClr val="FF0000"/>
                </a:solidFill>
              </a:rPr>
              <a:t>Hierarchical Equal Risk Contribution (HERC) </a:t>
            </a:r>
            <a:r>
              <a:rPr lang="en-US" sz="2400" b="1" dirty="0" smtClean="0"/>
              <a:t>and improved </a:t>
            </a:r>
            <a:r>
              <a:rPr lang="en-US" sz="2800" b="1" dirty="0" smtClean="0">
                <a:solidFill>
                  <a:srgbClr val="00B0F0"/>
                </a:solidFill>
              </a:rPr>
              <a:t>Hierarchical Risk Parity (HRP)</a:t>
            </a:r>
            <a:endParaRPr lang="en-US" sz="2800" b="1" dirty="0">
              <a:solidFill>
                <a:srgbClr val="00B0F0"/>
              </a:solidFill>
            </a:endParaRPr>
          </a:p>
        </p:txBody>
      </p:sp>
      <p:grpSp>
        <p:nvGrpSpPr>
          <p:cNvPr id="2" name="Google Shape;660;p39"/>
          <p:cNvGrpSpPr/>
          <p:nvPr/>
        </p:nvGrpSpPr>
        <p:grpSpPr>
          <a:xfrm>
            <a:off x="1785918" y="1500644"/>
            <a:ext cx="369505" cy="268266"/>
            <a:chOff x="4604550" y="3714775"/>
            <a:chExt cx="439625" cy="319075"/>
          </a:xfrm>
        </p:grpSpPr>
        <p:sp>
          <p:nvSpPr>
            <p:cNvPr id="5" name="Google Shape;661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62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"/>
          <p:cNvSpPr txBox="1">
            <a:spLocks noGrp="1"/>
          </p:cNvSpPr>
          <p:nvPr>
            <p:ph type="sldNum" idx="12"/>
          </p:nvPr>
        </p:nvSpPr>
        <p:spPr>
          <a:xfrm>
            <a:off x="8555875" y="4577863"/>
            <a:ext cx="435600" cy="435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1500166" y="214363"/>
            <a:ext cx="6786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Hierarchical Equal Risk Contribution Portfolio (HERC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7158" y="1143343"/>
            <a:ext cx="83582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HERC aims at </a:t>
            </a:r>
            <a:r>
              <a:rPr lang="en-US" sz="1600" b="1" dirty="0" smtClean="0">
                <a:solidFill>
                  <a:srgbClr val="FF0000"/>
                </a:solidFill>
              </a:rPr>
              <a:t>diversifying capital allocation and risk allocation. </a:t>
            </a:r>
            <a:r>
              <a:rPr lang="en-US" sz="1600" dirty="0" smtClean="0"/>
              <a:t>It computes in four stages;</a:t>
            </a:r>
          </a:p>
          <a:p>
            <a:pPr marL="342900" indent="-342900">
              <a:buAutoNum type="arabicPeriod"/>
            </a:pPr>
            <a:r>
              <a:rPr lang="en-US" sz="1800" b="1" dirty="0" smtClean="0">
                <a:solidFill>
                  <a:srgbClr val="FF0000"/>
                </a:solidFill>
              </a:rPr>
              <a:t>Hierarchical Clustering</a:t>
            </a:r>
          </a:p>
          <a:p>
            <a:pPr marL="342900" indent="-342900">
              <a:buAutoNum type="arabicPeriod"/>
            </a:pPr>
            <a:r>
              <a:rPr lang="en-US" sz="1800" b="1" dirty="0" smtClean="0">
                <a:solidFill>
                  <a:srgbClr val="FF0000"/>
                </a:solidFill>
              </a:rPr>
              <a:t>Selection of the Optimal Number of Clusters </a:t>
            </a:r>
            <a:r>
              <a:rPr lang="en-US" sz="1800" dirty="0" smtClean="0">
                <a:solidFill>
                  <a:schemeClr val="tx1"/>
                </a:solidFill>
              </a:rPr>
              <a:t>based on the Gap Index</a:t>
            </a:r>
          </a:p>
          <a:p>
            <a:pPr marL="342900" indent="-342900">
              <a:buAutoNum type="arabicPeriod"/>
            </a:pPr>
            <a:r>
              <a:rPr lang="en-US" sz="1800" b="1" dirty="0" smtClean="0">
                <a:solidFill>
                  <a:srgbClr val="FF0000"/>
                </a:solidFill>
              </a:rPr>
              <a:t>Top Down recursive division </a:t>
            </a:r>
            <a:r>
              <a:rPr lang="en-US" sz="1800" dirty="0" smtClean="0">
                <a:solidFill>
                  <a:schemeClr val="tx1"/>
                </a:solidFill>
              </a:rPr>
              <a:t>into two parts based on the </a:t>
            </a:r>
            <a:r>
              <a:rPr lang="en-US" sz="1800" dirty="0" err="1" smtClean="0">
                <a:solidFill>
                  <a:schemeClr val="tx1"/>
                </a:solidFill>
              </a:rPr>
              <a:t>dendogram</a:t>
            </a:r>
            <a:r>
              <a:rPr lang="en-US" sz="1800" dirty="0" smtClean="0">
                <a:solidFill>
                  <a:schemeClr val="tx1"/>
                </a:solidFill>
              </a:rPr>
              <a:t> and following an Equal Risk Contribution Allocation. The weights are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7" name="Picture 16" descr="1-Weighting, HER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3042" y="2929845"/>
            <a:ext cx="2643206" cy="787711"/>
          </a:xfrm>
          <a:prstGeom prst="rect">
            <a:avLst/>
          </a:prstGeom>
        </p:spPr>
      </p:pic>
      <p:pic>
        <p:nvPicPr>
          <p:cNvPr id="18" name="Picture 17" descr="2-Weighting, HERC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26" y="2929844"/>
            <a:ext cx="3429023" cy="81516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00034" y="3858826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RC 1 is the Risk Contribution of the first cluster and RC2 is the risk contribution of the second cluster.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800" b="1" dirty="0" smtClean="0">
                <a:solidFill>
                  <a:srgbClr val="FF0000"/>
                </a:solidFill>
              </a:rPr>
              <a:t>Naïve Risk Parity within clusters </a:t>
            </a:r>
            <a:r>
              <a:rPr lang="en-US" dirty="0" smtClean="0"/>
              <a:t>(with the same cluster the correlation between assets should be elevated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  <p:graphicFrame>
        <p:nvGraphicFramePr>
          <p:cNvPr id="3" name="Diagram 2"/>
          <p:cNvGraphicFramePr/>
          <p:nvPr/>
        </p:nvGraphicFramePr>
        <p:xfrm>
          <a:off x="785786" y="142902"/>
          <a:ext cx="7572428" cy="493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8596" y="285823"/>
            <a:ext cx="3643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Workflow Review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1285852" y="71442"/>
            <a:ext cx="6786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Evaluation Metrics </a:t>
            </a:r>
            <a:r>
              <a:rPr lang="en-US" b="1" baseline="30000" dirty="0" smtClean="0">
                <a:hlinkClick r:id="rId2"/>
              </a:rPr>
              <a:t>[1]</a:t>
            </a:r>
            <a:r>
              <a:rPr lang="en-US" b="1" baseline="30000" dirty="0" smtClean="0"/>
              <a:t> </a:t>
            </a:r>
            <a:r>
              <a:rPr lang="en-US" b="1" baseline="30000" dirty="0" smtClean="0">
                <a:hlinkClick r:id="rId3"/>
              </a:rPr>
              <a:t>[2]</a:t>
            </a:r>
            <a:endParaRPr lang="en-US" b="1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572280"/>
            <a:ext cx="857256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eriod"/>
            </a:pPr>
            <a:r>
              <a:rPr lang="en-US" sz="2000" b="1" dirty="0" smtClean="0">
                <a:solidFill>
                  <a:srgbClr val="FF0000"/>
                </a:solidFill>
              </a:rPr>
              <a:t>Conditional Drawdown at Risk Metrics </a:t>
            </a:r>
            <a:r>
              <a:rPr lang="en-US" sz="2000" dirty="0" smtClean="0"/>
              <a:t>– </a:t>
            </a:r>
            <a:r>
              <a:rPr lang="en-US" sz="1400" dirty="0" smtClean="0"/>
              <a:t>The average of all </a:t>
            </a:r>
            <a:r>
              <a:rPr lang="en-US" sz="1400" dirty="0" err="1" smtClean="0"/>
              <a:t>drawdowns</a:t>
            </a:r>
            <a:r>
              <a:rPr lang="en-US" sz="1400" dirty="0" smtClean="0"/>
              <a:t> or cumulative losses in excess of a certain threshold</a:t>
            </a:r>
          </a:p>
          <a:p>
            <a:pPr marL="514350" indent="-514350" algn="ctr">
              <a:buAutoNum type="arabicPeriod"/>
            </a:pPr>
            <a:r>
              <a:rPr lang="en-US" sz="2000" b="1" dirty="0" smtClean="0">
                <a:solidFill>
                  <a:srgbClr val="FF0000"/>
                </a:solidFill>
              </a:rPr>
              <a:t>Expected Shortfall Risk Metrics </a:t>
            </a:r>
            <a:r>
              <a:rPr lang="en-US" sz="2000" dirty="0" smtClean="0">
                <a:solidFill>
                  <a:schemeClr val="tx1"/>
                </a:solidFill>
              </a:rPr>
              <a:t>– </a:t>
            </a:r>
            <a:r>
              <a:rPr lang="en-US" sz="1400" dirty="0" smtClean="0">
                <a:solidFill>
                  <a:schemeClr val="tx1"/>
                </a:solidFill>
              </a:rPr>
              <a:t>The expected return on the </a:t>
            </a:r>
            <a:r>
              <a:rPr lang="en-US" sz="1400" dirty="0" err="1" smtClean="0">
                <a:solidFill>
                  <a:schemeClr val="tx1"/>
                </a:solidFill>
              </a:rPr>
              <a:t>portolio</a:t>
            </a:r>
            <a:r>
              <a:rPr lang="en-US" sz="1400" dirty="0" smtClean="0">
                <a:solidFill>
                  <a:schemeClr val="tx1"/>
                </a:solidFill>
              </a:rPr>
              <a:t> in the worst q% of cases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514350" indent="-514350" algn="ctr">
              <a:buAutoNum type="arabicPeriod"/>
            </a:pPr>
            <a:r>
              <a:rPr lang="en-US" sz="2000" b="1" dirty="0" smtClean="0">
                <a:solidFill>
                  <a:srgbClr val="FF0000"/>
                </a:solidFill>
              </a:rPr>
              <a:t>Variance at Risk Metrics </a:t>
            </a:r>
            <a:r>
              <a:rPr lang="en-US" sz="2000" dirty="0" smtClean="0"/>
              <a:t>– </a:t>
            </a:r>
            <a:r>
              <a:rPr lang="en-US" sz="1400" dirty="0" smtClean="0"/>
              <a:t>The estimator how much a set of investments might lose (with a given probability), given a normal market conditions, in a set time period.</a:t>
            </a:r>
          </a:p>
          <a:p>
            <a:pPr marL="514350" indent="-514350" algn="ctr">
              <a:buAutoNum type="arabicPeriod"/>
            </a:pPr>
            <a:r>
              <a:rPr lang="en-US" sz="2000" b="1" dirty="0" smtClean="0">
                <a:solidFill>
                  <a:srgbClr val="FF0000"/>
                </a:solidFill>
              </a:rPr>
              <a:t>Sharpe Ratio </a:t>
            </a:r>
            <a:r>
              <a:rPr lang="en-US" sz="2000" dirty="0" smtClean="0"/>
              <a:t>– </a:t>
            </a:r>
            <a:r>
              <a:rPr lang="en-US" sz="1400" dirty="0" smtClean="0"/>
              <a:t>The average return earned in excess of the risk free rate per unit of </a:t>
            </a:r>
            <a:r>
              <a:rPr lang="en-US" sz="1400" dirty="0" err="1" smtClean="0"/>
              <a:t>volatiity</a:t>
            </a:r>
            <a:r>
              <a:rPr lang="en-US" sz="1400" dirty="0" smtClean="0"/>
              <a:t> or total risk</a:t>
            </a:r>
          </a:p>
          <a:p>
            <a:pPr marL="514350" indent="-514350" algn="ctr">
              <a:buAutoNum type="arabicPeriod"/>
            </a:pPr>
            <a:r>
              <a:rPr lang="en-US" sz="2000" b="1" dirty="0" smtClean="0">
                <a:solidFill>
                  <a:srgbClr val="FF0000"/>
                </a:solidFill>
              </a:rPr>
              <a:t>Probabilistic Sharpe Ratio </a:t>
            </a:r>
            <a:r>
              <a:rPr lang="en-US" sz="2000" b="1" dirty="0" smtClean="0">
                <a:solidFill>
                  <a:schemeClr val="tx1"/>
                </a:solidFill>
              </a:rPr>
              <a:t>-  </a:t>
            </a:r>
            <a:r>
              <a:rPr lang="en-US" sz="1400" dirty="0" smtClean="0">
                <a:solidFill>
                  <a:schemeClr val="tx1"/>
                </a:solidFill>
              </a:rPr>
              <a:t>The probability that the estimated Sharpe Ratio exceeds a benchmark Sharpe Ratio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 marL="514350" indent="-514350" algn="ctr">
              <a:buAutoNum type="arabicPeriod"/>
            </a:pPr>
            <a:r>
              <a:rPr lang="en-US" sz="2000" b="1" dirty="0" smtClean="0">
                <a:solidFill>
                  <a:srgbClr val="FF0000"/>
                </a:solidFill>
              </a:rPr>
              <a:t>Information Ratio </a:t>
            </a:r>
            <a:r>
              <a:rPr lang="en-US" sz="2000" dirty="0" smtClean="0"/>
              <a:t>–  </a:t>
            </a:r>
            <a:r>
              <a:rPr lang="en-US" sz="1400" dirty="0" smtClean="0"/>
              <a:t>The portfolio return beyond the returns of the a benchmark, usually an index, compared to the volatility of those returns</a:t>
            </a:r>
          </a:p>
          <a:p>
            <a:pPr marL="514350" indent="-514350" algn="ctr">
              <a:buAutoNum type="arabicPeriod"/>
            </a:pPr>
            <a:r>
              <a:rPr lang="en-US" sz="2000" b="1" dirty="0" smtClean="0">
                <a:solidFill>
                  <a:srgbClr val="FF0000"/>
                </a:solidFill>
              </a:rPr>
              <a:t>Minimum Record Length </a:t>
            </a:r>
            <a:r>
              <a:rPr lang="en-US" sz="2000" dirty="0" smtClean="0"/>
              <a:t>– </a:t>
            </a:r>
            <a:r>
              <a:rPr lang="en-US" sz="1400" dirty="0" smtClean="0"/>
              <a:t>The time period how long  a track record should be in order to have statistical confidence that its Sharpe </a:t>
            </a:r>
            <a:r>
              <a:rPr lang="en-US" sz="1400" dirty="0" err="1" smtClean="0"/>
              <a:t>rato</a:t>
            </a:r>
            <a:r>
              <a:rPr lang="en-US" sz="1400" dirty="0" smtClean="0"/>
              <a:t> is above a given threshold</a:t>
            </a:r>
          </a:p>
          <a:p>
            <a:pPr marL="514350" indent="-514350" algn="ctr">
              <a:buAutoNum type="arabicPeriod"/>
            </a:pPr>
            <a:r>
              <a:rPr lang="en-US" sz="2000" b="1" dirty="0" smtClean="0">
                <a:solidFill>
                  <a:srgbClr val="FF0000"/>
                </a:solidFill>
              </a:rPr>
              <a:t>Bets Concentration </a:t>
            </a:r>
            <a:r>
              <a:rPr lang="en-US" sz="2000" dirty="0" smtClean="0"/>
              <a:t>- </a:t>
            </a:r>
            <a:r>
              <a:rPr lang="en-US" sz="1400" dirty="0" smtClean="0"/>
              <a:t>The uniformity of returns from bets. The closer the concentration is to 0, the more uniform the distribution of returns.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"/>
          <p:cNvSpPr txBox="1">
            <a:spLocks noGrp="1"/>
          </p:cNvSpPr>
          <p:nvPr>
            <p:ph type="sldNum" idx="12"/>
          </p:nvPr>
        </p:nvSpPr>
        <p:spPr>
          <a:xfrm>
            <a:off x="8555875" y="4577863"/>
            <a:ext cx="435600" cy="435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20" name="TextBox 19"/>
          <p:cNvSpPr txBox="1"/>
          <p:nvPr/>
        </p:nvSpPr>
        <p:spPr>
          <a:xfrm>
            <a:off x="3071802" y="500202"/>
            <a:ext cx="40719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Portfolio </a:t>
            </a:r>
            <a:r>
              <a:rPr lang="en-US" sz="3200" dirty="0" err="1" smtClean="0"/>
              <a:t>Optimisation</a:t>
            </a:r>
            <a:endParaRPr lang="en-US" sz="3200" dirty="0" smtClean="0"/>
          </a:p>
          <a:p>
            <a:pPr algn="r"/>
            <a:r>
              <a:rPr lang="en-US" sz="2000" dirty="0" smtClean="0"/>
              <a:t>Modern Portfolio Theory </a:t>
            </a:r>
            <a:r>
              <a:rPr lang="en-US" sz="2000" baseline="30000" dirty="0" smtClean="0">
                <a:hlinkClick r:id="rId3"/>
              </a:rPr>
              <a:t>[1]</a:t>
            </a:r>
            <a:endParaRPr lang="en-US" sz="2000" baseline="30000" dirty="0"/>
          </a:p>
        </p:txBody>
      </p:sp>
      <p:sp>
        <p:nvSpPr>
          <p:cNvPr id="21" name="TextBox 20"/>
          <p:cNvSpPr txBox="1"/>
          <p:nvPr/>
        </p:nvSpPr>
        <p:spPr>
          <a:xfrm>
            <a:off x="2428860" y="1429184"/>
            <a:ext cx="5143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Arial Rounded MT Bold" pitchFamily="34" charset="0"/>
              </a:rPr>
              <a:t>Classical Markowitz Mean Variance</a:t>
            </a:r>
            <a:r>
              <a:rPr lang="en-US" baseline="30000" dirty="0" smtClean="0">
                <a:latin typeface="Arial Rounded MT Bold" pitchFamily="34" charset="0"/>
                <a:hlinkClick r:id="rId4"/>
              </a:rPr>
              <a:t>[2]</a:t>
            </a:r>
            <a:r>
              <a:rPr lang="en-US" sz="1600" dirty="0" smtClean="0">
                <a:latin typeface="Arial Rounded MT Bold" pitchFamily="34" charset="0"/>
              </a:rPr>
              <a:t> Optimization</a:t>
            </a:r>
          </a:p>
          <a:p>
            <a:pPr algn="r"/>
            <a:r>
              <a:rPr lang="en-US" sz="1600" dirty="0" smtClean="0">
                <a:latin typeface="Arial Rounded MT Bold" pitchFamily="34" charset="0"/>
              </a:rPr>
              <a:t>Black </a:t>
            </a:r>
            <a:r>
              <a:rPr lang="en-US" sz="1600" dirty="0" err="1" smtClean="0">
                <a:latin typeface="Arial Rounded MT Bold" pitchFamily="34" charset="0"/>
              </a:rPr>
              <a:t>Litterman</a:t>
            </a:r>
            <a:r>
              <a:rPr lang="en-US" sz="1600" dirty="0" smtClean="0">
                <a:latin typeface="Arial Rounded MT Bold" pitchFamily="34" charset="0"/>
              </a:rPr>
              <a:t> Models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00298" y="2027131"/>
            <a:ext cx="4857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Henry Markowitz - 1952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643174" y="2429624"/>
            <a:ext cx="450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CRITICAL LINE ALGORITHM (CLA)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357422" y="3321038"/>
            <a:ext cx="4857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1600" b="1" dirty="0" smtClean="0"/>
              <a:t>Portfolios are selected as follows;</a:t>
            </a:r>
          </a:p>
          <a:p>
            <a:pPr marL="342900" indent="-342900" algn="ctr">
              <a:buAutoNum type="alphaLcPeriod"/>
            </a:pPr>
            <a:r>
              <a:rPr lang="en-US" sz="1600" b="1" dirty="0" smtClean="0"/>
              <a:t>From the portfolio that have the same return, the investor will prefer  lower risk</a:t>
            </a:r>
          </a:p>
          <a:p>
            <a:pPr marL="342900" indent="-342900" algn="ctr">
              <a:buAutoNum type="alphaLcPeriod"/>
            </a:pPr>
            <a:r>
              <a:rPr lang="en-US" sz="1600" b="1" dirty="0" smtClean="0"/>
              <a:t>From the portfolios that have the same risk level, an investor will prefer  the portfolio with the higher rate of return </a:t>
            </a:r>
            <a:endParaRPr lang="en-US" sz="1600" b="1" dirty="0"/>
          </a:p>
        </p:txBody>
      </p:sp>
      <p:grpSp>
        <p:nvGrpSpPr>
          <p:cNvPr id="2" name="Google Shape;660;p39"/>
          <p:cNvGrpSpPr/>
          <p:nvPr/>
        </p:nvGrpSpPr>
        <p:grpSpPr>
          <a:xfrm>
            <a:off x="1785918" y="1500644"/>
            <a:ext cx="369505" cy="268266"/>
            <a:chOff x="4604550" y="3714775"/>
            <a:chExt cx="439625" cy="319075"/>
          </a:xfrm>
        </p:grpSpPr>
        <p:sp>
          <p:nvSpPr>
            <p:cNvPr id="9" name="Google Shape;661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62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400px-Risk-Return_of_Possible_Portfolio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16" y="1000423"/>
            <a:ext cx="4143404" cy="3108512"/>
          </a:xfrm>
          <a:prstGeom prst="rect">
            <a:avLst/>
          </a:prstGeom>
        </p:spPr>
      </p:pic>
      <p:sp>
        <p:nvSpPr>
          <p:cNvPr id="324" name="Google Shape;324;p29"/>
          <p:cNvSpPr txBox="1">
            <a:spLocks noGrp="1"/>
          </p:cNvSpPr>
          <p:nvPr>
            <p:ph type="sldNum" idx="12"/>
          </p:nvPr>
        </p:nvSpPr>
        <p:spPr>
          <a:xfrm>
            <a:off x="8555875" y="4577863"/>
            <a:ext cx="435600" cy="435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3143240" y="4073206"/>
            <a:ext cx="4357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X = Mean Expected Return</a:t>
            </a:r>
          </a:p>
          <a:p>
            <a:pPr algn="ctr"/>
            <a:r>
              <a:rPr lang="en-US" sz="1600" b="1" dirty="0" smtClean="0"/>
              <a:t>Y = Standard Deviation</a:t>
            </a:r>
            <a:r>
              <a:rPr lang="en-US" b="1" baseline="30000" dirty="0" smtClean="0">
                <a:hlinkClick r:id="rId4"/>
              </a:rPr>
              <a:t>[1]</a:t>
            </a:r>
            <a:r>
              <a:rPr lang="en-US" sz="1600" b="1" dirty="0" smtClean="0"/>
              <a:t> (root squared mean of variance) of the various portfolio</a:t>
            </a:r>
            <a:endParaRPr 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214678" y="428743"/>
            <a:ext cx="4500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Mean Variance Model</a:t>
            </a:r>
            <a:endParaRPr lang="en-US" sz="3200" dirty="0"/>
          </a:p>
        </p:txBody>
      </p:sp>
      <p:grpSp>
        <p:nvGrpSpPr>
          <p:cNvPr id="2" name="Google Shape;660;p39"/>
          <p:cNvGrpSpPr/>
          <p:nvPr/>
        </p:nvGrpSpPr>
        <p:grpSpPr>
          <a:xfrm>
            <a:off x="1785918" y="1500644"/>
            <a:ext cx="369505" cy="268266"/>
            <a:chOff x="4604550" y="3714775"/>
            <a:chExt cx="439625" cy="319075"/>
          </a:xfrm>
        </p:grpSpPr>
        <p:sp>
          <p:nvSpPr>
            <p:cNvPr id="7" name="Google Shape;661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62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"/>
          <p:cNvSpPr txBox="1">
            <a:spLocks noGrp="1"/>
          </p:cNvSpPr>
          <p:nvPr>
            <p:ph type="sldNum" idx="12"/>
          </p:nvPr>
        </p:nvSpPr>
        <p:spPr>
          <a:xfrm>
            <a:off x="8555875" y="4577863"/>
            <a:ext cx="435600" cy="435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pic>
        <p:nvPicPr>
          <p:cNvPr id="15" name="Picture 14" descr="400px-Risk-Return_Indifference_Curv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16" y="857503"/>
            <a:ext cx="3000396" cy="225099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14612" y="500203"/>
            <a:ext cx="4500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Risk Return Indifference Curve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4348" y="1117922"/>
            <a:ext cx="2571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Indifference curve connects points on a graph representing different quantities of two variables</a:t>
            </a:r>
            <a:endParaRPr lang="en-US" dirty="0">
              <a:latin typeface="Arial Rounded MT Bold" pitchFamily="34" charset="0"/>
            </a:endParaRPr>
          </a:p>
        </p:txBody>
      </p:sp>
      <p:pic>
        <p:nvPicPr>
          <p:cNvPr id="18" name="Picture 17" descr="120px-Indifference-curves-perfect-complements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52" y="3287145"/>
            <a:ext cx="2357454" cy="1572121"/>
          </a:xfrm>
          <a:prstGeom prst="rect">
            <a:avLst/>
          </a:prstGeom>
        </p:spPr>
      </p:pic>
      <p:pic>
        <p:nvPicPr>
          <p:cNvPr id="19" name="Picture 18" descr="120px-Indifference-curves-perfect-substitutes.sv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869" y="3215685"/>
            <a:ext cx="2571768" cy="1715041"/>
          </a:xfrm>
          <a:prstGeom prst="rect">
            <a:avLst/>
          </a:prstGeom>
        </p:spPr>
      </p:pic>
      <p:pic>
        <p:nvPicPr>
          <p:cNvPr id="20" name="Picture 19" descr="240px-Simple-indifference-curves.sv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3636" y="3215685"/>
            <a:ext cx="1643074" cy="16435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"/>
          <p:cNvSpPr txBox="1">
            <a:spLocks noGrp="1"/>
          </p:cNvSpPr>
          <p:nvPr>
            <p:ph type="sldNum" idx="12"/>
          </p:nvPr>
        </p:nvSpPr>
        <p:spPr>
          <a:xfrm>
            <a:off x="8555875" y="4577863"/>
            <a:ext cx="435600" cy="435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pic>
        <p:nvPicPr>
          <p:cNvPr id="16" name="Picture 15" descr="400px-The_Efficient_Portfoli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26" y="1000423"/>
            <a:ext cx="5080000" cy="381117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71802" y="571663"/>
            <a:ext cx="471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EFFICIENT PORTFOLIO</a:t>
            </a:r>
            <a:endParaRPr lang="en-US" sz="2400" b="1" dirty="0"/>
          </a:p>
        </p:txBody>
      </p:sp>
      <p:grpSp>
        <p:nvGrpSpPr>
          <p:cNvPr id="2" name="Google Shape;660;p39"/>
          <p:cNvGrpSpPr/>
          <p:nvPr/>
        </p:nvGrpSpPr>
        <p:grpSpPr>
          <a:xfrm>
            <a:off x="1785918" y="1500644"/>
            <a:ext cx="369505" cy="268266"/>
            <a:chOff x="4604550" y="3714775"/>
            <a:chExt cx="439625" cy="319075"/>
          </a:xfrm>
        </p:grpSpPr>
        <p:sp>
          <p:nvSpPr>
            <p:cNvPr id="6" name="Google Shape;661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62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"/>
          <p:cNvSpPr txBox="1">
            <a:spLocks noGrp="1"/>
          </p:cNvSpPr>
          <p:nvPr>
            <p:ph type="sldNum" idx="12"/>
          </p:nvPr>
        </p:nvSpPr>
        <p:spPr>
          <a:xfrm>
            <a:off x="8555875" y="4577863"/>
            <a:ext cx="435600" cy="435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15" name="Picture 14" descr="400px-The_Combination_of_Risk-Free_Securities_with_the_efficient_frontier_and_CM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14" y="1071883"/>
            <a:ext cx="4476781" cy="335862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571736" y="214362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The Combination of Risk Free Securities with the Efficient Frontier and Capital Market Line</a:t>
            </a:r>
            <a:endParaRPr lang="en-US" sz="1800" b="1" dirty="0"/>
          </a:p>
        </p:txBody>
      </p:sp>
      <p:grpSp>
        <p:nvGrpSpPr>
          <p:cNvPr id="2" name="Google Shape;660;p39"/>
          <p:cNvGrpSpPr/>
          <p:nvPr/>
        </p:nvGrpSpPr>
        <p:grpSpPr>
          <a:xfrm>
            <a:off x="1857358" y="1500644"/>
            <a:ext cx="369505" cy="268266"/>
            <a:chOff x="4604550" y="3714775"/>
            <a:chExt cx="439625" cy="319075"/>
          </a:xfrm>
        </p:grpSpPr>
        <p:sp>
          <p:nvSpPr>
            <p:cNvPr id="6" name="Google Shape;661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62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"/>
          <p:cNvSpPr txBox="1">
            <a:spLocks noGrp="1"/>
          </p:cNvSpPr>
          <p:nvPr>
            <p:ph type="sldNum" idx="12"/>
          </p:nvPr>
        </p:nvSpPr>
        <p:spPr>
          <a:xfrm>
            <a:off x="8555875" y="4577863"/>
            <a:ext cx="435600" cy="435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pic>
        <p:nvPicPr>
          <p:cNvPr id="15" name="Picture 14" descr="400px-CML_and_Risk-free_lending_and_borrow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74" y="857503"/>
            <a:ext cx="5080000" cy="381117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86050" y="214363"/>
            <a:ext cx="4786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Capital Market Line and Risk Free Lending and Borrowing</a:t>
            </a:r>
            <a:endParaRPr lang="en-US" sz="1800" b="1" dirty="0"/>
          </a:p>
        </p:txBody>
      </p:sp>
      <p:grpSp>
        <p:nvGrpSpPr>
          <p:cNvPr id="2" name="Google Shape;660;p39"/>
          <p:cNvGrpSpPr/>
          <p:nvPr/>
        </p:nvGrpSpPr>
        <p:grpSpPr>
          <a:xfrm>
            <a:off x="1785918" y="1500644"/>
            <a:ext cx="369505" cy="268266"/>
            <a:chOff x="4604550" y="3714775"/>
            <a:chExt cx="439625" cy="319075"/>
          </a:xfrm>
        </p:grpSpPr>
        <p:sp>
          <p:nvSpPr>
            <p:cNvPr id="6" name="Google Shape;661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62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"/>
          <p:cNvSpPr txBox="1">
            <a:spLocks noGrp="1"/>
          </p:cNvSpPr>
          <p:nvPr>
            <p:ph type="sldNum" idx="12"/>
          </p:nvPr>
        </p:nvSpPr>
        <p:spPr>
          <a:xfrm>
            <a:off x="8555875" y="4577863"/>
            <a:ext cx="435600" cy="435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3286116" y="303896"/>
            <a:ext cx="36433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To build our best portfolio, we need to;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bg2"/>
                </a:solidFill>
              </a:rPr>
              <a:t>Determine the </a:t>
            </a:r>
            <a:r>
              <a:rPr lang="en-US" sz="2800" dirty="0" smtClean="0">
                <a:solidFill>
                  <a:srgbClr val="00B050"/>
                </a:solidFill>
              </a:rPr>
              <a:t>efficient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Choose the best portfolio using </a:t>
            </a:r>
            <a:r>
              <a:rPr lang="en-US" sz="2000" b="1" dirty="0" smtClean="0">
                <a:solidFill>
                  <a:srgbClr val="FF0000"/>
                </a:solidFill>
              </a:rPr>
              <a:t>indifference curve </a:t>
            </a:r>
            <a:r>
              <a:rPr lang="en-US" sz="2000" dirty="0" smtClean="0"/>
              <a:t>and </a:t>
            </a:r>
            <a:r>
              <a:rPr lang="en-US" sz="2000" b="1" dirty="0" smtClean="0">
                <a:solidFill>
                  <a:srgbClr val="FF0000"/>
                </a:solidFill>
              </a:rPr>
              <a:t>efficient frontier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Risk Free Rate return to build our </a:t>
            </a:r>
            <a:r>
              <a:rPr lang="en-US" sz="2000" b="1" dirty="0" smtClean="0">
                <a:solidFill>
                  <a:srgbClr val="FF0000"/>
                </a:solidFill>
              </a:rPr>
              <a:t>lending portfolio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Borrow  some funds at Risk Free Rate to buy more portfolio P</a:t>
            </a:r>
            <a:endParaRPr lang="en-US" sz="2000" dirty="0"/>
          </a:p>
        </p:txBody>
      </p:sp>
      <p:grpSp>
        <p:nvGrpSpPr>
          <p:cNvPr id="2" name="Google Shape;660;p39"/>
          <p:cNvGrpSpPr/>
          <p:nvPr/>
        </p:nvGrpSpPr>
        <p:grpSpPr>
          <a:xfrm>
            <a:off x="1785918" y="1500644"/>
            <a:ext cx="369505" cy="268266"/>
            <a:chOff x="4604550" y="3714775"/>
            <a:chExt cx="439625" cy="319075"/>
          </a:xfrm>
        </p:grpSpPr>
        <p:sp>
          <p:nvSpPr>
            <p:cNvPr id="5" name="Google Shape;661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62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"/>
          <p:cNvSpPr txBox="1">
            <a:spLocks noGrp="1"/>
          </p:cNvSpPr>
          <p:nvPr>
            <p:ph type="sldNum" idx="12"/>
          </p:nvPr>
        </p:nvSpPr>
        <p:spPr>
          <a:xfrm>
            <a:off x="8555875" y="4577863"/>
            <a:ext cx="435600" cy="435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pic>
        <p:nvPicPr>
          <p:cNvPr id="15" name="Picture 14" descr="Markowitz_fronti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42903"/>
            <a:ext cx="4540348" cy="250110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29190" y="142903"/>
            <a:ext cx="37147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>
                <a:solidFill>
                  <a:srgbClr val="FF0000"/>
                </a:solidFill>
              </a:rPr>
              <a:t>The efficient frontier or portfolio frontier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an investment portfolio which occupies the ‘efficient ‘ parts of the risk return spectrum.</a:t>
            </a:r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Henry Markowitz developed a special algorithm called the </a:t>
            </a:r>
            <a:r>
              <a:rPr lang="en-US" sz="1600" b="1" dirty="0" smtClean="0">
                <a:solidFill>
                  <a:srgbClr val="FF0000"/>
                </a:solidFill>
              </a:rPr>
              <a:t>Critical Line Algorithm (CLA) </a:t>
            </a:r>
            <a:r>
              <a:rPr lang="en-US" sz="1600" dirty="0" smtClean="0"/>
              <a:t>for developing the portfolio frontier. However, the algorithm comes with its own set of caveats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034" y="2786924"/>
            <a:ext cx="8072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b="1" dirty="0" smtClean="0"/>
              <a:t>The CLA Algorithm </a:t>
            </a:r>
            <a:r>
              <a:rPr lang="en-US" sz="1600" b="1" dirty="0" smtClean="0">
                <a:solidFill>
                  <a:srgbClr val="FF0000"/>
                </a:solidFill>
              </a:rPr>
              <a:t>can change significantly for small changes </a:t>
            </a:r>
            <a:r>
              <a:rPr lang="en-US" sz="1600" b="1" dirty="0" smtClean="0"/>
              <a:t>in market correlations</a:t>
            </a:r>
            <a:r>
              <a:rPr lang="en-US" b="1" baseline="30000" dirty="0" smtClean="0">
                <a:hlinkClick r:id="rId4"/>
              </a:rPr>
              <a:t>[1]</a:t>
            </a:r>
            <a:endParaRPr lang="en-US" b="1" baseline="300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 smtClean="0"/>
              <a:t>CLA is </a:t>
            </a:r>
            <a:r>
              <a:rPr lang="en-US" sz="1600" b="1" dirty="0" smtClean="0">
                <a:solidFill>
                  <a:srgbClr val="FF0000"/>
                </a:solidFill>
              </a:rPr>
              <a:t>very depended on the estimation of stock-returns </a:t>
            </a:r>
            <a:r>
              <a:rPr lang="en-US" sz="1600" b="1" dirty="0" smtClean="0"/>
              <a:t>which is very hard to estimate with sufficient accuracy. This makes it hard to </a:t>
            </a:r>
            <a:r>
              <a:rPr lang="en-US" sz="1600" b="1" dirty="0" err="1" smtClean="0"/>
              <a:t>quanitfy</a:t>
            </a:r>
            <a:r>
              <a:rPr lang="en-US" sz="1600" b="1" dirty="0" smtClean="0"/>
              <a:t> the results of this algorithm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 smtClean="0"/>
              <a:t>CLA considers the correlations between the return of all the assets in a portfolio and this leads </a:t>
            </a:r>
            <a:r>
              <a:rPr lang="en-US" sz="1600" b="1" dirty="0" smtClean="0">
                <a:solidFill>
                  <a:schemeClr val="tx1"/>
                </a:solidFill>
              </a:rPr>
              <a:t>to</a:t>
            </a:r>
            <a:r>
              <a:rPr lang="en-US" sz="1600" b="1" dirty="0" smtClean="0">
                <a:solidFill>
                  <a:srgbClr val="FF0000"/>
                </a:solidFill>
              </a:rPr>
              <a:t> very large correlation dependency connected graph</a:t>
            </a:r>
            <a:r>
              <a:rPr lang="en-US" sz="1600" b="1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 smtClean="0"/>
              <a:t>CLA is </a:t>
            </a:r>
            <a:r>
              <a:rPr lang="en-US" sz="1600" b="1" dirty="0" smtClean="0">
                <a:solidFill>
                  <a:srgbClr val="FF0000"/>
                </a:solidFill>
              </a:rPr>
              <a:t>unstable to the volatility of the stock market.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1108</Words>
  <Application>Microsoft Office PowerPoint</Application>
  <PresentationFormat>Custom</PresentationFormat>
  <Paragraphs>95</Paragraphs>
  <Slides>17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Portfolio Optimization: Markowitz Model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Optimization: Markowitz Model</dc:title>
  <dc:creator>user</dc:creator>
  <cp:lastModifiedBy>user</cp:lastModifiedBy>
  <cp:revision>14</cp:revision>
  <dcterms:created xsi:type="dcterms:W3CDTF">2020-08-29T09:43:13Z</dcterms:created>
  <dcterms:modified xsi:type="dcterms:W3CDTF">2020-08-30T17:57:36Z</dcterms:modified>
</cp:coreProperties>
</file>