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52"/>
  </p:notes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72" r:id="rId14"/>
    <p:sldId id="270" r:id="rId15"/>
    <p:sldId id="286" r:id="rId16"/>
    <p:sldId id="288" r:id="rId17"/>
    <p:sldId id="285" r:id="rId18"/>
    <p:sldId id="287" r:id="rId19"/>
    <p:sldId id="274" r:id="rId20"/>
    <p:sldId id="291" r:id="rId21"/>
    <p:sldId id="290" r:id="rId22"/>
    <p:sldId id="292" r:id="rId23"/>
    <p:sldId id="289" r:id="rId24"/>
    <p:sldId id="293" r:id="rId25"/>
    <p:sldId id="271" r:id="rId26"/>
    <p:sldId id="294" r:id="rId27"/>
    <p:sldId id="295" r:id="rId28"/>
    <p:sldId id="297" r:id="rId29"/>
    <p:sldId id="296" r:id="rId30"/>
    <p:sldId id="298" r:id="rId31"/>
    <p:sldId id="301" r:id="rId32"/>
    <p:sldId id="299" r:id="rId33"/>
    <p:sldId id="300" r:id="rId34"/>
    <p:sldId id="306" r:id="rId35"/>
    <p:sldId id="308" r:id="rId36"/>
    <p:sldId id="302" r:id="rId37"/>
    <p:sldId id="303" r:id="rId38"/>
    <p:sldId id="304" r:id="rId39"/>
    <p:sldId id="305" r:id="rId40"/>
    <p:sldId id="307" r:id="rId41"/>
    <p:sldId id="310" r:id="rId42"/>
    <p:sldId id="311" r:id="rId43"/>
    <p:sldId id="312" r:id="rId44"/>
    <p:sldId id="309" r:id="rId45"/>
    <p:sldId id="313" r:id="rId46"/>
    <p:sldId id="314" r:id="rId47"/>
    <p:sldId id="278" r:id="rId48"/>
    <p:sldId id="281" r:id="rId49"/>
    <p:sldId id="282" r:id="rId50"/>
    <p:sldId id="283" r:id="rId51"/>
  </p:sldIdLst>
  <p:sldSz cx="9144000" cy="5143500" type="screen16x9"/>
  <p:notesSz cx="6858000" cy="9144000"/>
  <p:embeddedFontLst>
    <p:embeddedFont>
      <p:font typeface="Poppins" charset="0"/>
      <p:regular r:id="rId53"/>
      <p:bold r:id="rId54"/>
      <p:italic r:id="rId55"/>
      <p:boldItalic r:id="rId56"/>
    </p:embeddedFont>
    <p:embeddedFont>
      <p:font typeface="Poppins Light" charset="0"/>
      <p:regular r:id="rId57"/>
      <p:bold r:id="rId58"/>
      <p:italic r:id="rId59"/>
      <p:boldItalic r:id="rId60"/>
    </p:embeddedFont>
    <p:embeddedFont>
      <p:font typeface="Calibri" pitchFamily="34" charset="0"/>
      <p:regular r:id="rId61"/>
      <p:bold r:id="rId62"/>
      <p:italic r:id="rId63"/>
      <p:boldItalic r:id="rId64"/>
    </p:embeddedFont>
    <p:embeddedFont>
      <p:font typeface="Arial Rounded MT Bold" pitchFamily="34" charset="0"/>
      <p:regular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310108D-914F-47B6-B562-84FA0DB167B0}">
  <a:tblStyle styleId="{2310108D-914F-47B6-B562-84FA0DB167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36" y="-33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771A8-1E35-4ECB-995C-7742D725CAC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67D6DC4-2529-4D71-8ECD-5562E8616966}">
      <dgm:prSet phldrT="[Text]"/>
      <dgm:spPr/>
      <dgm:t>
        <a:bodyPr/>
        <a:lstStyle/>
        <a:p>
          <a:r>
            <a:rPr lang="en-US" dirty="0" smtClean="0"/>
            <a:t>Exploratory Data Analysis</a:t>
          </a:r>
          <a:endParaRPr lang="en-US" dirty="0"/>
        </a:p>
      </dgm:t>
    </dgm:pt>
    <dgm:pt modelId="{C1B27F8C-0D14-45AC-B18D-3B1EF989B4AC}" type="parTrans" cxnId="{121DC831-1CD9-4B6F-8C2E-83BBFC9162AC}">
      <dgm:prSet/>
      <dgm:spPr/>
      <dgm:t>
        <a:bodyPr/>
        <a:lstStyle/>
        <a:p>
          <a:endParaRPr lang="en-US"/>
        </a:p>
      </dgm:t>
    </dgm:pt>
    <dgm:pt modelId="{68612BC7-31E5-4E41-A755-7094DBE821D6}" type="sibTrans" cxnId="{121DC831-1CD9-4B6F-8C2E-83BBFC9162AC}">
      <dgm:prSet/>
      <dgm:spPr/>
      <dgm:t>
        <a:bodyPr/>
        <a:lstStyle/>
        <a:p>
          <a:endParaRPr lang="en-US"/>
        </a:p>
      </dgm:t>
    </dgm:pt>
    <dgm:pt modelId="{D570C5E1-5393-4263-BEEE-AF5104D651D6}">
      <dgm:prSet phldrT="[Text]"/>
      <dgm:spPr/>
      <dgm:t>
        <a:bodyPr/>
        <a:lstStyle/>
        <a:p>
          <a:pPr algn="just"/>
          <a:endParaRPr lang="en-US" dirty="0"/>
        </a:p>
      </dgm:t>
    </dgm:pt>
    <dgm:pt modelId="{78C63A9C-44EA-417D-BED8-18C0B85AEF45}" type="parTrans" cxnId="{F74BB1B1-D602-4451-AE86-EA7F6E252FC5}">
      <dgm:prSet/>
      <dgm:spPr/>
      <dgm:t>
        <a:bodyPr/>
        <a:lstStyle/>
        <a:p>
          <a:endParaRPr lang="en-US"/>
        </a:p>
      </dgm:t>
    </dgm:pt>
    <dgm:pt modelId="{3E8B7ECC-F38E-49E5-82F2-549E865836C7}" type="sibTrans" cxnId="{F74BB1B1-D602-4451-AE86-EA7F6E252FC5}">
      <dgm:prSet/>
      <dgm:spPr/>
      <dgm:t>
        <a:bodyPr/>
        <a:lstStyle/>
        <a:p>
          <a:endParaRPr lang="en-US"/>
        </a:p>
      </dgm:t>
    </dgm:pt>
    <dgm:pt modelId="{AED2EE55-F0C0-45A3-B4F3-3122DB1257E6}">
      <dgm:prSet phldrT="[Text]"/>
      <dgm:spPr/>
      <dgm:t>
        <a:bodyPr/>
        <a:lstStyle/>
        <a:p>
          <a:pPr algn="just"/>
          <a:r>
            <a:rPr lang="en-US" b="1" dirty="0" smtClean="0"/>
            <a:t>60 of 689 </a:t>
          </a:r>
          <a:r>
            <a:rPr lang="en-US" dirty="0" smtClean="0"/>
            <a:t>public companies (</a:t>
          </a:r>
          <a:r>
            <a:rPr lang="en-US" b="1" dirty="0" smtClean="0"/>
            <a:t>25 of 60 public companies</a:t>
          </a:r>
          <a:r>
            <a:rPr lang="en-US" dirty="0" smtClean="0"/>
            <a:t> with preferred financial statement method portfolio selection) with good financial health</a:t>
          </a:r>
          <a:endParaRPr lang="en-US" dirty="0"/>
        </a:p>
      </dgm:t>
    </dgm:pt>
    <dgm:pt modelId="{662F6BAD-9D03-4DD2-AD02-C848E9AF4373}" type="parTrans" cxnId="{BCCF365C-AEC2-4C53-A1F7-D4D6BE250B98}">
      <dgm:prSet/>
      <dgm:spPr/>
      <dgm:t>
        <a:bodyPr/>
        <a:lstStyle/>
        <a:p>
          <a:endParaRPr lang="en-US"/>
        </a:p>
      </dgm:t>
    </dgm:pt>
    <dgm:pt modelId="{42480F24-3BFA-429E-9B44-EC1A66645FBA}" type="sibTrans" cxnId="{BCCF365C-AEC2-4C53-A1F7-D4D6BE250B98}">
      <dgm:prSet/>
      <dgm:spPr/>
      <dgm:t>
        <a:bodyPr/>
        <a:lstStyle/>
        <a:p>
          <a:endParaRPr lang="en-US"/>
        </a:p>
      </dgm:t>
    </dgm:pt>
    <dgm:pt modelId="{1EA29B84-3C63-4DCB-B9C3-D1B5A621A5ED}">
      <dgm:prSet phldrT="[Text]"/>
      <dgm:spPr/>
      <dgm:t>
        <a:bodyPr/>
        <a:lstStyle/>
        <a:p>
          <a:r>
            <a:rPr lang="en-US" dirty="0" smtClean="0"/>
            <a:t>Profiling </a:t>
          </a:r>
          <a:r>
            <a:rPr lang="en-US" dirty="0" err="1" smtClean="0"/>
            <a:t>Portoflio</a:t>
          </a:r>
          <a:r>
            <a:rPr lang="en-US" dirty="0" smtClean="0"/>
            <a:t> Allocation without K-Means Clustering</a:t>
          </a:r>
          <a:endParaRPr lang="en-US" dirty="0"/>
        </a:p>
      </dgm:t>
    </dgm:pt>
    <dgm:pt modelId="{2894F83C-0E84-41C9-B798-283FA8BE4107}" type="parTrans" cxnId="{CF21CBE9-8991-4842-ADDB-A97CDE9DDF19}">
      <dgm:prSet/>
      <dgm:spPr/>
      <dgm:t>
        <a:bodyPr/>
        <a:lstStyle/>
        <a:p>
          <a:endParaRPr lang="en-US"/>
        </a:p>
      </dgm:t>
    </dgm:pt>
    <dgm:pt modelId="{70CD041E-A1C2-48D5-8DE1-BD8DBAE8DD95}" type="sibTrans" cxnId="{CF21CBE9-8991-4842-ADDB-A97CDE9DDF19}">
      <dgm:prSet/>
      <dgm:spPr/>
      <dgm:t>
        <a:bodyPr/>
        <a:lstStyle/>
        <a:p>
          <a:endParaRPr lang="en-US"/>
        </a:p>
      </dgm:t>
    </dgm:pt>
    <dgm:pt modelId="{00C9458E-9AF7-4DFF-AB90-AEC184AA02A2}">
      <dgm:prSet phldrT="[Text]"/>
      <dgm:spPr/>
      <dgm:t>
        <a:bodyPr/>
        <a:lstStyle/>
        <a:p>
          <a:r>
            <a:rPr lang="en-US" dirty="0" smtClean="0"/>
            <a:t>HRP</a:t>
          </a:r>
          <a:endParaRPr lang="en-US" dirty="0"/>
        </a:p>
      </dgm:t>
    </dgm:pt>
    <dgm:pt modelId="{F8B24E4E-D00A-4946-A7B0-9D1A2E367F7F}" type="parTrans" cxnId="{65BD3144-6F0E-4D1A-B6AF-4E0E92548866}">
      <dgm:prSet/>
      <dgm:spPr/>
      <dgm:t>
        <a:bodyPr/>
        <a:lstStyle/>
        <a:p>
          <a:endParaRPr lang="en-US"/>
        </a:p>
      </dgm:t>
    </dgm:pt>
    <dgm:pt modelId="{060D3D27-EAE5-4EA6-82E4-35C79E5938B8}" type="sibTrans" cxnId="{65BD3144-6F0E-4D1A-B6AF-4E0E92548866}">
      <dgm:prSet/>
      <dgm:spPr/>
      <dgm:t>
        <a:bodyPr/>
        <a:lstStyle/>
        <a:p>
          <a:endParaRPr lang="en-US"/>
        </a:p>
      </dgm:t>
    </dgm:pt>
    <dgm:pt modelId="{FDE2A103-EB1C-4E34-AF0B-6B38AE0069B2}">
      <dgm:prSet phldrT="[Text]"/>
      <dgm:spPr/>
      <dgm:t>
        <a:bodyPr/>
        <a:lstStyle/>
        <a:p>
          <a:r>
            <a:rPr lang="en-US" dirty="0" smtClean="0"/>
            <a:t>HREC</a:t>
          </a:r>
          <a:endParaRPr lang="en-US" dirty="0"/>
        </a:p>
      </dgm:t>
    </dgm:pt>
    <dgm:pt modelId="{C512492E-2171-46AB-831F-4B83F0D93ABE}" type="parTrans" cxnId="{33DCF09D-2222-4041-A788-798CC003DBE4}">
      <dgm:prSet/>
      <dgm:spPr/>
      <dgm:t>
        <a:bodyPr/>
        <a:lstStyle/>
        <a:p>
          <a:endParaRPr lang="en-US"/>
        </a:p>
      </dgm:t>
    </dgm:pt>
    <dgm:pt modelId="{4D72F406-A3AD-47DF-A4DC-D3BFA63D49D6}" type="sibTrans" cxnId="{33DCF09D-2222-4041-A788-798CC003DBE4}">
      <dgm:prSet/>
      <dgm:spPr/>
      <dgm:t>
        <a:bodyPr/>
        <a:lstStyle/>
        <a:p>
          <a:endParaRPr lang="en-US"/>
        </a:p>
      </dgm:t>
    </dgm:pt>
    <dgm:pt modelId="{8ABE7D4B-77FE-441B-BECD-E19A6969AA64}">
      <dgm:prSet phldrT="[Text]"/>
      <dgm:spPr/>
      <dgm:t>
        <a:bodyPr/>
        <a:lstStyle/>
        <a:p>
          <a:r>
            <a:rPr lang="en-US" dirty="0" smtClean="0"/>
            <a:t>With K-Means Clustering</a:t>
          </a:r>
          <a:endParaRPr lang="en-US" dirty="0"/>
        </a:p>
      </dgm:t>
    </dgm:pt>
    <dgm:pt modelId="{8973A301-8E99-40CD-AA27-B3F8F9432A17}" type="parTrans" cxnId="{BA828E75-2495-414D-BC39-03D4AD242BAD}">
      <dgm:prSet/>
      <dgm:spPr/>
      <dgm:t>
        <a:bodyPr/>
        <a:lstStyle/>
        <a:p>
          <a:endParaRPr lang="en-US"/>
        </a:p>
      </dgm:t>
    </dgm:pt>
    <dgm:pt modelId="{A1926CB8-F727-45D7-9011-BE1B3CC81E86}" type="sibTrans" cxnId="{BA828E75-2495-414D-BC39-03D4AD242BAD}">
      <dgm:prSet/>
      <dgm:spPr/>
      <dgm:t>
        <a:bodyPr/>
        <a:lstStyle/>
        <a:p>
          <a:endParaRPr lang="en-US"/>
        </a:p>
      </dgm:t>
    </dgm:pt>
    <dgm:pt modelId="{1B707555-3A9F-4775-97ED-0A670D94A948}">
      <dgm:prSet phldrT="[Text]"/>
      <dgm:spPr/>
      <dgm:t>
        <a:bodyPr/>
        <a:lstStyle/>
        <a:p>
          <a:r>
            <a:rPr lang="en-US" dirty="0" smtClean="0"/>
            <a:t>HRP</a:t>
          </a:r>
          <a:endParaRPr lang="en-US" dirty="0"/>
        </a:p>
      </dgm:t>
    </dgm:pt>
    <dgm:pt modelId="{71994CD0-8257-4DCE-84E1-D9DC5118EF93}" type="parTrans" cxnId="{57D298ED-CD3D-4CC4-86F1-2A9299888446}">
      <dgm:prSet/>
      <dgm:spPr/>
      <dgm:t>
        <a:bodyPr/>
        <a:lstStyle/>
        <a:p>
          <a:endParaRPr lang="en-US"/>
        </a:p>
      </dgm:t>
    </dgm:pt>
    <dgm:pt modelId="{23FF324A-9D1C-42E2-A340-2EA04AC25DB4}" type="sibTrans" cxnId="{57D298ED-CD3D-4CC4-86F1-2A9299888446}">
      <dgm:prSet/>
      <dgm:spPr/>
      <dgm:t>
        <a:bodyPr/>
        <a:lstStyle/>
        <a:p>
          <a:endParaRPr lang="en-US"/>
        </a:p>
      </dgm:t>
    </dgm:pt>
    <dgm:pt modelId="{E8BC3539-BA3B-4A08-BDE9-491D60F2A4B2}">
      <dgm:prSet phldrT="[Text]"/>
      <dgm:spPr/>
      <dgm:t>
        <a:bodyPr/>
        <a:lstStyle/>
        <a:p>
          <a:endParaRPr lang="en-US" dirty="0"/>
        </a:p>
      </dgm:t>
    </dgm:pt>
    <dgm:pt modelId="{292DB2A1-E096-4437-9CC0-4CDC5D331000}" type="parTrans" cxnId="{44673712-C2FB-4713-9B00-8B0D5383E6A5}">
      <dgm:prSet/>
      <dgm:spPr/>
      <dgm:t>
        <a:bodyPr/>
        <a:lstStyle/>
        <a:p>
          <a:endParaRPr lang="en-US"/>
        </a:p>
      </dgm:t>
    </dgm:pt>
    <dgm:pt modelId="{957C257B-2F11-4A17-8A3C-1AE9C544DFD0}" type="sibTrans" cxnId="{44673712-C2FB-4713-9B00-8B0D5383E6A5}">
      <dgm:prSet/>
      <dgm:spPr/>
      <dgm:t>
        <a:bodyPr/>
        <a:lstStyle/>
        <a:p>
          <a:endParaRPr lang="en-US"/>
        </a:p>
      </dgm:t>
    </dgm:pt>
    <dgm:pt modelId="{3A055636-A03C-4162-9C4B-326320B921BD}">
      <dgm:prSet phldrT="[Text]"/>
      <dgm:spPr/>
      <dgm:t>
        <a:bodyPr/>
        <a:lstStyle/>
        <a:p>
          <a:r>
            <a:rPr lang="en-US" dirty="0" smtClean="0"/>
            <a:t>Inverse Variance</a:t>
          </a:r>
          <a:endParaRPr lang="en-US" dirty="0"/>
        </a:p>
      </dgm:t>
    </dgm:pt>
    <dgm:pt modelId="{FB661388-422E-4CF6-BCFC-9B1B154F5160}" type="parTrans" cxnId="{F5BB85E8-B67E-44EF-8E89-EAF5CFE9BAE0}">
      <dgm:prSet/>
      <dgm:spPr/>
      <dgm:t>
        <a:bodyPr/>
        <a:lstStyle/>
        <a:p>
          <a:endParaRPr lang="en-US"/>
        </a:p>
      </dgm:t>
    </dgm:pt>
    <dgm:pt modelId="{D2C6E48C-F4E3-4786-9488-31BFF791CE82}" type="sibTrans" cxnId="{F5BB85E8-B67E-44EF-8E89-EAF5CFE9BAE0}">
      <dgm:prSet/>
      <dgm:spPr/>
      <dgm:t>
        <a:bodyPr/>
        <a:lstStyle/>
        <a:p>
          <a:endParaRPr lang="en-US"/>
        </a:p>
      </dgm:t>
    </dgm:pt>
    <dgm:pt modelId="{810B7FC3-7838-42ED-ACD3-C02FAB5EB7B4}">
      <dgm:prSet phldrT="[Text]"/>
      <dgm:spPr/>
      <dgm:t>
        <a:bodyPr/>
        <a:lstStyle/>
        <a:p>
          <a:r>
            <a:rPr lang="en-US" dirty="0" smtClean="0"/>
            <a:t>BCRP Strategy</a:t>
          </a:r>
          <a:endParaRPr lang="en-US" dirty="0"/>
        </a:p>
      </dgm:t>
    </dgm:pt>
    <dgm:pt modelId="{A6246960-1955-4C7D-AAEF-B8DC9769991A}" type="parTrans" cxnId="{BF5916E7-5C36-4692-8CEC-44AEAFDB9980}">
      <dgm:prSet/>
      <dgm:spPr/>
      <dgm:t>
        <a:bodyPr/>
        <a:lstStyle/>
        <a:p>
          <a:endParaRPr lang="en-US"/>
        </a:p>
      </dgm:t>
    </dgm:pt>
    <dgm:pt modelId="{65D6B349-D618-4BE9-A626-6FEB6A2D4DA1}" type="sibTrans" cxnId="{BF5916E7-5C36-4692-8CEC-44AEAFDB9980}">
      <dgm:prSet/>
      <dgm:spPr/>
      <dgm:t>
        <a:bodyPr/>
        <a:lstStyle/>
        <a:p>
          <a:endParaRPr lang="en-US"/>
        </a:p>
      </dgm:t>
    </dgm:pt>
    <dgm:pt modelId="{0A9874FD-6A65-492D-8D38-D9EC0B16C739}">
      <dgm:prSet phldrT="[Text]"/>
      <dgm:spPr/>
      <dgm:t>
        <a:bodyPr/>
        <a:lstStyle/>
        <a:p>
          <a:r>
            <a:rPr lang="en-US" dirty="0" smtClean="0"/>
            <a:t>HREC </a:t>
          </a:r>
          <a:endParaRPr lang="en-US" dirty="0"/>
        </a:p>
      </dgm:t>
    </dgm:pt>
    <dgm:pt modelId="{52EB01CB-F283-4132-8A0C-BE08F36E064B}" type="parTrans" cxnId="{5E4747AB-AF0B-4206-9951-8FC05A2BE2AE}">
      <dgm:prSet/>
      <dgm:spPr/>
      <dgm:t>
        <a:bodyPr/>
        <a:lstStyle/>
        <a:p>
          <a:endParaRPr lang="en-US"/>
        </a:p>
      </dgm:t>
    </dgm:pt>
    <dgm:pt modelId="{7BCC1EF4-DDAF-47A4-A2ED-CA6F7BDECEB1}" type="sibTrans" cxnId="{5E4747AB-AF0B-4206-9951-8FC05A2BE2AE}">
      <dgm:prSet/>
      <dgm:spPr/>
      <dgm:t>
        <a:bodyPr/>
        <a:lstStyle/>
        <a:p>
          <a:endParaRPr lang="en-US"/>
        </a:p>
      </dgm:t>
    </dgm:pt>
    <dgm:pt modelId="{2B559610-95A5-41E1-9797-56D49B9854D7}">
      <dgm:prSet phldrT="[Text]"/>
      <dgm:spPr/>
      <dgm:t>
        <a:bodyPr/>
        <a:lstStyle/>
        <a:p>
          <a:r>
            <a:rPr lang="en-US" dirty="0" smtClean="0"/>
            <a:t>Inverse Variance</a:t>
          </a:r>
          <a:endParaRPr lang="en-US" dirty="0"/>
        </a:p>
      </dgm:t>
    </dgm:pt>
    <dgm:pt modelId="{DE6BAA6D-4C30-4C7B-8384-449D6D6E8815}" type="parTrans" cxnId="{6DE50DBC-6481-4B74-A47E-F05862273959}">
      <dgm:prSet/>
      <dgm:spPr/>
      <dgm:t>
        <a:bodyPr/>
        <a:lstStyle/>
        <a:p>
          <a:endParaRPr lang="en-US"/>
        </a:p>
      </dgm:t>
    </dgm:pt>
    <dgm:pt modelId="{CBFD89CD-CE2B-4B4A-91BF-1D6389BBF24E}" type="sibTrans" cxnId="{6DE50DBC-6481-4B74-A47E-F05862273959}">
      <dgm:prSet/>
      <dgm:spPr/>
      <dgm:t>
        <a:bodyPr/>
        <a:lstStyle/>
        <a:p>
          <a:endParaRPr lang="en-US"/>
        </a:p>
      </dgm:t>
    </dgm:pt>
    <dgm:pt modelId="{C39FD998-2CA0-4D77-8C7A-3680ED6EAD67}">
      <dgm:prSet phldrT="[Text]"/>
      <dgm:spPr/>
      <dgm:t>
        <a:bodyPr/>
        <a:lstStyle/>
        <a:p>
          <a:r>
            <a:rPr lang="en-US" dirty="0" smtClean="0"/>
            <a:t>CLA Algorithm</a:t>
          </a:r>
          <a:endParaRPr lang="en-US" dirty="0"/>
        </a:p>
      </dgm:t>
    </dgm:pt>
    <dgm:pt modelId="{F0FFD3F3-16F6-4589-B2E4-2F840A5B3C13}" type="parTrans" cxnId="{F30423E0-604F-4170-9866-DCF9C7FA855A}">
      <dgm:prSet/>
      <dgm:spPr/>
      <dgm:t>
        <a:bodyPr/>
        <a:lstStyle/>
        <a:p>
          <a:endParaRPr lang="en-US"/>
        </a:p>
      </dgm:t>
    </dgm:pt>
    <dgm:pt modelId="{08EB321E-1984-4CBC-AE98-5D74E9626F66}" type="sibTrans" cxnId="{F30423E0-604F-4170-9866-DCF9C7FA855A}">
      <dgm:prSet/>
      <dgm:spPr/>
      <dgm:t>
        <a:bodyPr/>
        <a:lstStyle/>
        <a:p>
          <a:endParaRPr lang="en-US"/>
        </a:p>
      </dgm:t>
    </dgm:pt>
    <dgm:pt modelId="{022DA3BE-EE98-47CF-B8D6-AF9D51F5AEF7}" type="pres">
      <dgm:prSet presAssocID="{514771A8-1E35-4ECB-995C-7742D725CACA}" presName="Name0" presStyleCnt="0">
        <dgm:presLayoutVars>
          <dgm:dir/>
          <dgm:animLvl val="lvl"/>
          <dgm:resizeHandles val="exact"/>
        </dgm:presLayoutVars>
      </dgm:prSet>
      <dgm:spPr/>
    </dgm:pt>
    <dgm:pt modelId="{679D8218-73BF-4CBE-B705-E225345596B5}" type="pres">
      <dgm:prSet presAssocID="{514771A8-1E35-4ECB-995C-7742D725CACA}" presName="tSp" presStyleCnt="0"/>
      <dgm:spPr/>
    </dgm:pt>
    <dgm:pt modelId="{C9E0F234-CE3A-4A33-84D2-88502460CB50}" type="pres">
      <dgm:prSet presAssocID="{514771A8-1E35-4ECB-995C-7742D725CACA}" presName="bSp" presStyleCnt="0"/>
      <dgm:spPr/>
    </dgm:pt>
    <dgm:pt modelId="{3585EA1F-7DFF-4B7D-AD68-325D24097948}" type="pres">
      <dgm:prSet presAssocID="{514771A8-1E35-4ECB-995C-7742D725CACA}" presName="process" presStyleCnt="0"/>
      <dgm:spPr/>
    </dgm:pt>
    <dgm:pt modelId="{1358B53E-8124-479C-B7BD-498D1981022F}" type="pres">
      <dgm:prSet presAssocID="{A67D6DC4-2529-4D71-8ECD-5562E8616966}" presName="composite1" presStyleCnt="0"/>
      <dgm:spPr/>
    </dgm:pt>
    <dgm:pt modelId="{29E2182B-F0F1-4748-BE4C-72D3C17C8272}" type="pres">
      <dgm:prSet presAssocID="{A67D6DC4-2529-4D71-8ECD-5562E8616966}" presName="dummyNode1" presStyleLbl="node1" presStyleIdx="0" presStyleCnt="3"/>
      <dgm:spPr/>
    </dgm:pt>
    <dgm:pt modelId="{56F1B1B6-0B74-4978-9831-BA6F03B8F4B6}" type="pres">
      <dgm:prSet presAssocID="{A67D6DC4-2529-4D71-8ECD-5562E8616966}" presName="childNode1" presStyleLbl="bgAcc1" presStyleIdx="0" presStyleCnt="3">
        <dgm:presLayoutVars>
          <dgm:bulletEnabled val="1"/>
        </dgm:presLayoutVars>
      </dgm:prSet>
      <dgm:spPr/>
      <dgm:t>
        <a:bodyPr/>
        <a:lstStyle/>
        <a:p>
          <a:endParaRPr lang="en-US"/>
        </a:p>
      </dgm:t>
    </dgm:pt>
    <dgm:pt modelId="{37D9FF32-F678-45A1-BE6A-053C20E80190}" type="pres">
      <dgm:prSet presAssocID="{A67D6DC4-2529-4D71-8ECD-5562E8616966}" presName="childNode1tx" presStyleLbl="bgAcc1" presStyleIdx="0" presStyleCnt="3">
        <dgm:presLayoutVars>
          <dgm:bulletEnabled val="1"/>
        </dgm:presLayoutVars>
      </dgm:prSet>
      <dgm:spPr/>
      <dgm:t>
        <a:bodyPr/>
        <a:lstStyle/>
        <a:p>
          <a:endParaRPr lang="en-US"/>
        </a:p>
      </dgm:t>
    </dgm:pt>
    <dgm:pt modelId="{A2195A26-9D85-4009-BBC4-650D82675574}" type="pres">
      <dgm:prSet presAssocID="{A67D6DC4-2529-4D71-8ECD-5562E8616966}" presName="parentNode1" presStyleLbl="node1" presStyleIdx="0" presStyleCnt="3">
        <dgm:presLayoutVars>
          <dgm:chMax val="1"/>
          <dgm:bulletEnabled val="1"/>
        </dgm:presLayoutVars>
      </dgm:prSet>
      <dgm:spPr/>
      <dgm:t>
        <a:bodyPr/>
        <a:lstStyle/>
        <a:p>
          <a:endParaRPr lang="en-US"/>
        </a:p>
      </dgm:t>
    </dgm:pt>
    <dgm:pt modelId="{BFFA2357-485C-459A-9447-9752851ECF7F}" type="pres">
      <dgm:prSet presAssocID="{A67D6DC4-2529-4D71-8ECD-5562E8616966}" presName="connSite1" presStyleCnt="0"/>
      <dgm:spPr/>
    </dgm:pt>
    <dgm:pt modelId="{128D0C8C-362F-4AB2-9DD9-8C1059B30407}" type="pres">
      <dgm:prSet presAssocID="{68612BC7-31E5-4E41-A755-7094DBE821D6}" presName="Name9" presStyleLbl="sibTrans2D1" presStyleIdx="0" presStyleCnt="2"/>
      <dgm:spPr/>
    </dgm:pt>
    <dgm:pt modelId="{8F8A808F-44F3-43EE-856A-456B5114C0A2}" type="pres">
      <dgm:prSet presAssocID="{1EA29B84-3C63-4DCB-B9C3-D1B5A621A5ED}" presName="composite2" presStyleCnt="0"/>
      <dgm:spPr/>
    </dgm:pt>
    <dgm:pt modelId="{FD551D08-2D93-4967-A4B8-2A4B894F8DE0}" type="pres">
      <dgm:prSet presAssocID="{1EA29B84-3C63-4DCB-B9C3-D1B5A621A5ED}" presName="dummyNode2" presStyleLbl="node1" presStyleIdx="0" presStyleCnt="3"/>
      <dgm:spPr/>
    </dgm:pt>
    <dgm:pt modelId="{A216AC8C-2AA4-44F9-84CE-293E60D8EFF5}" type="pres">
      <dgm:prSet presAssocID="{1EA29B84-3C63-4DCB-B9C3-D1B5A621A5ED}" presName="childNode2" presStyleLbl="bgAcc1" presStyleIdx="1" presStyleCnt="3">
        <dgm:presLayoutVars>
          <dgm:bulletEnabled val="1"/>
        </dgm:presLayoutVars>
      </dgm:prSet>
      <dgm:spPr/>
      <dgm:t>
        <a:bodyPr/>
        <a:lstStyle/>
        <a:p>
          <a:endParaRPr lang="en-US"/>
        </a:p>
      </dgm:t>
    </dgm:pt>
    <dgm:pt modelId="{AB4192FE-28F8-4901-80E6-94F70D8DBA0B}" type="pres">
      <dgm:prSet presAssocID="{1EA29B84-3C63-4DCB-B9C3-D1B5A621A5ED}" presName="childNode2tx" presStyleLbl="bgAcc1" presStyleIdx="1" presStyleCnt="3">
        <dgm:presLayoutVars>
          <dgm:bulletEnabled val="1"/>
        </dgm:presLayoutVars>
      </dgm:prSet>
      <dgm:spPr/>
      <dgm:t>
        <a:bodyPr/>
        <a:lstStyle/>
        <a:p>
          <a:endParaRPr lang="en-US"/>
        </a:p>
      </dgm:t>
    </dgm:pt>
    <dgm:pt modelId="{A92EE0DB-BD6B-4A60-BB89-DE9E6C1DE669}" type="pres">
      <dgm:prSet presAssocID="{1EA29B84-3C63-4DCB-B9C3-D1B5A621A5ED}" presName="parentNode2" presStyleLbl="node1" presStyleIdx="1" presStyleCnt="3">
        <dgm:presLayoutVars>
          <dgm:chMax val="0"/>
          <dgm:bulletEnabled val="1"/>
        </dgm:presLayoutVars>
      </dgm:prSet>
      <dgm:spPr/>
      <dgm:t>
        <a:bodyPr/>
        <a:lstStyle/>
        <a:p>
          <a:endParaRPr lang="en-US"/>
        </a:p>
      </dgm:t>
    </dgm:pt>
    <dgm:pt modelId="{C1697226-9724-46F3-970C-5E95252246A6}" type="pres">
      <dgm:prSet presAssocID="{1EA29B84-3C63-4DCB-B9C3-D1B5A621A5ED}" presName="connSite2" presStyleCnt="0"/>
      <dgm:spPr/>
    </dgm:pt>
    <dgm:pt modelId="{AF0E3B8C-BF73-4646-A61D-FCB83B37A049}" type="pres">
      <dgm:prSet presAssocID="{70CD041E-A1C2-48D5-8DE1-BD8DBAE8DD95}" presName="Name18" presStyleLbl="sibTrans2D1" presStyleIdx="1" presStyleCnt="2"/>
      <dgm:spPr/>
    </dgm:pt>
    <dgm:pt modelId="{BE141979-3E35-4089-A229-C70FBF1F3175}" type="pres">
      <dgm:prSet presAssocID="{8ABE7D4B-77FE-441B-BECD-E19A6969AA64}" presName="composite1" presStyleCnt="0"/>
      <dgm:spPr/>
    </dgm:pt>
    <dgm:pt modelId="{E3EC0223-BCFA-408D-AA38-A6E9D6484C08}" type="pres">
      <dgm:prSet presAssocID="{8ABE7D4B-77FE-441B-BECD-E19A6969AA64}" presName="dummyNode1" presStyleLbl="node1" presStyleIdx="1" presStyleCnt="3"/>
      <dgm:spPr/>
    </dgm:pt>
    <dgm:pt modelId="{D6A170B6-7FE3-4D4B-8AFF-3B5B3963A11F}" type="pres">
      <dgm:prSet presAssocID="{8ABE7D4B-77FE-441B-BECD-E19A6969AA64}" presName="childNode1" presStyleLbl="bgAcc1" presStyleIdx="2" presStyleCnt="3">
        <dgm:presLayoutVars>
          <dgm:bulletEnabled val="1"/>
        </dgm:presLayoutVars>
      </dgm:prSet>
      <dgm:spPr/>
      <dgm:t>
        <a:bodyPr/>
        <a:lstStyle/>
        <a:p>
          <a:endParaRPr lang="en-US"/>
        </a:p>
      </dgm:t>
    </dgm:pt>
    <dgm:pt modelId="{89E72A1C-6DF9-435B-AA61-9987E4D73E03}" type="pres">
      <dgm:prSet presAssocID="{8ABE7D4B-77FE-441B-BECD-E19A6969AA64}" presName="childNode1tx" presStyleLbl="bgAcc1" presStyleIdx="2" presStyleCnt="3">
        <dgm:presLayoutVars>
          <dgm:bulletEnabled val="1"/>
        </dgm:presLayoutVars>
      </dgm:prSet>
      <dgm:spPr/>
      <dgm:t>
        <a:bodyPr/>
        <a:lstStyle/>
        <a:p>
          <a:endParaRPr lang="en-US"/>
        </a:p>
      </dgm:t>
    </dgm:pt>
    <dgm:pt modelId="{520D3D83-54A3-47F3-A83F-801843D5C718}" type="pres">
      <dgm:prSet presAssocID="{8ABE7D4B-77FE-441B-BECD-E19A6969AA64}" presName="parentNode1" presStyleLbl="node1" presStyleIdx="2" presStyleCnt="3">
        <dgm:presLayoutVars>
          <dgm:chMax val="1"/>
          <dgm:bulletEnabled val="1"/>
        </dgm:presLayoutVars>
      </dgm:prSet>
      <dgm:spPr/>
      <dgm:t>
        <a:bodyPr/>
        <a:lstStyle/>
        <a:p>
          <a:endParaRPr lang="en-US"/>
        </a:p>
      </dgm:t>
    </dgm:pt>
    <dgm:pt modelId="{D57DCA8C-9E14-4824-A7CF-5C3A8E37028E}" type="pres">
      <dgm:prSet presAssocID="{8ABE7D4B-77FE-441B-BECD-E19A6969AA64}" presName="connSite1" presStyleCnt="0"/>
      <dgm:spPr/>
    </dgm:pt>
  </dgm:ptLst>
  <dgm:cxnLst>
    <dgm:cxn modelId="{27BCCE66-85EC-4CEA-AFDC-5A24F484F5EA}" type="presOf" srcId="{68612BC7-31E5-4E41-A755-7094DBE821D6}" destId="{128D0C8C-362F-4AB2-9DD9-8C1059B30407}" srcOrd="0" destOrd="0" presId="urn:microsoft.com/office/officeart/2005/8/layout/hProcess4"/>
    <dgm:cxn modelId="{5E4747AB-AF0B-4206-9951-8FC05A2BE2AE}" srcId="{8ABE7D4B-77FE-441B-BECD-E19A6969AA64}" destId="{0A9874FD-6A65-492D-8D38-D9EC0B16C739}" srcOrd="1" destOrd="0" parTransId="{52EB01CB-F283-4132-8A0C-BE08F36E064B}" sibTransId="{7BCC1EF4-DDAF-47A4-A2ED-CA6F7BDECEB1}"/>
    <dgm:cxn modelId="{C32121E1-4348-442E-BCFD-DF55435B4D2A}" type="presOf" srcId="{D570C5E1-5393-4263-BEEE-AF5104D651D6}" destId="{37D9FF32-F678-45A1-BE6A-053C20E80190}" srcOrd="1" destOrd="0" presId="urn:microsoft.com/office/officeart/2005/8/layout/hProcess4"/>
    <dgm:cxn modelId="{F5BB85E8-B67E-44EF-8E89-EAF5CFE9BAE0}" srcId="{1EA29B84-3C63-4DCB-B9C3-D1B5A621A5ED}" destId="{3A055636-A03C-4162-9C4B-326320B921BD}" srcOrd="2" destOrd="0" parTransId="{FB661388-422E-4CF6-BCFC-9B1B154F5160}" sibTransId="{D2C6E48C-F4E3-4786-9488-31BFF791CE82}"/>
    <dgm:cxn modelId="{E93EA7E1-57B7-4FA4-816E-609D498DCDF0}" type="presOf" srcId="{3A055636-A03C-4162-9C4B-326320B921BD}" destId="{AB4192FE-28F8-4901-80E6-94F70D8DBA0B}" srcOrd="1" destOrd="2" presId="urn:microsoft.com/office/officeart/2005/8/layout/hProcess4"/>
    <dgm:cxn modelId="{121DC831-1CD9-4B6F-8C2E-83BBFC9162AC}" srcId="{514771A8-1E35-4ECB-995C-7742D725CACA}" destId="{A67D6DC4-2529-4D71-8ECD-5562E8616966}" srcOrd="0" destOrd="0" parTransId="{C1B27F8C-0D14-45AC-B18D-3B1EF989B4AC}" sibTransId="{68612BC7-31E5-4E41-A755-7094DBE821D6}"/>
    <dgm:cxn modelId="{BF5916E7-5C36-4692-8CEC-44AEAFDB9980}" srcId="{1EA29B84-3C63-4DCB-B9C3-D1B5A621A5ED}" destId="{810B7FC3-7838-42ED-ACD3-C02FAB5EB7B4}" srcOrd="3" destOrd="0" parTransId="{A6246960-1955-4C7D-AAEF-B8DC9769991A}" sibTransId="{65D6B349-D618-4BE9-A626-6FEB6A2D4DA1}"/>
    <dgm:cxn modelId="{44673712-C2FB-4713-9B00-8B0D5383E6A5}" srcId="{8ABE7D4B-77FE-441B-BECD-E19A6969AA64}" destId="{E8BC3539-BA3B-4A08-BDE9-491D60F2A4B2}" srcOrd="4" destOrd="0" parTransId="{292DB2A1-E096-4437-9CC0-4CDC5D331000}" sibTransId="{957C257B-2F11-4A17-8A3C-1AE9C544DFD0}"/>
    <dgm:cxn modelId="{E12069C8-B926-46A0-9A7D-270E7AA8688B}" type="presOf" srcId="{70CD041E-A1C2-48D5-8DE1-BD8DBAE8DD95}" destId="{AF0E3B8C-BF73-4646-A61D-FCB83B37A049}" srcOrd="0" destOrd="0" presId="urn:microsoft.com/office/officeart/2005/8/layout/hProcess4"/>
    <dgm:cxn modelId="{22302062-27BE-4550-AD82-EDFFC54B2EEC}" type="presOf" srcId="{1B707555-3A9F-4775-97ED-0A670D94A948}" destId="{89E72A1C-6DF9-435B-AA61-9987E4D73E03}" srcOrd="1" destOrd="0" presId="urn:microsoft.com/office/officeart/2005/8/layout/hProcess4"/>
    <dgm:cxn modelId="{4E149F24-3D73-4AB6-AFEE-1348050D6B2F}" type="presOf" srcId="{2B559610-95A5-41E1-9797-56D49B9854D7}" destId="{89E72A1C-6DF9-435B-AA61-9987E4D73E03}" srcOrd="1" destOrd="2" presId="urn:microsoft.com/office/officeart/2005/8/layout/hProcess4"/>
    <dgm:cxn modelId="{C1249733-B9E6-45F7-B08F-C9CFB82B727C}" type="presOf" srcId="{A67D6DC4-2529-4D71-8ECD-5562E8616966}" destId="{A2195A26-9D85-4009-BBC4-650D82675574}" srcOrd="0" destOrd="0" presId="urn:microsoft.com/office/officeart/2005/8/layout/hProcess4"/>
    <dgm:cxn modelId="{18F2A952-54C3-4CBA-8011-C70FD5F3AEB4}" type="presOf" srcId="{AED2EE55-F0C0-45A3-B4F3-3122DB1257E6}" destId="{37D9FF32-F678-45A1-BE6A-053C20E80190}" srcOrd="1" destOrd="1" presId="urn:microsoft.com/office/officeart/2005/8/layout/hProcess4"/>
    <dgm:cxn modelId="{65BD3144-6F0E-4D1A-B6AF-4E0E92548866}" srcId="{1EA29B84-3C63-4DCB-B9C3-D1B5A621A5ED}" destId="{00C9458E-9AF7-4DFF-AB90-AEC184AA02A2}" srcOrd="0" destOrd="0" parTransId="{F8B24E4E-D00A-4946-A7B0-9D1A2E367F7F}" sibTransId="{060D3D27-EAE5-4EA6-82E4-35C79E5938B8}"/>
    <dgm:cxn modelId="{6D952B28-6E2A-49C0-A5EF-4115783A5E58}" type="presOf" srcId="{0A9874FD-6A65-492D-8D38-D9EC0B16C739}" destId="{89E72A1C-6DF9-435B-AA61-9987E4D73E03}" srcOrd="1" destOrd="1" presId="urn:microsoft.com/office/officeart/2005/8/layout/hProcess4"/>
    <dgm:cxn modelId="{FCA9D12E-B371-4DB1-9342-F8A573C9B05D}" type="presOf" srcId="{E8BC3539-BA3B-4A08-BDE9-491D60F2A4B2}" destId="{D6A170B6-7FE3-4D4B-8AFF-3B5B3963A11F}" srcOrd="0" destOrd="4" presId="urn:microsoft.com/office/officeart/2005/8/layout/hProcess4"/>
    <dgm:cxn modelId="{F30423E0-604F-4170-9866-DCF9C7FA855A}" srcId="{8ABE7D4B-77FE-441B-BECD-E19A6969AA64}" destId="{C39FD998-2CA0-4D77-8C7A-3680ED6EAD67}" srcOrd="3" destOrd="0" parTransId="{F0FFD3F3-16F6-4589-B2E4-2F840A5B3C13}" sibTransId="{08EB321E-1984-4CBC-AE98-5D74E9626F66}"/>
    <dgm:cxn modelId="{08876C02-DE0F-469D-BE1E-3A74D518D212}" type="presOf" srcId="{AED2EE55-F0C0-45A3-B4F3-3122DB1257E6}" destId="{56F1B1B6-0B74-4978-9831-BA6F03B8F4B6}" srcOrd="0" destOrd="1" presId="urn:microsoft.com/office/officeart/2005/8/layout/hProcess4"/>
    <dgm:cxn modelId="{7A027543-5D4E-4090-91D7-DD3D1C0C8BAF}" type="presOf" srcId="{00C9458E-9AF7-4DFF-AB90-AEC184AA02A2}" destId="{AB4192FE-28F8-4901-80E6-94F70D8DBA0B}" srcOrd="1" destOrd="0" presId="urn:microsoft.com/office/officeart/2005/8/layout/hProcess4"/>
    <dgm:cxn modelId="{854CE628-6BA1-4067-BD9D-A0A2D1F48872}" type="presOf" srcId="{1EA29B84-3C63-4DCB-B9C3-D1B5A621A5ED}" destId="{A92EE0DB-BD6B-4A60-BB89-DE9E6C1DE669}" srcOrd="0" destOrd="0" presId="urn:microsoft.com/office/officeart/2005/8/layout/hProcess4"/>
    <dgm:cxn modelId="{F2008B50-89E5-47E0-92C5-6133DC47E416}" type="presOf" srcId="{0A9874FD-6A65-492D-8D38-D9EC0B16C739}" destId="{D6A170B6-7FE3-4D4B-8AFF-3B5B3963A11F}" srcOrd="0" destOrd="1" presId="urn:microsoft.com/office/officeart/2005/8/layout/hProcess4"/>
    <dgm:cxn modelId="{07461E87-D657-4C09-A994-93BA05D7F1C2}" type="presOf" srcId="{1B707555-3A9F-4775-97ED-0A670D94A948}" destId="{D6A170B6-7FE3-4D4B-8AFF-3B5B3963A11F}" srcOrd="0" destOrd="0" presId="urn:microsoft.com/office/officeart/2005/8/layout/hProcess4"/>
    <dgm:cxn modelId="{7EAE7DD7-0491-4283-92FB-B67EF32E6263}" type="presOf" srcId="{810B7FC3-7838-42ED-ACD3-C02FAB5EB7B4}" destId="{A216AC8C-2AA4-44F9-84CE-293E60D8EFF5}" srcOrd="0" destOrd="3" presId="urn:microsoft.com/office/officeart/2005/8/layout/hProcess4"/>
    <dgm:cxn modelId="{C7789EC4-BB3F-4E17-927E-A42EBF3C764D}" type="presOf" srcId="{810B7FC3-7838-42ED-ACD3-C02FAB5EB7B4}" destId="{AB4192FE-28F8-4901-80E6-94F70D8DBA0B}" srcOrd="1" destOrd="3" presId="urn:microsoft.com/office/officeart/2005/8/layout/hProcess4"/>
    <dgm:cxn modelId="{C836701B-85BB-4AF3-9162-ABF28952571D}" type="presOf" srcId="{C39FD998-2CA0-4D77-8C7A-3680ED6EAD67}" destId="{89E72A1C-6DF9-435B-AA61-9987E4D73E03}" srcOrd="1" destOrd="3" presId="urn:microsoft.com/office/officeart/2005/8/layout/hProcess4"/>
    <dgm:cxn modelId="{6DE50DBC-6481-4B74-A47E-F05862273959}" srcId="{8ABE7D4B-77FE-441B-BECD-E19A6969AA64}" destId="{2B559610-95A5-41E1-9797-56D49B9854D7}" srcOrd="2" destOrd="0" parTransId="{DE6BAA6D-4C30-4C7B-8384-449D6D6E8815}" sibTransId="{CBFD89CD-CE2B-4B4A-91BF-1D6389BBF24E}"/>
    <dgm:cxn modelId="{FAC4764E-84B9-494E-87A6-75E988EAA331}" type="presOf" srcId="{3A055636-A03C-4162-9C4B-326320B921BD}" destId="{A216AC8C-2AA4-44F9-84CE-293E60D8EFF5}" srcOrd="0" destOrd="2" presId="urn:microsoft.com/office/officeart/2005/8/layout/hProcess4"/>
    <dgm:cxn modelId="{B05D2CBA-F732-44A3-A0B5-97C7A09BF037}" type="presOf" srcId="{FDE2A103-EB1C-4E34-AF0B-6B38AE0069B2}" destId="{AB4192FE-28F8-4901-80E6-94F70D8DBA0B}" srcOrd="1" destOrd="1" presId="urn:microsoft.com/office/officeart/2005/8/layout/hProcess4"/>
    <dgm:cxn modelId="{BA828E75-2495-414D-BC39-03D4AD242BAD}" srcId="{514771A8-1E35-4ECB-995C-7742D725CACA}" destId="{8ABE7D4B-77FE-441B-BECD-E19A6969AA64}" srcOrd="2" destOrd="0" parTransId="{8973A301-8E99-40CD-AA27-B3F8F9432A17}" sibTransId="{A1926CB8-F727-45D7-9011-BE1B3CC81E86}"/>
    <dgm:cxn modelId="{51B45155-0BC5-4FBC-B26C-9CD4A8B7F862}" type="presOf" srcId="{00C9458E-9AF7-4DFF-AB90-AEC184AA02A2}" destId="{A216AC8C-2AA4-44F9-84CE-293E60D8EFF5}" srcOrd="0" destOrd="0" presId="urn:microsoft.com/office/officeart/2005/8/layout/hProcess4"/>
    <dgm:cxn modelId="{BCCF365C-AEC2-4C53-A1F7-D4D6BE250B98}" srcId="{A67D6DC4-2529-4D71-8ECD-5562E8616966}" destId="{AED2EE55-F0C0-45A3-B4F3-3122DB1257E6}" srcOrd="1" destOrd="0" parTransId="{662F6BAD-9D03-4DD2-AD02-C848E9AF4373}" sibTransId="{42480F24-3BFA-429E-9B44-EC1A66645FBA}"/>
    <dgm:cxn modelId="{F74BB1B1-D602-4451-AE86-EA7F6E252FC5}" srcId="{A67D6DC4-2529-4D71-8ECD-5562E8616966}" destId="{D570C5E1-5393-4263-BEEE-AF5104D651D6}" srcOrd="0" destOrd="0" parTransId="{78C63A9C-44EA-417D-BED8-18C0B85AEF45}" sibTransId="{3E8B7ECC-F38E-49E5-82F2-549E865836C7}"/>
    <dgm:cxn modelId="{89001E90-4796-4795-91AA-0A31DED53866}" type="presOf" srcId="{FDE2A103-EB1C-4E34-AF0B-6B38AE0069B2}" destId="{A216AC8C-2AA4-44F9-84CE-293E60D8EFF5}" srcOrd="0" destOrd="1" presId="urn:microsoft.com/office/officeart/2005/8/layout/hProcess4"/>
    <dgm:cxn modelId="{57D298ED-CD3D-4CC4-86F1-2A9299888446}" srcId="{8ABE7D4B-77FE-441B-BECD-E19A6969AA64}" destId="{1B707555-3A9F-4775-97ED-0A670D94A948}" srcOrd="0" destOrd="0" parTransId="{71994CD0-8257-4DCE-84E1-D9DC5118EF93}" sibTransId="{23FF324A-9D1C-42E2-A340-2EA04AC25DB4}"/>
    <dgm:cxn modelId="{548B23A2-B4DF-4B19-90DE-B3F1066F8F50}" type="presOf" srcId="{D570C5E1-5393-4263-BEEE-AF5104D651D6}" destId="{56F1B1B6-0B74-4978-9831-BA6F03B8F4B6}" srcOrd="0" destOrd="0" presId="urn:microsoft.com/office/officeart/2005/8/layout/hProcess4"/>
    <dgm:cxn modelId="{6F816223-6C25-45A1-BB72-327ED95BC427}" type="presOf" srcId="{2B559610-95A5-41E1-9797-56D49B9854D7}" destId="{D6A170B6-7FE3-4D4B-8AFF-3B5B3963A11F}" srcOrd="0" destOrd="2" presId="urn:microsoft.com/office/officeart/2005/8/layout/hProcess4"/>
    <dgm:cxn modelId="{51F3CB9E-1331-49D1-BFF5-49101F770B04}" type="presOf" srcId="{E8BC3539-BA3B-4A08-BDE9-491D60F2A4B2}" destId="{89E72A1C-6DF9-435B-AA61-9987E4D73E03}" srcOrd="1" destOrd="4" presId="urn:microsoft.com/office/officeart/2005/8/layout/hProcess4"/>
    <dgm:cxn modelId="{CF21CBE9-8991-4842-ADDB-A97CDE9DDF19}" srcId="{514771A8-1E35-4ECB-995C-7742D725CACA}" destId="{1EA29B84-3C63-4DCB-B9C3-D1B5A621A5ED}" srcOrd="1" destOrd="0" parTransId="{2894F83C-0E84-41C9-B798-283FA8BE4107}" sibTransId="{70CD041E-A1C2-48D5-8DE1-BD8DBAE8DD95}"/>
    <dgm:cxn modelId="{9FB67161-D702-41F3-8E1D-3E8E4B11C55E}" type="presOf" srcId="{C39FD998-2CA0-4D77-8C7A-3680ED6EAD67}" destId="{D6A170B6-7FE3-4D4B-8AFF-3B5B3963A11F}" srcOrd="0" destOrd="3" presId="urn:microsoft.com/office/officeart/2005/8/layout/hProcess4"/>
    <dgm:cxn modelId="{84ABDA74-4BEB-4B37-9CD6-381DB3B04122}" type="presOf" srcId="{514771A8-1E35-4ECB-995C-7742D725CACA}" destId="{022DA3BE-EE98-47CF-B8D6-AF9D51F5AEF7}" srcOrd="0" destOrd="0" presId="urn:microsoft.com/office/officeart/2005/8/layout/hProcess4"/>
    <dgm:cxn modelId="{E9211D75-45A4-46C5-8CF0-1BCB491F91B8}" type="presOf" srcId="{8ABE7D4B-77FE-441B-BECD-E19A6969AA64}" destId="{520D3D83-54A3-47F3-A83F-801843D5C718}" srcOrd="0" destOrd="0" presId="urn:microsoft.com/office/officeart/2005/8/layout/hProcess4"/>
    <dgm:cxn modelId="{33DCF09D-2222-4041-A788-798CC003DBE4}" srcId="{1EA29B84-3C63-4DCB-B9C3-D1B5A621A5ED}" destId="{FDE2A103-EB1C-4E34-AF0B-6B38AE0069B2}" srcOrd="1" destOrd="0" parTransId="{C512492E-2171-46AB-831F-4B83F0D93ABE}" sibTransId="{4D72F406-A3AD-47DF-A4DC-D3BFA63D49D6}"/>
    <dgm:cxn modelId="{83C268C8-0641-4926-9D35-BDE4B5A50931}" type="presParOf" srcId="{022DA3BE-EE98-47CF-B8D6-AF9D51F5AEF7}" destId="{679D8218-73BF-4CBE-B705-E225345596B5}" srcOrd="0" destOrd="0" presId="urn:microsoft.com/office/officeart/2005/8/layout/hProcess4"/>
    <dgm:cxn modelId="{2B69E0B7-6309-4718-BE43-93C5BCDAC4EB}" type="presParOf" srcId="{022DA3BE-EE98-47CF-B8D6-AF9D51F5AEF7}" destId="{C9E0F234-CE3A-4A33-84D2-88502460CB50}" srcOrd="1" destOrd="0" presId="urn:microsoft.com/office/officeart/2005/8/layout/hProcess4"/>
    <dgm:cxn modelId="{9F153EED-1926-45C9-B711-C767AC61C5DB}" type="presParOf" srcId="{022DA3BE-EE98-47CF-B8D6-AF9D51F5AEF7}" destId="{3585EA1F-7DFF-4B7D-AD68-325D24097948}" srcOrd="2" destOrd="0" presId="urn:microsoft.com/office/officeart/2005/8/layout/hProcess4"/>
    <dgm:cxn modelId="{9D5B8DDD-4C77-43E8-872D-6C8830D88D79}" type="presParOf" srcId="{3585EA1F-7DFF-4B7D-AD68-325D24097948}" destId="{1358B53E-8124-479C-B7BD-498D1981022F}" srcOrd="0" destOrd="0" presId="urn:microsoft.com/office/officeart/2005/8/layout/hProcess4"/>
    <dgm:cxn modelId="{2E09C3EA-8E5D-4B9B-82E8-D716BED10263}" type="presParOf" srcId="{1358B53E-8124-479C-B7BD-498D1981022F}" destId="{29E2182B-F0F1-4748-BE4C-72D3C17C8272}" srcOrd="0" destOrd="0" presId="urn:microsoft.com/office/officeart/2005/8/layout/hProcess4"/>
    <dgm:cxn modelId="{2AE142EB-6A2C-40C1-8144-9148B58AF096}" type="presParOf" srcId="{1358B53E-8124-479C-B7BD-498D1981022F}" destId="{56F1B1B6-0B74-4978-9831-BA6F03B8F4B6}" srcOrd="1" destOrd="0" presId="urn:microsoft.com/office/officeart/2005/8/layout/hProcess4"/>
    <dgm:cxn modelId="{7833E33E-86DB-4FCE-8470-9CAB0B434FBB}" type="presParOf" srcId="{1358B53E-8124-479C-B7BD-498D1981022F}" destId="{37D9FF32-F678-45A1-BE6A-053C20E80190}" srcOrd="2" destOrd="0" presId="urn:microsoft.com/office/officeart/2005/8/layout/hProcess4"/>
    <dgm:cxn modelId="{01A84A24-D290-4FF3-9F2D-CC3981D0C98F}" type="presParOf" srcId="{1358B53E-8124-479C-B7BD-498D1981022F}" destId="{A2195A26-9D85-4009-BBC4-650D82675574}" srcOrd="3" destOrd="0" presId="urn:microsoft.com/office/officeart/2005/8/layout/hProcess4"/>
    <dgm:cxn modelId="{75E4AEDE-A2B5-485F-9EA5-DF7596A04ABC}" type="presParOf" srcId="{1358B53E-8124-479C-B7BD-498D1981022F}" destId="{BFFA2357-485C-459A-9447-9752851ECF7F}" srcOrd="4" destOrd="0" presId="urn:microsoft.com/office/officeart/2005/8/layout/hProcess4"/>
    <dgm:cxn modelId="{44867791-A2A9-4D22-9A7E-1A942CFA2209}" type="presParOf" srcId="{3585EA1F-7DFF-4B7D-AD68-325D24097948}" destId="{128D0C8C-362F-4AB2-9DD9-8C1059B30407}" srcOrd="1" destOrd="0" presId="urn:microsoft.com/office/officeart/2005/8/layout/hProcess4"/>
    <dgm:cxn modelId="{98B29C0F-AE8C-42E2-A3CF-6DE8544FFC31}" type="presParOf" srcId="{3585EA1F-7DFF-4B7D-AD68-325D24097948}" destId="{8F8A808F-44F3-43EE-856A-456B5114C0A2}" srcOrd="2" destOrd="0" presId="urn:microsoft.com/office/officeart/2005/8/layout/hProcess4"/>
    <dgm:cxn modelId="{07C665F3-7E23-4F2D-A397-D5674742A322}" type="presParOf" srcId="{8F8A808F-44F3-43EE-856A-456B5114C0A2}" destId="{FD551D08-2D93-4967-A4B8-2A4B894F8DE0}" srcOrd="0" destOrd="0" presId="urn:microsoft.com/office/officeart/2005/8/layout/hProcess4"/>
    <dgm:cxn modelId="{4CAC795D-5BF9-418A-865D-C77E0CC7803A}" type="presParOf" srcId="{8F8A808F-44F3-43EE-856A-456B5114C0A2}" destId="{A216AC8C-2AA4-44F9-84CE-293E60D8EFF5}" srcOrd="1" destOrd="0" presId="urn:microsoft.com/office/officeart/2005/8/layout/hProcess4"/>
    <dgm:cxn modelId="{C8EB0009-48A5-4BBA-9CAB-B46743C98062}" type="presParOf" srcId="{8F8A808F-44F3-43EE-856A-456B5114C0A2}" destId="{AB4192FE-28F8-4901-80E6-94F70D8DBA0B}" srcOrd="2" destOrd="0" presId="urn:microsoft.com/office/officeart/2005/8/layout/hProcess4"/>
    <dgm:cxn modelId="{E0D631F3-D425-40D2-A073-71200D0A9AF4}" type="presParOf" srcId="{8F8A808F-44F3-43EE-856A-456B5114C0A2}" destId="{A92EE0DB-BD6B-4A60-BB89-DE9E6C1DE669}" srcOrd="3" destOrd="0" presId="urn:microsoft.com/office/officeart/2005/8/layout/hProcess4"/>
    <dgm:cxn modelId="{B4A1E911-56A9-4DD8-9503-AA6D4E4AB764}" type="presParOf" srcId="{8F8A808F-44F3-43EE-856A-456B5114C0A2}" destId="{C1697226-9724-46F3-970C-5E95252246A6}" srcOrd="4" destOrd="0" presId="urn:microsoft.com/office/officeart/2005/8/layout/hProcess4"/>
    <dgm:cxn modelId="{93B5C2CA-8728-4995-B368-113E57CFB401}" type="presParOf" srcId="{3585EA1F-7DFF-4B7D-AD68-325D24097948}" destId="{AF0E3B8C-BF73-4646-A61D-FCB83B37A049}" srcOrd="3" destOrd="0" presId="urn:microsoft.com/office/officeart/2005/8/layout/hProcess4"/>
    <dgm:cxn modelId="{0C1ECA5D-DA3B-4E33-9419-40A2BDC3E49E}" type="presParOf" srcId="{3585EA1F-7DFF-4B7D-AD68-325D24097948}" destId="{BE141979-3E35-4089-A229-C70FBF1F3175}" srcOrd="4" destOrd="0" presId="urn:microsoft.com/office/officeart/2005/8/layout/hProcess4"/>
    <dgm:cxn modelId="{40FAEC42-AE96-4EAE-B2D2-4E93CED7057A}" type="presParOf" srcId="{BE141979-3E35-4089-A229-C70FBF1F3175}" destId="{E3EC0223-BCFA-408D-AA38-A6E9D6484C08}" srcOrd="0" destOrd="0" presId="urn:microsoft.com/office/officeart/2005/8/layout/hProcess4"/>
    <dgm:cxn modelId="{633248FD-F89F-465C-9042-E60908AAF0E5}" type="presParOf" srcId="{BE141979-3E35-4089-A229-C70FBF1F3175}" destId="{D6A170B6-7FE3-4D4B-8AFF-3B5B3963A11F}" srcOrd="1" destOrd="0" presId="urn:microsoft.com/office/officeart/2005/8/layout/hProcess4"/>
    <dgm:cxn modelId="{C4CBFCB5-5464-4270-96F1-938FC3A788ED}" type="presParOf" srcId="{BE141979-3E35-4089-A229-C70FBF1F3175}" destId="{89E72A1C-6DF9-435B-AA61-9987E4D73E03}" srcOrd="2" destOrd="0" presId="urn:microsoft.com/office/officeart/2005/8/layout/hProcess4"/>
    <dgm:cxn modelId="{DE2E0F81-EB70-43D7-81B3-74AB86FD613E}" type="presParOf" srcId="{BE141979-3E35-4089-A229-C70FBF1F3175}" destId="{520D3D83-54A3-47F3-A83F-801843D5C718}" srcOrd="3" destOrd="0" presId="urn:microsoft.com/office/officeart/2005/8/layout/hProcess4"/>
    <dgm:cxn modelId="{B1FAA5EF-DD9A-4144-BC4C-5BA7D5148FC5}" type="presParOf" srcId="{BE141979-3E35-4089-A229-C70FBF1F3175}" destId="{D57DCA8C-9E14-4824-A7CF-5C3A8E37028E}" srcOrd="4" destOrd="0" presId="urn:microsoft.com/office/officeart/2005/8/layout/h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4ac5ba52f_11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4ac5ba52f_11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txBox="1">
            <a:spLocks noGrp="1"/>
          </p:cNvSpPr>
          <p:nvPr>
            <p:ph type="body" idx="1"/>
          </p:nvPr>
        </p:nvSpPr>
        <p:spPr>
          <a:xfrm>
            <a:off x="1069625" y="4406300"/>
            <a:ext cx="46080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400"/>
              <a:buNone/>
              <a:defRPr sz="1400"/>
            </a:lvl1pPr>
          </a:lstStyle>
          <a:p>
            <a:endParaRPr/>
          </a:p>
        </p:txBody>
      </p:sp>
      <p:sp>
        <p:nvSpPr>
          <p:cNvPr id="113" name="Google Shape;113;p1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20.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24.jpeg"/></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26.jpeg"/></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3" Type="http://schemas.openxmlformats.org/officeDocument/2006/relationships/hyperlink" Target="https://mlfinlab.readthedocs.io/en/latest/implementations/backtest_statistics.html" TargetMode="External"/><Relationship Id="rId2" Type="http://schemas.openxmlformats.org/officeDocument/2006/relationships/hyperlink" Target="https://mlfinlab.readthedocs.io/en/latest/portfolio_optimisation/risk_metrics.html" TargetMode="Externa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29.jpeg"/></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1.xml"/><Relationship Id="rId4" Type="http://schemas.openxmlformats.org/officeDocument/2006/relationships/image" Target="../media/image3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mailto:immanuelaprian@gmail.com"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211600" y="1991850"/>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Machine Learning in Allocating and Building our Stock Portfolio</a:t>
            </a:r>
            <a:endParaRPr sz="3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3"/>
          <p:cNvPicPr preferRelativeResize="0"/>
          <p:nvPr/>
        </p:nvPicPr>
        <p:blipFill rotWithShape="1">
          <a:blip r:embed="rId3">
            <a:alphaModFix/>
          </a:blip>
          <a:srcRect/>
          <a:stretch/>
        </p:blipFill>
        <p:spPr>
          <a:xfrm>
            <a:off x="5376775" y="592475"/>
            <a:ext cx="3958500" cy="3958500"/>
          </a:xfrm>
          <a:prstGeom prst="ellipse">
            <a:avLst/>
          </a:prstGeom>
          <a:noFill/>
          <a:ln>
            <a:noFill/>
          </a:ln>
        </p:spPr>
      </p:pic>
      <p:sp>
        <p:nvSpPr>
          <p:cNvPr id="256" name="Google Shape;256;p23"/>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How to decide if dividend investing is a good idea</a:t>
            </a:r>
            <a:endParaRPr sz="2400"/>
          </a:p>
        </p:txBody>
      </p:sp>
      <p:sp>
        <p:nvSpPr>
          <p:cNvPr id="257" name="Google Shape;257;p23"/>
          <p:cNvSpPr txBox="1">
            <a:spLocks noGrp="1"/>
          </p:cNvSpPr>
          <p:nvPr>
            <p:ph type="body" idx="1"/>
          </p:nvPr>
        </p:nvSpPr>
        <p:spPr>
          <a:xfrm>
            <a:off x="985679" y="1785932"/>
            <a:ext cx="39765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Dividend are generally considered a sign of good financial health.</a:t>
            </a:r>
          </a:p>
          <a:p>
            <a:pPr marL="0" lvl="0" indent="0" algn="l" rtl="0">
              <a:spcBef>
                <a:spcPts val="600"/>
              </a:spcBef>
              <a:spcAft>
                <a:spcPts val="0"/>
              </a:spcAft>
              <a:buNone/>
            </a:pPr>
            <a:r>
              <a:rPr lang="en" dirty="0" smtClean="0"/>
              <a:t>Dividend investing is a great way to build wealth through compounding. </a:t>
            </a:r>
          </a:p>
          <a:p>
            <a:pPr marL="0" lvl="0" indent="0" algn="l" rtl="0">
              <a:spcBef>
                <a:spcPts val="600"/>
              </a:spcBef>
              <a:spcAft>
                <a:spcPts val="0"/>
              </a:spcAft>
              <a:buNone/>
            </a:pPr>
            <a:r>
              <a:rPr lang="en" dirty="0" smtClean="0"/>
              <a:t>However dividends are not a guarantee and can subjet to certain company related and economy risk.</a:t>
            </a:r>
          </a:p>
          <a:p>
            <a:pPr marL="0" lvl="0" indent="0" algn="l" rtl="0">
              <a:spcBef>
                <a:spcPts val="600"/>
              </a:spcBef>
              <a:spcAft>
                <a:spcPts val="0"/>
              </a:spcAft>
              <a:buNone/>
            </a:pPr>
            <a:r>
              <a:rPr lang="en" dirty="0" smtClean="0"/>
              <a:t>It is also difficult – if not impossible - to make any significant money from dividend if we don’t have significant money on hand to invest.</a:t>
            </a:r>
            <a:endParaRPr/>
          </a:p>
        </p:txBody>
      </p:sp>
      <p:sp>
        <p:nvSpPr>
          <p:cNvPr id="258" name="Google Shape;258;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idx="4294967295"/>
          </p:nvPr>
        </p:nvSpPr>
        <p:spPr>
          <a:xfrm>
            <a:off x="785786" y="2500312"/>
            <a:ext cx="7786742" cy="22145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solidFill>
                  <a:schemeClr val="bg1"/>
                </a:solidFill>
              </a:rPr>
              <a:t>We must determine if investing is worth the risk in the stock market and if we are willing to wait to see a return on our investment</a:t>
            </a:r>
            <a:endParaRPr sz="2800">
              <a:solidFill>
                <a:schemeClr val="bg1"/>
              </a:solidFill>
            </a:endParaRPr>
          </a:p>
        </p:txBody>
      </p:sp>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457200" y="1166125"/>
            <a:ext cx="3400420" cy="22628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smtClean="0"/>
              <a:t>Analysis for Risk Management in Stock Market Investing</a:t>
            </a:r>
            <a:endParaRPr sz="3200"/>
          </a:p>
        </p:txBody>
      </p:sp>
      <p:sp>
        <p:nvSpPr>
          <p:cNvPr id="270" name="Google Shape;270;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grpSp>
        <p:nvGrpSpPr>
          <p:cNvPr id="271" name="Google Shape;271;p25"/>
          <p:cNvGrpSpPr/>
          <p:nvPr/>
        </p:nvGrpSpPr>
        <p:grpSpPr>
          <a:xfrm>
            <a:off x="4361713" y="1054632"/>
            <a:ext cx="3339000" cy="3339000"/>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grpSp>
      <p:grpSp>
        <p:nvGrpSpPr>
          <p:cNvPr id="274" name="Google Shape;274;p25"/>
          <p:cNvGrpSpPr/>
          <p:nvPr/>
        </p:nvGrpSpPr>
        <p:grpSpPr>
          <a:xfrm>
            <a:off x="5123263" y="1816182"/>
            <a:ext cx="1815900" cy="1815900"/>
            <a:chOff x="3664038" y="1663782"/>
            <a:chExt cx="1815900" cy="1815900"/>
          </a:xfrm>
        </p:grpSpPr>
        <p:sp>
          <p:nvSpPr>
            <p:cNvPr id="275" name="Google Shape;275;p25"/>
            <p:cNvSpPr/>
            <p:nvPr/>
          </p:nvSpPr>
          <p:spPr>
            <a:xfrm>
              <a:off x="3664038" y="1663782"/>
              <a:ext cx="1815900" cy="18159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solidFill>
                    <a:schemeClr val="bg1"/>
                  </a:solidFill>
                  <a:latin typeface="Poppins"/>
                  <a:ea typeface="Poppins"/>
                  <a:cs typeface="Poppins"/>
                  <a:sym typeface="Poppins"/>
                </a:rPr>
                <a:t>Stock Market Investing</a:t>
              </a:r>
              <a:endParaRPr b="1">
                <a:solidFill>
                  <a:schemeClr val="bg1"/>
                </a:solidFill>
                <a:latin typeface="Poppins"/>
                <a:ea typeface="Poppins"/>
                <a:cs typeface="Poppins"/>
                <a:sym typeface="Poppins"/>
              </a:endParaRPr>
            </a:p>
          </p:txBody>
        </p:sp>
        <p:sp>
          <p:nvSpPr>
            <p:cNvPr id="276" name="Google Shape;276;p25"/>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b="1">
                <a:solidFill>
                  <a:srgbClr val="FFFFFF"/>
                </a:solidFill>
                <a:latin typeface="Poppins"/>
                <a:ea typeface="Poppins"/>
                <a:cs typeface="Poppins"/>
                <a:sym typeface="Poppins"/>
              </a:endParaRPr>
            </a:p>
          </p:txBody>
        </p:sp>
      </p:grpSp>
      <p:grpSp>
        <p:nvGrpSpPr>
          <p:cNvPr id="277" name="Google Shape;277;p25"/>
          <p:cNvGrpSpPr/>
          <p:nvPr/>
        </p:nvGrpSpPr>
        <p:grpSpPr>
          <a:xfrm>
            <a:off x="5500694" y="598229"/>
            <a:ext cx="1071569" cy="1068600"/>
            <a:chOff x="2859277" y="853971"/>
            <a:chExt cx="1071569" cy="1068600"/>
          </a:xfrm>
        </p:grpSpPr>
        <p:sp>
          <p:nvSpPr>
            <p:cNvPr id="278" name="Google Shape;278;p25"/>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9" name="Google Shape;279;p25"/>
            <p:cNvSpPr txBox="1"/>
            <p:nvPr/>
          </p:nvSpPr>
          <p:spPr>
            <a:xfrm>
              <a:off x="2859277" y="1022197"/>
              <a:ext cx="1071569"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800" dirty="0" smtClean="0">
                  <a:solidFill>
                    <a:srgbClr val="FFFFFF"/>
                  </a:solidFill>
                  <a:latin typeface="Poppins Light"/>
                  <a:ea typeface="Poppins Light"/>
                  <a:cs typeface="Poppins Light"/>
                  <a:sym typeface="Poppins Light"/>
                </a:rPr>
                <a:t>Fundamental Analysis</a:t>
              </a:r>
              <a:endParaRPr sz="800">
                <a:solidFill>
                  <a:srgbClr val="FFFFFF"/>
                </a:solidFill>
                <a:latin typeface="Poppins Light"/>
                <a:ea typeface="Poppins Light"/>
                <a:cs typeface="Poppins Light"/>
                <a:sym typeface="Poppins Light"/>
              </a:endParaRPr>
            </a:p>
          </p:txBody>
        </p:sp>
      </p:grpSp>
      <p:grpSp>
        <p:nvGrpSpPr>
          <p:cNvPr id="280" name="Google Shape;280;p25"/>
          <p:cNvGrpSpPr/>
          <p:nvPr/>
        </p:nvGrpSpPr>
        <p:grpSpPr>
          <a:xfrm>
            <a:off x="4049921" y="3039058"/>
            <a:ext cx="1068600" cy="1068600"/>
            <a:chOff x="2859873" y="853971"/>
            <a:chExt cx="1068600" cy="1068600"/>
          </a:xfrm>
        </p:grpSpPr>
        <p:sp>
          <p:nvSpPr>
            <p:cNvPr id="281" name="Google Shape;281;p25"/>
            <p:cNvSpPr/>
            <p:nvPr/>
          </p:nvSpPr>
          <p:spPr>
            <a:xfrm>
              <a:off x="2859873" y="853971"/>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2" name="Google Shape;282;p25"/>
            <p:cNvSpPr txBox="1"/>
            <p:nvPr/>
          </p:nvSpPr>
          <p:spPr>
            <a:xfrm>
              <a:off x="3012800" y="1022197"/>
              <a:ext cx="762600" cy="7323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dirty="0" smtClean="0">
                  <a:solidFill>
                    <a:srgbClr val="FFFFFF"/>
                  </a:solidFill>
                  <a:latin typeface="Poppins Light"/>
                  <a:ea typeface="Poppins Light"/>
                  <a:cs typeface="Poppins Light"/>
                  <a:sym typeface="Poppins Light"/>
                </a:rPr>
                <a:t>Technical Analysis</a:t>
              </a:r>
              <a:endParaRPr sz="800">
                <a:solidFill>
                  <a:srgbClr val="FFFFFF"/>
                </a:solidFill>
                <a:latin typeface="Poppins Light"/>
                <a:ea typeface="Poppins Light"/>
                <a:cs typeface="Poppins Light"/>
                <a:sym typeface="Poppins Light"/>
              </a:endParaRPr>
            </a:p>
          </p:txBody>
        </p:sp>
      </p:grpSp>
      <p:grpSp>
        <p:nvGrpSpPr>
          <p:cNvPr id="283" name="Google Shape;283;p25"/>
          <p:cNvGrpSpPr/>
          <p:nvPr/>
        </p:nvGrpSpPr>
        <p:grpSpPr>
          <a:xfrm>
            <a:off x="6939268" y="3031413"/>
            <a:ext cx="1068600" cy="1068600"/>
            <a:chOff x="5214448" y="3234278"/>
            <a:chExt cx="1068600" cy="1068600"/>
          </a:xfrm>
        </p:grpSpPr>
        <p:sp>
          <p:nvSpPr>
            <p:cNvPr id="284" name="Google Shape;284;p25"/>
            <p:cNvSpPr/>
            <p:nvPr/>
          </p:nvSpPr>
          <p:spPr>
            <a:xfrm>
              <a:off x="5214448" y="3234278"/>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5" name="Google Shape;285;p25"/>
            <p:cNvSpPr txBox="1"/>
            <p:nvPr/>
          </p:nvSpPr>
          <p:spPr>
            <a:xfrm>
              <a:off x="5367375" y="3402503"/>
              <a:ext cx="762600" cy="7323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dirty="0" smtClean="0">
                  <a:solidFill>
                    <a:srgbClr val="FFFFFF"/>
                  </a:solidFill>
                  <a:latin typeface="Poppins Light"/>
                  <a:ea typeface="Poppins Light"/>
                  <a:cs typeface="Poppins Light"/>
                  <a:sym typeface="Poppins Light"/>
                </a:rPr>
                <a:t>Sentiment Analysis</a:t>
              </a:r>
              <a:endParaRPr sz="800">
                <a:solidFill>
                  <a:srgbClr val="FFFFFF"/>
                </a:solidFill>
                <a:latin typeface="Poppins Light"/>
                <a:ea typeface="Poppins Light"/>
                <a:cs typeface="Poppins Light"/>
                <a:sym typeface="Poppins Light"/>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457200" y="1166125"/>
            <a:ext cx="3113100" cy="6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Workflow</a:t>
            </a:r>
            <a:endParaRPr/>
          </a:p>
        </p:txBody>
      </p:sp>
      <p:sp>
        <p:nvSpPr>
          <p:cNvPr id="336" name="Google Shape;336;p3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grpSp>
        <p:nvGrpSpPr>
          <p:cNvPr id="337" name="Google Shape;337;p30"/>
          <p:cNvGrpSpPr/>
          <p:nvPr/>
        </p:nvGrpSpPr>
        <p:grpSpPr>
          <a:xfrm>
            <a:off x="2346861" y="1258050"/>
            <a:ext cx="2726286" cy="2547000"/>
            <a:chOff x="1293736" y="1258050"/>
            <a:chExt cx="2726286" cy="2547000"/>
          </a:xfrm>
        </p:grpSpPr>
        <p:sp>
          <p:nvSpPr>
            <p:cNvPr id="338" name="Google Shape;338;p30"/>
            <p:cNvSpPr/>
            <p:nvPr/>
          </p:nvSpPr>
          <p:spPr>
            <a:xfrm rot="2700000">
              <a:off x="2286374" y="1011412"/>
              <a:ext cx="561726" cy="3040276"/>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39" name="Google Shape;339;p30"/>
            <p:cNvSpPr/>
            <p:nvPr/>
          </p:nvSpPr>
          <p:spPr>
            <a:xfrm>
              <a:off x="1510752"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Poppins"/>
                  <a:ea typeface="Poppins"/>
                  <a:cs typeface="Poppins"/>
                  <a:sym typeface="Poppins"/>
                </a:rPr>
                <a:t>1</a:t>
              </a:r>
              <a:endParaRPr sz="1200" b="1">
                <a:latin typeface="Poppins"/>
                <a:ea typeface="Poppins"/>
                <a:cs typeface="Poppins"/>
                <a:sym typeface="Poppins"/>
              </a:endParaRPr>
            </a:p>
          </p:txBody>
        </p:sp>
        <p:sp>
          <p:nvSpPr>
            <p:cNvPr id="340" name="Google Shape;340;p30"/>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smtClean="0">
                  <a:solidFill>
                    <a:srgbClr val="FFFFFF"/>
                  </a:solidFill>
                  <a:latin typeface="Poppins"/>
                  <a:ea typeface="Poppins"/>
                  <a:cs typeface="Poppins"/>
                  <a:sym typeface="Poppins"/>
                </a:rPr>
                <a:t>Fundamental Analysis</a:t>
              </a:r>
              <a:endParaRPr sz="1100" b="1">
                <a:solidFill>
                  <a:srgbClr val="FFFFFF"/>
                </a:solidFill>
                <a:latin typeface="Poppins"/>
                <a:ea typeface="Poppins"/>
                <a:cs typeface="Poppins"/>
                <a:sym typeface="Poppins"/>
              </a:endParaRPr>
            </a:p>
          </p:txBody>
        </p:sp>
        <p:sp>
          <p:nvSpPr>
            <p:cNvPr id="341" name="Google Shape;341;p30"/>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smtClean="0">
                  <a:latin typeface="Poppins Light"/>
                  <a:ea typeface="Poppins Light"/>
                  <a:cs typeface="Poppins Light"/>
                  <a:sym typeface="Poppins Light"/>
                </a:rPr>
                <a:t>Acquiring Dataset. SQL Querying. Financial Statement Fact Finding. </a:t>
              </a:r>
              <a:endParaRPr sz="800">
                <a:latin typeface="Poppins Light"/>
                <a:ea typeface="Poppins Light"/>
                <a:cs typeface="Poppins Light"/>
                <a:sym typeface="Poppins Light"/>
              </a:endParaRPr>
            </a:p>
          </p:txBody>
        </p:sp>
      </p:grpSp>
      <p:grpSp>
        <p:nvGrpSpPr>
          <p:cNvPr id="342" name="Google Shape;342;p30"/>
          <p:cNvGrpSpPr/>
          <p:nvPr/>
        </p:nvGrpSpPr>
        <p:grpSpPr>
          <a:xfrm>
            <a:off x="4010445" y="2240903"/>
            <a:ext cx="3158802" cy="1338590"/>
            <a:chOff x="2957320" y="2240903"/>
            <a:chExt cx="3158802" cy="1338590"/>
          </a:xfrm>
        </p:grpSpPr>
        <p:sp>
          <p:nvSpPr>
            <p:cNvPr id="343" name="Google Shape;343;p30"/>
            <p:cNvSpPr/>
            <p:nvPr/>
          </p:nvSpPr>
          <p:spPr>
            <a:xfrm rot="2700000">
              <a:off x="4196595" y="1011412"/>
              <a:ext cx="561726" cy="3040276"/>
            </a:xfrm>
            <a:prstGeom prst="roundRect">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44" name="Google Shape;344;p30"/>
            <p:cNvSpPr/>
            <p:nvPr/>
          </p:nvSpPr>
          <p:spPr>
            <a:xfrm>
              <a:off x="3420974"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6666"/>
                  </a:solidFill>
                  <a:latin typeface="Poppins"/>
                  <a:ea typeface="Poppins"/>
                  <a:cs typeface="Poppins"/>
                  <a:sym typeface="Poppins"/>
                </a:rPr>
                <a:t>2</a:t>
              </a:r>
              <a:endParaRPr sz="1200" b="1">
                <a:solidFill>
                  <a:srgbClr val="666666"/>
                </a:solidFill>
                <a:latin typeface="Poppins"/>
                <a:ea typeface="Poppins"/>
                <a:cs typeface="Poppins"/>
                <a:sym typeface="Poppins"/>
              </a:endParaRPr>
            </a:p>
          </p:txBody>
        </p:sp>
        <p:sp>
          <p:nvSpPr>
            <p:cNvPr id="345" name="Google Shape;345;p30"/>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smtClean="0">
                  <a:solidFill>
                    <a:srgbClr val="FFFFFF"/>
                  </a:solidFill>
                  <a:latin typeface="Poppins"/>
                  <a:ea typeface="Poppins"/>
                  <a:cs typeface="Poppins"/>
                  <a:sym typeface="Poppins"/>
                </a:rPr>
                <a:t>Technical Analysis</a:t>
              </a:r>
              <a:endParaRPr sz="1100" b="1">
                <a:solidFill>
                  <a:srgbClr val="FFFFFF"/>
                </a:solidFill>
                <a:latin typeface="Poppins"/>
                <a:ea typeface="Poppins"/>
                <a:cs typeface="Poppins"/>
                <a:sym typeface="Poppins"/>
              </a:endParaRPr>
            </a:p>
          </p:txBody>
        </p:sp>
        <p:sp>
          <p:nvSpPr>
            <p:cNvPr id="346" name="Google Shape;346;p30"/>
            <p:cNvSpPr txBox="1"/>
            <p:nvPr/>
          </p:nvSpPr>
          <p:spPr>
            <a:xfrm rot="18900000">
              <a:off x="3912494" y="2533067"/>
              <a:ext cx="2203628" cy="6278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smtClean="0">
                  <a:latin typeface="Poppins Light"/>
                  <a:ea typeface="Poppins Light"/>
                  <a:cs typeface="Poppins Light"/>
                  <a:sym typeface="Poppins Light"/>
                </a:rPr>
                <a:t>Portfolio Selection </a:t>
              </a:r>
              <a:r>
                <a:rPr lang="en" sz="800" dirty="0" smtClean="0">
                  <a:latin typeface="Poppins Light"/>
                  <a:ea typeface="Poppins Light"/>
                  <a:cs typeface="Poppins Light"/>
                  <a:sym typeface="Poppins Light"/>
                </a:rPr>
                <a:t>K-Means Clustering and </a:t>
              </a:r>
              <a:r>
                <a:rPr lang="en" sz="800" dirty="0" smtClean="0">
                  <a:latin typeface="Poppins Light"/>
                  <a:ea typeface="Poppins Light"/>
                  <a:cs typeface="Poppins Light"/>
                  <a:sym typeface="Poppins Light"/>
                </a:rPr>
                <a:t>Allocation using Hierarchical Clustering</a:t>
              </a:r>
              <a:r>
                <a:rPr lang="en" sz="800" dirty="0" smtClean="0">
                  <a:latin typeface="Poppins Light"/>
                  <a:ea typeface="Poppins Light"/>
                  <a:cs typeface="Poppins Light"/>
                  <a:sym typeface="Poppins Light"/>
                </a:rPr>
                <a:t>, and its Varian</a:t>
              </a:r>
              <a:endParaRPr sz="800">
                <a:latin typeface="Poppins Light"/>
                <a:ea typeface="Poppins Light"/>
                <a:cs typeface="Poppins Light"/>
                <a:sym typeface="Poppins Light"/>
              </a:endParaRPr>
            </a:p>
          </p:txBody>
        </p:sp>
      </p:grpSp>
      <p:grpSp>
        <p:nvGrpSpPr>
          <p:cNvPr id="347" name="Google Shape;347;p30"/>
          <p:cNvGrpSpPr/>
          <p:nvPr/>
        </p:nvGrpSpPr>
        <p:grpSpPr>
          <a:xfrm>
            <a:off x="6177102" y="1258050"/>
            <a:ext cx="2726286" cy="2547000"/>
            <a:chOff x="5123977" y="1258050"/>
            <a:chExt cx="2726286" cy="2547000"/>
          </a:xfrm>
        </p:grpSpPr>
        <p:sp>
          <p:nvSpPr>
            <p:cNvPr id="348" name="Google Shape;348;p30"/>
            <p:cNvSpPr/>
            <p:nvPr/>
          </p:nvSpPr>
          <p:spPr>
            <a:xfrm rot="2700000">
              <a:off x="6116614" y="1011412"/>
              <a:ext cx="561726" cy="3040276"/>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49" name="Google Shape;349;p30"/>
            <p:cNvSpPr/>
            <p:nvPr/>
          </p:nvSpPr>
          <p:spPr>
            <a:xfrm>
              <a:off x="5340992"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B7B7B7"/>
                  </a:solidFill>
                  <a:latin typeface="Poppins"/>
                  <a:ea typeface="Poppins"/>
                  <a:cs typeface="Poppins"/>
                  <a:sym typeface="Poppins"/>
                </a:rPr>
                <a:t>3</a:t>
              </a:r>
              <a:endParaRPr sz="1200" b="1">
                <a:solidFill>
                  <a:srgbClr val="B7B7B7"/>
                </a:solidFill>
                <a:latin typeface="Poppins"/>
                <a:ea typeface="Poppins"/>
                <a:cs typeface="Poppins"/>
                <a:sym typeface="Poppins"/>
              </a:endParaRPr>
            </a:p>
          </p:txBody>
        </p:sp>
        <p:sp>
          <p:nvSpPr>
            <p:cNvPr id="350" name="Google Shape;350;p30"/>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smtClean="0">
                  <a:solidFill>
                    <a:srgbClr val="FFFFFF"/>
                  </a:solidFill>
                  <a:latin typeface="Poppins"/>
                  <a:ea typeface="Poppins"/>
                  <a:cs typeface="Poppins"/>
                  <a:sym typeface="Poppins"/>
                </a:rPr>
                <a:t>Evaluation and Conclusion</a:t>
              </a:r>
              <a:endParaRPr sz="1100" b="1">
                <a:solidFill>
                  <a:srgbClr val="FFFFFF"/>
                </a:solidFill>
                <a:latin typeface="Poppins"/>
                <a:ea typeface="Poppins"/>
                <a:cs typeface="Poppins"/>
                <a:sym typeface="Poppins"/>
              </a:endParaRPr>
            </a:p>
          </p:txBody>
        </p:sp>
        <p:sp>
          <p:nvSpPr>
            <p:cNvPr id="351" name="Google Shape;351;p30"/>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smtClean="0">
                  <a:latin typeface="Poppins Light"/>
                  <a:ea typeface="Poppins Light"/>
                  <a:cs typeface="Poppins Light"/>
                  <a:sym typeface="Poppins Light"/>
                </a:rPr>
                <a:t>Conditional Drawdown at Risk Metrics, Expected Shortfall Risk Metrics, etc</a:t>
              </a:r>
              <a:endParaRPr sz="800">
                <a:latin typeface="Poppins Light"/>
                <a:ea typeface="Poppins Light"/>
                <a:cs typeface="Poppins Light"/>
                <a:sym typeface="Poppins Light"/>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ctrTitle" idx="4294967295"/>
          </p:nvPr>
        </p:nvSpPr>
        <p:spPr>
          <a:xfrm>
            <a:off x="500034" y="1857370"/>
            <a:ext cx="8237153"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t>Fundamental Analysis</a:t>
            </a:r>
            <a:endParaRPr sz="5400"/>
          </a:p>
        </p:txBody>
      </p:sp>
      <p:sp>
        <p:nvSpPr>
          <p:cNvPr id="312" name="Google Shape;312;p28"/>
          <p:cNvSpPr txBox="1">
            <a:spLocks noGrp="1"/>
          </p:cNvSpPr>
          <p:nvPr>
            <p:ph type="subTitle" idx="4294967295"/>
          </p:nvPr>
        </p:nvSpPr>
        <p:spPr>
          <a:xfrm>
            <a:off x="642910" y="2857502"/>
            <a:ext cx="8072494"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Financial Statement Fact Finding | SQL Querying | Exploratory Data Analysis</a:t>
            </a:r>
            <a:endParaRPr/>
          </a:p>
        </p:txBody>
      </p:sp>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5000628" y="714362"/>
            <a:ext cx="3643306" cy="20002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Fundamental Analysis</a:t>
            </a:r>
            <a:br>
              <a:rPr lang="en" sz="3200" dirty="0" smtClean="0"/>
            </a:br>
            <a:r>
              <a:rPr lang="en" sz="3200" dirty="0" smtClean="0"/>
              <a:t> and </a:t>
            </a:r>
            <a:br>
              <a:rPr lang="en" sz="3200" dirty="0" smtClean="0"/>
            </a:br>
            <a:r>
              <a:rPr lang="en" sz="3200" dirty="0" smtClean="0"/>
              <a:t>Fact Finding</a:t>
            </a:r>
            <a:endParaRPr sz="3200"/>
          </a:p>
        </p:txBody>
      </p:sp>
      <p:sp>
        <p:nvSpPr>
          <p:cNvPr id="206" name="Google Shape;206;p20"/>
          <p:cNvSpPr txBox="1">
            <a:spLocks noGrp="1"/>
          </p:cNvSpPr>
          <p:nvPr>
            <p:ph type="subTitle" idx="4294967295"/>
          </p:nvPr>
        </p:nvSpPr>
        <p:spPr>
          <a:xfrm>
            <a:off x="5214942" y="2500312"/>
            <a:ext cx="3214710" cy="157163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smtClean="0"/>
              <a:t>We are looking for a public company which </a:t>
            </a:r>
            <a:r>
              <a:rPr lang="en-US" sz="1400" b="1" dirty="0" smtClean="0"/>
              <a:t>has big and dividend payment</a:t>
            </a:r>
            <a:r>
              <a:rPr lang="en-US" sz="1400" dirty="0" smtClean="0"/>
              <a:t>, </a:t>
            </a:r>
            <a:r>
              <a:rPr lang="en-US" sz="1400" b="1" dirty="0" smtClean="0"/>
              <a:t>High </a:t>
            </a:r>
            <a:r>
              <a:rPr lang="en-US" sz="1400" b="1" dirty="0" err="1" smtClean="0"/>
              <a:t>dividen</a:t>
            </a:r>
            <a:r>
              <a:rPr lang="en-US" sz="1400" b="1" dirty="0" smtClean="0"/>
              <a:t> payout ratio</a:t>
            </a:r>
            <a:r>
              <a:rPr lang="en-US" sz="1400" dirty="0" smtClean="0"/>
              <a:t>, </a:t>
            </a:r>
            <a:r>
              <a:rPr lang="en-US" sz="1400" b="1" dirty="0" smtClean="0"/>
              <a:t>Less debt</a:t>
            </a:r>
            <a:r>
              <a:rPr lang="en-US" sz="1400" dirty="0" smtClean="0"/>
              <a:t>, and </a:t>
            </a:r>
            <a:r>
              <a:rPr lang="en-US" sz="1400" b="1" dirty="0" smtClean="0"/>
              <a:t>has good liquidity ratio</a:t>
            </a:r>
            <a:endParaRPr sz="1400" b="1"/>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grpSp>
        <p:nvGrpSpPr>
          <p:cNvPr id="30" name="Google Shape;1185;p40"/>
          <p:cNvGrpSpPr/>
          <p:nvPr/>
        </p:nvGrpSpPr>
        <p:grpSpPr>
          <a:xfrm>
            <a:off x="785786" y="214296"/>
            <a:ext cx="4429156" cy="4643464"/>
            <a:chOff x="1674084" y="3214987"/>
            <a:chExt cx="720142" cy="720026"/>
          </a:xfrm>
        </p:grpSpPr>
        <p:sp>
          <p:nvSpPr>
            <p:cNvPr id="31" name="Google Shape;1186;p4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187;p4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188;p4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189;p4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190;p4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191;p4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193;p4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194;p4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1196;p4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51" name="TextBox 50"/>
          <p:cNvSpPr txBox="1"/>
          <p:nvPr/>
        </p:nvSpPr>
        <p:spPr>
          <a:xfrm>
            <a:off x="785786" y="559344"/>
            <a:ext cx="1071570" cy="369332"/>
          </a:xfrm>
          <a:prstGeom prst="rect">
            <a:avLst/>
          </a:prstGeom>
          <a:noFill/>
        </p:spPr>
        <p:txBody>
          <a:bodyPr wrap="square" rtlCol="0">
            <a:spAutoFit/>
          </a:bodyPr>
          <a:lstStyle/>
          <a:p>
            <a:pPr algn="ctr"/>
            <a:r>
              <a:rPr lang="en-US" sz="1800" b="1" dirty="0" smtClean="0">
                <a:solidFill>
                  <a:schemeClr val="bg1"/>
                </a:solidFill>
              </a:rPr>
              <a:t>Finance</a:t>
            </a:r>
            <a:endParaRPr lang="en-US" sz="1800" b="1" dirty="0">
              <a:solidFill>
                <a:schemeClr val="bg1"/>
              </a:solidFill>
            </a:endParaRPr>
          </a:p>
        </p:txBody>
      </p:sp>
      <p:sp>
        <p:nvSpPr>
          <p:cNvPr id="52" name="TextBox 51"/>
          <p:cNvSpPr txBox="1"/>
          <p:nvPr/>
        </p:nvSpPr>
        <p:spPr>
          <a:xfrm>
            <a:off x="714348" y="1571618"/>
            <a:ext cx="1214446" cy="600164"/>
          </a:xfrm>
          <a:prstGeom prst="rect">
            <a:avLst/>
          </a:prstGeom>
          <a:noFill/>
        </p:spPr>
        <p:txBody>
          <a:bodyPr wrap="square" rtlCol="0">
            <a:spAutoFit/>
          </a:bodyPr>
          <a:lstStyle/>
          <a:p>
            <a:pPr algn="ctr"/>
            <a:r>
              <a:rPr lang="en-US" sz="1100" dirty="0" smtClean="0">
                <a:solidFill>
                  <a:schemeClr val="bg1"/>
                </a:solidFill>
              </a:rPr>
              <a:t>Infrastructure, Utilities and Transportation</a:t>
            </a:r>
            <a:endParaRPr lang="en-US" sz="1100" dirty="0">
              <a:solidFill>
                <a:schemeClr val="bg1"/>
              </a:solidFill>
            </a:endParaRPr>
          </a:p>
        </p:txBody>
      </p:sp>
      <p:sp>
        <p:nvSpPr>
          <p:cNvPr id="53" name="TextBox 52"/>
          <p:cNvSpPr txBox="1"/>
          <p:nvPr/>
        </p:nvSpPr>
        <p:spPr>
          <a:xfrm>
            <a:off x="857224" y="2643188"/>
            <a:ext cx="1071570" cy="769441"/>
          </a:xfrm>
          <a:prstGeom prst="rect">
            <a:avLst/>
          </a:prstGeom>
          <a:noFill/>
        </p:spPr>
        <p:txBody>
          <a:bodyPr wrap="square" rtlCol="0">
            <a:spAutoFit/>
          </a:bodyPr>
          <a:lstStyle/>
          <a:p>
            <a:pPr algn="ctr"/>
            <a:r>
              <a:rPr lang="en-US" sz="1100" dirty="0" smtClean="0">
                <a:solidFill>
                  <a:schemeClr val="tx1"/>
                </a:solidFill>
              </a:rPr>
              <a:t>Property, Real Estate and Building Construction</a:t>
            </a:r>
            <a:endParaRPr lang="en-US" sz="1100" dirty="0">
              <a:solidFill>
                <a:schemeClr val="tx1"/>
              </a:solidFill>
            </a:endParaRPr>
          </a:p>
        </p:txBody>
      </p:sp>
      <p:sp>
        <p:nvSpPr>
          <p:cNvPr id="54" name="TextBox 53"/>
          <p:cNvSpPr txBox="1"/>
          <p:nvPr/>
        </p:nvSpPr>
        <p:spPr>
          <a:xfrm rot="5400000">
            <a:off x="628651" y="4070819"/>
            <a:ext cx="1143008" cy="430887"/>
          </a:xfrm>
          <a:prstGeom prst="rect">
            <a:avLst/>
          </a:prstGeom>
          <a:noFill/>
        </p:spPr>
        <p:txBody>
          <a:bodyPr wrap="square" rtlCol="0">
            <a:spAutoFit/>
          </a:bodyPr>
          <a:lstStyle/>
          <a:p>
            <a:pPr algn="ctr"/>
            <a:r>
              <a:rPr lang="en-US" sz="1100" b="1" dirty="0" smtClean="0">
                <a:solidFill>
                  <a:schemeClr val="bg1"/>
                </a:solidFill>
              </a:rPr>
              <a:t>Miscellaneous Industry</a:t>
            </a:r>
            <a:endParaRPr lang="en-US" sz="1100" b="1" dirty="0">
              <a:solidFill>
                <a:schemeClr val="bg1"/>
              </a:solidFill>
            </a:endParaRPr>
          </a:p>
        </p:txBody>
      </p:sp>
      <p:sp>
        <p:nvSpPr>
          <p:cNvPr id="55" name="TextBox 54"/>
          <p:cNvSpPr txBox="1"/>
          <p:nvPr/>
        </p:nvSpPr>
        <p:spPr>
          <a:xfrm rot="5400000">
            <a:off x="1990914" y="621464"/>
            <a:ext cx="1071570" cy="400110"/>
          </a:xfrm>
          <a:prstGeom prst="rect">
            <a:avLst/>
          </a:prstGeom>
          <a:noFill/>
        </p:spPr>
        <p:txBody>
          <a:bodyPr wrap="square" rtlCol="0">
            <a:spAutoFit/>
          </a:bodyPr>
          <a:lstStyle/>
          <a:p>
            <a:pPr algn="ctr"/>
            <a:r>
              <a:rPr lang="en-US" sz="2000" b="1" dirty="0" smtClean="0">
                <a:solidFill>
                  <a:schemeClr val="bg1"/>
                </a:solidFill>
              </a:rPr>
              <a:t>Mining</a:t>
            </a:r>
            <a:endParaRPr lang="en-US" sz="2000" b="1" dirty="0">
              <a:solidFill>
                <a:schemeClr val="bg1"/>
              </a:solidFill>
            </a:endParaRPr>
          </a:p>
        </p:txBody>
      </p:sp>
      <p:sp>
        <p:nvSpPr>
          <p:cNvPr id="56" name="TextBox 55"/>
          <p:cNvSpPr txBox="1"/>
          <p:nvPr/>
        </p:nvSpPr>
        <p:spPr>
          <a:xfrm rot="5400000">
            <a:off x="3176170" y="592875"/>
            <a:ext cx="1071570" cy="600164"/>
          </a:xfrm>
          <a:prstGeom prst="rect">
            <a:avLst/>
          </a:prstGeom>
          <a:noFill/>
        </p:spPr>
        <p:txBody>
          <a:bodyPr wrap="square" rtlCol="0">
            <a:spAutoFit/>
          </a:bodyPr>
          <a:lstStyle/>
          <a:p>
            <a:pPr algn="ctr"/>
            <a:r>
              <a:rPr lang="en-US" sz="1100" b="1" dirty="0" smtClean="0">
                <a:solidFill>
                  <a:schemeClr val="bg1"/>
                </a:solidFill>
              </a:rPr>
              <a:t>Consumer Goods Industry</a:t>
            </a:r>
            <a:endParaRPr lang="en-US" sz="1100" b="1" dirty="0">
              <a:solidFill>
                <a:schemeClr val="bg1"/>
              </a:solidFill>
            </a:endParaRPr>
          </a:p>
        </p:txBody>
      </p:sp>
      <p:sp>
        <p:nvSpPr>
          <p:cNvPr id="57" name="TextBox 56"/>
          <p:cNvSpPr txBox="1"/>
          <p:nvPr/>
        </p:nvSpPr>
        <p:spPr>
          <a:xfrm rot="5400000">
            <a:off x="4262600" y="690714"/>
            <a:ext cx="1071570" cy="261610"/>
          </a:xfrm>
          <a:prstGeom prst="rect">
            <a:avLst/>
          </a:prstGeom>
          <a:noFill/>
        </p:spPr>
        <p:txBody>
          <a:bodyPr wrap="square" rtlCol="0">
            <a:spAutoFit/>
          </a:bodyPr>
          <a:lstStyle/>
          <a:p>
            <a:pPr algn="ctr"/>
            <a:r>
              <a:rPr lang="en-US" sz="1100" b="1" dirty="0" smtClean="0">
                <a:solidFill>
                  <a:schemeClr val="tx1"/>
                </a:solidFill>
              </a:rPr>
              <a:t>Agriculture</a:t>
            </a:r>
            <a:endParaRPr lang="en-US" sz="1100" b="1" dirty="0">
              <a:solidFill>
                <a:schemeClr val="tx1"/>
              </a:solidFill>
            </a:endParaRPr>
          </a:p>
        </p:txBody>
      </p:sp>
      <p:sp>
        <p:nvSpPr>
          <p:cNvPr id="58" name="TextBox 57"/>
          <p:cNvSpPr txBox="1"/>
          <p:nvPr/>
        </p:nvSpPr>
        <p:spPr>
          <a:xfrm>
            <a:off x="4143372" y="1785932"/>
            <a:ext cx="1071570" cy="600164"/>
          </a:xfrm>
          <a:prstGeom prst="rect">
            <a:avLst/>
          </a:prstGeom>
          <a:noFill/>
        </p:spPr>
        <p:txBody>
          <a:bodyPr wrap="square" rtlCol="0">
            <a:spAutoFit/>
          </a:bodyPr>
          <a:lstStyle/>
          <a:p>
            <a:pPr algn="ctr"/>
            <a:r>
              <a:rPr lang="en-US" sz="1100" b="1" dirty="0" smtClean="0">
                <a:solidFill>
                  <a:schemeClr val="bg1"/>
                </a:solidFill>
              </a:rPr>
              <a:t>Basic Industry and Chemicals</a:t>
            </a:r>
            <a:endParaRPr lang="en-US" sz="1100" b="1" dirty="0">
              <a:solidFill>
                <a:schemeClr val="bg1"/>
              </a:solidFill>
            </a:endParaRPr>
          </a:p>
        </p:txBody>
      </p:sp>
      <p:sp>
        <p:nvSpPr>
          <p:cNvPr id="59" name="TextBox 58"/>
          <p:cNvSpPr txBox="1"/>
          <p:nvPr/>
        </p:nvSpPr>
        <p:spPr>
          <a:xfrm>
            <a:off x="4071934" y="2928940"/>
            <a:ext cx="1071570" cy="600164"/>
          </a:xfrm>
          <a:prstGeom prst="rect">
            <a:avLst/>
          </a:prstGeom>
          <a:noFill/>
        </p:spPr>
        <p:txBody>
          <a:bodyPr wrap="square" rtlCol="0">
            <a:spAutoFit/>
          </a:bodyPr>
          <a:lstStyle/>
          <a:p>
            <a:pPr algn="ctr"/>
            <a:r>
              <a:rPr lang="en-US" sz="1100" b="1" dirty="0" smtClean="0">
                <a:solidFill>
                  <a:schemeClr val="bg1"/>
                </a:solidFill>
              </a:rPr>
              <a:t>Trade, Service and Investment</a:t>
            </a:r>
            <a:endParaRPr lang="en-US" sz="1100" b="1" dirty="0">
              <a:solidFill>
                <a:schemeClr val="bg1"/>
              </a:solidFill>
            </a:endParaRPr>
          </a:p>
        </p:txBody>
      </p:sp>
      <p:sp>
        <p:nvSpPr>
          <p:cNvPr id="60" name="Google Shape;206;p20"/>
          <p:cNvSpPr txBox="1">
            <a:spLocks/>
          </p:cNvSpPr>
          <p:nvPr/>
        </p:nvSpPr>
        <p:spPr>
          <a:xfrm>
            <a:off x="2000232" y="4071948"/>
            <a:ext cx="6286544" cy="71438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600"/>
              </a:spcBef>
              <a:spcAft>
                <a:spcPts val="0"/>
              </a:spcAft>
              <a:buClr>
                <a:schemeClr val="lt2"/>
              </a:buClr>
              <a:buSzPts val="1600"/>
              <a:buFont typeface="Poppins Light"/>
              <a:buNone/>
              <a:tabLst/>
              <a:defRPr/>
            </a:pPr>
            <a:r>
              <a:rPr kumimoji="0" lang="en-US" sz="1400" i="0" u="none" strike="noStrike" kern="0" cap="none" spc="0" normalizeH="0" baseline="0" noProof="0" dirty="0" smtClean="0">
                <a:ln>
                  <a:noFill/>
                </a:ln>
                <a:solidFill>
                  <a:schemeClr val="dk1"/>
                </a:solidFill>
                <a:effectLst/>
                <a:uLnTx/>
                <a:uFillTx/>
                <a:latin typeface="Poppins Light"/>
                <a:ea typeface="Poppins Light"/>
                <a:cs typeface="Poppins Light"/>
                <a:sym typeface="Poppins Light"/>
              </a:rPr>
              <a:t>We</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 </a:t>
            </a:r>
            <a:r>
              <a:rPr kumimoji="0" lang="en-US" sz="1400" b="1"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used conditional selection</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 with </a:t>
            </a:r>
            <a:r>
              <a:rPr kumimoji="0" lang="en-US" sz="1400" b="1"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SQL Querying </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and acquiring new </a:t>
            </a:r>
            <a:r>
              <a:rPr kumimoji="0" lang="en-US" sz="1400" i="0" u="none" strike="noStrike" kern="0" cap="none" spc="0" normalizeH="0" noProof="0" dirty="0" err="1" smtClean="0">
                <a:ln>
                  <a:noFill/>
                </a:ln>
                <a:solidFill>
                  <a:schemeClr val="dk1"/>
                </a:solidFill>
                <a:effectLst/>
                <a:uLnTx/>
                <a:uFillTx/>
                <a:latin typeface="Poppins Light"/>
                <a:ea typeface="Poppins Light"/>
                <a:cs typeface="Poppins Light"/>
                <a:sym typeface="Poppins Light"/>
              </a:rPr>
              <a:t>dataframe</a:t>
            </a:r>
            <a:r>
              <a:rPr kumimoji="0" lang="en-US" sz="1400" i="0" u="none" strike="noStrike" kern="0" cap="none" spc="0" normalizeH="0" noProof="0" dirty="0" smtClean="0">
                <a:ln>
                  <a:noFill/>
                </a:ln>
                <a:solidFill>
                  <a:schemeClr val="dk1"/>
                </a:solidFill>
                <a:effectLst/>
                <a:uLnTx/>
                <a:uFillTx/>
                <a:latin typeface="Poppins Light"/>
                <a:ea typeface="Poppins Light"/>
                <a:cs typeface="Poppins Light"/>
                <a:sym typeface="Poppins Light"/>
              </a:rPr>
              <a:t> contained our new public company list.</a:t>
            </a:r>
            <a:endParaRPr kumimoji="0" lang="en-US" sz="1400" i="0" u="none" strike="noStrike" kern="0" cap="none" spc="0" normalizeH="0" baseline="0" noProof="0" dirty="0">
              <a:ln>
                <a:noFill/>
              </a:ln>
              <a:solidFill>
                <a:schemeClr val="dk1"/>
              </a:solidFill>
              <a:effectLst/>
              <a:uLnTx/>
              <a:uFillTx/>
              <a:latin typeface="Poppins Light"/>
              <a:ea typeface="Poppins Light"/>
              <a:cs typeface="Poppins Light"/>
              <a:sym typeface="Poppins Ligh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357290" y="2643188"/>
            <a:ext cx="6143668" cy="9454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dirty="0" smtClean="0"/>
              <a:t>1</a:t>
            </a:r>
            <a:r>
              <a:rPr lang="en" sz="4200" baseline="30000" dirty="0" smtClean="0"/>
              <a:t>st</a:t>
            </a:r>
            <a:r>
              <a:rPr lang="en" sz="4200" dirty="0" smtClean="0"/>
              <a:t> Dataset </a:t>
            </a:r>
            <a:r>
              <a:rPr lang="en" sz="4200" dirty="0" smtClean="0"/>
              <a:t>Feature</a:t>
            </a:r>
            <a:endParaRPr sz="4200"/>
          </a:p>
        </p:txBody>
      </p:sp>
      <p:sp>
        <p:nvSpPr>
          <p:cNvPr id="206" name="Google Shape;206;p20"/>
          <p:cNvSpPr txBox="1">
            <a:spLocks noGrp="1"/>
          </p:cNvSpPr>
          <p:nvPr>
            <p:ph type="subTitle" idx="4294967295"/>
          </p:nvPr>
        </p:nvSpPr>
        <p:spPr>
          <a:xfrm>
            <a:off x="2071670" y="3429006"/>
            <a:ext cx="4958700" cy="1427724"/>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err="1" smtClean="0"/>
              <a:t>CompanyName</a:t>
            </a:r>
            <a:r>
              <a:rPr lang="en-US" sz="1400" dirty="0" smtClean="0"/>
              <a:t> | </a:t>
            </a:r>
            <a:r>
              <a:rPr lang="en-US" sz="1400" dirty="0" err="1" smtClean="0"/>
              <a:t>CodeName</a:t>
            </a:r>
            <a:r>
              <a:rPr lang="en-US" sz="1400" dirty="0" smtClean="0"/>
              <a:t> | Subsector | </a:t>
            </a:r>
            <a:r>
              <a:rPr lang="en-US" sz="1400" dirty="0" err="1" smtClean="0"/>
              <a:t>MRQuarter</a:t>
            </a:r>
            <a:r>
              <a:rPr lang="en-US" sz="1400" dirty="0" smtClean="0"/>
              <a:t> | </a:t>
            </a:r>
            <a:r>
              <a:rPr lang="en-US" sz="1400" dirty="0" err="1" smtClean="0"/>
              <a:t>FinYrEnd</a:t>
            </a:r>
            <a:r>
              <a:rPr lang="en-US" sz="1400" dirty="0" smtClean="0"/>
              <a:t> | </a:t>
            </a:r>
            <a:r>
              <a:rPr lang="en-US" sz="1400" dirty="0" err="1" smtClean="0"/>
              <a:t>IssShare</a:t>
            </a:r>
            <a:r>
              <a:rPr lang="en-US" sz="1400" dirty="0" smtClean="0"/>
              <a:t> | </a:t>
            </a:r>
            <a:r>
              <a:rPr lang="en-US" sz="1400" dirty="0" err="1" smtClean="0"/>
              <a:t>StInd</a:t>
            </a:r>
            <a:r>
              <a:rPr lang="en-US" sz="1400" dirty="0" smtClean="0"/>
              <a:t> | Sales | Assets | Liability | Equity | </a:t>
            </a:r>
            <a:r>
              <a:rPr lang="en-US" sz="1400" dirty="0" err="1" smtClean="0"/>
              <a:t>CashFlow</a:t>
            </a:r>
            <a:r>
              <a:rPr lang="en-US" sz="1400" dirty="0" smtClean="0"/>
              <a:t> | </a:t>
            </a:r>
            <a:r>
              <a:rPr lang="en-US" sz="1400" dirty="0" err="1" smtClean="0"/>
              <a:t>OpProfit</a:t>
            </a:r>
            <a:r>
              <a:rPr lang="en-US" sz="1400" dirty="0" smtClean="0"/>
              <a:t> | </a:t>
            </a:r>
            <a:r>
              <a:rPr lang="en-US" sz="1400" dirty="0" err="1" smtClean="0"/>
              <a:t>NetProfit</a:t>
            </a:r>
            <a:r>
              <a:rPr lang="en-US" sz="1400" dirty="0" smtClean="0"/>
              <a:t> | DPS | EPS | RPS | BVPS | CFPS | NAVS | </a:t>
            </a:r>
            <a:r>
              <a:rPr lang="en-US" sz="1400" dirty="0" err="1" smtClean="0"/>
              <a:t>DivYield</a:t>
            </a:r>
            <a:r>
              <a:rPr lang="en-US" sz="1400" dirty="0" smtClean="0"/>
              <a:t> | PER | PSR | PBVR | PCFR | DPR | GPM | OPM | NPM | EBITM | ROE | ROA | DER | CR | QR | CRR</a:t>
            </a:r>
            <a:endParaRPr sz="1400"/>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grpSp>
        <p:nvGrpSpPr>
          <p:cNvPr id="17" name="Google Shape;650;p39"/>
          <p:cNvGrpSpPr/>
          <p:nvPr/>
        </p:nvGrpSpPr>
        <p:grpSpPr>
          <a:xfrm>
            <a:off x="3714744" y="714362"/>
            <a:ext cx="1785950" cy="1643074"/>
            <a:chOff x="3292425" y="3664250"/>
            <a:chExt cx="397025" cy="391525"/>
          </a:xfrm>
        </p:grpSpPr>
        <p:sp>
          <p:nvSpPr>
            <p:cNvPr id="18" name="Google Shape;651;p3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2;p3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3;p3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ctrTitle" idx="4294967295"/>
          </p:nvPr>
        </p:nvSpPr>
        <p:spPr>
          <a:xfrm>
            <a:off x="500034" y="1857370"/>
            <a:ext cx="8237153"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t>Technical Analysis</a:t>
            </a:r>
            <a:endParaRPr sz="5400"/>
          </a:p>
        </p:txBody>
      </p:sp>
      <p:sp>
        <p:nvSpPr>
          <p:cNvPr id="312" name="Google Shape;312;p28"/>
          <p:cNvSpPr txBox="1">
            <a:spLocks noGrp="1"/>
          </p:cNvSpPr>
          <p:nvPr>
            <p:ph type="subTitle" idx="4294967295"/>
          </p:nvPr>
        </p:nvSpPr>
        <p:spPr>
          <a:xfrm>
            <a:off x="642910" y="2786064"/>
            <a:ext cx="8072494"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Portfolio Selection and Allocation | Model Building (Clustering) | Return Based Evaluation</a:t>
            </a:r>
            <a:endParaRPr/>
          </a:p>
        </p:txBody>
      </p:sp>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2"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571486"/>
            <a:ext cx="5220300" cy="12777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Analysis Workflow</a:t>
            </a:r>
            <a:endParaRPr/>
          </a:p>
        </p:txBody>
      </p:sp>
      <p:sp>
        <p:nvSpPr>
          <p:cNvPr id="194" name="Google Shape;194;p19"/>
          <p:cNvSpPr txBox="1">
            <a:spLocks noGrp="1"/>
          </p:cNvSpPr>
          <p:nvPr>
            <p:ph type="body" idx="1"/>
          </p:nvPr>
        </p:nvSpPr>
        <p:spPr>
          <a:xfrm>
            <a:off x="214282" y="1739300"/>
            <a:ext cx="5572164" cy="3404200"/>
          </a:xfrm>
          <a:prstGeom prst="rect">
            <a:avLst/>
          </a:prstGeom>
        </p:spPr>
        <p:txBody>
          <a:bodyPr spcFirstLastPara="1" wrap="square" lIns="91425" tIns="91425" rIns="91425" bIns="91425" anchor="t" anchorCtr="0">
            <a:noAutofit/>
          </a:bodyPr>
          <a:lstStyle/>
          <a:p>
            <a:pPr marL="469900" lvl="0" indent="-342900" algn="l" rtl="0">
              <a:spcBef>
                <a:spcPts val="600"/>
              </a:spcBef>
              <a:spcAft>
                <a:spcPts val="0"/>
              </a:spcAft>
              <a:buSzPts val="1600"/>
              <a:buFont typeface="+mj-lt"/>
              <a:buAutoNum type="arabicPeriod"/>
            </a:pPr>
            <a:r>
              <a:rPr lang="en-US" dirty="0" smtClean="0">
                <a:solidFill>
                  <a:srgbClr val="00B050"/>
                </a:solidFill>
              </a:rPr>
              <a:t>Importing Historical stock prices data from 2015 – 2020 </a:t>
            </a:r>
            <a:r>
              <a:rPr lang="en-US" dirty="0" smtClean="0">
                <a:solidFill>
                  <a:schemeClr val="tx1"/>
                </a:solidFill>
              </a:rPr>
              <a:t>from Yahoo Finance</a:t>
            </a:r>
            <a:endParaRPr lang="en-US" sz="1200" dirty="0" smtClean="0">
              <a:solidFill>
                <a:schemeClr val="tx1"/>
              </a:solidFill>
            </a:endParaRPr>
          </a:p>
          <a:p>
            <a:pPr marL="469900" lvl="0" indent="-342900" algn="l" rtl="0">
              <a:spcBef>
                <a:spcPts val="600"/>
              </a:spcBef>
              <a:spcAft>
                <a:spcPts val="0"/>
              </a:spcAft>
              <a:buSzPts val="1600"/>
              <a:buFont typeface="+mj-lt"/>
              <a:buAutoNum type="arabicPeriod"/>
            </a:pPr>
            <a:r>
              <a:rPr lang="en-US" dirty="0" smtClean="0">
                <a:solidFill>
                  <a:srgbClr val="00B050"/>
                </a:solidFill>
              </a:rPr>
              <a:t>Plotting the volatility of the stock price.</a:t>
            </a:r>
            <a:r>
              <a:rPr lang="en-US" dirty="0" smtClean="0">
                <a:solidFill>
                  <a:schemeClr val="tx1"/>
                </a:solidFill>
              </a:rPr>
              <a:t> The more increase of volatility, the investment is of greater risk</a:t>
            </a:r>
            <a:endParaRPr lang="en-US" dirty="0" smtClean="0"/>
          </a:p>
          <a:p>
            <a:pPr marL="469900" lvl="0" indent="-342900" algn="l" rtl="0">
              <a:spcBef>
                <a:spcPts val="600"/>
              </a:spcBef>
              <a:spcAft>
                <a:spcPts val="0"/>
              </a:spcAft>
              <a:buSzPts val="1600"/>
              <a:buFont typeface="+mj-lt"/>
              <a:buAutoNum type="arabicPeriod"/>
            </a:pPr>
            <a:r>
              <a:rPr lang="en-US" dirty="0" smtClean="0">
                <a:solidFill>
                  <a:srgbClr val="00B050"/>
                </a:solidFill>
              </a:rPr>
              <a:t>Build Portfolio using several portfolio strategy</a:t>
            </a:r>
            <a:endParaRPr lang="en-US" dirty="0" smtClean="0">
              <a:solidFill>
                <a:schemeClr val="tx1"/>
              </a:solidFill>
            </a:endParaRPr>
          </a:p>
          <a:p>
            <a:pPr marL="469900" lvl="0" indent="-342900" algn="l" rtl="0">
              <a:spcBef>
                <a:spcPts val="600"/>
              </a:spcBef>
              <a:spcAft>
                <a:spcPts val="0"/>
              </a:spcAft>
              <a:buSzPts val="1600"/>
              <a:buFont typeface="+mj-lt"/>
              <a:buAutoNum type="arabicPeriod"/>
            </a:pPr>
            <a:r>
              <a:rPr lang="en-US" dirty="0" smtClean="0">
                <a:solidFill>
                  <a:srgbClr val="00B050"/>
                </a:solidFill>
              </a:rPr>
              <a:t>Evaluation</a:t>
            </a:r>
          </a:p>
          <a:p>
            <a:pPr marL="469900" lvl="0" indent="-342900" algn="l" rtl="0">
              <a:spcBef>
                <a:spcPts val="600"/>
              </a:spcBef>
              <a:spcAft>
                <a:spcPts val="0"/>
              </a:spcAft>
              <a:buSzPts val="1600"/>
              <a:buFont typeface="+mj-lt"/>
              <a:buAutoNum type="arabicPeriod"/>
            </a:pPr>
            <a:r>
              <a:rPr lang="en-US" dirty="0" smtClean="0">
                <a:solidFill>
                  <a:srgbClr val="00B050"/>
                </a:solidFill>
              </a:rPr>
              <a:t>Domain Knowledge and Literature Study</a:t>
            </a:r>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grpSp>
        <p:nvGrpSpPr>
          <p:cNvPr id="3"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Portfolio Selection using Clustering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a:t>Hello!</a:t>
            </a:r>
            <a:endParaRPr sz="9600"/>
          </a:p>
        </p:txBody>
      </p:sp>
      <p:sp>
        <p:nvSpPr>
          <p:cNvPr id="168" name="Google Shape;168;p16"/>
          <p:cNvSpPr txBox="1">
            <a:spLocks noGrp="1"/>
          </p:cNvSpPr>
          <p:nvPr>
            <p:ph type="subTitle" idx="4294967295"/>
          </p:nvPr>
        </p:nvSpPr>
        <p:spPr>
          <a:xfrm>
            <a:off x="2351800" y="2265877"/>
            <a:ext cx="4608000" cy="177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Poppins"/>
                <a:ea typeface="Poppins"/>
                <a:cs typeface="Poppins"/>
                <a:sym typeface="Poppins"/>
              </a:rPr>
              <a:t>I am </a:t>
            </a:r>
            <a:r>
              <a:rPr lang="en" b="1" dirty="0" smtClean="0">
                <a:latin typeface="Poppins"/>
                <a:ea typeface="Poppins"/>
                <a:cs typeface="Poppins"/>
                <a:sym typeface="Poppins"/>
              </a:rPr>
              <a:t>Aprian Immanuel</a:t>
            </a:r>
            <a:endParaRPr b="1">
              <a:latin typeface="Poppins"/>
              <a:ea typeface="Poppins"/>
              <a:cs typeface="Poppins"/>
              <a:sym typeface="Poppins"/>
            </a:endParaRPr>
          </a:p>
          <a:p>
            <a:pPr marL="0" lvl="0" indent="0" algn="l" rtl="0">
              <a:spcBef>
                <a:spcPts val="600"/>
              </a:spcBef>
              <a:spcAft>
                <a:spcPts val="0"/>
              </a:spcAft>
              <a:buClr>
                <a:schemeClr val="dk1"/>
              </a:buClr>
              <a:buSzPts val="1100"/>
              <a:buFont typeface="Arial"/>
              <a:buNone/>
            </a:pPr>
            <a:r>
              <a:rPr lang="en" dirty="0"/>
              <a:t>I am here because I </a:t>
            </a:r>
            <a:r>
              <a:rPr lang="en" dirty="0" smtClean="0"/>
              <a:t>want to share how to be a Data Driven Investor. </a:t>
            </a:r>
            <a:endParaRPr/>
          </a:p>
          <a:p>
            <a:pPr marL="0" lvl="0" indent="0" algn="l" rtl="0">
              <a:spcBef>
                <a:spcPts val="600"/>
              </a:spcBef>
              <a:spcAft>
                <a:spcPts val="0"/>
              </a:spcAft>
              <a:buClr>
                <a:schemeClr val="dk1"/>
              </a:buClr>
              <a:buSzPts val="1100"/>
              <a:buFont typeface="Arial"/>
              <a:buNone/>
            </a:pPr>
            <a:r>
              <a:rPr lang="en" dirty="0"/>
              <a:t>You can find me at </a:t>
            </a:r>
            <a:r>
              <a:rPr lang="en" dirty="0" smtClean="0"/>
              <a:t>@aprianimmanuel</a:t>
            </a:r>
            <a:endParaRPr b="1"/>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grpSp>
        <p:nvGrpSpPr>
          <p:cNvPr id="2" name="Google Shape;325;p29"/>
          <p:cNvGrpSpPr/>
          <p:nvPr/>
        </p:nvGrpSpPr>
        <p:grpSpPr>
          <a:xfrm>
            <a:off x="1799419" y="1526163"/>
            <a:ext cx="369526" cy="268183"/>
            <a:chOff x="3932350" y="3714775"/>
            <a:chExt cx="439650" cy="319075"/>
          </a:xfrm>
        </p:grpSpPr>
        <p:sp>
          <p:nvSpPr>
            <p:cNvPr id="326" name="Google Shape;326;p2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p:cNvSpPr txBox="1"/>
          <p:nvPr/>
        </p:nvSpPr>
        <p:spPr>
          <a:xfrm>
            <a:off x="2857488" y="214296"/>
            <a:ext cx="3571900" cy="954107"/>
          </a:xfrm>
          <a:prstGeom prst="rect">
            <a:avLst/>
          </a:prstGeom>
          <a:noFill/>
        </p:spPr>
        <p:txBody>
          <a:bodyPr wrap="square" rtlCol="0">
            <a:spAutoFit/>
          </a:bodyPr>
          <a:lstStyle/>
          <a:p>
            <a:pPr algn="r"/>
            <a:r>
              <a:rPr lang="en-US" sz="2800" dirty="0" smtClean="0"/>
              <a:t>Why we need and use Clustering?</a:t>
            </a:r>
            <a:endParaRPr lang="en-US" sz="2800" dirty="0"/>
          </a:p>
        </p:txBody>
      </p:sp>
      <p:sp>
        <p:nvSpPr>
          <p:cNvPr id="16" name="TextBox 15"/>
          <p:cNvSpPr txBox="1"/>
          <p:nvPr/>
        </p:nvSpPr>
        <p:spPr>
          <a:xfrm>
            <a:off x="2285984" y="1071552"/>
            <a:ext cx="4572032" cy="3785652"/>
          </a:xfrm>
          <a:prstGeom prst="rect">
            <a:avLst/>
          </a:prstGeom>
          <a:noFill/>
        </p:spPr>
        <p:txBody>
          <a:bodyPr wrap="square" rtlCol="0">
            <a:spAutoFit/>
          </a:bodyPr>
          <a:lstStyle/>
          <a:p>
            <a:pPr algn="r"/>
            <a:r>
              <a:rPr lang="en-US" sz="2000" dirty="0" smtClean="0"/>
              <a:t>We want to </a:t>
            </a:r>
            <a:r>
              <a:rPr lang="en-US" sz="2400" b="1" dirty="0" smtClean="0"/>
              <a:t>make sense of and extract value </a:t>
            </a:r>
            <a:r>
              <a:rPr lang="en-US" sz="2000" dirty="0" smtClean="0"/>
              <a:t>from our dataset, in this case, financial statement and stock price dataset, </a:t>
            </a:r>
            <a:r>
              <a:rPr lang="en-US" sz="2400" b="1" dirty="0" smtClean="0"/>
              <a:t>to build our own better strategy in our investment</a:t>
            </a:r>
            <a:r>
              <a:rPr lang="en-US" sz="2000" dirty="0" smtClean="0"/>
              <a:t>.</a:t>
            </a:r>
          </a:p>
          <a:p>
            <a:pPr algn="r"/>
            <a:r>
              <a:rPr lang="en-US" sz="2000" dirty="0" smtClean="0"/>
              <a:t>However, we had no clue what to do in this case. This because we didn’t know yet the structure of the data. They are also a collection of unlabelled data</a:t>
            </a: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grpSp>
        <p:nvGrpSpPr>
          <p:cNvPr id="2" name="Google Shape;325;p29"/>
          <p:cNvGrpSpPr/>
          <p:nvPr/>
        </p:nvGrpSpPr>
        <p:grpSpPr>
          <a:xfrm>
            <a:off x="1799419" y="1526163"/>
            <a:ext cx="369526" cy="268183"/>
            <a:chOff x="3932350" y="3714775"/>
            <a:chExt cx="439650" cy="319075"/>
          </a:xfrm>
        </p:grpSpPr>
        <p:sp>
          <p:nvSpPr>
            <p:cNvPr id="326" name="Google Shape;326;p2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p:cNvSpPr txBox="1"/>
          <p:nvPr/>
        </p:nvSpPr>
        <p:spPr>
          <a:xfrm>
            <a:off x="3428992" y="1000114"/>
            <a:ext cx="3857652" cy="1200329"/>
          </a:xfrm>
          <a:prstGeom prst="rect">
            <a:avLst/>
          </a:prstGeom>
          <a:noFill/>
        </p:spPr>
        <p:txBody>
          <a:bodyPr wrap="square" rtlCol="0">
            <a:spAutoFit/>
          </a:bodyPr>
          <a:lstStyle/>
          <a:p>
            <a:pPr algn="r"/>
            <a:r>
              <a:rPr lang="en-US" dirty="0" smtClean="0"/>
              <a:t>	</a:t>
            </a:r>
            <a:r>
              <a:rPr lang="en-US" sz="3600" b="1" dirty="0" smtClean="0"/>
              <a:t>WHAT IS CLUSTERING?</a:t>
            </a:r>
            <a:endParaRPr lang="en-US" sz="3600" b="1" dirty="0"/>
          </a:p>
        </p:txBody>
      </p:sp>
      <p:sp>
        <p:nvSpPr>
          <p:cNvPr id="2050" name="AutoShape 2" descr="Clustering in Machine Learning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 name="Picture 22" descr="merge3cluster.jpg"/>
          <p:cNvPicPr>
            <a:picLocks noChangeAspect="1"/>
          </p:cNvPicPr>
          <p:nvPr/>
        </p:nvPicPr>
        <p:blipFill>
          <a:blip r:embed="rId3"/>
          <a:stretch>
            <a:fillRect/>
          </a:stretch>
        </p:blipFill>
        <p:spPr>
          <a:xfrm>
            <a:off x="500034" y="3286130"/>
            <a:ext cx="4286280" cy="1650786"/>
          </a:xfrm>
          <a:prstGeom prst="rect">
            <a:avLst/>
          </a:prstGeom>
        </p:spPr>
      </p:pic>
      <p:sp>
        <p:nvSpPr>
          <p:cNvPr id="24" name="TextBox 23"/>
          <p:cNvSpPr txBox="1"/>
          <p:nvPr/>
        </p:nvSpPr>
        <p:spPr>
          <a:xfrm>
            <a:off x="2714612" y="2143122"/>
            <a:ext cx="4929222" cy="923330"/>
          </a:xfrm>
          <a:prstGeom prst="rect">
            <a:avLst/>
          </a:prstGeom>
          <a:noFill/>
        </p:spPr>
        <p:txBody>
          <a:bodyPr wrap="square" rtlCol="0">
            <a:spAutoFit/>
          </a:bodyPr>
          <a:lstStyle/>
          <a:p>
            <a:pPr algn="r">
              <a:buFont typeface="Arial" pitchFamily="34" charset="0"/>
              <a:buChar char="•"/>
            </a:pPr>
            <a:r>
              <a:rPr lang="en-US" sz="1800" b="1" dirty="0" smtClean="0"/>
              <a:t>Dividing the unlabelled population or data points into a number of groups which has more similarity to other data points.</a:t>
            </a:r>
            <a:r>
              <a:rPr lang="en-US" sz="1200" b="1"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
        <p:nvSpPr>
          <p:cNvPr id="15" name="TextBox 14"/>
          <p:cNvSpPr txBox="1"/>
          <p:nvPr/>
        </p:nvSpPr>
        <p:spPr>
          <a:xfrm>
            <a:off x="3214678" y="214296"/>
            <a:ext cx="3214710" cy="1323439"/>
          </a:xfrm>
          <a:prstGeom prst="rect">
            <a:avLst/>
          </a:prstGeom>
          <a:noFill/>
        </p:spPr>
        <p:txBody>
          <a:bodyPr wrap="square" rtlCol="0">
            <a:spAutoFit/>
          </a:bodyPr>
          <a:lstStyle/>
          <a:p>
            <a:pPr algn="r"/>
            <a:r>
              <a:rPr lang="en-US" sz="4000" dirty="0" smtClean="0"/>
              <a:t>Possible Applications</a:t>
            </a:r>
            <a:endParaRPr lang="en-US" sz="4000" dirty="0"/>
          </a:p>
        </p:txBody>
      </p:sp>
      <p:sp>
        <p:nvSpPr>
          <p:cNvPr id="17" name="TextBox 16"/>
          <p:cNvSpPr txBox="1"/>
          <p:nvPr/>
        </p:nvSpPr>
        <p:spPr>
          <a:xfrm>
            <a:off x="2643174" y="1500180"/>
            <a:ext cx="4357718" cy="3170099"/>
          </a:xfrm>
          <a:prstGeom prst="rect">
            <a:avLst/>
          </a:prstGeom>
          <a:noFill/>
        </p:spPr>
        <p:txBody>
          <a:bodyPr wrap="square" rtlCol="0">
            <a:spAutoFit/>
          </a:bodyPr>
          <a:lstStyle/>
          <a:p>
            <a:pPr algn="r">
              <a:buFont typeface="Arial" pitchFamily="34" charset="0"/>
              <a:buChar char="•"/>
            </a:pPr>
            <a:r>
              <a:rPr lang="en-US" sz="2000" dirty="0" smtClean="0"/>
              <a:t> </a:t>
            </a:r>
            <a:r>
              <a:rPr lang="en-US" sz="2000" b="1" dirty="0" smtClean="0"/>
              <a:t>Marketing</a:t>
            </a:r>
            <a:r>
              <a:rPr lang="en-US" sz="2000" dirty="0" smtClean="0"/>
              <a:t>: Finding group of customers with similar </a:t>
            </a:r>
            <a:r>
              <a:rPr lang="en-US" sz="2000" dirty="0" err="1" smtClean="0"/>
              <a:t>behaviour</a:t>
            </a:r>
            <a:r>
              <a:rPr lang="en-US" sz="2000" dirty="0" smtClean="0"/>
              <a:t> given a large database of their properties and past buying records</a:t>
            </a:r>
          </a:p>
          <a:p>
            <a:pPr algn="r">
              <a:buFont typeface="Arial" pitchFamily="34" charset="0"/>
              <a:buChar char="•"/>
            </a:pPr>
            <a:r>
              <a:rPr lang="en-US" sz="2000" b="1" dirty="0" smtClean="0"/>
              <a:t>Insurance</a:t>
            </a:r>
            <a:r>
              <a:rPr lang="en-US" sz="2000" dirty="0" smtClean="0"/>
              <a:t>: Identifying groups of motor insurance policy holders with a high average claim cost; identifying frauds.</a:t>
            </a:r>
          </a:p>
          <a:p>
            <a:pPr algn="r">
              <a:buFont typeface="Arial" pitchFamily="34" charset="0"/>
              <a:buChar char="•"/>
            </a:pPr>
            <a:r>
              <a:rPr lang="en-US" sz="2000" b="1" dirty="0" smtClean="0"/>
              <a:t>Finance</a:t>
            </a:r>
            <a:r>
              <a:rPr lang="en-US" sz="2000" dirty="0" smtClean="0"/>
              <a:t>: Allocating weight of asset  in investment</a:t>
            </a:r>
          </a:p>
        </p:txBody>
      </p:sp>
      <p:grpSp>
        <p:nvGrpSpPr>
          <p:cNvPr id="5" name="Google Shape;660;p39"/>
          <p:cNvGrpSpPr/>
          <p:nvPr/>
        </p:nvGrpSpPr>
        <p:grpSpPr>
          <a:xfrm>
            <a:off x="1785918" y="1500180"/>
            <a:ext cx="369505" cy="268183"/>
            <a:chOff x="4604550" y="3714775"/>
            <a:chExt cx="439625" cy="319075"/>
          </a:xfrm>
        </p:grpSpPr>
        <p:sp>
          <p:nvSpPr>
            <p:cNvPr id="6"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25" name="Google Shape;914;p40"/>
          <p:cNvGrpSpPr/>
          <p:nvPr/>
        </p:nvGrpSpPr>
        <p:grpSpPr>
          <a:xfrm>
            <a:off x="2714612" y="714362"/>
            <a:ext cx="4143404" cy="4214842"/>
            <a:chOff x="1400175" y="1220787"/>
            <a:chExt cx="4473575" cy="4476750"/>
          </a:xfrm>
        </p:grpSpPr>
        <p:sp>
          <p:nvSpPr>
            <p:cNvPr id="26" name="Google Shape;915;p4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916;p4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917;p4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918;p4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
        <p:nvSpPr>
          <p:cNvPr id="21" name="TextBox 20"/>
          <p:cNvSpPr txBox="1"/>
          <p:nvPr/>
        </p:nvSpPr>
        <p:spPr>
          <a:xfrm rot="19713951">
            <a:off x="3195744" y="1248413"/>
            <a:ext cx="1690614" cy="677108"/>
          </a:xfrm>
          <a:prstGeom prst="rect">
            <a:avLst/>
          </a:prstGeom>
          <a:noFill/>
        </p:spPr>
        <p:txBody>
          <a:bodyPr wrap="square" rtlCol="0">
            <a:spAutoFit/>
          </a:bodyPr>
          <a:lstStyle/>
          <a:p>
            <a:pPr algn="ctr"/>
            <a:r>
              <a:rPr lang="en-US" sz="1900" b="1" dirty="0" smtClean="0">
                <a:solidFill>
                  <a:schemeClr val="bg1"/>
                </a:solidFill>
              </a:rPr>
              <a:t>Connectivity Models</a:t>
            </a:r>
            <a:endParaRPr lang="en-US" sz="1900" b="1" dirty="0">
              <a:solidFill>
                <a:schemeClr val="bg1"/>
              </a:solidFill>
            </a:endParaRPr>
          </a:p>
        </p:txBody>
      </p:sp>
      <p:sp>
        <p:nvSpPr>
          <p:cNvPr id="22" name="TextBox 21"/>
          <p:cNvSpPr txBox="1"/>
          <p:nvPr/>
        </p:nvSpPr>
        <p:spPr>
          <a:xfrm rot="3346393">
            <a:off x="5151045" y="1573171"/>
            <a:ext cx="1571636" cy="677108"/>
          </a:xfrm>
          <a:prstGeom prst="rect">
            <a:avLst/>
          </a:prstGeom>
          <a:noFill/>
        </p:spPr>
        <p:txBody>
          <a:bodyPr wrap="square" rtlCol="0">
            <a:spAutoFit/>
          </a:bodyPr>
          <a:lstStyle/>
          <a:p>
            <a:pPr algn="ctr"/>
            <a:r>
              <a:rPr lang="en-US" sz="1900" b="1" dirty="0" err="1" smtClean="0">
                <a:solidFill>
                  <a:schemeClr val="bg1"/>
                </a:solidFill>
              </a:rPr>
              <a:t>Centroid</a:t>
            </a:r>
            <a:r>
              <a:rPr lang="en-US" sz="1900" b="1" dirty="0" smtClean="0">
                <a:solidFill>
                  <a:schemeClr val="bg1"/>
                </a:solidFill>
              </a:rPr>
              <a:t> Models</a:t>
            </a:r>
            <a:endParaRPr lang="en-US" sz="1900" b="1" dirty="0">
              <a:solidFill>
                <a:schemeClr val="bg1"/>
              </a:solidFill>
            </a:endParaRPr>
          </a:p>
        </p:txBody>
      </p:sp>
      <p:sp>
        <p:nvSpPr>
          <p:cNvPr id="23" name="TextBox 22"/>
          <p:cNvSpPr txBox="1"/>
          <p:nvPr/>
        </p:nvSpPr>
        <p:spPr>
          <a:xfrm rot="2875640">
            <a:off x="2838109" y="3334208"/>
            <a:ext cx="1571636" cy="646331"/>
          </a:xfrm>
          <a:prstGeom prst="rect">
            <a:avLst/>
          </a:prstGeom>
          <a:noFill/>
        </p:spPr>
        <p:txBody>
          <a:bodyPr wrap="square" rtlCol="0">
            <a:spAutoFit/>
          </a:bodyPr>
          <a:lstStyle/>
          <a:p>
            <a:pPr algn="ctr"/>
            <a:r>
              <a:rPr lang="en-US" sz="1800" b="1" dirty="0" smtClean="0">
                <a:solidFill>
                  <a:schemeClr val="bg1"/>
                </a:solidFill>
              </a:rPr>
              <a:t>Distribution Models</a:t>
            </a:r>
            <a:endParaRPr lang="en-US" sz="1800" b="1" dirty="0">
              <a:solidFill>
                <a:schemeClr val="bg1"/>
              </a:solidFill>
            </a:endParaRPr>
          </a:p>
        </p:txBody>
      </p:sp>
      <p:sp>
        <p:nvSpPr>
          <p:cNvPr id="24" name="TextBox 23"/>
          <p:cNvSpPr txBox="1"/>
          <p:nvPr/>
        </p:nvSpPr>
        <p:spPr>
          <a:xfrm rot="18706295">
            <a:off x="4907874" y="3478580"/>
            <a:ext cx="1571636" cy="646331"/>
          </a:xfrm>
          <a:prstGeom prst="rect">
            <a:avLst/>
          </a:prstGeom>
          <a:noFill/>
        </p:spPr>
        <p:txBody>
          <a:bodyPr wrap="square" rtlCol="0">
            <a:spAutoFit/>
          </a:bodyPr>
          <a:lstStyle/>
          <a:p>
            <a:pPr algn="ctr"/>
            <a:r>
              <a:rPr lang="en-US" sz="1800" b="1" dirty="0" smtClean="0">
                <a:solidFill>
                  <a:schemeClr val="bg1"/>
                </a:solidFill>
              </a:rPr>
              <a:t>Density Models</a:t>
            </a:r>
            <a:endParaRPr lang="en-US" sz="1800" b="1" dirty="0">
              <a:solidFill>
                <a:schemeClr val="bg1"/>
              </a:solidFill>
            </a:endParaRPr>
          </a:p>
        </p:txBody>
      </p:sp>
      <p:sp>
        <p:nvSpPr>
          <p:cNvPr id="30" name="TextBox 29"/>
          <p:cNvSpPr txBox="1"/>
          <p:nvPr/>
        </p:nvSpPr>
        <p:spPr>
          <a:xfrm>
            <a:off x="2928926" y="99938"/>
            <a:ext cx="3786182" cy="400110"/>
          </a:xfrm>
          <a:prstGeom prst="rect">
            <a:avLst/>
          </a:prstGeom>
          <a:noFill/>
        </p:spPr>
        <p:txBody>
          <a:bodyPr wrap="square" rtlCol="0">
            <a:spAutoFit/>
          </a:bodyPr>
          <a:lstStyle/>
          <a:p>
            <a:r>
              <a:rPr lang="en-US" sz="2000" b="1" dirty="0" smtClean="0"/>
              <a:t>Type of Clustering Algorithm</a:t>
            </a:r>
            <a:endParaRPr lang="en-US" sz="2000" b="1" dirty="0"/>
          </a:p>
        </p:txBody>
      </p:sp>
      <p:cxnSp>
        <p:nvCxnSpPr>
          <p:cNvPr id="36" name="Straight Connector 35"/>
          <p:cNvCxnSpPr/>
          <p:nvPr/>
        </p:nvCxnSpPr>
        <p:spPr>
          <a:xfrm rot="16200000" flipV="1">
            <a:off x="2426187" y="133316"/>
            <a:ext cx="1155223" cy="1435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500166" y="28573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0"/>
          </p:cNvCxnSpPr>
          <p:nvPr/>
        </p:nvCxnSpPr>
        <p:spPr>
          <a:xfrm flipV="1">
            <a:off x="6216785" y="1357304"/>
            <a:ext cx="641231" cy="363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858016" y="135730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4" idx="2"/>
          </p:cNvCxnSpPr>
          <p:nvPr/>
        </p:nvCxnSpPr>
        <p:spPr>
          <a:xfrm>
            <a:off x="5934711" y="4017026"/>
            <a:ext cx="566115" cy="412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500826" y="4429138"/>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3" idx="2"/>
          </p:cNvCxnSpPr>
          <p:nvPr/>
        </p:nvCxnSpPr>
        <p:spPr>
          <a:xfrm rot="10800000" flipV="1">
            <a:off x="2857489" y="3873918"/>
            <a:ext cx="526555" cy="340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2071670" y="421482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876" y="118574"/>
            <a:ext cx="1357290" cy="1077218"/>
          </a:xfrm>
          <a:prstGeom prst="rect">
            <a:avLst/>
          </a:prstGeom>
          <a:noFill/>
        </p:spPr>
        <p:txBody>
          <a:bodyPr wrap="square" rtlCol="0">
            <a:spAutoFit/>
          </a:bodyPr>
          <a:lstStyle/>
          <a:p>
            <a:pPr algn="r"/>
            <a:r>
              <a:rPr lang="en-US" sz="1600" b="1" dirty="0" smtClean="0">
                <a:solidFill>
                  <a:srgbClr val="00B050"/>
                </a:solidFill>
              </a:rPr>
              <a:t>Hierarchical Clustering and its Varian</a:t>
            </a:r>
            <a:endParaRPr lang="en-US" sz="1600" b="1" dirty="0">
              <a:solidFill>
                <a:srgbClr val="00B050"/>
              </a:solidFill>
            </a:endParaRPr>
          </a:p>
        </p:txBody>
      </p:sp>
      <p:sp>
        <p:nvSpPr>
          <p:cNvPr id="54" name="TextBox 53"/>
          <p:cNvSpPr txBox="1"/>
          <p:nvPr/>
        </p:nvSpPr>
        <p:spPr>
          <a:xfrm>
            <a:off x="357158" y="3929072"/>
            <a:ext cx="1643074" cy="523220"/>
          </a:xfrm>
          <a:prstGeom prst="rect">
            <a:avLst/>
          </a:prstGeom>
          <a:noFill/>
        </p:spPr>
        <p:txBody>
          <a:bodyPr wrap="square" rtlCol="0">
            <a:spAutoFit/>
          </a:bodyPr>
          <a:lstStyle/>
          <a:p>
            <a:pPr algn="r"/>
            <a:r>
              <a:rPr lang="en-US" b="1" dirty="0" smtClean="0"/>
              <a:t>Expectation – Maximization </a:t>
            </a:r>
            <a:endParaRPr lang="en-US" b="1" dirty="0"/>
          </a:p>
        </p:txBody>
      </p:sp>
      <p:sp>
        <p:nvSpPr>
          <p:cNvPr id="55" name="TextBox 54"/>
          <p:cNvSpPr txBox="1"/>
          <p:nvPr/>
        </p:nvSpPr>
        <p:spPr>
          <a:xfrm>
            <a:off x="7358082" y="4214824"/>
            <a:ext cx="1000132" cy="738664"/>
          </a:xfrm>
          <a:prstGeom prst="rect">
            <a:avLst/>
          </a:prstGeom>
          <a:noFill/>
        </p:spPr>
        <p:txBody>
          <a:bodyPr wrap="square" rtlCol="0">
            <a:spAutoFit/>
          </a:bodyPr>
          <a:lstStyle/>
          <a:p>
            <a:pPr algn="ctr"/>
            <a:r>
              <a:rPr lang="en-US" b="1" dirty="0" smtClean="0"/>
              <a:t>DBSCAN and OPTICS</a:t>
            </a:r>
            <a:endParaRPr lang="en-US" b="1" dirty="0"/>
          </a:p>
        </p:txBody>
      </p:sp>
      <p:sp>
        <p:nvSpPr>
          <p:cNvPr id="56" name="TextBox 55"/>
          <p:cNvSpPr txBox="1"/>
          <p:nvPr/>
        </p:nvSpPr>
        <p:spPr>
          <a:xfrm>
            <a:off x="7715272" y="1048398"/>
            <a:ext cx="1214446" cy="584775"/>
          </a:xfrm>
          <a:prstGeom prst="rect">
            <a:avLst/>
          </a:prstGeom>
          <a:noFill/>
        </p:spPr>
        <p:txBody>
          <a:bodyPr wrap="square" rtlCol="0">
            <a:spAutoFit/>
          </a:bodyPr>
          <a:lstStyle/>
          <a:p>
            <a:r>
              <a:rPr lang="en-US" sz="1600" b="1" dirty="0" err="1" smtClean="0">
                <a:solidFill>
                  <a:srgbClr val="00B050"/>
                </a:solidFill>
              </a:rPr>
              <a:t>KMeans</a:t>
            </a:r>
            <a:r>
              <a:rPr lang="en-US" sz="1600" b="1" dirty="0" smtClean="0">
                <a:solidFill>
                  <a:srgbClr val="00B050"/>
                </a:solidFill>
              </a:rPr>
              <a:t> Clustering</a:t>
            </a:r>
            <a:endParaRPr lang="en-US" sz="1600" b="1" dirty="0">
              <a:solidFill>
                <a:srgbClr val="00B050"/>
              </a:solidFill>
            </a:endParaRPr>
          </a:p>
        </p:txBody>
      </p:sp>
      <p:grpSp>
        <p:nvGrpSpPr>
          <p:cNvPr id="31" name="Google Shape;660;p39"/>
          <p:cNvGrpSpPr/>
          <p:nvPr/>
        </p:nvGrpSpPr>
        <p:grpSpPr>
          <a:xfrm>
            <a:off x="1785918" y="1500180"/>
            <a:ext cx="369505" cy="268183"/>
            <a:chOff x="4604550" y="3714775"/>
            <a:chExt cx="439625" cy="319075"/>
          </a:xfrm>
        </p:grpSpPr>
        <p:sp>
          <p:nvSpPr>
            <p:cNvPr id="32"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
        <p:nvSpPr>
          <p:cNvPr id="20" name="TextBox 19"/>
          <p:cNvSpPr txBox="1"/>
          <p:nvPr/>
        </p:nvSpPr>
        <p:spPr>
          <a:xfrm>
            <a:off x="3000364" y="500048"/>
            <a:ext cx="4071966" cy="892552"/>
          </a:xfrm>
          <a:prstGeom prst="rect">
            <a:avLst/>
          </a:prstGeom>
          <a:noFill/>
        </p:spPr>
        <p:txBody>
          <a:bodyPr wrap="square" rtlCol="0">
            <a:spAutoFit/>
          </a:bodyPr>
          <a:lstStyle/>
          <a:p>
            <a:pPr algn="r"/>
            <a:r>
              <a:rPr lang="en-US" sz="3200" dirty="0" smtClean="0"/>
              <a:t>Portfolio </a:t>
            </a:r>
            <a:r>
              <a:rPr lang="en-US" sz="3200" dirty="0" err="1" smtClean="0"/>
              <a:t>Optimisation</a:t>
            </a:r>
            <a:endParaRPr lang="en-US" sz="3200" dirty="0" smtClean="0"/>
          </a:p>
          <a:p>
            <a:pPr algn="r"/>
            <a:r>
              <a:rPr lang="en-US" sz="2000" dirty="0" smtClean="0"/>
              <a:t>Modern Portfolio Theory</a:t>
            </a:r>
            <a:endParaRPr lang="en-US" sz="2000" dirty="0"/>
          </a:p>
        </p:txBody>
      </p:sp>
      <p:sp>
        <p:nvSpPr>
          <p:cNvPr id="21" name="TextBox 20"/>
          <p:cNvSpPr txBox="1"/>
          <p:nvPr/>
        </p:nvSpPr>
        <p:spPr>
          <a:xfrm>
            <a:off x="2428860" y="1428742"/>
            <a:ext cx="5143536" cy="584775"/>
          </a:xfrm>
          <a:prstGeom prst="rect">
            <a:avLst/>
          </a:prstGeom>
          <a:noFill/>
        </p:spPr>
        <p:txBody>
          <a:bodyPr wrap="square" rtlCol="0">
            <a:spAutoFit/>
          </a:bodyPr>
          <a:lstStyle/>
          <a:p>
            <a:pPr algn="r"/>
            <a:r>
              <a:rPr lang="en-US" sz="1600" dirty="0" smtClean="0">
                <a:latin typeface="Arial Rounded MT Bold" pitchFamily="34" charset="0"/>
              </a:rPr>
              <a:t>Classical Markowitz Mean Variance Optimization</a:t>
            </a:r>
          </a:p>
          <a:p>
            <a:pPr algn="r"/>
            <a:r>
              <a:rPr lang="en-US" sz="1600" dirty="0" smtClean="0">
                <a:latin typeface="Arial Rounded MT Bold" pitchFamily="34" charset="0"/>
              </a:rPr>
              <a:t>Black </a:t>
            </a:r>
            <a:r>
              <a:rPr lang="en-US" sz="1600" dirty="0" err="1" smtClean="0">
                <a:latin typeface="Arial Rounded MT Bold" pitchFamily="34" charset="0"/>
              </a:rPr>
              <a:t>Litterman</a:t>
            </a:r>
            <a:r>
              <a:rPr lang="en-US" sz="1600" dirty="0" smtClean="0">
                <a:latin typeface="Arial Rounded MT Bold" pitchFamily="34" charset="0"/>
              </a:rPr>
              <a:t> Models</a:t>
            </a:r>
          </a:p>
        </p:txBody>
      </p:sp>
      <p:sp>
        <p:nvSpPr>
          <p:cNvPr id="22" name="TextBox 21"/>
          <p:cNvSpPr txBox="1"/>
          <p:nvPr/>
        </p:nvSpPr>
        <p:spPr>
          <a:xfrm>
            <a:off x="2500298" y="2026505"/>
            <a:ext cx="4857784" cy="400110"/>
          </a:xfrm>
          <a:prstGeom prst="rect">
            <a:avLst/>
          </a:prstGeom>
          <a:noFill/>
        </p:spPr>
        <p:txBody>
          <a:bodyPr wrap="square" rtlCol="0">
            <a:spAutoFit/>
          </a:bodyPr>
          <a:lstStyle/>
          <a:p>
            <a:pPr algn="ctr"/>
            <a:r>
              <a:rPr lang="en-US" sz="2000" b="1" dirty="0" smtClean="0"/>
              <a:t>Henry Markowitz - 1952</a:t>
            </a:r>
            <a:endParaRPr lang="en-US" sz="2000" b="1" dirty="0"/>
          </a:p>
        </p:txBody>
      </p:sp>
      <p:sp>
        <p:nvSpPr>
          <p:cNvPr id="23" name="TextBox 22"/>
          <p:cNvSpPr txBox="1"/>
          <p:nvPr/>
        </p:nvSpPr>
        <p:spPr>
          <a:xfrm>
            <a:off x="2643174" y="2428874"/>
            <a:ext cx="4500594" cy="830997"/>
          </a:xfrm>
          <a:prstGeom prst="rect">
            <a:avLst/>
          </a:prstGeom>
          <a:noFill/>
        </p:spPr>
        <p:txBody>
          <a:bodyPr wrap="square" rtlCol="0">
            <a:spAutoFit/>
          </a:bodyPr>
          <a:lstStyle/>
          <a:p>
            <a:pPr algn="ctr"/>
            <a:r>
              <a:rPr lang="en-US" sz="2400" b="1" dirty="0" smtClean="0"/>
              <a:t>CRITICAL LINE ALGORITHM (CLA)</a:t>
            </a:r>
            <a:endParaRPr lang="en-US" sz="2400" b="1" dirty="0"/>
          </a:p>
        </p:txBody>
      </p:sp>
      <p:sp>
        <p:nvSpPr>
          <p:cNvPr id="24" name="TextBox 23"/>
          <p:cNvSpPr txBox="1"/>
          <p:nvPr/>
        </p:nvSpPr>
        <p:spPr>
          <a:xfrm>
            <a:off x="2357422" y="3320013"/>
            <a:ext cx="4857784" cy="1569660"/>
          </a:xfrm>
          <a:prstGeom prst="rect">
            <a:avLst/>
          </a:prstGeom>
          <a:noFill/>
        </p:spPr>
        <p:txBody>
          <a:bodyPr wrap="square" rtlCol="0">
            <a:spAutoFit/>
          </a:bodyPr>
          <a:lstStyle/>
          <a:p>
            <a:pPr marL="342900" indent="-342900" algn="ctr"/>
            <a:r>
              <a:rPr lang="en-US" sz="1600" b="1" dirty="0" smtClean="0"/>
              <a:t>Portfolios are selected as follows;</a:t>
            </a:r>
          </a:p>
          <a:p>
            <a:pPr marL="342900" indent="-342900" algn="ctr">
              <a:buAutoNum type="alphaLcPeriod"/>
            </a:pPr>
            <a:r>
              <a:rPr lang="en-US" sz="1600" b="1" dirty="0" smtClean="0"/>
              <a:t>From the portfolio that have the same return, the investor will prefer  lower risk</a:t>
            </a:r>
          </a:p>
          <a:p>
            <a:pPr marL="342900" indent="-342900" algn="ctr">
              <a:buAutoNum type="alphaLcPeriod"/>
            </a:pPr>
            <a:r>
              <a:rPr lang="en-US" sz="1600" b="1" dirty="0" smtClean="0"/>
              <a:t>From the portfolios that have the same risk level, an investor will prefer  the portfolio with the higher rate of return </a:t>
            </a:r>
            <a:endParaRPr lang="en-US" sz="1600" b="1" dirty="0"/>
          </a:p>
        </p:txBody>
      </p:sp>
      <p:grpSp>
        <p:nvGrpSpPr>
          <p:cNvPr id="8" name="Google Shape;660;p39"/>
          <p:cNvGrpSpPr/>
          <p:nvPr/>
        </p:nvGrpSpPr>
        <p:grpSpPr>
          <a:xfrm>
            <a:off x="1785918" y="1500180"/>
            <a:ext cx="369505" cy="268183"/>
            <a:chOff x="4604550" y="3714775"/>
            <a:chExt cx="439625" cy="319075"/>
          </a:xfrm>
        </p:grpSpPr>
        <p:sp>
          <p:nvSpPr>
            <p:cNvPr id="9"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15" name="Picture 14" descr="400px-Risk-Return_of_Possible_Portfolios.jpg"/>
          <p:cNvPicPr>
            <a:picLocks noChangeAspect="1"/>
          </p:cNvPicPr>
          <p:nvPr/>
        </p:nvPicPr>
        <p:blipFill>
          <a:blip r:embed="rId3"/>
          <a:stretch>
            <a:fillRect/>
          </a:stretch>
        </p:blipFill>
        <p:spPr>
          <a:xfrm>
            <a:off x="3286116" y="1000114"/>
            <a:ext cx="4143404" cy="3107553"/>
          </a:xfrm>
          <a:prstGeom prst="rect">
            <a:avLst/>
          </a:prstGeom>
        </p:spPr>
      </p:pic>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
        <p:nvSpPr>
          <p:cNvPr id="16" name="TextBox 15"/>
          <p:cNvSpPr txBox="1"/>
          <p:nvPr/>
        </p:nvSpPr>
        <p:spPr>
          <a:xfrm>
            <a:off x="3286116" y="4143386"/>
            <a:ext cx="3929090" cy="830997"/>
          </a:xfrm>
          <a:prstGeom prst="rect">
            <a:avLst/>
          </a:prstGeom>
          <a:noFill/>
        </p:spPr>
        <p:txBody>
          <a:bodyPr wrap="square" rtlCol="0">
            <a:spAutoFit/>
          </a:bodyPr>
          <a:lstStyle/>
          <a:p>
            <a:pPr algn="ctr"/>
            <a:r>
              <a:rPr lang="en-US" sz="1600" b="1" dirty="0" smtClean="0"/>
              <a:t>X = Mean Expected Return</a:t>
            </a:r>
          </a:p>
          <a:p>
            <a:pPr algn="ctr"/>
            <a:r>
              <a:rPr lang="en-US" sz="1600" b="1" dirty="0" smtClean="0"/>
              <a:t>Y = Standard Deviation (variance) of the various portfolio</a:t>
            </a:r>
            <a:endParaRPr lang="en-US" sz="1600" b="1" dirty="0"/>
          </a:p>
        </p:txBody>
      </p:sp>
      <p:sp>
        <p:nvSpPr>
          <p:cNvPr id="17" name="TextBox 16"/>
          <p:cNvSpPr txBox="1"/>
          <p:nvPr/>
        </p:nvSpPr>
        <p:spPr>
          <a:xfrm>
            <a:off x="3214678" y="428610"/>
            <a:ext cx="4500594" cy="584775"/>
          </a:xfrm>
          <a:prstGeom prst="rect">
            <a:avLst/>
          </a:prstGeom>
          <a:noFill/>
        </p:spPr>
        <p:txBody>
          <a:bodyPr wrap="square" rtlCol="0">
            <a:spAutoFit/>
          </a:bodyPr>
          <a:lstStyle/>
          <a:p>
            <a:pPr algn="ctr"/>
            <a:r>
              <a:rPr lang="en-US" sz="3200" dirty="0" smtClean="0"/>
              <a:t>Mean Variance Model</a:t>
            </a:r>
            <a:endParaRPr lang="en-US" sz="3200" dirty="0"/>
          </a:p>
        </p:txBody>
      </p:sp>
      <p:grpSp>
        <p:nvGrpSpPr>
          <p:cNvPr id="6" name="Google Shape;660;p39"/>
          <p:cNvGrpSpPr/>
          <p:nvPr/>
        </p:nvGrpSpPr>
        <p:grpSpPr>
          <a:xfrm>
            <a:off x="1785918" y="1500180"/>
            <a:ext cx="369505" cy="268183"/>
            <a:chOff x="4604550" y="3714775"/>
            <a:chExt cx="439625" cy="319075"/>
          </a:xfrm>
        </p:grpSpPr>
        <p:sp>
          <p:nvSpPr>
            <p:cNvPr id="7"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pic>
        <p:nvPicPr>
          <p:cNvPr id="15" name="Picture 14" descr="400px-Risk-Return_Indifference_Curves.jpg"/>
          <p:cNvPicPr>
            <a:picLocks noChangeAspect="1"/>
          </p:cNvPicPr>
          <p:nvPr/>
        </p:nvPicPr>
        <p:blipFill>
          <a:blip r:embed="rId3"/>
          <a:stretch>
            <a:fillRect/>
          </a:stretch>
        </p:blipFill>
        <p:spPr>
          <a:xfrm>
            <a:off x="3286116" y="857238"/>
            <a:ext cx="3000396" cy="2250297"/>
          </a:xfrm>
          <a:prstGeom prst="rect">
            <a:avLst/>
          </a:prstGeom>
        </p:spPr>
      </p:pic>
      <p:sp>
        <p:nvSpPr>
          <p:cNvPr id="16" name="TextBox 15"/>
          <p:cNvSpPr txBox="1"/>
          <p:nvPr/>
        </p:nvSpPr>
        <p:spPr>
          <a:xfrm>
            <a:off x="2714612" y="500048"/>
            <a:ext cx="4500594" cy="400110"/>
          </a:xfrm>
          <a:prstGeom prst="rect">
            <a:avLst/>
          </a:prstGeom>
          <a:noFill/>
        </p:spPr>
        <p:txBody>
          <a:bodyPr wrap="square" rtlCol="0">
            <a:spAutoFit/>
          </a:bodyPr>
          <a:lstStyle/>
          <a:p>
            <a:r>
              <a:rPr lang="en-US" sz="2000" b="1" dirty="0" smtClean="0"/>
              <a:t>Risk Return Indifference Curve</a:t>
            </a:r>
            <a:endParaRPr lang="en-US" sz="2000" b="1" dirty="0"/>
          </a:p>
        </p:txBody>
      </p:sp>
      <p:sp>
        <p:nvSpPr>
          <p:cNvPr id="17" name="TextBox 16"/>
          <p:cNvSpPr txBox="1"/>
          <p:nvPr/>
        </p:nvSpPr>
        <p:spPr>
          <a:xfrm>
            <a:off x="714348" y="1117577"/>
            <a:ext cx="2571768" cy="954107"/>
          </a:xfrm>
          <a:prstGeom prst="rect">
            <a:avLst/>
          </a:prstGeom>
          <a:noFill/>
        </p:spPr>
        <p:txBody>
          <a:bodyPr wrap="square" rtlCol="0">
            <a:spAutoFit/>
          </a:bodyPr>
          <a:lstStyle/>
          <a:p>
            <a:r>
              <a:rPr lang="en-US" dirty="0" smtClean="0">
                <a:latin typeface="Arial Rounded MT Bold" pitchFamily="34" charset="0"/>
              </a:rPr>
              <a:t>Indifference curve connects points on a graph representing different quantities of two variables</a:t>
            </a:r>
            <a:endParaRPr lang="en-US" dirty="0">
              <a:latin typeface="Arial Rounded MT Bold" pitchFamily="34" charset="0"/>
            </a:endParaRPr>
          </a:p>
        </p:txBody>
      </p:sp>
      <p:pic>
        <p:nvPicPr>
          <p:cNvPr id="18" name="Picture 17" descr="120px-Indifference-curves-perfect-complements.svg.png"/>
          <p:cNvPicPr>
            <a:picLocks noChangeAspect="1"/>
          </p:cNvPicPr>
          <p:nvPr/>
        </p:nvPicPr>
        <p:blipFill>
          <a:blip r:embed="rId4"/>
          <a:stretch>
            <a:fillRect/>
          </a:stretch>
        </p:blipFill>
        <p:spPr>
          <a:xfrm>
            <a:off x="1285852" y="3286130"/>
            <a:ext cx="2357454" cy="1571636"/>
          </a:xfrm>
          <a:prstGeom prst="rect">
            <a:avLst/>
          </a:prstGeom>
        </p:spPr>
      </p:pic>
      <p:pic>
        <p:nvPicPr>
          <p:cNvPr id="19" name="Picture 18" descr="120px-Indifference-curves-perfect-substitutes.svg.png"/>
          <p:cNvPicPr>
            <a:picLocks noChangeAspect="1"/>
          </p:cNvPicPr>
          <p:nvPr/>
        </p:nvPicPr>
        <p:blipFill>
          <a:blip r:embed="rId5"/>
          <a:stretch>
            <a:fillRect/>
          </a:stretch>
        </p:blipFill>
        <p:spPr>
          <a:xfrm>
            <a:off x="3571869" y="3214692"/>
            <a:ext cx="2571768" cy="1714512"/>
          </a:xfrm>
          <a:prstGeom prst="rect">
            <a:avLst/>
          </a:prstGeom>
        </p:spPr>
      </p:pic>
      <p:pic>
        <p:nvPicPr>
          <p:cNvPr id="20" name="Picture 19" descr="240px-Simple-indifference-curves.svg.png"/>
          <p:cNvPicPr>
            <a:picLocks noChangeAspect="1"/>
          </p:cNvPicPr>
          <p:nvPr/>
        </p:nvPicPr>
        <p:blipFill>
          <a:blip r:embed="rId6"/>
          <a:stretch>
            <a:fillRect/>
          </a:stretch>
        </p:blipFill>
        <p:spPr>
          <a:xfrm>
            <a:off x="6143636" y="3214692"/>
            <a:ext cx="1643074" cy="164307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pic>
        <p:nvPicPr>
          <p:cNvPr id="16" name="Picture 15" descr="400px-The_Efficient_Portfolio.jpg"/>
          <p:cNvPicPr>
            <a:picLocks noChangeAspect="1"/>
          </p:cNvPicPr>
          <p:nvPr/>
        </p:nvPicPr>
        <p:blipFill>
          <a:blip r:embed="rId3"/>
          <a:stretch>
            <a:fillRect/>
          </a:stretch>
        </p:blipFill>
        <p:spPr>
          <a:xfrm>
            <a:off x="2928926" y="1000114"/>
            <a:ext cx="5080000" cy="3810000"/>
          </a:xfrm>
          <a:prstGeom prst="rect">
            <a:avLst/>
          </a:prstGeom>
        </p:spPr>
      </p:pic>
      <p:sp>
        <p:nvSpPr>
          <p:cNvPr id="17" name="TextBox 16"/>
          <p:cNvSpPr txBox="1"/>
          <p:nvPr/>
        </p:nvSpPr>
        <p:spPr>
          <a:xfrm>
            <a:off x="3071802" y="571486"/>
            <a:ext cx="4714908" cy="461665"/>
          </a:xfrm>
          <a:prstGeom prst="rect">
            <a:avLst/>
          </a:prstGeom>
          <a:noFill/>
        </p:spPr>
        <p:txBody>
          <a:bodyPr wrap="square" rtlCol="0">
            <a:spAutoFit/>
          </a:bodyPr>
          <a:lstStyle/>
          <a:p>
            <a:r>
              <a:rPr lang="en-US" sz="2400" b="1" dirty="0" smtClean="0"/>
              <a:t>THE EFFICIENT PORTFOLIO</a:t>
            </a:r>
            <a:endParaRPr lang="en-US" sz="2400" b="1" dirty="0"/>
          </a:p>
        </p:txBody>
      </p:sp>
      <p:grpSp>
        <p:nvGrpSpPr>
          <p:cNvPr id="5" name="Google Shape;660;p39"/>
          <p:cNvGrpSpPr/>
          <p:nvPr/>
        </p:nvGrpSpPr>
        <p:grpSpPr>
          <a:xfrm>
            <a:off x="1785918" y="1500180"/>
            <a:ext cx="369505" cy="268183"/>
            <a:chOff x="4604550" y="3714775"/>
            <a:chExt cx="439625" cy="319075"/>
          </a:xfrm>
        </p:grpSpPr>
        <p:sp>
          <p:nvSpPr>
            <p:cNvPr id="6"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pic>
        <p:nvPicPr>
          <p:cNvPr id="15" name="Picture 14" descr="400px-The_Combination_of_Risk-Free_Securities_with_the_efficient_frontier_and_CML.jpg"/>
          <p:cNvPicPr>
            <a:picLocks noChangeAspect="1"/>
          </p:cNvPicPr>
          <p:nvPr/>
        </p:nvPicPr>
        <p:blipFill>
          <a:blip r:embed="rId3"/>
          <a:stretch>
            <a:fillRect/>
          </a:stretch>
        </p:blipFill>
        <p:spPr>
          <a:xfrm>
            <a:off x="2714612" y="1071552"/>
            <a:ext cx="4476781" cy="3357586"/>
          </a:xfrm>
          <a:prstGeom prst="rect">
            <a:avLst/>
          </a:prstGeom>
        </p:spPr>
      </p:pic>
      <p:sp>
        <p:nvSpPr>
          <p:cNvPr id="16" name="TextBox 15"/>
          <p:cNvSpPr txBox="1"/>
          <p:nvPr/>
        </p:nvSpPr>
        <p:spPr>
          <a:xfrm>
            <a:off x="2571736" y="214296"/>
            <a:ext cx="4572032" cy="923330"/>
          </a:xfrm>
          <a:prstGeom prst="rect">
            <a:avLst/>
          </a:prstGeom>
          <a:noFill/>
        </p:spPr>
        <p:txBody>
          <a:bodyPr wrap="square" rtlCol="0">
            <a:spAutoFit/>
          </a:bodyPr>
          <a:lstStyle/>
          <a:p>
            <a:pPr algn="ctr"/>
            <a:r>
              <a:rPr lang="en-US" sz="1800" b="1" dirty="0" smtClean="0"/>
              <a:t>The Combination of Risk Free Securities with the Efficient Frontier and Capital Market Line</a:t>
            </a:r>
            <a:endParaRPr lang="en-US" sz="1800" b="1" dirty="0"/>
          </a:p>
        </p:txBody>
      </p:sp>
      <p:grpSp>
        <p:nvGrpSpPr>
          <p:cNvPr id="5" name="Google Shape;660;p39"/>
          <p:cNvGrpSpPr/>
          <p:nvPr/>
        </p:nvGrpSpPr>
        <p:grpSpPr>
          <a:xfrm>
            <a:off x="1857356" y="1500180"/>
            <a:ext cx="369505" cy="268183"/>
            <a:chOff x="4604550" y="3714775"/>
            <a:chExt cx="439625" cy="319075"/>
          </a:xfrm>
        </p:grpSpPr>
        <p:sp>
          <p:nvSpPr>
            <p:cNvPr id="6"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pic>
        <p:nvPicPr>
          <p:cNvPr id="15" name="Picture 14" descr="400px-CML_and_Risk-free_lending_and_borrowing.jpg"/>
          <p:cNvPicPr>
            <a:picLocks noChangeAspect="1"/>
          </p:cNvPicPr>
          <p:nvPr/>
        </p:nvPicPr>
        <p:blipFill>
          <a:blip r:embed="rId3"/>
          <a:stretch>
            <a:fillRect/>
          </a:stretch>
        </p:blipFill>
        <p:spPr>
          <a:xfrm>
            <a:off x="2643174" y="857238"/>
            <a:ext cx="5080000" cy="3810000"/>
          </a:xfrm>
          <a:prstGeom prst="rect">
            <a:avLst/>
          </a:prstGeom>
        </p:spPr>
      </p:pic>
      <p:sp>
        <p:nvSpPr>
          <p:cNvPr id="16" name="TextBox 15"/>
          <p:cNvSpPr txBox="1"/>
          <p:nvPr/>
        </p:nvSpPr>
        <p:spPr>
          <a:xfrm>
            <a:off x="2786050" y="214296"/>
            <a:ext cx="4786346" cy="646331"/>
          </a:xfrm>
          <a:prstGeom prst="rect">
            <a:avLst/>
          </a:prstGeom>
          <a:noFill/>
        </p:spPr>
        <p:txBody>
          <a:bodyPr wrap="square" rtlCol="0">
            <a:spAutoFit/>
          </a:bodyPr>
          <a:lstStyle/>
          <a:p>
            <a:pPr algn="ctr"/>
            <a:r>
              <a:rPr lang="en-US" sz="1800" b="1" dirty="0" smtClean="0"/>
              <a:t>Capital Market Line and Risk Free Lending and Borrowing</a:t>
            </a:r>
            <a:endParaRPr lang="en-US" sz="1800" b="1" dirty="0"/>
          </a:p>
        </p:txBody>
      </p:sp>
      <p:grpSp>
        <p:nvGrpSpPr>
          <p:cNvPr id="5" name="Google Shape;660;p39"/>
          <p:cNvGrpSpPr/>
          <p:nvPr/>
        </p:nvGrpSpPr>
        <p:grpSpPr>
          <a:xfrm>
            <a:off x="1785918" y="1500180"/>
            <a:ext cx="369505" cy="268183"/>
            <a:chOff x="4604550" y="3714775"/>
            <a:chExt cx="439625" cy="319075"/>
          </a:xfrm>
        </p:grpSpPr>
        <p:sp>
          <p:nvSpPr>
            <p:cNvPr id="6"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785918" y="285734"/>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Background</a:t>
            </a:r>
            <a:endParaRPr sz="3200"/>
          </a:p>
        </p:txBody>
      </p:sp>
      <p:sp>
        <p:nvSpPr>
          <p:cNvPr id="154" name="Google Shape;154;p15"/>
          <p:cNvSpPr txBox="1">
            <a:spLocks noGrp="1"/>
          </p:cNvSpPr>
          <p:nvPr>
            <p:ph type="body" idx="2"/>
          </p:nvPr>
        </p:nvSpPr>
        <p:spPr>
          <a:xfrm>
            <a:off x="3906836" y="1000114"/>
            <a:ext cx="2236800" cy="26432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solidFill>
                  <a:srgbClr val="000000"/>
                </a:solidFill>
              </a:rPr>
              <a:t>STOCK TRADING</a:t>
            </a:r>
            <a:endParaRPr sz="1200">
              <a:solidFill>
                <a:srgbClr val="000000"/>
              </a:solidFill>
            </a:endParaRPr>
          </a:p>
          <a:p>
            <a:pPr marL="0" lvl="0" indent="0" algn="l" rtl="0">
              <a:spcBef>
                <a:spcPts val="600"/>
              </a:spcBef>
              <a:spcAft>
                <a:spcPts val="0"/>
              </a:spcAft>
              <a:buNone/>
            </a:pPr>
            <a:r>
              <a:rPr lang="en-US" sz="900" dirty="0" smtClean="0">
                <a:solidFill>
                  <a:srgbClr val="000000"/>
                </a:solidFill>
              </a:rPr>
              <a:t>Non-performing assets can cause immense losses. However, if we have ML for </a:t>
            </a:r>
            <a:r>
              <a:rPr lang="en-US" sz="900" dirty="0" err="1" smtClean="0">
                <a:solidFill>
                  <a:srgbClr val="000000"/>
                </a:solidFill>
              </a:rPr>
              <a:t>assesment</a:t>
            </a:r>
            <a:r>
              <a:rPr lang="en-US" sz="900" dirty="0" smtClean="0">
                <a:solidFill>
                  <a:srgbClr val="000000"/>
                </a:solidFill>
              </a:rPr>
              <a:t> of the assets, the system delves deeper and digs to find out all relevant information</a:t>
            </a:r>
          </a:p>
          <a:p>
            <a:pPr marL="0" lvl="0" indent="0" algn="l" rtl="0">
              <a:spcBef>
                <a:spcPts val="600"/>
              </a:spcBef>
              <a:spcAft>
                <a:spcPts val="0"/>
              </a:spcAft>
              <a:buNone/>
            </a:pPr>
            <a:r>
              <a:rPr lang="en-US" sz="900" dirty="0" smtClean="0">
                <a:solidFill>
                  <a:srgbClr val="000000"/>
                </a:solidFill>
              </a:rPr>
              <a:t>This one area where price is influenced not just by demand-supply but also by political factors, climate, company results and unforeseen calamities.</a:t>
            </a:r>
            <a:endParaRPr sz="900">
              <a:solidFill>
                <a:srgbClr val="000000"/>
              </a:solidFill>
            </a:endParaRPr>
          </a:p>
          <a:p>
            <a:pPr marL="0" lvl="0" indent="0" algn="l" rtl="0">
              <a:spcBef>
                <a:spcPts val="600"/>
              </a:spcBef>
              <a:spcAft>
                <a:spcPts val="0"/>
              </a:spcAft>
              <a:buClr>
                <a:schemeClr val="dk1"/>
              </a:buClr>
              <a:buSzPts val="1100"/>
              <a:buFont typeface="Arial"/>
              <a:buNone/>
            </a:pPr>
            <a:r>
              <a:rPr lang="en-US" sz="900" b="1" dirty="0" smtClean="0">
                <a:solidFill>
                  <a:srgbClr val="FF0000"/>
                </a:solidFill>
              </a:rPr>
              <a:t>ML keeps track of all and integrates them into a predictive capability to keep us ahead of the game</a:t>
            </a:r>
            <a:endParaRPr sz="900" b="1">
              <a:solidFill>
                <a:srgbClr val="FF0000"/>
              </a:solidFill>
            </a:endParaRPr>
          </a:p>
        </p:txBody>
      </p:sp>
      <p:sp>
        <p:nvSpPr>
          <p:cNvPr id="155" name="Google Shape;155;p15"/>
          <p:cNvSpPr txBox="1">
            <a:spLocks noGrp="1"/>
          </p:cNvSpPr>
          <p:nvPr>
            <p:ph type="body" idx="1"/>
          </p:nvPr>
        </p:nvSpPr>
        <p:spPr>
          <a:xfrm>
            <a:off x="1763696" y="1643056"/>
            <a:ext cx="2236800" cy="224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smtClean="0">
                <a:solidFill>
                  <a:srgbClr val="000000"/>
                </a:solidFill>
              </a:rPr>
              <a:t>THE RIGHT DECISIONS</a:t>
            </a:r>
            <a:endParaRPr sz="1200">
              <a:solidFill>
                <a:srgbClr val="000000"/>
              </a:solidFill>
            </a:endParaRPr>
          </a:p>
          <a:p>
            <a:pPr marL="0" lvl="0" indent="0" algn="l" rtl="0">
              <a:spcBef>
                <a:spcPts val="600"/>
              </a:spcBef>
              <a:spcAft>
                <a:spcPts val="0"/>
              </a:spcAft>
              <a:buClr>
                <a:schemeClr val="dk1"/>
              </a:buClr>
              <a:buSzPts val="1100"/>
              <a:buFont typeface="Arial"/>
              <a:buNone/>
            </a:pPr>
            <a:r>
              <a:rPr lang="en-US" sz="900" dirty="0" smtClean="0">
                <a:solidFill>
                  <a:srgbClr val="000000"/>
                </a:solidFill>
              </a:rPr>
              <a:t>Making </a:t>
            </a:r>
            <a:r>
              <a:rPr lang="en-US" sz="900" b="1" dirty="0" smtClean="0">
                <a:solidFill>
                  <a:srgbClr val="FF0000"/>
                </a:solidFill>
              </a:rPr>
              <a:t>the right decisions </a:t>
            </a:r>
            <a:r>
              <a:rPr lang="en-US" sz="900" dirty="0" smtClean="0">
                <a:solidFill>
                  <a:srgbClr val="000000"/>
                </a:solidFill>
              </a:rPr>
              <a:t>and </a:t>
            </a:r>
            <a:r>
              <a:rPr lang="en-US" sz="900" b="1" dirty="0" smtClean="0">
                <a:solidFill>
                  <a:srgbClr val="FF0000"/>
                </a:solidFill>
              </a:rPr>
              <a:t>grabbing opportunities </a:t>
            </a:r>
            <a:r>
              <a:rPr lang="en-US" sz="900" dirty="0" smtClean="0">
                <a:solidFill>
                  <a:srgbClr val="000000"/>
                </a:solidFill>
              </a:rPr>
              <a:t>in the fast moving world of finance can make a difference to your bottom line</a:t>
            </a:r>
            <a:endParaRPr sz="900">
              <a:solidFill>
                <a:srgbClr val="000000"/>
              </a:solidFill>
            </a:endParaRPr>
          </a:p>
          <a:p>
            <a:pPr marL="0" lvl="0" indent="0" algn="l" rtl="0">
              <a:spcBef>
                <a:spcPts val="600"/>
              </a:spcBef>
              <a:spcAft>
                <a:spcPts val="0"/>
              </a:spcAft>
              <a:buClr>
                <a:schemeClr val="dk1"/>
              </a:buClr>
              <a:buSzPts val="1100"/>
              <a:buFont typeface="Arial"/>
              <a:buNone/>
            </a:pPr>
            <a:r>
              <a:rPr lang="en-US" sz="900" dirty="0" smtClean="0">
                <a:solidFill>
                  <a:srgbClr val="000000"/>
                </a:solidFill>
              </a:rPr>
              <a:t>This is where machine learning and artificial intelligence make a tangential difference</a:t>
            </a:r>
            <a:endParaRPr sz="900">
              <a:solidFill>
                <a:srgbClr val="000000"/>
              </a:solidFill>
            </a:endParaRPr>
          </a:p>
          <a:p>
            <a:pPr marL="0" lvl="0" indent="0" algn="l" rtl="0">
              <a:spcBef>
                <a:spcPts val="600"/>
              </a:spcBef>
              <a:spcAft>
                <a:spcPts val="0"/>
              </a:spcAft>
              <a:buClr>
                <a:schemeClr val="dk1"/>
              </a:buClr>
              <a:buSzPts val="1100"/>
              <a:buFont typeface="Arial"/>
              <a:buNone/>
            </a:pPr>
            <a:r>
              <a:rPr lang="en" sz="900" b="1" dirty="0" smtClean="0">
                <a:solidFill>
                  <a:srgbClr val="FF0000"/>
                </a:solidFill>
              </a:rPr>
              <a:t>Market and Markets study shows that artificial intelligence in financial segment will grow to over $ 7.3 billion in 2022</a:t>
            </a:r>
            <a:endParaRPr sz="900">
              <a:solidFill>
                <a:srgbClr val="FF0000"/>
              </a:solidFill>
            </a:endParaRPr>
          </a:p>
        </p:txBody>
      </p:sp>
      <p:sp>
        <p:nvSpPr>
          <p:cNvPr id="156" name="Google Shape;156;p15"/>
          <p:cNvSpPr txBox="1">
            <a:spLocks noGrp="1"/>
          </p:cNvSpPr>
          <p:nvPr>
            <p:ph type="body" idx="2"/>
          </p:nvPr>
        </p:nvSpPr>
        <p:spPr>
          <a:xfrm>
            <a:off x="607174" y="3786196"/>
            <a:ext cx="5607900" cy="7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b="1" dirty="0" smtClean="0">
                <a:solidFill>
                  <a:srgbClr val="666666"/>
                </a:solidFill>
              </a:rPr>
              <a:t>Likewise, investments in other areas like bonds, mutual funds and real estate need to based on smart analysis of present and future while factoring external influencers. Therefore, if we have machine learning based system it would </a:t>
            </a:r>
            <a:r>
              <a:rPr lang="en-US" sz="1000" b="1" dirty="0" smtClean="0">
                <a:solidFill>
                  <a:srgbClr val="FF0000"/>
                </a:solidFill>
              </a:rPr>
              <a:t>keep track of developments and alert us in advance</a:t>
            </a:r>
            <a:r>
              <a:rPr lang="en-US" sz="1000" b="1" dirty="0" smtClean="0">
                <a:solidFill>
                  <a:srgbClr val="666666"/>
                </a:solidFill>
              </a:rPr>
              <a:t> so that we can be prepared</a:t>
            </a:r>
            <a:r>
              <a:rPr lang="en" sz="1000" dirty="0" smtClean="0">
                <a:solidFill>
                  <a:srgbClr val="666666"/>
                </a:solidFill>
              </a:rPr>
              <a:t>.</a:t>
            </a:r>
            <a:endParaRPr sz="1000">
              <a:solidFill>
                <a:srgbClr val="666666"/>
              </a:solidFill>
            </a:endParaRPr>
          </a:p>
          <a:p>
            <a:pPr marL="0" lvl="0" indent="0" algn="l" rtl="0">
              <a:spcBef>
                <a:spcPts val="0"/>
              </a:spcBef>
              <a:spcAft>
                <a:spcPts val="0"/>
              </a:spcAft>
              <a:buClr>
                <a:schemeClr val="dk1"/>
              </a:buClr>
              <a:buSzPts val="1100"/>
              <a:buFont typeface="Arial"/>
              <a:buNone/>
            </a:pPr>
            <a:endParaRPr sz="1000">
              <a:solidFill>
                <a:srgbClr val="666666"/>
              </a:solidFill>
            </a:endParaRPr>
          </a:p>
          <a:p>
            <a:pPr marL="0" lvl="0" indent="0" algn="l" rtl="0">
              <a:spcBef>
                <a:spcPts val="0"/>
              </a:spcBef>
              <a:spcAft>
                <a:spcPts val="0"/>
              </a:spcAft>
              <a:buNone/>
            </a:pPr>
            <a:endParaRPr sz="1000">
              <a:solidFill>
                <a:srgbClr val="666666"/>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5" name="Google Shape;619;p39"/>
          <p:cNvGrpSpPr/>
          <p:nvPr/>
        </p:nvGrpSpPr>
        <p:grpSpPr>
          <a:xfrm>
            <a:off x="500034" y="1285866"/>
            <a:ext cx="342882" cy="350068"/>
            <a:chOff x="3951850" y="2985350"/>
            <a:chExt cx="407950" cy="416500"/>
          </a:xfrm>
        </p:grpSpPr>
        <p:sp>
          <p:nvSpPr>
            <p:cNvPr id="16" name="Google Shape;620;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1;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2;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3;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829;p39"/>
          <p:cNvGrpSpPr/>
          <p:nvPr/>
        </p:nvGrpSpPr>
        <p:grpSpPr>
          <a:xfrm>
            <a:off x="6500826" y="1857370"/>
            <a:ext cx="2357422" cy="1428760"/>
            <a:chOff x="3269900" y="3064500"/>
            <a:chExt cx="432325" cy="263075"/>
          </a:xfrm>
        </p:grpSpPr>
        <p:sp>
          <p:nvSpPr>
            <p:cNvPr id="21" name="Google Shape;830;p3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1;p39"/>
            <p:cNvSpPr/>
            <p:nvPr/>
          </p:nvSpPr>
          <p:spPr>
            <a:xfrm>
              <a:off x="3427111"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2;p3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30</a:t>
            </a:fld>
            <a:endParaRPr/>
          </a:p>
        </p:txBody>
      </p:sp>
      <p:sp>
        <p:nvSpPr>
          <p:cNvPr id="15" name="TextBox 14"/>
          <p:cNvSpPr txBox="1"/>
          <p:nvPr/>
        </p:nvSpPr>
        <p:spPr>
          <a:xfrm>
            <a:off x="3286116" y="303802"/>
            <a:ext cx="3643338" cy="4339650"/>
          </a:xfrm>
          <a:prstGeom prst="rect">
            <a:avLst/>
          </a:prstGeom>
          <a:noFill/>
        </p:spPr>
        <p:txBody>
          <a:bodyPr wrap="square" rtlCol="0">
            <a:spAutoFit/>
          </a:bodyPr>
          <a:lstStyle/>
          <a:p>
            <a:r>
              <a:rPr lang="en-US" sz="2000" b="1" dirty="0" smtClean="0">
                <a:solidFill>
                  <a:schemeClr val="tx1"/>
                </a:solidFill>
              </a:rPr>
              <a:t>To build our best portfolio, we need to;</a:t>
            </a:r>
          </a:p>
          <a:p>
            <a:pPr marL="457200" indent="-457200">
              <a:buFont typeface="+mj-lt"/>
              <a:buAutoNum type="arabicPeriod"/>
            </a:pPr>
            <a:r>
              <a:rPr lang="en-US" sz="2800" dirty="0" smtClean="0">
                <a:solidFill>
                  <a:schemeClr val="bg2"/>
                </a:solidFill>
              </a:rPr>
              <a:t>Determine the </a:t>
            </a:r>
            <a:r>
              <a:rPr lang="en-US" sz="2800" dirty="0" smtClean="0">
                <a:solidFill>
                  <a:srgbClr val="00B050"/>
                </a:solidFill>
              </a:rPr>
              <a:t>efficient set</a:t>
            </a:r>
          </a:p>
          <a:p>
            <a:pPr marL="457200" indent="-457200">
              <a:buFont typeface="+mj-lt"/>
              <a:buAutoNum type="arabicPeriod"/>
            </a:pPr>
            <a:r>
              <a:rPr lang="en-US" sz="2000" dirty="0" smtClean="0"/>
              <a:t>Choose the best portfolio using </a:t>
            </a:r>
            <a:r>
              <a:rPr lang="en-US" sz="2000" b="1" dirty="0" smtClean="0">
                <a:solidFill>
                  <a:srgbClr val="FF0000"/>
                </a:solidFill>
              </a:rPr>
              <a:t>indifference curve </a:t>
            </a:r>
            <a:r>
              <a:rPr lang="en-US" sz="2000" dirty="0" smtClean="0"/>
              <a:t>and </a:t>
            </a:r>
            <a:r>
              <a:rPr lang="en-US" sz="2000" b="1" dirty="0" smtClean="0">
                <a:solidFill>
                  <a:srgbClr val="FF0000"/>
                </a:solidFill>
              </a:rPr>
              <a:t>efficient frontier</a:t>
            </a:r>
          </a:p>
          <a:p>
            <a:pPr marL="457200" indent="-457200">
              <a:buFont typeface="+mj-lt"/>
              <a:buAutoNum type="arabicPeriod"/>
            </a:pPr>
            <a:r>
              <a:rPr lang="en-US" sz="2000" dirty="0" smtClean="0"/>
              <a:t>Risk Free Rate return to build our </a:t>
            </a:r>
            <a:r>
              <a:rPr lang="en-US" sz="2000" b="1" dirty="0" smtClean="0">
                <a:solidFill>
                  <a:srgbClr val="FF0000"/>
                </a:solidFill>
              </a:rPr>
              <a:t>lending portfolio</a:t>
            </a:r>
          </a:p>
          <a:p>
            <a:pPr marL="457200" indent="-457200">
              <a:buFont typeface="+mj-lt"/>
              <a:buAutoNum type="arabicPeriod"/>
            </a:pPr>
            <a:r>
              <a:rPr lang="en-US" sz="2000" dirty="0" smtClean="0"/>
              <a:t>Borrow  some funds at Risk Free Rate to buy more portfolio P</a:t>
            </a:r>
            <a:endParaRPr lang="en-US" sz="2000" dirty="0"/>
          </a:p>
        </p:txBody>
      </p:sp>
      <p:grpSp>
        <p:nvGrpSpPr>
          <p:cNvPr id="4" name="Google Shape;660;p39"/>
          <p:cNvGrpSpPr/>
          <p:nvPr/>
        </p:nvGrpSpPr>
        <p:grpSpPr>
          <a:xfrm>
            <a:off x="1785918" y="1500180"/>
            <a:ext cx="369505" cy="268183"/>
            <a:chOff x="4604550" y="3714775"/>
            <a:chExt cx="439625" cy="319075"/>
          </a:xfrm>
        </p:grpSpPr>
        <p:sp>
          <p:nvSpPr>
            <p:cNvPr id="5"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pic>
        <p:nvPicPr>
          <p:cNvPr id="15" name="Picture 14" descr="Markowitz_frontier.jpg"/>
          <p:cNvPicPr>
            <a:picLocks noChangeAspect="1"/>
          </p:cNvPicPr>
          <p:nvPr/>
        </p:nvPicPr>
        <p:blipFill>
          <a:blip r:embed="rId3"/>
          <a:stretch>
            <a:fillRect/>
          </a:stretch>
        </p:blipFill>
        <p:spPr>
          <a:xfrm>
            <a:off x="357158" y="142858"/>
            <a:ext cx="4540348" cy="2500330"/>
          </a:xfrm>
          <a:prstGeom prst="rect">
            <a:avLst/>
          </a:prstGeom>
        </p:spPr>
      </p:pic>
      <p:sp>
        <p:nvSpPr>
          <p:cNvPr id="16" name="TextBox 15"/>
          <p:cNvSpPr txBox="1"/>
          <p:nvPr/>
        </p:nvSpPr>
        <p:spPr>
          <a:xfrm>
            <a:off x="4929190" y="142858"/>
            <a:ext cx="3714776" cy="2800767"/>
          </a:xfrm>
          <a:prstGeom prst="rect">
            <a:avLst/>
          </a:prstGeom>
          <a:noFill/>
        </p:spPr>
        <p:txBody>
          <a:bodyPr wrap="square" rtlCol="0">
            <a:spAutoFit/>
          </a:bodyPr>
          <a:lstStyle/>
          <a:p>
            <a:pPr algn="just"/>
            <a:r>
              <a:rPr lang="en-US" sz="1600" b="1" dirty="0" smtClean="0">
                <a:solidFill>
                  <a:srgbClr val="FF0000"/>
                </a:solidFill>
              </a:rPr>
              <a:t>The efficient frontier or portfolio frontier </a:t>
            </a:r>
            <a:r>
              <a:rPr lang="en-US" sz="1600" dirty="0" smtClean="0">
                <a:solidFill>
                  <a:schemeClr val="tx1">
                    <a:lumMod val="95000"/>
                    <a:lumOff val="5000"/>
                  </a:schemeClr>
                </a:solidFill>
              </a:rPr>
              <a:t>is an investment portfolio which occupies the ‘efficient ‘ parts of the risk return spectrum.</a:t>
            </a:r>
          </a:p>
          <a:p>
            <a:pPr algn="just"/>
            <a:endParaRPr lang="en-US" sz="1600" dirty="0" smtClean="0"/>
          </a:p>
          <a:p>
            <a:pPr algn="just"/>
            <a:r>
              <a:rPr lang="en-US" sz="1600" dirty="0" smtClean="0"/>
              <a:t>Henry Markowitz developed a special algorithm called the </a:t>
            </a:r>
            <a:r>
              <a:rPr lang="en-US" sz="1600" b="1" dirty="0" smtClean="0">
                <a:solidFill>
                  <a:srgbClr val="FF0000"/>
                </a:solidFill>
              </a:rPr>
              <a:t>Critical Line Algorithm (CLA) </a:t>
            </a:r>
            <a:r>
              <a:rPr lang="en-US" sz="1600" dirty="0" smtClean="0"/>
              <a:t>for developing the portfolio frontier. However, the algorithm comes with its own set of caveats</a:t>
            </a:r>
          </a:p>
        </p:txBody>
      </p:sp>
      <p:sp>
        <p:nvSpPr>
          <p:cNvPr id="17" name="TextBox 16"/>
          <p:cNvSpPr txBox="1"/>
          <p:nvPr/>
        </p:nvSpPr>
        <p:spPr>
          <a:xfrm>
            <a:off x="500034" y="2786064"/>
            <a:ext cx="8072494" cy="2308324"/>
          </a:xfrm>
          <a:prstGeom prst="rect">
            <a:avLst/>
          </a:prstGeom>
          <a:noFill/>
        </p:spPr>
        <p:txBody>
          <a:bodyPr wrap="square" rtlCol="0">
            <a:spAutoFit/>
          </a:bodyPr>
          <a:lstStyle/>
          <a:p>
            <a:pPr marL="342900" indent="-342900" algn="just">
              <a:buFont typeface="+mj-lt"/>
              <a:buAutoNum type="arabicPeriod"/>
            </a:pPr>
            <a:r>
              <a:rPr lang="en-US" sz="1600" b="1" dirty="0" smtClean="0"/>
              <a:t>The CLA Algorithm </a:t>
            </a:r>
            <a:r>
              <a:rPr lang="en-US" sz="1600" b="1" dirty="0" smtClean="0">
                <a:solidFill>
                  <a:srgbClr val="FF0000"/>
                </a:solidFill>
              </a:rPr>
              <a:t>can change significantly for small changes </a:t>
            </a:r>
            <a:r>
              <a:rPr lang="en-US" sz="1600" b="1" dirty="0" smtClean="0"/>
              <a:t>in market correlations</a:t>
            </a:r>
          </a:p>
          <a:p>
            <a:pPr marL="342900" indent="-342900" algn="just">
              <a:buFont typeface="+mj-lt"/>
              <a:buAutoNum type="arabicPeriod"/>
            </a:pPr>
            <a:r>
              <a:rPr lang="en-US" sz="1600" b="1" dirty="0" smtClean="0"/>
              <a:t>CLA is </a:t>
            </a:r>
            <a:r>
              <a:rPr lang="en-US" sz="1600" b="1" dirty="0" smtClean="0">
                <a:solidFill>
                  <a:srgbClr val="FF0000"/>
                </a:solidFill>
              </a:rPr>
              <a:t>very depended on the estimation of stock-returns </a:t>
            </a:r>
            <a:r>
              <a:rPr lang="en-US" sz="1600" b="1" dirty="0" smtClean="0"/>
              <a:t>which is very hard to estimate with sufficient accuracy. This makes it hard to </a:t>
            </a:r>
            <a:r>
              <a:rPr lang="en-US" sz="1600" b="1" dirty="0" err="1" smtClean="0"/>
              <a:t>quanitfy</a:t>
            </a:r>
            <a:r>
              <a:rPr lang="en-US" sz="1600" b="1" dirty="0" smtClean="0"/>
              <a:t> the results of this algorithm</a:t>
            </a:r>
          </a:p>
          <a:p>
            <a:pPr marL="342900" indent="-342900" algn="just">
              <a:buFont typeface="+mj-lt"/>
              <a:buAutoNum type="arabicPeriod"/>
            </a:pPr>
            <a:r>
              <a:rPr lang="en-US" sz="1600" b="1" dirty="0" smtClean="0"/>
              <a:t>CLA considers the correlations between the return of all the assets in a portfolio and this leads </a:t>
            </a:r>
            <a:r>
              <a:rPr lang="en-US" sz="1600" b="1" dirty="0" smtClean="0">
                <a:solidFill>
                  <a:schemeClr val="tx1"/>
                </a:solidFill>
              </a:rPr>
              <a:t>to</a:t>
            </a:r>
            <a:r>
              <a:rPr lang="en-US" sz="1600" b="1" dirty="0" smtClean="0">
                <a:solidFill>
                  <a:srgbClr val="FF0000"/>
                </a:solidFill>
              </a:rPr>
              <a:t> very large correlation </a:t>
            </a:r>
            <a:r>
              <a:rPr lang="en-US" sz="1600" b="1" dirty="0" smtClean="0">
                <a:solidFill>
                  <a:srgbClr val="FF0000"/>
                </a:solidFill>
              </a:rPr>
              <a:t>dependency </a:t>
            </a:r>
            <a:r>
              <a:rPr lang="en-US" sz="1600" b="1" dirty="0" smtClean="0">
                <a:solidFill>
                  <a:srgbClr val="FF0000"/>
                </a:solidFill>
              </a:rPr>
              <a:t>connected graph</a:t>
            </a:r>
            <a:r>
              <a:rPr lang="en-US" sz="1600" b="1" dirty="0" smtClean="0"/>
              <a:t>.</a:t>
            </a:r>
          </a:p>
          <a:p>
            <a:pPr marL="342900" indent="-342900" algn="just">
              <a:buFont typeface="+mj-lt"/>
              <a:buAutoNum type="arabicPeriod"/>
            </a:pPr>
            <a:r>
              <a:rPr lang="en-US" sz="1600" b="1" dirty="0" smtClean="0"/>
              <a:t>CLA is </a:t>
            </a:r>
            <a:r>
              <a:rPr lang="en-US" sz="1600" b="1" dirty="0" smtClean="0">
                <a:solidFill>
                  <a:srgbClr val="FF0000"/>
                </a:solidFill>
              </a:rPr>
              <a:t>unstable to the volatility of the stock market.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32</a:t>
            </a:fld>
            <a:endParaRPr/>
          </a:p>
        </p:txBody>
      </p:sp>
      <p:sp>
        <p:nvSpPr>
          <p:cNvPr id="15" name="TextBox 14"/>
          <p:cNvSpPr txBox="1"/>
          <p:nvPr/>
        </p:nvSpPr>
        <p:spPr>
          <a:xfrm>
            <a:off x="3000364" y="285734"/>
            <a:ext cx="4000528" cy="4524315"/>
          </a:xfrm>
          <a:prstGeom prst="rect">
            <a:avLst/>
          </a:prstGeom>
          <a:noFill/>
        </p:spPr>
        <p:txBody>
          <a:bodyPr wrap="square" rtlCol="0">
            <a:spAutoFit/>
          </a:bodyPr>
          <a:lstStyle/>
          <a:p>
            <a:r>
              <a:rPr lang="en-US" sz="2400" b="1" dirty="0" smtClean="0"/>
              <a:t>All the disadvantages of CLA make CLA is unsuitable for practical applications.</a:t>
            </a:r>
          </a:p>
          <a:p>
            <a:endParaRPr lang="en-US" sz="2400" b="1" dirty="0" smtClean="0"/>
          </a:p>
          <a:p>
            <a:r>
              <a:rPr lang="en-US" sz="2400" b="1" dirty="0" smtClean="0"/>
              <a:t>This is where </a:t>
            </a:r>
            <a:r>
              <a:rPr lang="en-US" sz="3600" b="1" dirty="0" smtClean="0">
                <a:solidFill>
                  <a:srgbClr val="FF0000"/>
                </a:solidFill>
              </a:rPr>
              <a:t>Hierarchical Risk Parity (HRP) </a:t>
            </a:r>
            <a:r>
              <a:rPr lang="en-US" sz="2400" b="1" dirty="0" smtClean="0">
                <a:solidFill>
                  <a:srgbClr val="00B050"/>
                </a:solidFill>
              </a:rPr>
              <a:t>by Marcos Lopez de Prado </a:t>
            </a:r>
            <a:r>
              <a:rPr lang="en-US" sz="2400" b="1" dirty="0" smtClean="0"/>
              <a:t>comes and improve upon them. </a:t>
            </a:r>
            <a:endParaRPr lang="en-US" sz="2400" b="1" dirty="0"/>
          </a:p>
        </p:txBody>
      </p:sp>
      <p:grpSp>
        <p:nvGrpSpPr>
          <p:cNvPr id="4" name="Google Shape;660;p39"/>
          <p:cNvGrpSpPr/>
          <p:nvPr/>
        </p:nvGrpSpPr>
        <p:grpSpPr>
          <a:xfrm>
            <a:off x="1785918" y="1500180"/>
            <a:ext cx="369505" cy="268183"/>
            <a:chOff x="4604550" y="3714775"/>
            <a:chExt cx="439625" cy="319075"/>
          </a:xfrm>
        </p:grpSpPr>
        <p:sp>
          <p:nvSpPr>
            <p:cNvPr id="5"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33</a:t>
            </a:fld>
            <a:endParaRPr/>
          </a:p>
        </p:txBody>
      </p:sp>
      <p:sp>
        <p:nvSpPr>
          <p:cNvPr id="15" name="TextBox 14"/>
          <p:cNvSpPr txBox="1"/>
          <p:nvPr/>
        </p:nvSpPr>
        <p:spPr>
          <a:xfrm>
            <a:off x="3286116" y="428610"/>
            <a:ext cx="3429024" cy="4093428"/>
          </a:xfrm>
          <a:prstGeom prst="rect">
            <a:avLst/>
          </a:prstGeom>
          <a:noFill/>
        </p:spPr>
        <p:txBody>
          <a:bodyPr wrap="square" rtlCol="0">
            <a:spAutoFit/>
          </a:bodyPr>
          <a:lstStyle/>
          <a:p>
            <a:r>
              <a:rPr lang="en-US" sz="2000" dirty="0" smtClean="0"/>
              <a:t>The </a:t>
            </a:r>
            <a:r>
              <a:rPr lang="en-US" sz="2000" b="1" dirty="0" smtClean="0">
                <a:solidFill>
                  <a:srgbClr val="FF0000"/>
                </a:solidFill>
              </a:rPr>
              <a:t>HRP algorithm </a:t>
            </a:r>
            <a:r>
              <a:rPr lang="en-US" sz="2000" dirty="0" smtClean="0"/>
              <a:t>is computed throughout </a:t>
            </a:r>
            <a:r>
              <a:rPr lang="en-US" sz="2000" b="1" dirty="0" smtClean="0"/>
              <a:t>3 main steps:</a:t>
            </a:r>
          </a:p>
          <a:p>
            <a:r>
              <a:rPr lang="en-US" sz="2000" dirty="0" smtClean="0"/>
              <a:t>1. </a:t>
            </a:r>
            <a:r>
              <a:rPr lang="en-US" sz="2000" b="1" dirty="0" smtClean="0">
                <a:solidFill>
                  <a:srgbClr val="FF0000"/>
                </a:solidFill>
              </a:rPr>
              <a:t>Hierarchical Clustering </a:t>
            </a:r>
            <a:r>
              <a:rPr lang="en-US" sz="2000" dirty="0" smtClean="0"/>
              <a:t>- breaks down our assets into hierarchical clusters</a:t>
            </a:r>
          </a:p>
          <a:p>
            <a:r>
              <a:rPr lang="en-US" sz="2000" dirty="0" smtClean="0"/>
              <a:t>2. </a:t>
            </a:r>
            <a:r>
              <a:rPr lang="en-US" sz="2000" b="1" dirty="0" smtClean="0">
                <a:solidFill>
                  <a:srgbClr val="FF0000"/>
                </a:solidFill>
              </a:rPr>
              <a:t>Quasi-</a:t>
            </a:r>
            <a:r>
              <a:rPr lang="en-US" sz="2000" b="1" dirty="0" err="1" smtClean="0">
                <a:solidFill>
                  <a:srgbClr val="FF0000"/>
                </a:solidFill>
              </a:rPr>
              <a:t>Diagonalization</a:t>
            </a:r>
            <a:r>
              <a:rPr lang="en-US" sz="2000" dirty="0" smtClean="0"/>
              <a:t> - reorganizes the covariance matrix, placing similar assets together</a:t>
            </a:r>
          </a:p>
          <a:p>
            <a:r>
              <a:rPr lang="en-US" sz="2000" dirty="0" smtClean="0"/>
              <a:t>3. </a:t>
            </a:r>
            <a:r>
              <a:rPr lang="en-US" sz="2000" b="1" dirty="0" smtClean="0">
                <a:solidFill>
                  <a:srgbClr val="FF0000"/>
                </a:solidFill>
              </a:rPr>
              <a:t>Recursive Bisection </a:t>
            </a:r>
            <a:r>
              <a:rPr lang="en-US" sz="2000" dirty="0" smtClean="0"/>
              <a:t>- weights are assigned to each asset in our portfolio</a:t>
            </a:r>
            <a:endParaRPr lang="en-US" sz="2000" dirty="0"/>
          </a:p>
        </p:txBody>
      </p:sp>
      <p:grpSp>
        <p:nvGrpSpPr>
          <p:cNvPr id="4" name="Google Shape;660;p39"/>
          <p:cNvGrpSpPr/>
          <p:nvPr/>
        </p:nvGrpSpPr>
        <p:grpSpPr>
          <a:xfrm>
            <a:off x="1785918" y="1500180"/>
            <a:ext cx="369505" cy="268183"/>
            <a:chOff x="4604550" y="3714775"/>
            <a:chExt cx="439625" cy="319075"/>
          </a:xfrm>
        </p:grpSpPr>
        <p:sp>
          <p:nvSpPr>
            <p:cNvPr id="5"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0" name="Google Shape;320;p29"/>
          <p:cNvSpPr txBox="1">
            <a:spLocks noGrp="1"/>
          </p:cNvSpPr>
          <p:nvPr>
            <p:ph type="ctrTitle" idx="4294967295"/>
          </p:nvPr>
        </p:nvSpPr>
        <p:spPr>
          <a:xfrm>
            <a:off x="1928794" y="642924"/>
            <a:ext cx="571504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t>HRP Documentation</a:t>
            </a:r>
            <a:endParaRPr sz="4000"/>
          </a:p>
        </p:txBody>
      </p:sp>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34</a:t>
            </a:fld>
            <a:endParaRPr/>
          </a:p>
        </p:txBody>
      </p:sp>
      <p:pic>
        <p:nvPicPr>
          <p:cNvPr id="15" name="Picture 14" descr="1-HRP_Documentation.JPG"/>
          <p:cNvPicPr>
            <a:picLocks noChangeAspect="1"/>
          </p:cNvPicPr>
          <p:nvPr/>
        </p:nvPicPr>
        <p:blipFill>
          <a:blip r:embed="rId3"/>
          <a:stretch>
            <a:fillRect/>
          </a:stretch>
        </p:blipFill>
        <p:spPr>
          <a:xfrm>
            <a:off x="2786077" y="1714494"/>
            <a:ext cx="3857625" cy="590550"/>
          </a:xfrm>
          <a:prstGeom prst="rect">
            <a:avLst/>
          </a:prstGeom>
        </p:spPr>
      </p:pic>
      <p:pic>
        <p:nvPicPr>
          <p:cNvPr id="16" name="Picture 15" descr="2-HRP_Documentation.JPG"/>
          <p:cNvPicPr>
            <a:picLocks noChangeAspect="1"/>
          </p:cNvPicPr>
          <p:nvPr/>
        </p:nvPicPr>
        <p:blipFill>
          <a:blip r:embed="rId4"/>
          <a:stretch>
            <a:fillRect/>
          </a:stretch>
        </p:blipFill>
        <p:spPr>
          <a:xfrm>
            <a:off x="1928794" y="2428874"/>
            <a:ext cx="5643602" cy="108376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0" name="Google Shape;320;p29"/>
          <p:cNvSpPr txBox="1">
            <a:spLocks noGrp="1"/>
          </p:cNvSpPr>
          <p:nvPr>
            <p:ph type="ctrTitle" idx="4294967295"/>
          </p:nvPr>
        </p:nvSpPr>
        <p:spPr>
          <a:xfrm>
            <a:off x="1643042" y="714362"/>
            <a:ext cx="5643602" cy="6091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t>HRP Documentation</a:t>
            </a:r>
            <a:endParaRPr sz="4000"/>
          </a:p>
        </p:txBody>
      </p:sp>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35</a:t>
            </a:fld>
            <a:endParaRPr/>
          </a:p>
        </p:txBody>
      </p:sp>
      <p:pic>
        <p:nvPicPr>
          <p:cNvPr id="17" name="Picture 16" descr="3-HRP_Documentation.JPG"/>
          <p:cNvPicPr>
            <a:picLocks noChangeAspect="1"/>
          </p:cNvPicPr>
          <p:nvPr/>
        </p:nvPicPr>
        <p:blipFill>
          <a:blip r:embed="rId3"/>
          <a:stretch>
            <a:fillRect/>
          </a:stretch>
        </p:blipFill>
        <p:spPr>
          <a:xfrm>
            <a:off x="285720" y="1571618"/>
            <a:ext cx="4013708" cy="3286148"/>
          </a:xfrm>
          <a:prstGeom prst="rect">
            <a:avLst/>
          </a:prstGeom>
        </p:spPr>
      </p:pic>
      <p:pic>
        <p:nvPicPr>
          <p:cNvPr id="7" name="Picture 6" descr="4-HRP_Documentation.JPG"/>
          <p:cNvPicPr>
            <a:picLocks noChangeAspect="1"/>
          </p:cNvPicPr>
          <p:nvPr/>
        </p:nvPicPr>
        <p:blipFill>
          <a:blip r:embed="rId4"/>
          <a:stretch>
            <a:fillRect/>
          </a:stretch>
        </p:blipFill>
        <p:spPr>
          <a:xfrm>
            <a:off x="4429124" y="1571618"/>
            <a:ext cx="4482982" cy="221457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sp>
        <p:nvSpPr>
          <p:cNvPr id="15" name="TextBox 14"/>
          <p:cNvSpPr txBox="1"/>
          <p:nvPr/>
        </p:nvSpPr>
        <p:spPr>
          <a:xfrm>
            <a:off x="2500298" y="1000114"/>
            <a:ext cx="5857916" cy="3785652"/>
          </a:xfrm>
          <a:prstGeom prst="rect">
            <a:avLst/>
          </a:prstGeom>
          <a:noFill/>
        </p:spPr>
        <p:txBody>
          <a:bodyPr wrap="square" rtlCol="0">
            <a:spAutoFit/>
          </a:bodyPr>
          <a:lstStyle/>
          <a:p>
            <a:r>
              <a:rPr lang="en-US" sz="1600" b="1" dirty="0" smtClean="0"/>
              <a:t>Hierarchical Risk Parity  </a:t>
            </a:r>
            <a:r>
              <a:rPr lang="en-US" sz="1600" dirty="0" smtClean="0"/>
              <a:t>starts by </a:t>
            </a:r>
            <a:r>
              <a:rPr lang="en-US" sz="1600" b="1" dirty="0" smtClean="0">
                <a:solidFill>
                  <a:srgbClr val="FF0000"/>
                </a:solidFill>
              </a:rPr>
              <a:t>reorganizing the covariance matrix to place similar investments together</a:t>
            </a:r>
            <a:r>
              <a:rPr lang="en-US" sz="1600" dirty="0" smtClean="0"/>
              <a:t>. Then it employs an inverse variance weighting allocation based on the number of assets with no further use of the clustering. </a:t>
            </a:r>
            <a:r>
              <a:rPr lang="en-US" sz="1600" b="1" dirty="0" smtClean="0">
                <a:solidFill>
                  <a:srgbClr val="FF0000"/>
                </a:solidFill>
              </a:rPr>
              <a:t>HRP aims at diversifying risk allocation. </a:t>
            </a:r>
          </a:p>
          <a:p>
            <a:endParaRPr lang="en-US" sz="1600" dirty="0" smtClean="0"/>
          </a:p>
          <a:p>
            <a:r>
              <a:rPr lang="en-US" sz="1600" dirty="0" smtClean="0"/>
              <a:t>However</a:t>
            </a:r>
            <a:r>
              <a:rPr lang="en-US" sz="1600" b="1" dirty="0" smtClean="0">
                <a:solidFill>
                  <a:srgbClr val="FF0000"/>
                </a:solidFill>
              </a:rPr>
              <a:t>, the chosen weighting scheme in HRP does not take risk into account</a:t>
            </a:r>
            <a:r>
              <a:rPr lang="en-US" sz="1600" dirty="0" smtClean="0"/>
              <a:t>, which can be problematic. Indeed, even if portfolios are diversified in terms of capital allocation, </a:t>
            </a:r>
            <a:r>
              <a:rPr lang="en-US" sz="1600" b="1" dirty="0" smtClean="0">
                <a:solidFill>
                  <a:srgbClr val="FF0000"/>
                </a:solidFill>
              </a:rPr>
              <a:t>portfolios may be heavily concentrated in terms of risk allocation.</a:t>
            </a:r>
          </a:p>
          <a:p>
            <a:endParaRPr lang="en-US" sz="1600" dirty="0" smtClean="0"/>
          </a:p>
          <a:p>
            <a:r>
              <a:rPr lang="en-US" sz="1600" b="1" dirty="0" smtClean="0">
                <a:solidFill>
                  <a:srgbClr val="FF0000"/>
                </a:solidFill>
              </a:rPr>
              <a:t>HRP also depends on the correlation between assets.</a:t>
            </a:r>
            <a:r>
              <a:rPr lang="en-US" sz="1600" dirty="0" smtClean="0"/>
              <a:t> From the </a:t>
            </a:r>
            <a:r>
              <a:rPr lang="en-US" sz="1600" dirty="0" err="1" smtClean="0"/>
              <a:t>theorical</a:t>
            </a:r>
            <a:r>
              <a:rPr lang="en-US" sz="1600" dirty="0" smtClean="0"/>
              <a:t> point of view, it seems more appropriate</a:t>
            </a:r>
            <a:r>
              <a:rPr lang="en-US" sz="1600" b="1" dirty="0" smtClean="0">
                <a:solidFill>
                  <a:srgbClr val="FF0000"/>
                </a:solidFill>
              </a:rPr>
              <a:t> to make no assumptions on the correlation between clusters.</a:t>
            </a:r>
            <a:endParaRPr lang="en-US" sz="1600" b="1" dirty="0">
              <a:solidFill>
                <a:srgbClr val="FF0000"/>
              </a:solidFill>
            </a:endParaRPr>
          </a:p>
        </p:txBody>
      </p:sp>
      <p:sp>
        <p:nvSpPr>
          <p:cNvPr id="16" name="TextBox 15"/>
          <p:cNvSpPr txBox="1"/>
          <p:nvPr/>
        </p:nvSpPr>
        <p:spPr>
          <a:xfrm>
            <a:off x="1142976" y="169117"/>
            <a:ext cx="7643866" cy="830997"/>
          </a:xfrm>
          <a:prstGeom prst="rect">
            <a:avLst/>
          </a:prstGeom>
          <a:noFill/>
        </p:spPr>
        <p:txBody>
          <a:bodyPr wrap="square" rtlCol="0">
            <a:spAutoFit/>
          </a:bodyPr>
          <a:lstStyle/>
          <a:p>
            <a:r>
              <a:rPr lang="en-US" sz="2400" b="1" dirty="0" smtClean="0"/>
              <a:t>Does HRP have any disadvantage in building our best portfolio?</a:t>
            </a:r>
            <a:endParaRPr lang="en-US" sz="2400" b="1" dirty="0"/>
          </a:p>
        </p:txBody>
      </p:sp>
      <p:grpSp>
        <p:nvGrpSpPr>
          <p:cNvPr id="5" name="Google Shape;660;p39"/>
          <p:cNvGrpSpPr/>
          <p:nvPr/>
        </p:nvGrpSpPr>
        <p:grpSpPr>
          <a:xfrm>
            <a:off x="1785918" y="1500180"/>
            <a:ext cx="369505" cy="268183"/>
            <a:chOff x="4604550" y="3714775"/>
            <a:chExt cx="439625" cy="319075"/>
          </a:xfrm>
        </p:grpSpPr>
        <p:sp>
          <p:nvSpPr>
            <p:cNvPr id="6"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37</a:t>
            </a:fld>
            <a:endParaRPr/>
          </a:p>
        </p:txBody>
      </p:sp>
      <p:sp>
        <p:nvSpPr>
          <p:cNvPr id="15" name="TextBox 14"/>
          <p:cNvSpPr txBox="1"/>
          <p:nvPr/>
        </p:nvSpPr>
        <p:spPr>
          <a:xfrm>
            <a:off x="857224" y="214296"/>
            <a:ext cx="7429552" cy="4708981"/>
          </a:xfrm>
          <a:prstGeom prst="rect">
            <a:avLst/>
          </a:prstGeom>
          <a:noFill/>
        </p:spPr>
        <p:txBody>
          <a:bodyPr wrap="square" rtlCol="0">
            <a:spAutoFit/>
          </a:bodyPr>
          <a:lstStyle/>
          <a:p>
            <a:r>
              <a:rPr lang="en-US" sz="2400" dirty="0" smtClean="0"/>
              <a:t>Yes, </a:t>
            </a:r>
            <a:r>
              <a:rPr lang="en-US" sz="2400" b="1" dirty="0" smtClean="0">
                <a:solidFill>
                  <a:srgbClr val="FF0000"/>
                </a:solidFill>
              </a:rPr>
              <a:t>HRP algorithm </a:t>
            </a:r>
            <a:r>
              <a:rPr lang="en-US" sz="2400" dirty="0" smtClean="0"/>
              <a:t>have following drawbacks </a:t>
            </a:r>
          </a:p>
          <a:p>
            <a:pPr marL="342900" indent="-342900">
              <a:buAutoNum type="arabicPeriod"/>
            </a:pPr>
            <a:r>
              <a:rPr lang="en-US" sz="1600" dirty="0" smtClean="0"/>
              <a:t>HRP is based on the equivalence between </a:t>
            </a:r>
            <a:r>
              <a:rPr lang="en-US" sz="1600" b="1" dirty="0" smtClean="0">
                <a:solidFill>
                  <a:srgbClr val="FF0000"/>
                </a:solidFill>
              </a:rPr>
              <a:t>Hierarchical Tree Clustering </a:t>
            </a:r>
            <a:r>
              <a:rPr lang="en-US" sz="1600" dirty="0" smtClean="0"/>
              <a:t>and </a:t>
            </a:r>
            <a:r>
              <a:rPr lang="en-US" sz="1600" b="1" dirty="0" smtClean="0">
                <a:solidFill>
                  <a:srgbClr val="FF0000"/>
                </a:solidFill>
              </a:rPr>
              <a:t>the single linkage clustering algorithm</a:t>
            </a:r>
            <a:r>
              <a:rPr lang="en-US" sz="1600" dirty="0" smtClean="0"/>
              <a:t>. On the other hand, </a:t>
            </a:r>
            <a:r>
              <a:rPr lang="en-US" sz="1600" b="1" dirty="0" smtClean="0">
                <a:solidFill>
                  <a:srgbClr val="FF0000"/>
                </a:solidFill>
              </a:rPr>
              <a:t>single linkage suffers from chaining. </a:t>
            </a:r>
            <a:r>
              <a:rPr lang="en-US" sz="1600" dirty="0" smtClean="0"/>
              <a:t>In order to merge two groups, only one pair of points need to be close, irrespective of all others. Therefore, </a:t>
            </a:r>
            <a:r>
              <a:rPr lang="en-US" sz="2000" b="1" dirty="0" smtClean="0">
                <a:solidFill>
                  <a:srgbClr val="FF0000"/>
                </a:solidFill>
              </a:rPr>
              <a:t>clusters can be too spread out and not compact enough. </a:t>
            </a:r>
          </a:p>
          <a:p>
            <a:pPr marL="342900" indent="-342900">
              <a:buAutoNum type="arabicPeriod"/>
            </a:pPr>
            <a:r>
              <a:rPr lang="en-US" sz="2000" b="1" dirty="0" smtClean="0">
                <a:solidFill>
                  <a:srgbClr val="FF0000"/>
                </a:solidFill>
              </a:rPr>
              <a:t>Hierarchical Tree Clustering is only used to reorder the assets</a:t>
            </a:r>
            <a:r>
              <a:rPr lang="en-US" sz="1600" dirty="0" smtClean="0"/>
              <a:t>. The shape of </a:t>
            </a:r>
            <a:r>
              <a:rPr lang="en-US" sz="1600" dirty="0" err="1" smtClean="0"/>
              <a:t>dendogram</a:t>
            </a:r>
            <a:r>
              <a:rPr lang="en-US" sz="1600" dirty="0" smtClean="0"/>
              <a:t> is not considered when the bisection is done. Only the number of assets matters. </a:t>
            </a:r>
          </a:p>
          <a:p>
            <a:pPr marL="342900" indent="-342900">
              <a:buAutoNum type="arabicPeriod"/>
            </a:pPr>
            <a:r>
              <a:rPr lang="en-US" sz="2000" b="1" dirty="0" smtClean="0">
                <a:solidFill>
                  <a:srgbClr val="FF0000"/>
                </a:solidFill>
              </a:rPr>
              <a:t>The relevant number of clusters is not considered</a:t>
            </a:r>
            <a:r>
              <a:rPr lang="en-US" sz="1600" dirty="0" smtClean="0"/>
              <a:t>. Each asset is its own cluster. It may happen that we use more information then the clustering can provide with reliability. Intuitively, </a:t>
            </a:r>
            <a:r>
              <a:rPr lang="en-US" sz="2000" b="1" dirty="0" smtClean="0">
                <a:solidFill>
                  <a:srgbClr val="FF0000"/>
                </a:solidFill>
              </a:rPr>
              <a:t>it can be seen as a form of </a:t>
            </a:r>
            <a:r>
              <a:rPr lang="en-US" sz="2000" b="1" dirty="0" err="1" smtClean="0">
                <a:solidFill>
                  <a:srgbClr val="FF0000"/>
                </a:solidFill>
              </a:rPr>
              <a:t>overfitting</a:t>
            </a:r>
            <a:r>
              <a:rPr lang="en-US" sz="2000" b="1" dirty="0" smtClean="0">
                <a:solidFill>
                  <a:srgbClr val="FF0000"/>
                </a:solidFill>
              </a:rPr>
              <a:t>, leading to potential bad results. </a:t>
            </a:r>
          </a:p>
          <a:p>
            <a:pPr marL="342900" indent="-342900">
              <a:buAutoNum type="arabicPeriod"/>
            </a:pPr>
            <a:r>
              <a:rPr lang="en-US" sz="2000" b="1" dirty="0" smtClean="0">
                <a:solidFill>
                  <a:srgbClr val="FF0000"/>
                </a:solidFill>
              </a:rPr>
              <a:t>HRP used variance as the most common the risk metric</a:t>
            </a:r>
            <a:r>
              <a:rPr lang="en-US" sz="2000" dirty="0" smtClean="0">
                <a:solidFill>
                  <a:srgbClr val="FF0000"/>
                </a:solidFill>
              </a:rPr>
              <a:t>. </a:t>
            </a:r>
            <a:r>
              <a:rPr lang="en-US" sz="1600" dirty="0" smtClean="0"/>
              <a:t>While variance is a good measure of risk, it is </a:t>
            </a:r>
            <a:r>
              <a:rPr lang="en-US" sz="1600" b="1" dirty="0" smtClean="0">
                <a:solidFill>
                  <a:srgbClr val="FF0000"/>
                </a:solidFill>
              </a:rPr>
              <a:t>not good measure for the risk of assets with significant tail risk</a:t>
            </a:r>
            <a:r>
              <a:rPr lang="en-US" sz="2000" b="1" dirty="0" smtClean="0">
                <a:solidFill>
                  <a:srgbClr val="FF0000"/>
                </a:solidFill>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38</a:t>
            </a:fld>
            <a:endParaRPr/>
          </a:p>
        </p:txBody>
      </p:sp>
      <p:sp>
        <p:nvSpPr>
          <p:cNvPr id="15" name="Rectangle 14"/>
          <p:cNvSpPr/>
          <p:nvPr/>
        </p:nvSpPr>
        <p:spPr>
          <a:xfrm>
            <a:off x="3214678" y="571486"/>
            <a:ext cx="3857636" cy="3908762"/>
          </a:xfrm>
          <a:prstGeom prst="rect">
            <a:avLst/>
          </a:prstGeom>
        </p:spPr>
        <p:txBody>
          <a:bodyPr wrap="square">
            <a:spAutoFit/>
          </a:bodyPr>
          <a:lstStyle/>
          <a:p>
            <a:r>
              <a:rPr lang="en-US" sz="2000" b="1" dirty="0" smtClean="0"/>
              <a:t>That’s why Thomas </a:t>
            </a:r>
            <a:r>
              <a:rPr lang="en-US" sz="2000" b="1" dirty="0" err="1" smtClean="0"/>
              <a:t>Raffinot</a:t>
            </a:r>
            <a:r>
              <a:rPr lang="en-US" sz="2000" b="1" dirty="0" smtClean="0"/>
              <a:t> in his paper</a:t>
            </a:r>
          </a:p>
          <a:p>
            <a:r>
              <a:rPr lang="en-US" sz="2000" b="1" dirty="0" smtClean="0"/>
              <a:t> </a:t>
            </a:r>
            <a:r>
              <a:rPr lang="en-US" sz="2000" b="1" dirty="0" smtClean="0">
                <a:solidFill>
                  <a:srgbClr val="92D050"/>
                </a:solidFill>
              </a:rPr>
              <a:t>“ Hierarchical Clustering Based Asset Allocation” </a:t>
            </a:r>
            <a:r>
              <a:rPr lang="en-US" sz="2000" b="1" dirty="0" smtClean="0"/>
              <a:t>introduced </a:t>
            </a:r>
            <a:r>
              <a:rPr lang="en-US" sz="2800" b="1" dirty="0" smtClean="0">
                <a:solidFill>
                  <a:srgbClr val="FF0000"/>
                </a:solidFill>
              </a:rPr>
              <a:t>Hierarchical Equal Risk Contribution (HERC) </a:t>
            </a:r>
            <a:r>
              <a:rPr lang="en-US" sz="2400" b="1" dirty="0" smtClean="0"/>
              <a:t>and improved </a:t>
            </a:r>
            <a:r>
              <a:rPr lang="en-US" sz="2800" b="1" dirty="0" smtClean="0">
                <a:solidFill>
                  <a:srgbClr val="00B0F0"/>
                </a:solidFill>
              </a:rPr>
              <a:t>Hierarchical Risk Parity (HRP)</a:t>
            </a:r>
            <a:endParaRPr lang="en-US" sz="2800" b="1" dirty="0">
              <a:solidFill>
                <a:srgbClr val="00B0F0"/>
              </a:solidFill>
            </a:endParaRPr>
          </a:p>
        </p:txBody>
      </p:sp>
      <p:grpSp>
        <p:nvGrpSpPr>
          <p:cNvPr id="4" name="Google Shape;660;p39"/>
          <p:cNvGrpSpPr/>
          <p:nvPr/>
        </p:nvGrpSpPr>
        <p:grpSpPr>
          <a:xfrm>
            <a:off x="1785918" y="1500180"/>
            <a:ext cx="369505" cy="268183"/>
            <a:chOff x="4604550" y="3714775"/>
            <a:chExt cx="439625" cy="319075"/>
          </a:xfrm>
        </p:grpSpPr>
        <p:sp>
          <p:nvSpPr>
            <p:cNvPr id="5"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39</a:t>
            </a:fld>
            <a:endParaRPr/>
          </a:p>
        </p:txBody>
      </p:sp>
      <p:sp>
        <p:nvSpPr>
          <p:cNvPr id="15" name="TextBox 14"/>
          <p:cNvSpPr txBox="1"/>
          <p:nvPr/>
        </p:nvSpPr>
        <p:spPr>
          <a:xfrm>
            <a:off x="1500166" y="214296"/>
            <a:ext cx="6786610" cy="954107"/>
          </a:xfrm>
          <a:prstGeom prst="rect">
            <a:avLst/>
          </a:prstGeom>
          <a:noFill/>
        </p:spPr>
        <p:txBody>
          <a:bodyPr wrap="square" rtlCol="0">
            <a:spAutoFit/>
          </a:bodyPr>
          <a:lstStyle/>
          <a:p>
            <a:pPr algn="ctr"/>
            <a:r>
              <a:rPr lang="en-US" sz="2800" dirty="0" smtClean="0"/>
              <a:t>Hierarchical Equal Risk Contribution Portfolio (HERC</a:t>
            </a:r>
            <a:r>
              <a:rPr lang="en-US" dirty="0" smtClean="0"/>
              <a:t>)</a:t>
            </a:r>
            <a:endParaRPr lang="en-US" dirty="0"/>
          </a:p>
        </p:txBody>
      </p:sp>
      <p:sp>
        <p:nvSpPr>
          <p:cNvPr id="16" name="TextBox 15"/>
          <p:cNvSpPr txBox="1"/>
          <p:nvPr/>
        </p:nvSpPr>
        <p:spPr>
          <a:xfrm>
            <a:off x="357158" y="1142990"/>
            <a:ext cx="8358246" cy="1692771"/>
          </a:xfrm>
          <a:prstGeom prst="rect">
            <a:avLst/>
          </a:prstGeom>
          <a:noFill/>
        </p:spPr>
        <p:txBody>
          <a:bodyPr wrap="square" rtlCol="0">
            <a:spAutoFit/>
          </a:bodyPr>
          <a:lstStyle/>
          <a:p>
            <a:r>
              <a:rPr lang="en-US" sz="1600" dirty="0" smtClean="0"/>
              <a:t>HERC aims at </a:t>
            </a:r>
            <a:r>
              <a:rPr lang="en-US" sz="1600" b="1" dirty="0" smtClean="0">
                <a:solidFill>
                  <a:srgbClr val="FF0000"/>
                </a:solidFill>
              </a:rPr>
              <a:t>diversifying capital allocation and risk allocation. </a:t>
            </a:r>
            <a:r>
              <a:rPr lang="en-US" sz="1600" dirty="0" smtClean="0"/>
              <a:t>It computes in four stages;</a:t>
            </a:r>
          </a:p>
          <a:p>
            <a:pPr marL="342900" indent="-342900">
              <a:buAutoNum type="arabicPeriod"/>
            </a:pPr>
            <a:r>
              <a:rPr lang="en-US" sz="1800" b="1" dirty="0" smtClean="0">
                <a:solidFill>
                  <a:srgbClr val="FF0000"/>
                </a:solidFill>
              </a:rPr>
              <a:t>Hierarchical Clustering</a:t>
            </a:r>
          </a:p>
          <a:p>
            <a:pPr marL="342900" indent="-342900">
              <a:buAutoNum type="arabicPeriod"/>
            </a:pPr>
            <a:r>
              <a:rPr lang="en-US" sz="1800" b="1" dirty="0" smtClean="0">
                <a:solidFill>
                  <a:srgbClr val="FF0000"/>
                </a:solidFill>
              </a:rPr>
              <a:t>Selection of the Optimal Number of Clusters </a:t>
            </a:r>
            <a:r>
              <a:rPr lang="en-US" sz="1800" dirty="0" smtClean="0">
                <a:solidFill>
                  <a:schemeClr val="tx1"/>
                </a:solidFill>
              </a:rPr>
              <a:t>based on the Gap Index</a:t>
            </a:r>
          </a:p>
          <a:p>
            <a:pPr marL="342900" indent="-342900">
              <a:buAutoNum type="arabicPeriod"/>
            </a:pPr>
            <a:r>
              <a:rPr lang="en-US" sz="1800" b="1" dirty="0" smtClean="0">
                <a:solidFill>
                  <a:srgbClr val="FF0000"/>
                </a:solidFill>
              </a:rPr>
              <a:t>Top Down recursive division </a:t>
            </a:r>
            <a:r>
              <a:rPr lang="en-US" sz="1800" dirty="0" smtClean="0">
                <a:solidFill>
                  <a:schemeClr val="tx1"/>
                </a:solidFill>
              </a:rPr>
              <a:t>into two parts based on the </a:t>
            </a:r>
            <a:r>
              <a:rPr lang="en-US" sz="1800" dirty="0" err="1" smtClean="0">
                <a:solidFill>
                  <a:schemeClr val="tx1"/>
                </a:solidFill>
              </a:rPr>
              <a:t>dendogram</a:t>
            </a:r>
            <a:r>
              <a:rPr lang="en-US" sz="1800" dirty="0" smtClean="0">
                <a:solidFill>
                  <a:schemeClr val="tx1"/>
                </a:solidFill>
              </a:rPr>
              <a:t> and following an Equal Risk Contribution Allocation. The weights are </a:t>
            </a:r>
            <a:endParaRPr lang="en-US" sz="1800" dirty="0">
              <a:solidFill>
                <a:schemeClr val="tx1"/>
              </a:solidFill>
            </a:endParaRPr>
          </a:p>
        </p:txBody>
      </p:sp>
      <p:pic>
        <p:nvPicPr>
          <p:cNvPr id="17" name="Picture 16" descr="1-Weighting, HERC.JPG"/>
          <p:cNvPicPr>
            <a:picLocks noChangeAspect="1"/>
          </p:cNvPicPr>
          <p:nvPr/>
        </p:nvPicPr>
        <p:blipFill>
          <a:blip r:embed="rId3"/>
          <a:stretch>
            <a:fillRect/>
          </a:stretch>
        </p:blipFill>
        <p:spPr>
          <a:xfrm>
            <a:off x="1643042" y="2928940"/>
            <a:ext cx="2643206" cy="787468"/>
          </a:xfrm>
          <a:prstGeom prst="rect">
            <a:avLst/>
          </a:prstGeom>
        </p:spPr>
      </p:pic>
      <p:pic>
        <p:nvPicPr>
          <p:cNvPr id="18" name="Picture 17" descr="2-Weighting, HERC.JPG"/>
          <p:cNvPicPr>
            <a:picLocks noChangeAspect="1"/>
          </p:cNvPicPr>
          <p:nvPr/>
        </p:nvPicPr>
        <p:blipFill>
          <a:blip r:embed="rId4"/>
          <a:stretch>
            <a:fillRect/>
          </a:stretch>
        </p:blipFill>
        <p:spPr>
          <a:xfrm>
            <a:off x="4429124" y="2928940"/>
            <a:ext cx="3429023" cy="814908"/>
          </a:xfrm>
          <a:prstGeom prst="rect">
            <a:avLst/>
          </a:prstGeom>
        </p:spPr>
      </p:pic>
      <p:sp>
        <p:nvSpPr>
          <p:cNvPr id="19" name="TextBox 18"/>
          <p:cNvSpPr txBox="1"/>
          <p:nvPr/>
        </p:nvSpPr>
        <p:spPr>
          <a:xfrm>
            <a:off x="500034" y="3857634"/>
            <a:ext cx="7858180" cy="1015663"/>
          </a:xfrm>
          <a:prstGeom prst="rect">
            <a:avLst/>
          </a:prstGeom>
          <a:noFill/>
        </p:spPr>
        <p:txBody>
          <a:bodyPr wrap="square" rtlCol="0">
            <a:spAutoFit/>
          </a:bodyPr>
          <a:lstStyle/>
          <a:p>
            <a:r>
              <a:rPr lang="en-US" dirty="0" smtClean="0"/>
              <a:t>Where RC 1 is the Risk Contribution of the first cluster and RC2 is the risk contribution of the second cluster.</a:t>
            </a:r>
          </a:p>
          <a:p>
            <a:pPr marL="342900" indent="-342900">
              <a:buFont typeface="+mj-lt"/>
              <a:buAutoNum type="arabicPeriod" startAt="4"/>
            </a:pPr>
            <a:r>
              <a:rPr lang="en-US" sz="1800" b="1" dirty="0" smtClean="0">
                <a:solidFill>
                  <a:srgbClr val="FF0000"/>
                </a:solidFill>
              </a:rPr>
              <a:t>Naïve Risk Parity within clusters </a:t>
            </a:r>
            <a:r>
              <a:rPr lang="en-US" dirty="0" smtClean="0"/>
              <a:t>(with the same cluster the correlation between assets should be elevated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OUR GOAL</a:t>
            </a:r>
            <a:endParaRPr/>
          </a:p>
        </p:txBody>
      </p:sp>
      <p:sp>
        <p:nvSpPr>
          <p:cNvPr id="176" name="Google Shape;176;p17"/>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We know how to build our long term porfolio with fully concern in maintaining and calculating the risk using Machine Learning Model</a:t>
            </a:r>
            <a:endParaRPr/>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1</a:t>
            </a:r>
            <a:endParaRPr sz="6000">
              <a:solidFill>
                <a:srgbClr val="FFFFFF"/>
              </a:solidFill>
            </a:endParaRPr>
          </a:p>
        </p:txBody>
      </p:sp>
      <p:grpSp>
        <p:nvGrpSpPr>
          <p:cNvPr id="5" name="Google Shape;550;p39"/>
          <p:cNvGrpSpPr/>
          <p:nvPr/>
        </p:nvGrpSpPr>
        <p:grpSpPr>
          <a:xfrm>
            <a:off x="3929058" y="642924"/>
            <a:ext cx="1428760" cy="1500198"/>
            <a:chOff x="5961125" y="1623900"/>
            <a:chExt cx="427450" cy="448175"/>
          </a:xfrm>
        </p:grpSpPr>
        <p:sp>
          <p:nvSpPr>
            <p:cNvPr id="6" name="Google Shape;551;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2;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3;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4;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5;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6;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7;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40</a:t>
            </a:fld>
            <a:endParaRPr/>
          </a:p>
        </p:txBody>
      </p:sp>
      <p:sp>
        <p:nvSpPr>
          <p:cNvPr id="15" name="TextBox 14"/>
          <p:cNvSpPr txBox="1"/>
          <p:nvPr/>
        </p:nvSpPr>
        <p:spPr>
          <a:xfrm>
            <a:off x="2143108" y="642924"/>
            <a:ext cx="5286412" cy="461665"/>
          </a:xfrm>
          <a:prstGeom prst="rect">
            <a:avLst/>
          </a:prstGeom>
          <a:noFill/>
        </p:spPr>
        <p:txBody>
          <a:bodyPr wrap="square" rtlCol="0">
            <a:spAutoFit/>
          </a:bodyPr>
          <a:lstStyle/>
          <a:p>
            <a:pPr algn="ctr"/>
            <a:r>
              <a:rPr lang="en-US" sz="2400" b="1" dirty="0" smtClean="0"/>
              <a:t>HERC Documentation</a:t>
            </a:r>
            <a:endParaRPr lang="en-US" sz="2400" b="1" dirty="0"/>
          </a:p>
        </p:txBody>
      </p:sp>
      <p:pic>
        <p:nvPicPr>
          <p:cNvPr id="16" name="Picture 15" descr="1-HRC_Documentation.JPG"/>
          <p:cNvPicPr>
            <a:picLocks noChangeAspect="1"/>
          </p:cNvPicPr>
          <p:nvPr/>
        </p:nvPicPr>
        <p:blipFill>
          <a:blip r:embed="rId3"/>
          <a:stretch>
            <a:fillRect/>
          </a:stretch>
        </p:blipFill>
        <p:spPr>
          <a:xfrm>
            <a:off x="1428728" y="1214428"/>
            <a:ext cx="6524625" cy="485775"/>
          </a:xfrm>
          <a:prstGeom prst="rect">
            <a:avLst/>
          </a:prstGeom>
        </p:spPr>
      </p:pic>
      <p:pic>
        <p:nvPicPr>
          <p:cNvPr id="17" name="Picture 16" descr="2-HRC_Documentation.JPG"/>
          <p:cNvPicPr>
            <a:picLocks noChangeAspect="1"/>
          </p:cNvPicPr>
          <p:nvPr/>
        </p:nvPicPr>
        <p:blipFill>
          <a:blip r:embed="rId4"/>
          <a:stretch>
            <a:fillRect/>
          </a:stretch>
        </p:blipFill>
        <p:spPr>
          <a:xfrm>
            <a:off x="1643042" y="1785932"/>
            <a:ext cx="6296025" cy="20383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41</a:t>
            </a:fld>
            <a:endParaRPr/>
          </a:p>
        </p:txBody>
      </p:sp>
      <p:sp>
        <p:nvSpPr>
          <p:cNvPr id="15" name="TextBox 14"/>
          <p:cNvSpPr txBox="1"/>
          <p:nvPr/>
        </p:nvSpPr>
        <p:spPr>
          <a:xfrm>
            <a:off x="2143108" y="285734"/>
            <a:ext cx="5286412" cy="461665"/>
          </a:xfrm>
          <a:prstGeom prst="rect">
            <a:avLst/>
          </a:prstGeom>
          <a:noFill/>
        </p:spPr>
        <p:txBody>
          <a:bodyPr wrap="square" rtlCol="0">
            <a:spAutoFit/>
          </a:bodyPr>
          <a:lstStyle/>
          <a:p>
            <a:pPr algn="ctr"/>
            <a:r>
              <a:rPr lang="en-US" sz="2400" b="1" dirty="0" smtClean="0"/>
              <a:t>HERC Documentation</a:t>
            </a:r>
            <a:endParaRPr lang="en-US" sz="2400" b="1" dirty="0"/>
          </a:p>
        </p:txBody>
      </p:sp>
      <p:pic>
        <p:nvPicPr>
          <p:cNvPr id="6" name="Picture 5" descr="3-HRC_Documentation.JPG"/>
          <p:cNvPicPr>
            <a:picLocks noChangeAspect="1"/>
          </p:cNvPicPr>
          <p:nvPr/>
        </p:nvPicPr>
        <p:blipFill>
          <a:blip r:embed="rId3"/>
          <a:stretch>
            <a:fillRect/>
          </a:stretch>
        </p:blipFill>
        <p:spPr>
          <a:xfrm>
            <a:off x="1428728" y="857238"/>
            <a:ext cx="6505575" cy="1419225"/>
          </a:xfrm>
          <a:prstGeom prst="rect">
            <a:avLst/>
          </a:prstGeom>
        </p:spPr>
      </p:pic>
      <p:pic>
        <p:nvPicPr>
          <p:cNvPr id="7" name="Picture 6" descr="4-HRC_Documentation.JPG"/>
          <p:cNvPicPr>
            <a:picLocks noChangeAspect="1"/>
          </p:cNvPicPr>
          <p:nvPr/>
        </p:nvPicPr>
        <p:blipFill>
          <a:blip r:embed="rId4"/>
          <a:stretch>
            <a:fillRect/>
          </a:stretch>
        </p:blipFill>
        <p:spPr>
          <a:xfrm>
            <a:off x="857224" y="2357436"/>
            <a:ext cx="3071834" cy="2585385"/>
          </a:xfrm>
          <a:prstGeom prst="rect">
            <a:avLst/>
          </a:prstGeom>
        </p:spPr>
      </p:pic>
      <p:pic>
        <p:nvPicPr>
          <p:cNvPr id="8" name="Picture 7" descr="5-HRC_Documentation.JPG"/>
          <p:cNvPicPr>
            <a:picLocks noChangeAspect="1"/>
          </p:cNvPicPr>
          <p:nvPr/>
        </p:nvPicPr>
        <p:blipFill>
          <a:blip r:embed="rId5"/>
          <a:stretch>
            <a:fillRect/>
          </a:stretch>
        </p:blipFill>
        <p:spPr>
          <a:xfrm>
            <a:off x="4071934" y="2428874"/>
            <a:ext cx="4203059" cy="228601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42</a:t>
            </a:fld>
            <a:endParaRPr lang="en"/>
          </a:p>
        </p:txBody>
      </p:sp>
      <p:graphicFrame>
        <p:nvGraphicFramePr>
          <p:cNvPr id="3" name="Diagram 2"/>
          <p:cNvGraphicFramePr/>
          <p:nvPr/>
        </p:nvGraphicFramePr>
        <p:xfrm>
          <a:off x="785786" y="142858"/>
          <a:ext cx="7572428" cy="4929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28596" y="285734"/>
            <a:ext cx="3643338" cy="584775"/>
          </a:xfrm>
          <a:prstGeom prst="rect">
            <a:avLst/>
          </a:prstGeom>
          <a:noFill/>
        </p:spPr>
        <p:txBody>
          <a:bodyPr wrap="square" rtlCol="0">
            <a:spAutoFit/>
          </a:bodyPr>
          <a:lstStyle/>
          <a:p>
            <a:r>
              <a:rPr lang="en-US" sz="3200" b="1" dirty="0" smtClean="0"/>
              <a:t>Workflow Review</a:t>
            </a:r>
            <a:endParaRPr lang="en-US" sz="3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43</a:t>
            </a:fld>
            <a:endParaRPr lang="en"/>
          </a:p>
        </p:txBody>
      </p:sp>
      <p:sp>
        <p:nvSpPr>
          <p:cNvPr id="3" name="TextBox 2"/>
          <p:cNvSpPr txBox="1"/>
          <p:nvPr/>
        </p:nvSpPr>
        <p:spPr>
          <a:xfrm>
            <a:off x="1285852" y="71420"/>
            <a:ext cx="6786610" cy="523220"/>
          </a:xfrm>
          <a:prstGeom prst="rect">
            <a:avLst/>
          </a:prstGeom>
          <a:noFill/>
        </p:spPr>
        <p:txBody>
          <a:bodyPr wrap="square" rtlCol="0">
            <a:spAutoFit/>
          </a:bodyPr>
          <a:lstStyle/>
          <a:p>
            <a:pPr algn="ctr"/>
            <a:r>
              <a:rPr lang="en-US" sz="2800" b="1" dirty="0" smtClean="0"/>
              <a:t>Evaluation Metrics </a:t>
            </a:r>
            <a:r>
              <a:rPr lang="en-US" b="1" baseline="30000" dirty="0" smtClean="0">
                <a:hlinkClick r:id="rId2"/>
              </a:rPr>
              <a:t>[1]</a:t>
            </a:r>
            <a:r>
              <a:rPr lang="en-US" b="1" baseline="30000" dirty="0" smtClean="0"/>
              <a:t> </a:t>
            </a:r>
            <a:r>
              <a:rPr lang="en-US" b="1" baseline="30000" dirty="0" smtClean="0">
                <a:hlinkClick r:id="rId3"/>
              </a:rPr>
              <a:t>[2]</a:t>
            </a:r>
            <a:endParaRPr lang="en-US" b="1" baseline="30000" dirty="0"/>
          </a:p>
        </p:txBody>
      </p:sp>
      <p:sp>
        <p:nvSpPr>
          <p:cNvPr id="4" name="TextBox 3"/>
          <p:cNvSpPr txBox="1"/>
          <p:nvPr/>
        </p:nvSpPr>
        <p:spPr>
          <a:xfrm>
            <a:off x="214282" y="651110"/>
            <a:ext cx="8572560" cy="4278094"/>
          </a:xfrm>
          <a:prstGeom prst="rect">
            <a:avLst/>
          </a:prstGeom>
          <a:noFill/>
        </p:spPr>
        <p:txBody>
          <a:bodyPr wrap="square" rtlCol="0">
            <a:spAutoFit/>
          </a:bodyPr>
          <a:lstStyle/>
          <a:p>
            <a:pPr marL="514350" indent="-514350" algn="ctr">
              <a:buAutoNum type="arabicPeriod"/>
            </a:pPr>
            <a:r>
              <a:rPr lang="en-US" sz="2000" b="1" dirty="0" smtClean="0">
                <a:solidFill>
                  <a:srgbClr val="FF0000"/>
                </a:solidFill>
              </a:rPr>
              <a:t>Conditional Drawdown at Risk Metrics </a:t>
            </a:r>
            <a:r>
              <a:rPr lang="en-US" sz="2000" dirty="0" smtClean="0"/>
              <a:t>– </a:t>
            </a:r>
            <a:r>
              <a:rPr lang="en-US" dirty="0" smtClean="0"/>
              <a:t>The average of all </a:t>
            </a:r>
            <a:r>
              <a:rPr lang="en-US" dirty="0" err="1" smtClean="0"/>
              <a:t>drawdowns</a:t>
            </a:r>
            <a:r>
              <a:rPr lang="en-US" dirty="0" smtClean="0"/>
              <a:t> or cumulative losses in excess of a certain threshold</a:t>
            </a:r>
          </a:p>
          <a:p>
            <a:pPr marL="514350" indent="-514350" algn="ctr">
              <a:buAutoNum type="arabicPeriod"/>
            </a:pPr>
            <a:r>
              <a:rPr lang="en-US" sz="2000" b="1" dirty="0" smtClean="0">
                <a:solidFill>
                  <a:srgbClr val="FF0000"/>
                </a:solidFill>
              </a:rPr>
              <a:t>Expected Shortfall Risk Metrics </a:t>
            </a:r>
            <a:r>
              <a:rPr lang="en-US" sz="2000" dirty="0" smtClean="0">
                <a:solidFill>
                  <a:schemeClr val="tx1"/>
                </a:solidFill>
              </a:rPr>
              <a:t>– </a:t>
            </a:r>
            <a:r>
              <a:rPr lang="en-US" dirty="0" smtClean="0">
                <a:solidFill>
                  <a:schemeClr val="tx1"/>
                </a:solidFill>
              </a:rPr>
              <a:t>The expected return on the </a:t>
            </a:r>
            <a:r>
              <a:rPr lang="en-US" dirty="0" err="1" smtClean="0">
                <a:solidFill>
                  <a:schemeClr val="tx1"/>
                </a:solidFill>
              </a:rPr>
              <a:t>portolio</a:t>
            </a:r>
            <a:r>
              <a:rPr lang="en-US" dirty="0" smtClean="0">
                <a:solidFill>
                  <a:schemeClr val="tx1"/>
                </a:solidFill>
              </a:rPr>
              <a:t> in the worst q% of cases</a:t>
            </a:r>
            <a:endParaRPr lang="en-US" dirty="0" smtClean="0">
              <a:solidFill>
                <a:srgbClr val="FF0000"/>
              </a:solidFill>
            </a:endParaRPr>
          </a:p>
          <a:p>
            <a:pPr marL="514350" indent="-514350" algn="ctr">
              <a:buAutoNum type="arabicPeriod"/>
            </a:pPr>
            <a:r>
              <a:rPr lang="en-US" sz="2000" b="1" dirty="0" smtClean="0">
                <a:solidFill>
                  <a:srgbClr val="FF0000"/>
                </a:solidFill>
              </a:rPr>
              <a:t>Variance at Risk Metrics </a:t>
            </a:r>
            <a:r>
              <a:rPr lang="en-US" sz="2000" dirty="0" smtClean="0"/>
              <a:t>– </a:t>
            </a:r>
            <a:r>
              <a:rPr lang="en-US" dirty="0" smtClean="0"/>
              <a:t>The estimator how much a set of investments might lose (with a given probability), given a normal market conditions, in a set time period.</a:t>
            </a:r>
          </a:p>
          <a:p>
            <a:pPr marL="514350" indent="-514350" algn="ctr">
              <a:buAutoNum type="arabicPeriod"/>
            </a:pPr>
            <a:r>
              <a:rPr lang="en-US" sz="2000" b="1" dirty="0" smtClean="0">
                <a:solidFill>
                  <a:srgbClr val="FF0000"/>
                </a:solidFill>
              </a:rPr>
              <a:t>Sharpe Ratio </a:t>
            </a:r>
            <a:r>
              <a:rPr lang="en-US" sz="2000" dirty="0" smtClean="0"/>
              <a:t>– </a:t>
            </a:r>
            <a:r>
              <a:rPr lang="en-US" dirty="0" smtClean="0"/>
              <a:t>The average return earned in excess of the risk free rate per unit of </a:t>
            </a:r>
            <a:r>
              <a:rPr lang="en-US" dirty="0" err="1" smtClean="0"/>
              <a:t>volatiity</a:t>
            </a:r>
            <a:r>
              <a:rPr lang="en-US" dirty="0" smtClean="0"/>
              <a:t> or total risk</a:t>
            </a:r>
          </a:p>
          <a:p>
            <a:pPr marL="514350" indent="-514350" algn="ctr">
              <a:buAutoNum type="arabicPeriod"/>
            </a:pPr>
            <a:r>
              <a:rPr lang="en-US" sz="2000" b="1" dirty="0" smtClean="0">
                <a:solidFill>
                  <a:srgbClr val="FF0000"/>
                </a:solidFill>
              </a:rPr>
              <a:t>Probabilistic Sharpe Ratio </a:t>
            </a:r>
            <a:r>
              <a:rPr lang="en-US" sz="2000" b="1" dirty="0" smtClean="0">
                <a:solidFill>
                  <a:schemeClr val="tx1"/>
                </a:solidFill>
              </a:rPr>
              <a:t>-  </a:t>
            </a:r>
            <a:r>
              <a:rPr lang="en-US" dirty="0" smtClean="0">
                <a:solidFill>
                  <a:schemeClr val="tx1"/>
                </a:solidFill>
              </a:rPr>
              <a:t>The probability that the estimated Sharpe Ratio exceeds a benchmark Sharpe Ratio</a:t>
            </a:r>
            <a:endParaRPr lang="en-US" b="1" dirty="0" smtClean="0">
              <a:solidFill>
                <a:srgbClr val="FF0000"/>
              </a:solidFill>
            </a:endParaRPr>
          </a:p>
          <a:p>
            <a:pPr marL="514350" indent="-514350" algn="ctr">
              <a:buAutoNum type="arabicPeriod"/>
            </a:pPr>
            <a:r>
              <a:rPr lang="en-US" sz="2000" b="1" dirty="0" smtClean="0">
                <a:solidFill>
                  <a:srgbClr val="FF0000"/>
                </a:solidFill>
              </a:rPr>
              <a:t>Information Ratio </a:t>
            </a:r>
            <a:r>
              <a:rPr lang="en-US" sz="2000" dirty="0" smtClean="0"/>
              <a:t>–  </a:t>
            </a:r>
            <a:r>
              <a:rPr lang="en-US" dirty="0" smtClean="0"/>
              <a:t>The portfolio return beyond the returns of the a benchmark, usually an index, compared to the volatility of those returns</a:t>
            </a:r>
          </a:p>
          <a:p>
            <a:pPr marL="514350" indent="-514350" algn="ctr">
              <a:buAutoNum type="arabicPeriod"/>
            </a:pPr>
            <a:r>
              <a:rPr lang="en-US" sz="2000" b="1" dirty="0" smtClean="0">
                <a:solidFill>
                  <a:srgbClr val="FF0000"/>
                </a:solidFill>
              </a:rPr>
              <a:t>Minimum Record Length </a:t>
            </a:r>
            <a:r>
              <a:rPr lang="en-US" sz="2000" dirty="0" smtClean="0"/>
              <a:t>– </a:t>
            </a:r>
            <a:r>
              <a:rPr lang="en-US" dirty="0" smtClean="0"/>
              <a:t>The time period how long  a track record should be in order to have statistical confidence that its Sharpe </a:t>
            </a:r>
            <a:r>
              <a:rPr lang="en-US" dirty="0" err="1" smtClean="0"/>
              <a:t>rato</a:t>
            </a:r>
            <a:r>
              <a:rPr lang="en-US" dirty="0" smtClean="0"/>
              <a:t> is above a given threshold</a:t>
            </a:r>
          </a:p>
          <a:p>
            <a:pPr marL="514350" indent="-514350" algn="ctr">
              <a:buAutoNum type="arabicPeriod"/>
            </a:pPr>
            <a:r>
              <a:rPr lang="en-US" sz="2000" b="1" dirty="0" smtClean="0">
                <a:solidFill>
                  <a:srgbClr val="FF0000"/>
                </a:solidFill>
              </a:rPr>
              <a:t>Bets Concentration </a:t>
            </a:r>
            <a:r>
              <a:rPr lang="en-US" sz="2000" dirty="0" smtClean="0"/>
              <a:t>- </a:t>
            </a:r>
            <a:r>
              <a:rPr lang="en-US" dirty="0" smtClean="0"/>
              <a:t>The uniformity of returns from bets. The closer the concentration is to 0, the more uniform the distribution of returns.</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44</a:t>
            </a:fld>
            <a:endParaRPr/>
          </a:p>
        </p:txBody>
      </p:sp>
      <p:cxnSp>
        <p:nvCxnSpPr>
          <p:cNvPr id="4" name="Straight Connector 3"/>
          <p:cNvCxnSpPr/>
          <p:nvPr/>
        </p:nvCxnSpPr>
        <p:spPr>
          <a:xfrm rot="5400000">
            <a:off x="2428860" y="2571750"/>
            <a:ext cx="428628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8596" y="357172"/>
            <a:ext cx="3857652" cy="830997"/>
          </a:xfrm>
          <a:prstGeom prst="rect">
            <a:avLst/>
          </a:prstGeom>
          <a:noFill/>
        </p:spPr>
        <p:txBody>
          <a:bodyPr wrap="square" rtlCol="0">
            <a:spAutoFit/>
          </a:bodyPr>
          <a:lstStyle/>
          <a:p>
            <a:pPr algn="ctr"/>
            <a:r>
              <a:rPr lang="en-US" sz="2400" b="1" dirty="0" smtClean="0"/>
              <a:t>Without K-Means Clustering</a:t>
            </a:r>
            <a:endParaRPr lang="en-US" sz="2400" b="1" dirty="0"/>
          </a:p>
        </p:txBody>
      </p:sp>
      <p:sp>
        <p:nvSpPr>
          <p:cNvPr id="6" name="TextBox 5"/>
          <p:cNvSpPr txBox="1"/>
          <p:nvPr/>
        </p:nvSpPr>
        <p:spPr>
          <a:xfrm>
            <a:off x="4786314" y="357172"/>
            <a:ext cx="3857652" cy="830997"/>
          </a:xfrm>
          <a:prstGeom prst="rect">
            <a:avLst/>
          </a:prstGeom>
          <a:noFill/>
        </p:spPr>
        <p:txBody>
          <a:bodyPr wrap="square" rtlCol="0">
            <a:spAutoFit/>
          </a:bodyPr>
          <a:lstStyle/>
          <a:p>
            <a:pPr algn="ctr"/>
            <a:r>
              <a:rPr lang="en-US" sz="2400" b="1" dirty="0" smtClean="0"/>
              <a:t>With K-Means Clustering (Cluster 1)</a:t>
            </a:r>
            <a:endParaRPr lang="en-US" sz="2400" b="1" dirty="0"/>
          </a:p>
        </p:txBody>
      </p:sp>
      <p:pic>
        <p:nvPicPr>
          <p:cNvPr id="7" name="Picture 6" descr="1-Evaluation_Without_KMeansClustering.JPG"/>
          <p:cNvPicPr>
            <a:picLocks noChangeAspect="1"/>
          </p:cNvPicPr>
          <p:nvPr/>
        </p:nvPicPr>
        <p:blipFill>
          <a:blip r:embed="rId3"/>
          <a:stretch>
            <a:fillRect/>
          </a:stretch>
        </p:blipFill>
        <p:spPr>
          <a:xfrm>
            <a:off x="285720" y="1285866"/>
            <a:ext cx="4075072" cy="2928958"/>
          </a:xfrm>
          <a:prstGeom prst="rect">
            <a:avLst/>
          </a:prstGeom>
        </p:spPr>
      </p:pic>
      <p:pic>
        <p:nvPicPr>
          <p:cNvPr id="9" name="Picture 8" descr="2-Evaluation_with_KMeansClustering_Cluster1.JPG"/>
          <p:cNvPicPr>
            <a:picLocks noChangeAspect="1"/>
          </p:cNvPicPr>
          <p:nvPr/>
        </p:nvPicPr>
        <p:blipFill>
          <a:blip r:embed="rId4"/>
          <a:stretch>
            <a:fillRect/>
          </a:stretch>
        </p:blipFill>
        <p:spPr>
          <a:xfrm>
            <a:off x="4857752" y="1357304"/>
            <a:ext cx="3786214" cy="282990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45</a:t>
            </a:fld>
            <a:endParaRPr lang="en"/>
          </a:p>
        </p:txBody>
      </p:sp>
      <p:cxnSp>
        <p:nvCxnSpPr>
          <p:cNvPr id="3" name="Straight Connector 2"/>
          <p:cNvCxnSpPr/>
          <p:nvPr/>
        </p:nvCxnSpPr>
        <p:spPr>
          <a:xfrm rot="5400000">
            <a:off x="1822431" y="2821783"/>
            <a:ext cx="2642412" cy="7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4858546" y="2857502"/>
            <a:ext cx="2713850" cy="7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643306" y="1285866"/>
            <a:ext cx="2143140" cy="369332"/>
          </a:xfrm>
          <a:prstGeom prst="rect">
            <a:avLst/>
          </a:prstGeom>
          <a:noFill/>
        </p:spPr>
        <p:txBody>
          <a:bodyPr wrap="square" rtlCol="0">
            <a:spAutoFit/>
          </a:bodyPr>
          <a:lstStyle/>
          <a:p>
            <a:pPr algn="ctr"/>
            <a:r>
              <a:rPr lang="en-US" sz="1800" b="1" dirty="0" smtClean="0"/>
              <a:t>Cluster 2</a:t>
            </a:r>
            <a:endParaRPr lang="en-US" sz="1800" b="1" dirty="0"/>
          </a:p>
        </p:txBody>
      </p:sp>
      <p:sp>
        <p:nvSpPr>
          <p:cNvPr id="6" name="TextBox 5"/>
          <p:cNvSpPr txBox="1"/>
          <p:nvPr/>
        </p:nvSpPr>
        <p:spPr>
          <a:xfrm>
            <a:off x="714348" y="1273724"/>
            <a:ext cx="2143140" cy="369332"/>
          </a:xfrm>
          <a:prstGeom prst="rect">
            <a:avLst/>
          </a:prstGeom>
          <a:noFill/>
        </p:spPr>
        <p:txBody>
          <a:bodyPr wrap="square" rtlCol="0">
            <a:spAutoFit/>
          </a:bodyPr>
          <a:lstStyle/>
          <a:p>
            <a:pPr algn="ctr"/>
            <a:r>
              <a:rPr lang="en-US" sz="1800" b="1" dirty="0" smtClean="0"/>
              <a:t>Cluster 1</a:t>
            </a:r>
            <a:endParaRPr lang="en-US" sz="1800" b="1" dirty="0"/>
          </a:p>
        </p:txBody>
      </p:sp>
      <p:sp>
        <p:nvSpPr>
          <p:cNvPr id="7" name="TextBox 6"/>
          <p:cNvSpPr txBox="1"/>
          <p:nvPr/>
        </p:nvSpPr>
        <p:spPr>
          <a:xfrm>
            <a:off x="6500826" y="1285866"/>
            <a:ext cx="2143140" cy="369332"/>
          </a:xfrm>
          <a:prstGeom prst="rect">
            <a:avLst/>
          </a:prstGeom>
          <a:noFill/>
        </p:spPr>
        <p:txBody>
          <a:bodyPr wrap="square" rtlCol="0">
            <a:spAutoFit/>
          </a:bodyPr>
          <a:lstStyle/>
          <a:p>
            <a:pPr algn="ctr"/>
            <a:r>
              <a:rPr lang="en-US" sz="1800" b="1" dirty="0" smtClean="0"/>
              <a:t>Cluster 3</a:t>
            </a:r>
            <a:endParaRPr lang="en-US" sz="1800" b="1" dirty="0"/>
          </a:p>
        </p:txBody>
      </p:sp>
      <p:pic>
        <p:nvPicPr>
          <p:cNvPr id="8" name="Picture 7" descr="2-Evaluation_with_KMeansClustering_Cluster1.JPG"/>
          <p:cNvPicPr>
            <a:picLocks noChangeAspect="1"/>
          </p:cNvPicPr>
          <p:nvPr/>
        </p:nvPicPr>
        <p:blipFill>
          <a:blip r:embed="rId2"/>
          <a:stretch>
            <a:fillRect/>
          </a:stretch>
        </p:blipFill>
        <p:spPr>
          <a:xfrm>
            <a:off x="132990" y="1643056"/>
            <a:ext cx="2867374" cy="2143140"/>
          </a:xfrm>
          <a:prstGeom prst="rect">
            <a:avLst/>
          </a:prstGeom>
        </p:spPr>
      </p:pic>
      <p:pic>
        <p:nvPicPr>
          <p:cNvPr id="9" name="Picture 8" descr="3-Evaluation_with_KMeansClustering_Cluster2.JPG"/>
          <p:cNvPicPr>
            <a:picLocks noChangeAspect="1"/>
          </p:cNvPicPr>
          <p:nvPr/>
        </p:nvPicPr>
        <p:blipFill>
          <a:blip r:embed="rId3"/>
          <a:stretch>
            <a:fillRect/>
          </a:stretch>
        </p:blipFill>
        <p:spPr>
          <a:xfrm>
            <a:off x="3294775" y="1714494"/>
            <a:ext cx="2848861" cy="2000264"/>
          </a:xfrm>
          <a:prstGeom prst="rect">
            <a:avLst/>
          </a:prstGeom>
        </p:spPr>
      </p:pic>
      <p:pic>
        <p:nvPicPr>
          <p:cNvPr id="10" name="Picture 9" descr="4-Evaluation_with_KMeansClustering_Cluster3.JPG"/>
          <p:cNvPicPr>
            <a:picLocks noChangeAspect="1"/>
          </p:cNvPicPr>
          <p:nvPr/>
        </p:nvPicPr>
        <p:blipFill>
          <a:blip r:embed="rId4"/>
          <a:stretch>
            <a:fillRect/>
          </a:stretch>
        </p:blipFill>
        <p:spPr>
          <a:xfrm>
            <a:off x="6286512" y="1851353"/>
            <a:ext cx="2786050" cy="1791967"/>
          </a:xfrm>
          <a:prstGeom prst="rect">
            <a:avLst/>
          </a:prstGeom>
        </p:spPr>
      </p:pic>
      <p:sp>
        <p:nvSpPr>
          <p:cNvPr id="15" name="TextBox 14"/>
          <p:cNvSpPr txBox="1"/>
          <p:nvPr/>
        </p:nvSpPr>
        <p:spPr>
          <a:xfrm>
            <a:off x="1857356" y="285734"/>
            <a:ext cx="5643602" cy="923330"/>
          </a:xfrm>
          <a:prstGeom prst="rect">
            <a:avLst/>
          </a:prstGeom>
          <a:noFill/>
        </p:spPr>
        <p:txBody>
          <a:bodyPr wrap="square" rtlCol="0">
            <a:spAutoFit/>
          </a:bodyPr>
          <a:lstStyle/>
          <a:p>
            <a:pPr algn="ctr"/>
            <a:r>
              <a:rPr lang="en-US" sz="1800" b="1" dirty="0" smtClean="0"/>
              <a:t>Portfolio Selection with K-Means Clustering (Allocation Algorithm with </a:t>
            </a:r>
            <a:r>
              <a:rPr lang="en-US" sz="1800" b="1" dirty="0" smtClean="0">
                <a:solidFill>
                  <a:srgbClr val="FF0000"/>
                </a:solidFill>
              </a:rPr>
              <a:t>HERC</a:t>
            </a:r>
            <a:r>
              <a:rPr lang="en-US" sz="1800" b="1" dirty="0" smtClean="0"/>
              <a:t>, </a:t>
            </a:r>
            <a:r>
              <a:rPr lang="en-US" sz="1800" b="1" dirty="0" smtClean="0">
                <a:solidFill>
                  <a:srgbClr val="FF0000"/>
                </a:solidFill>
              </a:rPr>
              <a:t>HRP</a:t>
            </a:r>
            <a:r>
              <a:rPr lang="en-US" sz="1800" b="1" dirty="0" smtClean="0"/>
              <a:t>, </a:t>
            </a:r>
            <a:r>
              <a:rPr lang="en-US" sz="1800" b="1" dirty="0" smtClean="0">
                <a:solidFill>
                  <a:srgbClr val="FF0000"/>
                </a:solidFill>
              </a:rPr>
              <a:t>Inverse Variance </a:t>
            </a:r>
            <a:r>
              <a:rPr lang="en-US" sz="1800" b="1" dirty="0" smtClean="0"/>
              <a:t>and </a:t>
            </a:r>
            <a:r>
              <a:rPr lang="en-US" sz="1800" b="1" dirty="0" smtClean="0">
                <a:solidFill>
                  <a:srgbClr val="FF0000"/>
                </a:solidFill>
              </a:rPr>
              <a:t>CLA</a:t>
            </a:r>
            <a:r>
              <a:rPr lang="en-US" sz="1800" b="1" dirty="0" smtClean="0"/>
              <a:t> Algorithm</a:t>
            </a:r>
            <a:endParaRPr lang="en-US" sz="18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46</a:t>
            </a:fld>
            <a:endParaRPr lang="en"/>
          </a:p>
        </p:txBody>
      </p:sp>
      <p:sp>
        <p:nvSpPr>
          <p:cNvPr id="5" name="TextBox 4"/>
          <p:cNvSpPr txBox="1"/>
          <p:nvPr/>
        </p:nvSpPr>
        <p:spPr>
          <a:xfrm>
            <a:off x="2857488" y="-55079"/>
            <a:ext cx="3786214" cy="646331"/>
          </a:xfrm>
          <a:prstGeom prst="rect">
            <a:avLst/>
          </a:prstGeom>
          <a:noFill/>
        </p:spPr>
        <p:txBody>
          <a:bodyPr wrap="square" rtlCol="0">
            <a:spAutoFit/>
          </a:bodyPr>
          <a:lstStyle/>
          <a:p>
            <a:pPr algn="ctr"/>
            <a:r>
              <a:rPr lang="en-US" sz="3600" b="1" dirty="0" smtClean="0"/>
              <a:t>Conclusion</a:t>
            </a:r>
            <a:endParaRPr lang="en-US" sz="3600" b="1" dirty="0"/>
          </a:p>
        </p:txBody>
      </p:sp>
      <p:sp>
        <p:nvSpPr>
          <p:cNvPr id="6" name="TextBox 5"/>
          <p:cNvSpPr txBox="1"/>
          <p:nvPr/>
        </p:nvSpPr>
        <p:spPr>
          <a:xfrm>
            <a:off x="357158" y="500048"/>
            <a:ext cx="8358246" cy="4524315"/>
          </a:xfrm>
          <a:prstGeom prst="rect">
            <a:avLst/>
          </a:prstGeom>
          <a:noFill/>
        </p:spPr>
        <p:txBody>
          <a:bodyPr wrap="square" rtlCol="0">
            <a:spAutoFit/>
          </a:bodyPr>
          <a:lstStyle/>
          <a:p>
            <a:pPr marL="342900" indent="-342900" algn="ctr">
              <a:buAutoNum type="arabicPeriod"/>
            </a:pPr>
            <a:r>
              <a:rPr lang="en-US" sz="1800" dirty="0" smtClean="0"/>
              <a:t>Every portfolio selection and allocation method </a:t>
            </a:r>
            <a:r>
              <a:rPr lang="en-US" sz="1800" b="1" dirty="0" smtClean="0">
                <a:solidFill>
                  <a:srgbClr val="FF0000"/>
                </a:solidFill>
              </a:rPr>
              <a:t>has advantage and disadvantage sides</a:t>
            </a:r>
            <a:r>
              <a:rPr lang="en-US" sz="1800" dirty="0" smtClean="0"/>
              <a:t>. Investor needs </a:t>
            </a:r>
            <a:r>
              <a:rPr lang="en-US" sz="1800" b="1" dirty="0" smtClean="0"/>
              <a:t>to</a:t>
            </a:r>
            <a:r>
              <a:rPr lang="en-US" sz="1800" dirty="0" smtClean="0"/>
              <a:t> </a:t>
            </a:r>
            <a:r>
              <a:rPr lang="en-US" sz="1800" b="1" dirty="0" smtClean="0"/>
              <a:t>make </a:t>
            </a:r>
            <a:r>
              <a:rPr lang="en-US" sz="1800" b="1" dirty="0" err="1" smtClean="0"/>
              <a:t>assesment</a:t>
            </a:r>
            <a:r>
              <a:rPr lang="en-US" sz="1800" b="1" dirty="0" smtClean="0"/>
              <a:t> for their own risk profile.</a:t>
            </a:r>
          </a:p>
          <a:p>
            <a:pPr marL="342900" indent="-342900" algn="ctr">
              <a:buAutoNum type="arabicPeriod"/>
            </a:pPr>
            <a:r>
              <a:rPr lang="en-US" sz="1800" dirty="0" smtClean="0"/>
              <a:t>Portfolio selection with </a:t>
            </a:r>
            <a:r>
              <a:rPr lang="en-US" sz="1800" b="1" dirty="0" smtClean="0"/>
              <a:t>K-Means Clustering </a:t>
            </a:r>
            <a:r>
              <a:rPr lang="en-US" sz="1800" dirty="0" smtClean="0"/>
              <a:t>has a </a:t>
            </a:r>
            <a:r>
              <a:rPr lang="en-US" sz="1800" b="1" dirty="0" smtClean="0">
                <a:solidFill>
                  <a:srgbClr val="FF0000"/>
                </a:solidFill>
              </a:rPr>
              <a:t>better way solution in avoiding high risk yet with high return </a:t>
            </a:r>
            <a:r>
              <a:rPr lang="en-US" sz="1800" b="1" dirty="0" smtClean="0">
                <a:solidFill>
                  <a:schemeClr val="tx1"/>
                </a:solidFill>
              </a:rPr>
              <a:t>than without K-Means Clustering</a:t>
            </a:r>
          </a:p>
          <a:p>
            <a:pPr marL="342900" indent="-342900" algn="ctr">
              <a:buAutoNum type="arabicPeriod"/>
            </a:pPr>
            <a:r>
              <a:rPr lang="en-US" sz="1800" dirty="0" smtClean="0"/>
              <a:t>Portfolio in </a:t>
            </a:r>
            <a:r>
              <a:rPr lang="en-US" sz="1800" b="1" dirty="0" smtClean="0"/>
              <a:t>C</a:t>
            </a:r>
            <a:r>
              <a:rPr lang="en-US" sz="1800" b="1" dirty="0" smtClean="0"/>
              <a:t>luster 1 </a:t>
            </a:r>
            <a:r>
              <a:rPr lang="en-US" sz="1800" dirty="0" smtClean="0"/>
              <a:t>has </a:t>
            </a:r>
            <a:r>
              <a:rPr lang="en-US" sz="1800" b="1" dirty="0" smtClean="0">
                <a:solidFill>
                  <a:srgbClr val="FF0000"/>
                </a:solidFill>
              </a:rPr>
              <a:t>better </a:t>
            </a:r>
            <a:r>
              <a:rPr lang="en-US" sz="1800" b="1" dirty="0" err="1" smtClean="0">
                <a:solidFill>
                  <a:srgbClr val="FF0000"/>
                </a:solidFill>
              </a:rPr>
              <a:t>sharpe</a:t>
            </a:r>
            <a:r>
              <a:rPr lang="en-US" sz="1800" b="1" dirty="0" smtClean="0">
                <a:solidFill>
                  <a:srgbClr val="FF0000"/>
                </a:solidFill>
              </a:rPr>
              <a:t> ratio but still has high variance at risk and conditional drawdown at risk </a:t>
            </a:r>
            <a:r>
              <a:rPr lang="en-US" sz="1800" dirty="0" smtClean="0">
                <a:solidFill>
                  <a:schemeClr val="tx1"/>
                </a:solidFill>
              </a:rPr>
              <a:t>compared to </a:t>
            </a:r>
            <a:r>
              <a:rPr lang="en-US" sz="1800" b="1" dirty="0" smtClean="0">
                <a:solidFill>
                  <a:schemeClr val="tx1"/>
                </a:solidFill>
              </a:rPr>
              <a:t>Cluster 2 </a:t>
            </a:r>
            <a:r>
              <a:rPr lang="en-US" sz="1800" dirty="0" smtClean="0">
                <a:solidFill>
                  <a:schemeClr val="tx1"/>
                </a:solidFill>
              </a:rPr>
              <a:t>and</a:t>
            </a:r>
            <a:r>
              <a:rPr lang="en-US" sz="1800" b="1" dirty="0" smtClean="0">
                <a:solidFill>
                  <a:schemeClr val="tx1"/>
                </a:solidFill>
              </a:rPr>
              <a:t> Cluster 3.</a:t>
            </a:r>
          </a:p>
          <a:p>
            <a:pPr marL="342900" indent="-342900" algn="ctr">
              <a:buAutoNum type="arabicPeriod"/>
            </a:pPr>
            <a:r>
              <a:rPr lang="en-US" sz="1800" b="1" dirty="0" smtClean="0"/>
              <a:t>Cluster 3 </a:t>
            </a:r>
            <a:r>
              <a:rPr lang="en-US" sz="1800" dirty="0" smtClean="0"/>
              <a:t>has </a:t>
            </a:r>
            <a:r>
              <a:rPr lang="en-US" sz="1800" b="1" dirty="0" smtClean="0">
                <a:solidFill>
                  <a:srgbClr val="FF0000"/>
                </a:solidFill>
              </a:rPr>
              <a:t>less risk</a:t>
            </a:r>
            <a:r>
              <a:rPr lang="en-US" sz="1800" dirty="0" smtClean="0"/>
              <a:t> than </a:t>
            </a:r>
            <a:r>
              <a:rPr lang="en-US" sz="1800" b="1" dirty="0" smtClean="0"/>
              <a:t>Cluster 1 </a:t>
            </a:r>
            <a:r>
              <a:rPr lang="en-US" sz="1800" dirty="0" smtClean="0"/>
              <a:t>and </a:t>
            </a:r>
            <a:r>
              <a:rPr lang="en-US" sz="1800" b="1" dirty="0" smtClean="0"/>
              <a:t>Cluster 2 </a:t>
            </a:r>
            <a:r>
              <a:rPr lang="en-US" sz="1800" dirty="0" smtClean="0"/>
              <a:t>but </a:t>
            </a:r>
            <a:r>
              <a:rPr lang="en-US" sz="1800" b="1" dirty="0" smtClean="0">
                <a:solidFill>
                  <a:srgbClr val="FF0000"/>
                </a:solidFill>
              </a:rPr>
              <a:t>lower gain  </a:t>
            </a:r>
            <a:r>
              <a:rPr lang="en-US" sz="1800" dirty="0" smtClean="0"/>
              <a:t>than </a:t>
            </a:r>
            <a:r>
              <a:rPr lang="en-US" sz="1800" b="1" dirty="0" smtClean="0"/>
              <a:t>Cluster 1 </a:t>
            </a:r>
            <a:r>
              <a:rPr lang="en-US" sz="1800" dirty="0" smtClean="0"/>
              <a:t>and </a:t>
            </a:r>
            <a:r>
              <a:rPr lang="en-US" sz="1800" b="1" dirty="0" smtClean="0"/>
              <a:t>Cluster 2. </a:t>
            </a:r>
          </a:p>
          <a:p>
            <a:pPr marL="342900" indent="-342900" algn="ctr">
              <a:buAutoNum type="arabicPeriod"/>
            </a:pPr>
            <a:r>
              <a:rPr lang="en-US" sz="1800" b="1" dirty="0" smtClean="0"/>
              <a:t>Cluster 2 </a:t>
            </a:r>
            <a:r>
              <a:rPr lang="en-US" sz="1800" dirty="0" smtClean="0"/>
              <a:t>has </a:t>
            </a:r>
            <a:r>
              <a:rPr lang="en-US" sz="1800" b="1" dirty="0" smtClean="0">
                <a:solidFill>
                  <a:srgbClr val="FF0000"/>
                </a:solidFill>
              </a:rPr>
              <a:t>more moderate risk metrics </a:t>
            </a:r>
            <a:r>
              <a:rPr lang="en-US" sz="1800" dirty="0" smtClean="0"/>
              <a:t>than </a:t>
            </a:r>
            <a:r>
              <a:rPr lang="en-US" sz="1800" b="1" dirty="0" smtClean="0"/>
              <a:t>Cluster 1 </a:t>
            </a:r>
            <a:r>
              <a:rPr lang="en-US" sz="1800" dirty="0" smtClean="0"/>
              <a:t>but </a:t>
            </a:r>
            <a:r>
              <a:rPr lang="en-US" sz="1800" b="1" dirty="0" smtClean="0">
                <a:solidFill>
                  <a:srgbClr val="FF0000"/>
                </a:solidFill>
              </a:rPr>
              <a:t>higher gain </a:t>
            </a:r>
            <a:r>
              <a:rPr lang="en-US" sz="1800" dirty="0" smtClean="0"/>
              <a:t>than </a:t>
            </a:r>
            <a:r>
              <a:rPr lang="en-US" sz="1800" b="1" dirty="0" smtClean="0"/>
              <a:t>Cluster 3</a:t>
            </a:r>
          </a:p>
          <a:p>
            <a:pPr marL="342900" indent="-342900" algn="ctr">
              <a:buAutoNum type="arabicPeriod"/>
            </a:pPr>
            <a:r>
              <a:rPr lang="en-US" sz="1800" dirty="0" smtClean="0"/>
              <a:t>Every </a:t>
            </a:r>
            <a:r>
              <a:rPr lang="en-US" sz="1800" b="1" dirty="0" smtClean="0"/>
              <a:t>portfolio selection and allocation </a:t>
            </a:r>
            <a:r>
              <a:rPr lang="en-US" sz="1800" b="1" dirty="0" smtClean="0">
                <a:solidFill>
                  <a:schemeClr val="tx1"/>
                </a:solidFill>
              </a:rPr>
              <a:t>method depends on </a:t>
            </a:r>
            <a:r>
              <a:rPr lang="en-US" sz="1800" b="1" dirty="0" smtClean="0">
                <a:solidFill>
                  <a:srgbClr val="FF0000"/>
                </a:solidFill>
              </a:rPr>
              <a:t>stock price  correlation, covariance matrix and financial stats </a:t>
            </a:r>
            <a:r>
              <a:rPr lang="en-US" sz="1800" b="1" dirty="0" smtClean="0">
                <a:solidFill>
                  <a:schemeClr val="tx1"/>
                </a:solidFill>
              </a:rPr>
              <a:t>for each company.</a:t>
            </a:r>
            <a:r>
              <a:rPr lang="en-US" sz="1800" dirty="0" smtClean="0"/>
              <a:t> That’s why investor needs to</a:t>
            </a:r>
            <a:r>
              <a:rPr lang="en-US" sz="1800" b="1" dirty="0" smtClean="0">
                <a:solidFill>
                  <a:srgbClr val="FF0000"/>
                </a:solidFill>
              </a:rPr>
              <a:t> </a:t>
            </a:r>
            <a:r>
              <a:rPr lang="en-US" sz="1800" b="1" dirty="0" smtClean="0">
                <a:solidFill>
                  <a:schemeClr val="tx1"/>
                </a:solidFill>
              </a:rPr>
              <a:t>try different approach in finding a way to diversify and calculate </a:t>
            </a:r>
            <a:r>
              <a:rPr lang="en-US" sz="1800" b="1" dirty="0" smtClean="0">
                <a:solidFill>
                  <a:srgbClr val="FF0000"/>
                </a:solidFill>
              </a:rPr>
              <a:t>risk – return based </a:t>
            </a:r>
            <a:r>
              <a:rPr lang="en-US" sz="1800" b="1" dirty="0" smtClean="0">
                <a:solidFill>
                  <a:schemeClr val="tx1"/>
                </a:solidFill>
              </a:rPr>
              <a:t>portfolio</a:t>
            </a:r>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47</a:t>
            </a:fld>
            <a:endParaRPr/>
          </a:p>
        </p:txBody>
      </p:sp>
      <p:sp>
        <p:nvSpPr>
          <p:cNvPr id="421" name="Google Shape;421;p36"/>
          <p:cNvSpPr txBox="1">
            <a:spLocks noGrp="1"/>
          </p:cNvSpPr>
          <p:nvPr>
            <p:ph type="ctrTitle" idx="4294967295"/>
          </p:nvPr>
        </p:nvSpPr>
        <p:spPr>
          <a:xfrm>
            <a:off x="4000496" y="1214428"/>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a:p>
        </p:txBody>
      </p:sp>
      <p:sp>
        <p:nvSpPr>
          <p:cNvPr id="422" name="Google Shape;422;p36"/>
          <p:cNvSpPr txBox="1">
            <a:spLocks noGrp="1"/>
          </p:cNvSpPr>
          <p:nvPr>
            <p:ph type="subTitle" idx="4294967295"/>
          </p:nvPr>
        </p:nvSpPr>
        <p:spPr>
          <a:xfrm>
            <a:off x="1000100" y="2357436"/>
            <a:ext cx="7786742" cy="17787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b="1" dirty="0">
                <a:latin typeface="Poppins"/>
                <a:ea typeface="Poppins"/>
                <a:cs typeface="Poppins"/>
                <a:sym typeface="Poppins"/>
              </a:rPr>
              <a:t>Any questions?</a:t>
            </a:r>
            <a:endParaRPr/>
          </a:p>
          <a:p>
            <a:pPr marL="0" lvl="0" indent="0" algn="r" rtl="0">
              <a:spcBef>
                <a:spcPts val="600"/>
              </a:spcBef>
              <a:spcAft>
                <a:spcPts val="0"/>
              </a:spcAft>
              <a:buClr>
                <a:schemeClr val="dk1"/>
              </a:buClr>
              <a:buSzPts val="1100"/>
              <a:buFont typeface="Arial"/>
              <a:buNone/>
            </a:pPr>
            <a:r>
              <a:rPr lang="en" dirty="0"/>
              <a:t>You can find me </a:t>
            </a:r>
            <a:r>
              <a:rPr lang="en" dirty="0" smtClean="0"/>
              <a:t>at</a:t>
            </a:r>
            <a:r>
              <a:rPr lang="en" dirty="0"/>
              <a:t> </a:t>
            </a:r>
            <a:r>
              <a:rPr lang="en" dirty="0" smtClean="0"/>
              <a:t>@</a:t>
            </a:r>
            <a:r>
              <a:rPr lang="en" dirty="0" smtClean="0"/>
              <a:t>aprianimmanuel</a:t>
            </a:r>
            <a:r>
              <a:rPr lang="en" dirty="0"/>
              <a:t> </a:t>
            </a:r>
            <a:r>
              <a:rPr lang="en" dirty="0" smtClean="0"/>
              <a:t>or </a:t>
            </a:r>
            <a:r>
              <a:rPr lang="en" dirty="0" smtClean="0">
                <a:hlinkClick r:id="rId3"/>
              </a:rPr>
              <a:t>immanuelaprian</a:t>
            </a:r>
            <a:r>
              <a:rPr lang="en" dirty="0" smtClean="0">
                <a:hlinkClick r:id="rId3"/>
              </a:rPr>
              <a:t>@gmail.com</a:t>
            </a:r>
            <a:endParaRPr lang="en" dirty="0" smtClean="0"/>
          </a:p>
          <a:p>
            <a:pPr marL="457200" lvl="0" indent="-330200" algn="r" rtl="0">
              <a:spcBef>
                <a:spcPts val="0"/>
              </a:spcBef>
              <a:spcAft>
                <a:spcPts val="0"/>
              </a:spcAft>
              <a:buSzPts val="1600"/>
              <a:buChar char="￮"/>
            </a:pPr>
            <a:endParaRPr/>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3"/>
        <p:cNvGrpSpPr/>
        <p:nvPr/>
      </p:nvGrpSpPr>
      <p:grpSpPr>
        <a:xfrm>
          <a:off x="0" y="0"/>
          <a:ext cx="0" cy="0"/>
          <a:chOff x="0" y="0"/>
          <a:chExt cx="0" cy="0"/>
        </a:xfrm>
      </p:grpSpPr>
      <p:sp>
        <p:nvSpPr>
          <p:cNvPr id="454" name="Google Shape;454;p39"/>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latin typeface="Poppins Light"/>
                <a:ea typeface="Poppins Light"/>
                <a:cs typeface="Poppins Light"/>
                <a:sym typeface="Poppins Light"/>
              </a:rPr>
              <a:t>SlidesCarnival icons are editable shapes. </a:t>
            </a:r>
            <a:endParaRPr sz="900">
              <a:solidFill>
                <a:schemeClr val="dk1"/>
              </a:solidFill>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900">
              <a:solidFill>
                <a:schemeClr val="dk1"/>
              </a:solidFill>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900">
                <a:solidFill>
                  <a:schemeClr val="dk1"/>
                </a:solidFill>
                <a:latin typeface="Poppins Light"/>
                <a:ea typeface="Poppins Light"/>
                <a:cs typeface="Poppins Light"/>
                <a:sym typeface="Poppins Light"/>
              </a:rPr>
              <a:t>This means that you can:</a:t>
            </a:r>
            <a:endParaRPr sz="900">
              <a:solidFill>
                <a:schemeClr val="dk1"/>
              </a:solidFill>
              <a:latin typeface="Poppins Light"/>
              <a:ea typeface="Poppins Light"/>
              <a:cs typeface="Poppins Light"/>
              <a:sym typeface="Poppins Light"/>
            </a:endParaRPr>
          </a:p>
          <a:p>
            <a:pPr marL="457200" lvl="0" indent="-285750" algn="l" rtl="0">
              <a:spcBef>
                <a:spcPts val="0"/>
              </a:spcBef>
              <a:spcAft>
                <a:spcPts val="0"/>
              </a:spcAft>
              <a:buClr>
                <a:schemeClr val="dk1"/>
              </a:buClr>
              <a:buSzPts val="900"/>
              <a:buFont typeface="Poppins Light"/>
              <a:buChar char="●"/>
            </a:pPr>
            <a:r>
              <a:rPr lang="en" sz="900">
                <a:solidFill>
                  <a:schemeClr val="dk1"/>
                </a:solidFill>
                <a:latin typeface="Poppins Light"/>
                <a:ea typeface="Poppins Light"/>
                <a:cs typeface="Poppins Light"/>
                <a:sym typeface="Poppins Light"/>
              </a:rPr>
              <a:t>Resize them without losing quality.</a:t>
            </a:r>
            <a:endParaRPr sz="900">
              <a:solidFill>
                <a:schemeClr val="dk1"/>
              </a:solidFill>
              <a:latin typeface="Poppins Light"/>
              <a:ea typeface="Poppins Light"/>
              <a:cs typeface="Poppins Light"/>
              <a:sym typeface="Poppins Light"/>
            </a:endParaRPr>
          </a:p>
          <a:p>
            <a:pPr marL="457200" lvl="0" indent="-285750" algn="l" rtl="0">
              <a:spcBef>
                <a:spcPts val="0"/>
              </a:spcBef>
              <a:spcAft>
                <a:spcPts val="0"/>
              </a:spcAft>
              <a:buClr>
                <a:schemeClr val="dk1"/>
              </a:buClr>
              <a:buSzPts val="900"/>
              <a:buFont typeface="Poppins Light"/>
              <a:buChar char="●"/>
            </a:pPr>
            <a:r>
              <a:rPr lang="en" sz="900">
                <a:solidFill>
                  <a:schemeClr val="dk1"/>
                </a:solidFill>
                <a:latin typeface="Poppins Light"/>
                <a:ea typeface="Poppins Light"/>
                <a:cs typeface="Poppins Light"/>
                <a:sym typeface="Poppins Light"/>
              </a:rPr>
              <a:t>Change line color, width and style</a:t>
            </a:r>
            <a:r>
              <a:rPr lang="en" sz="900">
                <a:latin typeface="Poppins Light"/>
                <a:ea typeface="Poppins Light"/>
                <a:cs typeface="Poppins Light"/>
                <a:sym typeface="Poppins Light"/>
              </a:rPr>
              <a:t>.</a:t>
            </a:r>
            <a:endParaRPr sz="900">
              <a:latin typeface="Poppins Light"/>
              <a:ea typeface="Poppins Light"/>
              <a:cs typeface="Poppins Light"/>
              <a:sym typeface="Poppins Light"/>
            </a:endParaRPr>
          </a:p>
          <a:p>
            <a:pPr marL="0" lvl="0" indent="0" algn="l" rtl="0">
              <a:spcBef>
                <a:spcPts val="0"/>
              </a:spcBef>
              <a:spcAft>
                <a:spcPts val="0"/>
              </a:spcAft>
              <a:buNone/>
            </a:pPr>
            <a:endParaRPr sz="900">
              <a:latin typeface="Poppins Light"/>
              <a:ea typeface="Poppins Light"/>
              <a:cs typeface="Poppins Light"/>
              <a:sym typeface="Poppins Light"/>
            </a:endParaRPr>
          </a:p>
          <a:p>
            <a:pPr marL="0" lvl="0" indent="0" algn="l" rtl="0">
              <a:spcBef>
                <a:spcPts val="0"/>
              </a:spcBef>
              <a:spcAft>
                <a:spcPts val="0"/>
              </a:spcAft>
              <a:buNone/>
            </a:pPr>
            <a:r>
              <a:rPr lang="en" sz="900">
                <a:latin typeface="Poppins Light"/>
                <a:ea typeface="Poppins Light"/>
                <a:cs typeface="Poppins Light"/>
                <a:sym typeface="Poppins Light"/>
              </a:rPr>
              <a:t>Isn’t that nice? :)</a:t>
            </a:r>
            <a:endParaRPr sz="900">
              <a:latin typeface="Poppins Light"/>
              <a:ea typeface="Poppins Light"/>
              <a:cs typeface="Poppins Light"/>
              <a:sym typeface="Poppins Light"/>
            </a:endParaRPr>
          </a:p>
          <a:p>
            <a:pPr marL="0" lvl="0" indent="0" algn="l" rtl="0">
              <a:spcBef>
                <a:spcPts val="0"/>
              </a:spcBef>
              <a:spcAft>
                <a:spcPts val="0"/>
              </a:spcAft>
              <a:buNone/>
            </a:pPr>
            <a:endParaRPr sz="900">
              <a:latin typeface="Poppins Light"/>
              <a:ea typeface="Poppins Light"/>
              <a:cs typeface="Poppins Light"/>
              <a:sym typeface="Poppins Light"/>
            </a:endParaRPr>
          </a:p>
          <a:p>
            <a:pPr marL="0" lvl="0" indent="0" algn="l" rtl="0">
              <a:spcBef>
                <a:spcPts val="0"/>
              </a:spcBef>
              <a:spcAft>
                <a:spcPts val="0"/>
              </a:spcAft>
              <a:buNone/>
            </a:pPr>
            <a:r>
              <a:rPr lang="en" sz="900">
                <a:latin typeface="Poppins Light"/>
                <a:ea typeface="Poppins Light"/>
                <a:cs typeface="Poppins Light"/>
                <a:sym typeface="Poppins Light"/>
              </a:rPr>
              <a:t>Examples:</a:t>
            </a:r>
            <a:endParaRPr sz="9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900">
              <a:latin typeface="Poppins Light"/>
              <a:ea typeface="Poppins Light"/>
              <a:cs typeface="Poppins Light"/>
              <a:sym typeface="Poppins Light"/>
            </a:endParaRPr>
          </a:p>
          <a:p>
            <a:pPr marL="0" lvl="0" indent="0" algn="l" rtl="0">
              <a:spcBef>
                <a:spcPts val="0"/>
              </a:spcBef>
              <a:spcAft>
                <a:spcPts val="0"/>
              </a:spcAft>
              <a:buNone/>
            </a:pPr>
            <a:endParaRPr sz="900">
              <a:latin typeface="Poppins Light"/>
              <a:ea typeface="Poppins Light"/>
              <a:cs typeface="Poppins Light"/>
              <a:sym typeface="Poppins Light"/>
            </a:endParaRPr>
          </a:p>
        </p:txBody>
      </p:sp>
      <p:grpSp>
        <p:nvGrpSpPr>
          <p:cNvPr id="455" name="Google Shape;455;p39"/>
          <p:cNvGrpSpPr/>
          <p:nvPr/>
        </p:nvGrpSpPr>
        <p:grpSpPr>
          <a:xfrm>
            <a:off x="348747" y="333019"/>
            <a:ext cx="342903" cy="447293"/>
            <a:chOff x="590250" y="244200"/>
            <a:chExt cx="407975" cy="532175"/>
          </a:xfrm>
        </p:grpSpPr>
        <p:sp>
          <p:nvSpPr>
            <p:cNvPr id="456" name="Google Shape;456;p3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9"/>
          <p:cNvGrpSpPr/>
          <p:nvPr/>
        </p:nvGrpSpPr>
        <p:grpSpPr>
          <a:xfrm>
            <a:off x="901439" y="399041"/>
            <a:ext cx="372594" cy="310144"/>
            <a:chOff x="1247825" y="322750"/>
            <a:chExt cx="443300" cy="369000"/>
          </a:xfrm>
        </p:grpSpPr>
        <p:sp>
          <p:nvSpPr>
            <p:cNvPr id="471" name="Google Shape;471;p3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9"/>
          <p:cNvGrpSpPr/>
          <p:nvPr/>
        </p:nvGrpSpPr>
        <p:grpSpPr>
          <a:xfrm>
            <a:off x="1474618" y="397507"/>
            <a:ext cx="356204" cy="313212"/>
            <a:chOff x="1929775" y="320925"/>
            <a:chExt cx="423800" cy="372650"/>
          </a:xfrm>
        </p:grpSpPr>
        <p:sp>
          <p:nvSpPr>
            <p:cNvPr id="477" name="Google Shape;477;p3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9"/>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9"/>
          <p:cNvGrpSpPr/>
          <p:nvPr/>
        </p:nvGrpSpPr>
        <p:grpSpPr>
          <a:xfrm>
            <a:off x="3744262" y="362185"/>
            <a:ext cx="336767" cy="383835"/>
            <a:chOff x="4630125" y="278900"/>
            <a:chExt cx="400675" cy="456675"/>
          </a:xfrm>
        </p:grpSpPr>
        <p:sp>
          <p:nvSpPr>
            <p:cNvPr id="485" name="Google Shape;485;p3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9"/>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9"/>
          <p:cNvGrpSpPr/>
          <p:nvPr/>
        </p:nvGrpSpPr>
        <p:grpSpPr>
          <a:xfrm>
            <a:off x="353874" y="908741"/>
            <a:ext cx="342882" cy="418128"/>
            <a:chOff x="596350" y="929175"/>
            <a:chExt cx="407950" cy="497475"/>
          </a:xfrm>
        </p:grpSpPr>
        <p:sp>
          <p:nvSpPr>
            <p:cNvPr id="491" name="Google Shape;491;p3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9"/>
          <p:cNvGrpSpPr/>
          <p:nvPr/>
        </p:nvGrpSpPr>
        <p:grpSpPr>
          <a:xfrm>
            <a:off x="1478190" y="969656"/>
            <a:ext cx="349060" cy="298882"/>
            <a:chOff x="1934025" y="1001650"/>
            <a:chExt cx="415300" cy="355600"/>
          </a:xfrm>
        </p:grpSpPr>
        <p:sp>
          <p:nvSpPr>
            <p:cNvPr id="499" name="Google Shape;499;p3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39"/>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9"/>
          <p:cNvGrpSpPr/>
          <p:nvPr/>
        </p:nvGrpSpPr>
        <p:grpSpPr>
          <a:xfrm>
            <a:off x="4302585" y="947131"/>
            <a:ext cx="350068" cy="350573"/>
            <a:chOff x="5294400" y="974850"/>
            <a:chExt cx="416500" cy="417100"/>
          </a:xfrm>
        </p:grpSpPr>
        <p:sp>
          <p:nvSpPr>
            <p:cNvPr id="508" name="Google Shape;508;p3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9"/>
          <p:cNvGrpSpPr/>
          <p:nvPr/>
        </p:nvGrpSpPr>
        <p:grpSpPr>
          <a:xfrm>
            <a:off x="4825607" y="907732"/>
            <a:ext cx="433992" cy="422729"/>
            <a:chOff x="5916675" y="927975"/>
            <a:chExt cx="516350" cy="502950"/>
          </a:xfrm>
        </p:grpSpPr>
        <p:sp>
          <p:nvSpPr>
            <p:cNvPr id="511" name="Google Shape;511;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39"/>
          <p:cNvGrpSpPr/>
          <p:nvPr/>
        </p:nvGrpSpPr>
        <p:grpSpPr>
          <a:xfrm>
            <a:off x="327251" y="1557145"/>
            <a:ext cx="391001" cy="264085"/>
            <a:chOff x="564675" y="1700625"/>
            <a:chExt cx="465200" cy="314200"/>
          </a:xfrm>
        </p:grpSpPr>
        <p:sp>
          <p:nvSpPr>
            <p:cNvPr id="514" name="Google Shape;514;p3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9"/>
          <p:cNvGrpSpPr/>
          <p:nvPr/>
        </p:nvGrpSpPr>
        <p:grpSpPr>
          <a:xfrm>
            <a:off x="892235" y="1492657"/>
            <a:ext cx="391001" cy="382827"/>
            <a:chOff x="1236875" y="1623900"/>
            <a:chExt cx="465200" cy="455475"/>
          </a:xfrm>
        </p:grpSpPr>
        <p:sp>
          <p:nvSpPr>
            <p:cNvPr id="518" name="Google Shape;518;p3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9"/>
          <p:cNvGrpSpPr/>
          <p:nvPr/>
        </p:nvGrpSpPr>
        <p:grpSpPr>
          <a:xfrm>
            <a:off x="1469490" y="1500852"/>
            <a:ext cx="366458" cy="366437"/>
            <a:chOff x="1923675" y="1633650"/>
            <a:chExt cx="436000" cy="435975"/>
          </a:xfrm>
        </p:grpSpPr>
        <p:sp>
          <p:nvSpPr>
            <p:cNvPr id="526" name="Google Shape;526;p3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9"/>
          <p:cNvGrpSpPr/>
          <p:nvPr/>
        </p:nvGrpSpPr>
        <p:grpSpPr>
          <a:xfrm>
            <a:off x="2032941" y="1499318"/>
            <a:ext cx="369505" cy="369505"/>
            <a:chOff x="2594050" y="1631825"/>
            <a:chExt cx="439625" cy="439625"/>
          </a:xfrm>
        </p:grpSpPr>
        <p:sp>
          <p:nvSpPr>
            <p:cNvPr id="533" name="Google Shape;533;p3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9"/>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9"/>
          <p:cNvGrpSpPr/>
          <p:nvPr/>
        </p:nvGrpSpPr>
        <p:grpSpPr>
          <a:xfrm>
            <a:off x="3197706" y="1471687"/>
            <a:ext cx="299911" cy="424768"/>
            <a:chOff x="3979850" y="1598950"/>
            <a:chExt cx="356825" cy="505375"/>
          </a:xfrm>
        </p:grpSpPr>
        <p:sp>
          <p:nvSpPr>
            <p:cNvPr id="539" name="Google Shape;539;p3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9"/>
          <p:cNvGrpSpPr/>
          <p:nvPr/>
        </p:nvGrpSpPr>
        <p:grpSpPr>
          <a:xfrm>
            <a:off x="3715096" y="1562776"/>
            <a:ext cx="395098" cy="242589"/>
            <a:chOff x="4595425" y="1707325"/>
            <a:chExt cx="470075" cy="288625"/>
          </a:xfrm>
        </p:grpSpPr>
        <p:sp>
          <p:nvSpPr>
            <p:cNvPr id="542" name="Google Shape;542;p3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9"/>
          <p:cNvGrpSpPr/>
          <p:nvPr/>
        </p:nvGrpSpPr>
        <p:grpSpPr>
          <a:xfrm>
            <a:off x="4299013" y="1503416"/>
            <a:ext cx="357234" cy="361310"/>
            <a:chOff x="5290150" y="1636700"/>
            <a:chExt cx="425025" cy="429875"/>
          </a:xfrm>
        </p:grpSpPr>
        <p:sp>
          <p:nvSpPr>
            <p:cNvPr id="548" name="Google Shape;548;p3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39"/>
          <p:cNvGrpSpPr/>
          <p:nvPr/>
        </p:nvGrpSpPr>
        <p:grpSpPr>
          <a:xfrm>
            <a:off x="4862967" y="1492657"/>
            <a:ext cx="359272" cy="376691"/>
            <a:chOff x="5961125" y="1623900"/>
            <a:chExt cx="427450" cy="448175"/>
          </a:xfrm>
        </p:grpSpPr>
        <p:sp>
          <p:nvSpPr>
            <p:cNvPr id="551" name="Google Shape;551;p3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9"/>
          <p:cNvGrpSpPr/>
          <p:nvPr/>
        </p:nvGrpSpPr>
        <p:grpSpPr>
          <a:xfrm>
            <a:off x="5415659" y="1502386"/>
            <a:ext cx="383835" cy="363369"/>
            <a:chOff x="6618700" y="1635475"/>
            <a:chExt cx="456675" cy="432325"/>
          </a:xfrm>
        </p:grpSpPr>
        <p:sp>
          <p:nvSpPr>
            <p:cNvPr id="559" name="Google Shape;559;p3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9"/>
          <p:cNvGrpSpPr/>
          <p:nvPr/>
        </p:nvGrpSpPr>
        <p:grpSpPr>
          <a:xfrm>
            <a:off x="370747" y="2085798"/>
            <a:ext cx="304009" cy="326513"/>
            <a:chOff x="616425" y="2329600"/>
            <a:chExt cx="361700" cy="388475"/>
          </a:xfrm>
        </p:grpSpPr>
        <p:sp>
          <p:nvSpPr>
            <p:cNvPr id="565" name="Google Shape;565;p3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9"/>
          <p:cNvGrpSpPr/>
          <p:nvPr/>
        </p:nvGrpSpPr>
        <p:grpSpPr>
          <a:xfrm>
            <a:off x="927557" y="2088866"/>
            <a:ext cx="320378" cy="320378"/>
            <a:chOff x="1278900" y="2333250"/>
            <a:chExt cx="381175" cy="381175"/>
          </a:xfrm>
        </p:grpSpPr>
        <p:sp>
          <p:nvSpPr>
            <p:cNvPr id="574" name="Google Shape;574;p3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492520" y="2088866"/>
            <a:ext cx="320399" cy="320378"/>
            <a:chOff x="1951075" y="2333250"/>
            <a:chExt cx="381200" cy="381175"/>
          </a:xfrm>
        </p:grpSpPr>
        <p:sp>
          <p:nvSpPr>
            <p:cNvPr id="579" name="Google Shape;579;p3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9"/>
          <p:cNvGrpSpPr/>
          <p:nvPr/>
        </p:nvGrpSpPr>
        <p:grpSpPr>
          <a:xfrm>
            <a:off x="2057504" y="2088866"/>
            <a:ext cx="320378" cy="320378"/>
            <a:chOff x="2623275" y="2333250"/>
            <a:chExt cx="381175" cy="381175"/>
          </a:xfrm>
        </p:grpSpPr>
        <p:sp>
          <p:nvSpPr>
            <p:cNvPr id="584" name="Google Shape;584;p3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9"/>
          <p:cNvGrpSpPr/>
          <p:nvPr/>
        </p:nvGrpSpPr>
        <p:grpSpPr>
          <a:xfrm>
            <a:off x="2697209" y="2033603"/>
            <a:ext cx="170937" cy="426827"/>
            <a:chOff x="3384375" y="2267500"/>
            <a:chExt cx="203375" cy="507825"/>
          </a:xfrm>
        </p:grpSpPr>
        <p:sp>
          <p:nvSpPr>
            <p:cNvPr id="589" name="Google Shape;589;p3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9"/>
          <p:cNvGrpSpPr/>
          <p:nvPr/>
        </p:nvGrpSpPr>
        <p:grpSpPr>
          <a:xfrm>
            <a:off x="3842516" y="2087836"/>
            <a:ext cx="140237" cy="318339"/>
            <a:chOff x="4747025" y="2332025"/>
            <a:chExt cx="166850" cy="378750"/>
          </a:xfrm>
        </p:grpSpPr>
        <p:sp>
          <p:nvSpPr>
            <p:cNvPr id="592" name="Google Shape;592;p3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9"/>
          <p:cNvGrpSpPr/>
          <p:nvPr/>
        </p:nvGrpSpPr>
        <p:grpSpPr>
          <a:xfrm>
            <a:off x="3274990" y="2035641"/>
            <a:ext cx="145343" cy="422729"/>
            <a:chOff x="4071800" y="2269925"/>
            <a:chExt cx="172925" cy="502950"/>
          </a:xfrm>
        </p:grpSpPr>
        <p:sp>
          <p:nvSpPr>
            <p:cNvPr id="595" name="Google Shape;595;p3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 name="Google Shape;597;p39"/>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39"/>
          <p:cNvGrpSpPr/>
          <p:nvPr/>
        </p:nvGrpSpPr>
        <p:grpSpPr>
          <a:xfrm>
            <a:off x="4872696" y="2086302"/>
            <a:ext cx="345971" cy="325505"/>
            <a:chOff x="5972700" y="2330200"/>
            <a:chExt cx="411625" cy="387275"/>
          </a:xfrm>
        </p:grpSpPr>
        <p:sp>
          <p:nvSpPr>
            <p:cNvPr id="599" name="Google Shape;599;p3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9"/>
          <p:cNvGrpSpPr/>
          <p:nvPr/>
        </p:nvGrpSpPr>
        <p:grpSpPr>
          <a:xfrm>
            <a:off x="467993" y="2614431"/>
            <a:ext cx="109538" cy="399195"/>
            <a:chOff x="732125" y="2958550"/>
            <a:chExt cx="130325" cy="474950"/>
          </a:xfrm>
        </p:grpSpPr>
        <p:sp>
          <p:nvSpPr>
            <p:cNvPr id="602" name="Google Shape;602;p3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39"/>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9"/>
          <p:cNvGrpSpPr/>
          <p:nvPr/>
        </p:nvGrpSpPr>
        <p:grpSpPr>
          <a:xfrm>
            <a:off x="2023737" y="2627227"/>
            <a:ext cx="387933" cy="367467"/>
            <a:chOff x="2583100" y="2973775"/>
            <a:chExt cx="461550" cy="437200"/>
          </a:xfrm>
        </p:grpSpPr>
        <p:sp>
          <p:nvSpPr>
            <p:cNvPr id="613" name="Google Shape;613;p3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9"/>
          <p:cNvGrpSpPr/>
          <p:nvPr/>
        </p:nvGrpSpPr>
        <p:grpSpPr>
          <a:xfrm>
            <a:off x="4263186" y="2655384"/>
            <a:ext cx="435022" cy="323445"/>
            <a:chOff x="5247525" y="3007275"/>
            <a:chExt cx="517575" cy="384825"/>
          </a:xfrm>
        </p:grpSpPr>
        <p:sp>
          <p:nvSpPr>
            <p:cNvPr id="617" name="Google Shape;617;p3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9"/>
          <p:cNvGrpSpPr/>
          <p:nvPr/>
        </p:nvGrpSpPr>
        <p:grpSpPr>
          <a:xfrm>
            <a:off x="3174172" y="2636956"/>
            <a:ext cx="342882" cy="350068"/>
            <a:chOff x="3951850" y="2985350"/>
            <a:chExt cx="407950" cy="416500"/>
          </a:xfrm>
        </p:grpSpPr>
        <p:sp>
          <p:nvSpPr>
            <p:cNvPr id="620" name="Google Shape;620;p3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9"/>
          <p:cNvGrpSpPr/>
          <p:nvPr/>
        </p:nvGrpSpPr>
        <p:grpSpPr>
          <a:xfrm>
            <a:off x="330844" y="3226504"/>
            <a:ext cx="397136" cy="305017"/>
            <a:chOff x="568950" y="3686775"/>
            <a:chExt cx="472500" cy="362900"/>
          </a:xfrm>
        </p:grpSpPr>
        <p:sp>
          <p:nvSpPr>
            <p:cNvPr id="625" name="Google Shape;625;p3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39"/>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898896" y="3252097"/>
            <a:ext cx="377700" cy="253852"/>
            <a:chOff x="1244800" y="3717225"/>
            <a:chExt cx="449375" cy="302025"/>
          </a:xfrm>
        </p:grpSpPr>
        <p:sp>
          <p:nvSpPr>
            <p:cNvPr id="630" name="Google Shape;630;p3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9"/>
          <p:cNvGrpSpPr/>
          <p:nvPr/>
        </p:nvGrpSpPr>
        <p:grpSpPr>
          <a:xfrm>
            <a:off x="1468986" y="3232639"/>
            <a:ext cx="367467" cy="287115"/>
            <a:chOff x="1923075" y="3694075"/>
            <a:chExt cx="437200" cy="341600"/>
          </a:xfrm>
        </p:grpSpPr>
        <p:sp>
          <p:nvSpPr>
            <p:cNvPr id="637" name="Google Shape;637;p3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9"/>
          <p:cNvGrpSpPr/>
          <p:nvPr/>
        </p:nvGrpSpPr>
        <p:grpSpPr>
          <a:xfrm>
            <a:off x="2037542" y="3228038"/>
            <a:ext cx="360301" cy="295814"/>
            <a:chOff x="2599525" y="3688600"/>
            <a:chExt cx="428675" cy="351950"/>
          </a:xfrm>
        </p:grpSpPr>
        <p:sp>
          <p:nvSpPr>
            <p:cNvPr id="647" name="Google Shape;647;p3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9"/>
          <p:cNvGrpSpPr/>
          <p:nvPr/>
        </p:nvGrpSpPr>
        <p:grpSpPr>
          <a:xfrm>
            <a:off x="2619925" y="3207571"/>
            <a:ext cx="333700" cy="329077"/>
            <a:chOff x="3292425" y="3664250"/>
            <a:chExt cx="397025" cy="391525"/>
          </a:xfrm>
        </p:grpSpPr>
        <p:sp>
          <p:nvSpPr>
            <p:cNvPr id="651" name="Google Shape;651;p3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9"/>
          <p:cNvGrpSpPr/>
          <p:nvPr/>
        </p:nvGrpSpPr>
        <p:grpSpPr>
          <a:xfrm>
            <a:off x="3157782" y="3250038"/>
            <a:ext cx="369526" cy="268183"/>
            <a:chOff x="3932350" y="3714775"/>
            <a:chExt cx="439650" cy="319075"/>
          </a:xfrm>
        </p:grpSpPr>
        <p:sp>
          <p:nvSpPr>
            <p:cNvPr id="655" name="Google Shape;655;p3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39"/>
          <p:cNvGrpSpPr/>
          <p:nvPr/>
        </p:nvGrpSpPr>
        <p:grpSpPr>
          <a:xfrm>
            <a:off x="3722766" y="3250038"/>
            <a:ext cx="369505" cy="268183"/>
            <a:chOff x="4604550" y="3714775"/>
            <a:chExt cx="439625" cy="319075"/>
          </a:xfrm>
        </p:grpSpPr>
        <p:sp>
          <p:nvSpPr>
            <p:cNvPr id="661" name="Google Shape;661;p3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39"/>
          <p:cNvGrpSpPr/>
          <p:nvPr/>
        </p:nvGrpSpPr>
        <p:grpSpPr>
          <a:xfrm>
            <a:off x="4301051" y="3222406"/>
            <a:ext cx="353136" cy="313738"/>
            <a:chOff x="5292575" y="3681900"/>
            <a:chExt cx="420150" cy="373275"/>
          </a:xfrm>
        </p:grpSpPr>
        <p:sp>
          <p:nvSpPr>
            <p:cNvPr id="664" name="Google Shape;664;p3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9"/>
          <p:cNvGrpSpPr/>
          <p:nvPr/>
        </p:nvGrpSpPr>
        <p:grpSpPr>
          <a:xfrm>
            <a:off x="4846073" y="3182482"/>
            <a:ext cx="393060" cy="393060"/>
            <a:chOff x="5941025" y="3634400"/>
            <a:chExt cx="467650" cy="467650"/>
          </a:xfrm>
        </p:grpSpPr>
        <p:sp>
          <p:nvSpPr>
            <p:cNvPr id="672" name="Google Shape;672;p3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5436146" y="3207571"/>
            <a:ext cx="342882" cy="342903"/>
            <a:chOff x="6643075" y="3664250"/>
            <a:chExt cx="407950" cy="407975"/>
          </a:xfrm>
        </p:grpSpPr>
        <p:sp>
          <p:nvSpPr>
            <p:cNvPr id="679" name="Google Shape;679;p3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9"/>
          <p:cNvGrpSpPr/>
          <p:nvPr/>
        </p:nvGrpSpPr>
        <p:grpSpPr>
          <a:xfrm>
            <a:off x="336980" y="3758225"/>
            <a:ext cx="371564" cy="371543"/>
            <a:chOff x="576250" y="4319400"/>
            <a:chExt cx="442075" cy="442050"/>
          </a:xfrm>
        </p:grpSpPr>
        <p:sp>
          <p:nvSpPr>
            <p:cNvPr id="682" name="Google Shape;682;p3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9"/>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39"/>
          <p:cNvGrpSpPr/>
          <p:nvPr/>
        </p:nvGrpSpPr>
        <p:grpSpPr>
          <a:xfrm>
            <a:off x="4280585" y="3777157"/>
            <a:ext cx="394068" cy="325505"/>
            <a:chOff x="5268225" y="4341925"/>
            <a:chExt cx="468850" cy="387275"/>
          </a:xfrm>
        </p:grpSpPr>
        <p:sp>
          <p:nvSpPr>
            <p:cNvPr id="691" name="Google Shape;691;p3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39"/>
          <p:cNvGrpSpPr/>
          <p:nvPr/>
        </p:nvGrpSpPr>
        <p:grpSpPr>
          <a:xfrm>
            <a:off x="4865531" y="3766924"/>
            <a:ext cx="354145" cy="354145"/>
            <a:chOff x="5964175" y="4329750"/>
            <a:chExt cx="421350" cy="421350"/>
          </a:xfrm>
        </p:grpSpPr>
        <p:sp>
          <p:nvSpPr>
            <p:cNvPr id="700" name="Google Shape;700;p3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9"/>
          <p:cNvGrpSpPr/>
          <p:nvPr/>
        </p:nvGrpSpPr>
        <p:grpSpPr>
          <a:xfrm>
            <a:off x="901439" y="4331908"/>
            <a:ext cx="372594" cy="360301"/>
            <a:chOff x="1247825" y="5001950"/>
            <a:chExt cx="443300" cy="428675"/>
          </a:xfrm>
        </p:grpSpPr>
        <p:sp>
          <p:nvSpPr>
            <p:cNvPr id="703" name="Google Shape;703;p3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9"/>
          <p:cNvGrpSpPr/>
          <p:nvPr/>
        </p:nvGrpSpPr>
        <p:grpSpPr>
          <a:xfrm>
            <a:off x="1499685" y="4313985"/>
            <a:ext cx="306068" cy="389992"/>
            <a:chOff x="1959600" y="4980625"/>
            <a:chExt cx="364150" cy="464000"/>
          </a:xfrm>
        </p:grpSpPr>
        <p:sp>
          <p:nvSpPr>
            <p:cNvPr id="710" name="Google Shape;710;p3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9"/>
          <p:cNvGrpSpPr/>
          <p:nvPr/>
        </p:nvGrpSpPr>
        <p:grpSpPr>
          <a:xfrm>
            <a:off x="2042165" y="4328840"/>
            <a:ext cx="351077" cy="360806"/>
            <a:chOff x="2605025" y="4998300"/>
            <a:chExt cx="417700" cy="429275"/>
          </a:xfrm>
        </p:grpSpPr>
        <p:sp>
          <p:nvSpPr>
            <p:cNvPr id="718" name="Google Shape;718;p3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39"/>
          <p:cNvGrpSpPr/>
          <p:nvPr/>
        </p:nvGrpSpPr>
        <p:grpSpPr>
          <a:xfrm>
            <a:off x="2572857" y="4331908"/>
            <a:ext cx="419662" cy="349543"/>
            <a:chOff x="3236425" y="5001950"/>
            <a:chExt cx="499300" cy="415875"/>
          </a:xfrm>
        </p:grpSpPr>
        <p:sp>
          <p:nvSpPr>
            <p:cNvPr id="722" name="Google Shape;722;p3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39"/>
          <p:cNvGrpSpPr/>
          <p:nvPr/>
        </p:nvGrpSpPr>
        <p:grpSpPr>
          <a:xfrm>
            <a:off x="3187977" y="4313985"/>
            <a:ext cx="319369" cy="380263"/>
            <a:chOff x="3968275" y="4980625"/>
            <a:chExt cx="379975" cy="452425"/>
          </a:xfrm>
        </p:grpSpPr>
        <p:sp>
          <p:nvSpPr>
            <p:cNvPr id="729" name="Google Shape;729;p3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9"/>
          <p:cNvGrpSpPr/>
          <p:nvPr/>
        </p:nvGrpSpPr>
        <p:grpSpPr>
          <a:xfrm>
            <a:off x="4843510" y="4398938"/>
            <a:ext cx="404323" cy="220085"/>
            <a:chOff x="5937975" y="5081700"/>
            <a:chExt cx="481050" cy="261850"/>
          </a:xfrm>
        </p:grpSpPr>
        <p:sp>
          <p:nvSpPr>
            <p:cNvPr id="733" name="Google Shape;733;p3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9"/>
          <p:cNvGrpSpPr/>
          <p:nvPr/>
        </p:nvGrpSpPr>
        <p:grpSpPr>
          <a:xfrm>
            <a:off x="5461718" y="4356472"/>
            <a:ext cx="290183" cy="333678"/>
            <a:chOff x="6673500" y="5031175"/>
            <a:chExt cx="345250" cy="397000"/>
          </a:xfrm>
        </p:grpSpPr>
        <p:sp>
          <p:nvSpPr>
            <p:cNvPr id="737" name="Google Shape;737;p3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9"/>
          <p:cNvGrpSpPr/>
          <p:nvPr/>
        </p:nvGrpSpPr>
        <p:grpSpPr>
          <a:xfrm>
            <a:off x="3153705" y="381117"/>
            <a:ext cx="387933" cy="345971"/>
            <a:chOff x="3927500" y="301425"/>
            <a:chExt cx="461550" cy="411625"/>
          </a:xfrm>
        </p:grpSpPr>
        <p:sp>
          <p:nvSpPr>
            <p:cNvPr id="743" name="Google Shape;743;p3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9"/>
          <p:cNvGrpSpPr/>
          <p:nvPr/>
        </p:nvGrpSpPr>
        <p:grpSpPr>
          <a:xfrm>
            <a:off x="5441252" y="387778"/>
            <a:ext cx="332670" cy="332670"/>
            <a:chOff x="6649150" y="309350"/>
            <a:chExt cx="395800" cy="395800"/>
          </a:xfrm>
        </p:grpSpPr>
        <p:sp>
          <p:nvSpPr>
            <p:cNvPr id="771" name="Google Shape;771;p3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1D1D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9"/>
          <p:cNvGrpSpPr/>
          <p:nvPr/>
        </p:nvGrpSpPr>
        <p:grpSpPr>
          <a:xfrm>
            <a:off x="4873705" y="395448"/>
            <a:ext cx="337797" cy="319873"/>
            <a:chOff x="5973900" y="318475"/>
            <a:chExt cx="401900" cy="380575"/>
          </a:xfrm>
        </p:grpSpPr>
        <p:sp>
          <p:nvSpPr>
            <p:cNvPr id="795" name="Google Shape;795;p3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9"/>
          <p:cNvGrpSpPr/>
          <p:nvPr/>
        </p:nvGrpSpPr>
        <p:grpSpPr>
          <a:xfrm>
            <a:off x="918858" y="908741"/>
            <a:ext cx="342882" cy="418128"/>
            <a:chOff x="1268550" y="929175"/>
            <a:chExt cx="407950" cy="497475"/>
          </a:xfrm>
        </p:grpSpPr>
        <p:sp>
          <p:nvSpPr>
            <p:cNvPr id="810" name="Google Shape;810;p3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9"/>
          <p:cNvGrpSpPr/>
          <p:nvPr/>
        </p:nvGrpSpPr>
        <p:grpSpPr>
          <a:xfrm>
            <a:off x="5404922" y="924605"/>
            <a:ext cx="405331" cy="388962"/>
            <a:chOff x="6605925" y="948050"/>
            <a:chExt cx="482250" cy="462775"/>
          </a:xfrm>
        </p:grpSpPr>
        <p:sp>
          <p:nvSpPr>
            <p:cNvPr id="814" name="Google Shape;814;p3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5499604" y="2076574"/>
            <a:ext cx="215966" cy="342399"/>
            <a:chOff x="6718575" y="2318625"/>
            <a:chExt cx="256950" cy="407375"/>
          </a:xfrm>
        </p:grpSpPr>
        <p:sp>
          <p:nvSpPr>
            <p:cNvPr id="821" name="Google Shape;821;p3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39"/>
          <p:cNvGrpSpPr/>
          <p:nvPr/>
        </p:nvGrpSpPr>
        <p:grpSpPr>
          <a:xfrm>
            <a:off x="2600993" y="2703482"/>
            <a:ext cx="363369" cy="221115"/>
            <a:chOff x="3269900" y="3064500"/>
            <a:chExt cx="432325" cy="263075"/>
          </a:xfrm>
        </p:grpSpPr>
        <p:sp>
          <p:nvSpPr>
            <p:cNvPr id="830" name="Google Shape;830;p3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9"/>
          <p:cNvGrpSpPr/>
          <p:nvPr/>
        </p:nvGrpSpPr>
        <p:grpSpPr>
          <a:xfrm>
            <a:off x="5475019" y="2635926"/>
            <a:ext cx="265115" cy="372594"/>
            <a:chOff x="6689325" y="2984125"/>
            <a:chExt cx="315425" cy="443300"/>
          </a:xfrm>
        </p:grpSpPr>
        <p:sp>
          <p:nvSpPr>
            <p:cNvPr id="834" name="Google Shape;834;p3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9"/>
          <p:cNvGrpSpPr/>
          <p:nvPr/>
        </p:nvGrpSpPr>
        <p:grpSpPr>
          <a:xfrm>
            <a:off x="1523745" y="3730594"/>
            <a:ext cx="256416" cy="414535"/>
            <a:chOff x="1988225" y="4286525"/>
            <a:chExt cx="305075" cy="493200"/>
          </a:xfrm>
        </p:grpSpPr>
        <p:sp>
          <p:nvSpPr>
            <p:cNvPr id="840" name="Google Shape;840;p3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9"/>
          <p:cNvGrpSpPr/>
          <p:nvPr/>
        </p:nvGrpSpPr>
        <p:grpSpPr>
          <a:xfrm>
            <a:off x="2067737" y="3759759"/>
            <a:ext cx="309640" cy="392030"/>
            <a:chOff x="2635450" y="4321225"/>
            <a:chExt cx="368400" cy="466425"/>
          </a:xfrm>
        </p:grpSpPr>
        <p:sp>
          <p:nvSpPr>
            <p:cNvPr id="848" name="Google Shape;848;p3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39"/>
          <p:cNvGrpSpPr/>
          <p:nvPr/>
        </p:nvGrpSpPr>
        <p:grpSpPr>
          <a:xfrm>
            <a:off x="5436146" y="3750030"/>
            <a:ext cx="342882" cy="383835"/>
            <a:chOff x="6643075" y="4309650"/>
            <a:chExt cx="407950" cy="456675"/>
          </a:xfrm>
        </p:grpSpPr>
        <p:sp>
          <p:nvSpPr>
            <p:cNvPr id="855" name="Google Shape;855;p3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a:off x="4251419" y="4291984"/>
            <a:ext cx="452420" cy="433992"/>
            <a:chOff x="5233525" y="4954450"/>
            <a:chExt cx="538275" cy="516350"/>
          </a:xfrm>
        </p:grpSpPr>
        <p:sp>
          <p:nvSpPr>
            <p:cNvPr id="865" name="Google Shape;865;p3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39"/>
          <p:cNvGrpSpPr/>
          <p:nvPr/>
        </p:nvGrpSpPr>
        <p:grpSpPr>
          <a:xfrm>
            <a:off x="3682338" y="4299654"/>
            <a:ext cx="460615" cy="418653"/>
            <a:chOff x="4556450" y="4963575"/>
            <a:chExt cx="548025" cy="498100"/>
          </a:xfrm>
        </p:grpSpPr>
        <p:sp>
          <p:nvSpPr>
            <p:cNvPr id="877" name="Google Shape;877;p3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9"/>
          <p:cNvGrpSpPr/>
          <p:nvPr/>
        </p:nvGrpSpPr>
        <p:grpSpPr>
          <a:xfrm>
            <a:off x="299620" y="4390239"/>
            <a:ext cx="445255" cy="246182"/>
            <a:chOff x="531800" y="5071350"/>
            <a:chExt cx="529750" cy="292900"/>
          </a:xfrm>
        </p:grpSpPr>
        <p:sp>
          <p:nvSpPr>
            <p:cNvPr id="883" name="Google Shape;883;p3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9"/>
          <p:cNvGrpSpPr/>
          <p:nvPr/>
        </p:nvGrpSpPr>
        <p:grpSpPr>
          <a:xfrm>
            <a:off x="7243894" y="1803400"/>
            <a:ext cx="433992" cy="422729"/>
            <a:chOff x="5916675" y="927975"/>
            <a:chExt cx="516350" cy="502950"/>
          </a:xfrm>
        </p:grpSpPr>
        <p:sp>
          <p:nvSpPr>
            <p:cNvPr id="891" name="Google Shape;891;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9"/>
          <p:cNvGrpSpPr/>
          <p:nvPr/>
        </p:nvGrpSpPr>
        <p:grpSpPr>
          <a:xfrm>
            <a:off x="6359914" y="2509302"/>
            <a:ext cx="1079481" cy="1051467"/>
            <a:chOff x="5916675" y="927975"/>
            <a:chExt cx="516350" cy="502950"/>
          </a:xfrm>
        </p:grpSpPr>
        <p:sp>
          <p:nvSpPr>
            <p:cNvPr id="894" name="Google Shape;894;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39"/>
          <p:cNvGrpSpPr/>
          <p:nvPr/>
        </p:nvGrpSpPr>
        <p:grpSpPr>
          <a:xfrm>
            <a:off x="6360057" y="1803400"/>
            <a:ext cx="433992" cy="422729"/>
            <a:chOff x="5916675" y="927975"/>
            <a:chExt cx="516350" cy="502950"/>
          </a:xfrm>
        </p:grpSpPr>
        <p:sp>
          <p:nvSpPr>
            <p:cNvPr id="897" name="Google Shape;897;p3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9" name="Google Shape;899;p39"/>
          <p:cNvSpPr/>
          <p:nvPr/>
        </p:nvSpPr>
        <p:spPr>
          <a:xfrm>
            <a:off x="7436055"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6552218" y="20397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FA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FA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48</a:t>
            </a:fld>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grpSp>
        <p:nvGrpSpPr>
          <p:cNvPr id="907" name="Google Shape;907;p40"/>
          <p:cNvGrpSpPr/>
          <p:nvPr/>
        </p:nvGrpSpPr>
        <p:grpSpPr>
          <a:xfrm>
            <a:off x="3058888" y="1550127"/>
            <a:ext cx="445718" cy="445753"/>
            <a:chOff x="3706812" y="1035050"/>
            <a:chExt cx="4792662" cy="4787899"/>
          </a:xfrm>
        </p:grpSpPr>
        <p:sp>
          <p:nvSpPr>
            <p:cNvPr id="908" name="Google Shape;908;p4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9" name="Google Shape;909;p4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0" name="Google Shape;910;p4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1" name="Google Shape;911;p4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2" name="Google Shape;912;p4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3" name="Google Shape;913;p4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4" name="Google Shape;914;p40"/>
          <p:cNvGrpSpPr/>
          <p:nvPr/>
        </p:nvGrpSpPr>
        <p:grpSpPr>
          <a:xfrm>
            <a:off x="1779393" y="1550157"/>
            <a:ext cx="443331" cy="445437"/>
            <a:chOff x="1400175" y="1220787"/>
            <a:chExt cx="4473575" cy="4476750"/>
          </a:xfrm>
        </p:grpSpPr>
        <p:sp>
          <p:nvSpPr>
            <p:cNvPr id="915" name="Google Shape;915;p4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6" name="Google Shape;916;p4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7" name="Google Shape;917;p4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8" name="Google Shape;918;p4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9" name="Google Shape;919;p40"/>
          <p:cNvGrpSpPr/>
          <p:nvPr/>
        </p:nvGrpSpPr>
        <p:grpSpPr>
          <a:xfrm>
            <a:off x="1138046" y="1550171"/>
            <a:ext cx="446045" cy="445465"/>
            <a:chOff x="1649412" y="927100"/>
            <a:chExt cx="5011737" cy="5016500"/>
          </a:xfrm>
        </p:grpSpPr>
        <p:sp>
          <p:nvSpPr>
            <p:cNvPr id="920" name="Google Shape;920;p4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1" name="Google Shape;921;p4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2" name="Google Shape;922;p4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23" name="Google Shape;923;p40"/>
          <p:cNvGrpSpPr/>
          <p:nvPr/>
        </p:nvGrpSpPr>
        <p:grpSpPr>
          <a:xfrm>
            <a:off x="2418397" y="1550424"/>
            <a:ext cx="444870" cy="445286"/>
            <a:chOff x="1301750" y="920750"/>
            <a:chExt cx="5095875" cy="5100637"/>
          </a:xfrm>
        </p:grpSpPr>
        <p:sp>
          <p:nvSpPr>
            <p:cNvPr id="924" name="Google Shape;924;p4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5" name="Google Shape;925;p4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6" name="Google Shape;926;p4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7" name="Google Shape;927;p4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8" name="Google Shape;928;p4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29" name="Google Shape;929;p40"/>
          <p:cNvGrpSpPr/>
          <p:nvPr/>
        </p:nvGrpSpPr>
        <p:grpSpPr>
          <a:xfrm>
            <a:off x="4341570" y="1550333"/>
            <a:ext cx="445621" cy="445591"/>
            <a:chOff x="5732756" y="2682276"/>
            <a:chExt cx="719905" cy="719856"/>
          </a:xfrm>
        </p:grpSpPr>
        <p:sp>
          <p:nvSpPr>
            <p:cNvPr id="930" name="Google Shape;930;p4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1" name="Google Shape;931;p4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2" name="Google Shape;932;p4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3" name="Google Shape;933;p40"/>
          <p:cNvGrpSpPr/>
          <p:nvPr/>
        </p:nvGrpSpPr>
        <p:grpSpPr>
          <a:xfrm>
            <a:off x="4982887" y="1550327"/>
            <a:ext cx="445627" cy="445604"/>
            <a:chOff x="6768809" y="2682265"/>
            <a:chExt cx="719915" cy="719877"/>
          </a:xfrm>
        </p:grpSpPr>
        <p:sp>
          <p:nvSpPr>
            <p:cNvPr id="934" name="Google Shape;934;p4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5" name="Google Shape;935;p4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6" name="Google Shape;936;p4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7" name="Google Shape;937;p4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8" name="Google Shape;938;p40"/>
          <p:cNvGrpSpPr/>
          <p:nvPr/>
        </p:nvGrpSpPr>
        <p:grpSpPr>
          <a:xfrm>
            <a:off x="5624209" y="1550356"/>
            <a:ext cx="445753" cy="445545"/>
            <a:chOff x="7804870" y="2682313"/>
            <a:chExt cx="720118" cy="719782"/>
          </a:xfrm>
        </p:grpSpPr>
        <p:sp>
          <p:nvSpPr>
            <p:cNvPr id="939" name="Google Shape;939;p4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0" name="Google Shape;940;p4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1" name="Google Shape;941;p4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2" name="Google Shape;942;p4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3" name="Google Shape;943;p4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4" name="Google Shape;944;p40"/>
          <p:cNvGrpSpPr/>
          <p:nvPr/>
        </p:nvGrpSpPr>
        <p:grpSpPr>
          <a:xfrm>
            <a:off x="6265657" y="1550125"/>
            <a:ext cx="446293" cy="446006"/>
            <a:chOff x="8841135" y="2681940"/>
            <a:chExt cx="720990" cy="720527"/>
          </a:xfrm>
        </p:grpSpPr>
        <p:sp>
          <p:nvSpPr>
            <p:cNvPr id="945" name="Google Shape;945;p4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6" name="Google Shape;946;p4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7" name="Google Shape;947;p4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8" name="Google Shape;948;p4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9" name="Google Shape;949;p4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0" name="Google Shape;950;p4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1" name="Google Shape;951;p40"/>
          <p:cNvGrpSpPr/>
          <p:nvPr/>
        </p:nvGrpSpPr>
        <p:grpSpPr>
          <a:xfrm>
            <a:off x="3699655" y="1550057"/>
            <a:ext cx="445260" cy="445260"/>
            <a:chOff x="4103687" y="1439862"/>
            <a:chExt cx="3986212" cy="3986211"/>
          </a:xfrm>
        </p:grpSpPr>
        <p:sp>
          <p:nvSpPr>
            <p:cNvPr id="952" name="Google Shape;952;p4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3" name="Google Shape;953;p4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4" name="Google Shape;954;p40"/>
          <p:cNvGrpSpPr/>
          <p:nvPr/>
        </p:nvGrpSpPr>
        <p:grpSpPr>
          <a:xfrm>
            <a:off x="6907645" y="1550361"/>
            <a:ext cx="445803" cy="445535"/>
            <a:chOff x="9878272" y="2682320"/>
            <a:chExt cx="720199" cy="719767"/>
          </a:xfrm>
        </p:grpSpPr>
        <p:sp>
          <p:nvSpPr>
            <p:cNvPr id="955" name="Google Shape;955;p4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6" name="Google Shape;956;p4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7" name="Google Shape;957;p4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8" name="Google Shape;958;p40"/>
          <p:cNvGrpSpPr/>
          <p:nvPr/>
        </p:nvGrpSpPr>
        <p:grpSpPr>
          <a:xfrm>
            <a:off x="7549143" y="1550278"/>
            <a:ext cx="445700" cy="445701"/>
            <a:chOff x="10914618" y="2682187"/>
            <a:chExt cx="720033" cy="720033"/>
          </a:xfrm>
        </p:grpSpPr>
        <p:sp>
          <p:nvSpPr>
            <p:cNvPr id="959" name="Google Shape;959;p4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0" name="Google Shape;960;p4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1" name="Google Shape;961;p4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2" name="Google Shape;962;p4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3" name="Google Shape;963;p4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4" name="Google Shape;964;p4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5" name="Google Shape;965;p40"/>
          <p:cNvGrpSpPr/>
          <p:nvPr/>
        </p:nvGrpSpPr>
        <p:grpSpPr>
          <a:xfrm>
            <a:off x="1772664" y="843057"/>
            <a:ext cx="361521" cy="445816"/>
            <a:chOff x="1582665" y="1011072"/>
            <a:chExt cx="584040" cy="720220"/>
          </a:xfrm>
        </p:grpSpPr>
        <p:sp>
          <p:nvSpPr>
            <p:cNvPr id="966" name="Google Shape;966;p4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7" name="Google Shape;967;p4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8" name="Google Shape;968;p4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9" name="Google Shape;969;p4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0" name="Google Shape;970;p4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1" name="Google Shape;971;p40"/>
          <p:cNvGrpSpPr/>
          <p:nvPr/>
        </p:nvGrpSpPr>
        <p:grpSpPr>
          <a:xfrm>
            <a:off x="2374048" y="843078"/>
            <a:ext cx="379481" cy="445796"/>
            <a:chOff x="2554206" y="1011105"/>
            <a:chExt cx="613055" cy="720187"/>
          </a:xfrm>
        </p:grpSpPr>
        <p:sp>
          <p:nvSpPr>
            <p:cNvPr id="972" name="Google Shape;972;p4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3" name="Google Shape;973;p4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4" name="Google Shape;974;p4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5" name="Google Shape;975;p40"/>
          <p:cNvGrpSpPr/>
          <p:nvPr/>
        </p:nvGrpSpPr>
        <p:grpSpPr>
          <a:xfrm>
            <a:off x="6922223" y="797418"/>
            <a:ext cx="460705" cy="491455"/>
            <a:chOff x="9901824" y="937343"/>
            <a:chExt cx="744273" cy="793950"/>
          </a:xfrm>
        </p:grpSpPr>
        <p:grpSp>
          <p:nvGrpSpPr>
            <p:cNvPr id="976" name="Google Shape;976;p40"/>
            <p:cNvGrpSpPr/>
            <p:nvPr/>
          </p:nvGrpSpPr>
          <p:grpSpPr>
            <a:xfrm>
              <a:off x="9901824" y="937343"/>
              <a:ext cx="744273" cy="793950"/>
              <a:chOff x="9901824" y="937343"/>
              <a:chExt cx="744273" cy="793950"/>
            </a:xfrm>
          </p:grpSpPr>
          <p:sp>
            <p:nvSpPr>
              <p:cNvPr id="977" name="Google Shape;977;p4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8" name="Google Shape;978;p4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9" name="Google Shape;979;p4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0" name="Google Shape;980;p4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1" name="Google Shape;981;p4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2" name="Google Shape;982;p4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3" name="Google Shape;983;p4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4" name="Google Shape;984;p4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5" name="Google Shape;985;p4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6" name="Google Shape;986;p4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987" name="Google Shape;987;p4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8" name="Google Shape;988;p4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9" name="Google Shape;989;p4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4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1" name="Google Shape;991;p4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2" name="Google Shape;992;p4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3" name="Google Shape;993;p40"/>
          <p:cNvGrpSpPr/>
          <p:nvPr/>
        </p:nvGrpSpPr>
        <p:grpSpPr>
          <a:xfrm>
            <a:off x="2993392" y="843244"/>
            <a:ext cx="369868" cy="445629"/>
            <a:chOff x="3554761" y="1011374"/>
            <a:chExt cx="597525" cy="719918"/>
          </a:xfrm>
        </p:grpSpPr>
        <p:sp>
          <p:nvSpPr>
            <p:cNvPr id="994" name="Google Shape;994;p4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5" name="Google Shape;995;p4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6" name="Google Shape;996;p4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7" name="Google Shape;997;p4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8" name="Google Shape;998;p40"/>
          <p:cNvGrpSpPr/>
          <p:nvPr/>
        </p:nvGrpSpPr>
        <p:grpSpPr>
          <a:xfrm>
            <a:off x="3603122" y="843032"/>
            <a:ext cx="370755" cy="445841"/>
            <a:chOff x="4539787" y="1011032"/>
            <a:chExt cx="598958" cy="720261"/>
          </a:xfrm>
        </p:grpSpPr>
        <p:sp>
          <p:nvSpPr>
            <p:cNvPr id="999" name="Google Shape;999;p4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0" name="Google Shape;1000;p4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1" name="Google Shape;1001;p4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4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4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4" name="Google Shape;1004;p40"/>
          <p:cNvGrpSpPr/>
          <p:nvPr/>
        </p:nvGrpSpPr>
        <p:grpSpPr>
          <a:xfrm>
            <a:off x="4213740" y="843140"/>
            <a:ext cx="366917" cy="445733"/>
            <a:chOff x="5526246" y="1011207"/>
            <a:chExt cx="592758" cy="720086"/>
          </a:xfrm>
        </p:grpSpPr>
        <p:sp>
          <p:nvSpPr>
            <p:cNvPr id="1005" name="Google Shape;1005;p4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4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4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4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4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0" name="Google Shape;1010;p4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1" name="Google Shape;1011;p40"/>
          <p:cNvGrpSpPr/>
          <p:nvPr/>
        </p:nvGrpSpPr>
        <p:grpSpPr>
          <a:xfrm>
            <a:off x="1168508" y="843134"/>
            <a:ext cx="364294" cy="445740"/>
            <a:chOff x="606645" y="1011196"/>
            <a:chExt cx="588520" cy="720096"/>
          </a:xfrm>
        </p:grpSpPr>
        <p:sp>
          <p:nvSpPr>
            <p:cNvPr id="1012" name="Google Shape;1012;p4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4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4" name="Google Shape;1014;p4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5" name="Google Shape;1015;p4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6" name="Google Shape;1016;p40"/>
          <p:cNvGrpSpPr/>
          <p:nvPr/>
        </p:nvGrpSpPr>
        <p:grpSpPr>
          <a:xfrm>
            <a:off x="7622791" y="843111"/>
            <a:ext cx="298405" cy="445762"/>
            <a:chOff x="11033597" y="1011159"/>
            <a:chExt cx="482075" cy="720133"/>
          </a:xfrm>
        </p:grpSpPr>
        <p:sp>
          <p:nvSpPr>
            <p:cNvPr id="1017" name="Google Shape;1017;p4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18" name="Google Shape;1018;p4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19" name="Google Shape;1019;p4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0" name="Google Shape;1020;p4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21" name="Google Shape;1021;p40"/>
          <p:cNvGrpSpPr/>
          <p:nvPr/>
        </p:nvGrpSpPr>
        <p:grpSpPr>
          <a:xfrm>
            <a:off x="6221656" y="797418"/>
            <a:ext cx="460705" cy="491455"/>
            <a:chOff x="8770051" y="937343"/>
            <a:chExt cx="744273" cy="793950"/>
          </a:xfrm>
        </p:grpSpPr>
        <p:sp>
          <p:nvSpPr>
            <p:cNvPr id="1022" name="Google Shape;1022;p4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3" name="Google Shape;1023;p4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4" name="Google Shape;1024;p4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5" name="Google Shape;1025;p4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6" name="Google Shape;1026;p4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7" name="Google Shape;1027;p40"/>
            <p:cNvGrpSpPr/>
            <p:nvPr/>
          </p:nvGrpSpPr>
          <p:grpSpPr>
            <a:xfrm>
              <a:off x="8770051" y="937343"/>
              <a:ext cx="744273" cy="793950"/>
              <a:chOff x="6565437" y="1588001"/>
              <a:chExt cx="744273" cy="793950"/>
            </a:xfrm>
          </p:grpSpPr>
          <p:sp>
            <p:nvSpPr>
              <p:cNvPr id="1028" name="Google Shape;1028;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9" name="Google Shape;1029;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2" name="Google Shape;1032;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5" name="Google Shape;1035;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6" name="Google Shape;1036;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38" name="Google Shape;1038;p40"/>
          <p:cNvGrpSpPr/>
          <p:nvPr/>
        </p:nvGrpSpPr>
        <p:grpSpPr>
          <a:xfrm>
            <a:off x="4820520" y="797418"/>
            <a:ext cx="460705" cy="491455"/>
            <a:chOff x="6506504" y="937343"/>
            <a:chExt cx="744273" cy="793950"/>
          </a:xfrm>
        </p:grpSpPr>
        <p:sp>
          <p:nvSpPr>
            <p:cNvPr id="1039" name="Google Shape;1039;p4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0" name="Google Shape;1040;p4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1" name="Google Shape;1041;p4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42" name="Google Shape;1042;p40"/>
            <p:cNvGrpSpPr/>
            <p:nvPr/>
          </p:nvGrpSpPr>
          <p:grpSpPr>
            <a:xfrm>
              <a:off x="6506504" y="937343"/>
              <a:ext cx="744273" cy="793950"/>
              <a:chOff x="6565437" y="1588001"/>
              <a:chExt cx="744273" cy="793950"/>
            </a:xfrm>
          </p:grpSpPr>
          <p:sp>
            <p:nvSpPr>
              <p:cNvPr id="1043" name="Google Shape;1043;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2" name="Google Shape;1052;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53" name="Google Shape;1053;p40"/>
          <p:cNvGrpSpPr/>
          <p:nvPr/>
        </p:nvGrpSpPr>
        <p:grpSpPr>
          <a:xfrm>
            <a:off x="5521088" y="797418"/>
            <a:ext cx="460705" cy="491455"/>
            <a:chOff x="7638277" y="937343"/>
            <a:chExt cx="744273" cy="793950"/>
          </a:xfrm>
        </p:grpSpPr>
        <p:sp>
          <p:nvSpPr>
            <p:cNvPr id="1054" name="Google Shape;1054;p4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5" name="Google Shape;1055;p4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6" name="Google Shape;1056;p4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7" name="Google Shape;1057;p4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58" name="Google Shape;1058;p40"/>
            <p:cNvGrpSpPr/>
            <p:nvPr/>
          </p:nvGrpSpPr>
          <p:grpSpPr>
            <a:xfrm>
              <a:off x="7638277" y="937343"/>
              <a:ext cx="744273" cy="793950"/>
              <a:chOff x="6565437" y="1588001"/>
              <a:chExt cx="744273" cy="793950"/>
            </a:xfrm>
          </p:grpSpPr>
          <p:sp>
            <p:nvSpPr>
              <p:cNvPr id="1059" name="Google Shape;1059;p4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4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4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4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4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4" name="Google Shape;1064;p4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4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4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4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4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069" name="Google Shape;1069;p40"/>
          <p:cNvGrpSpPr/>
          <p:nvPr/>
        </p:nvGrpSpPr>
        <p:grpSpPr>
          <a:xfrm>
            <a:off x="3061198" y="2986973"/>
            <a:ext cx="445779" cy="400764"/>
            <a:chOff x="3778727" y="4460423"/>
            <a:chExt cx="720160" cy="647438"/>
          </a:xfrm>
        </p:grpSpPr>
        <p:sp>
          <p:nvSpPr>
            <p:cNvPr id="1070" name="Google Shape;1070;p4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4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4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4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4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5" name="Google Shape;1075;p4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4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7" name="Google Shape;1077;p40"/>
          <p:cNvGrpSpPr/>
          <p:nvPr/>
        </p:nvGrpSpPr>
        <p:grpSpPr>
          <a:xfrm>
            <a:off x="1138083" y="2972048"/>
            <a:ext cx="445680" cy="430613"/>
            <a:chOff x="557494" y="4436312"/>
            <a:chExt cx="720000" cy="695660"/>
          </a:xfrm>
        </p:grpSpPr>
        <p:sp>
          <p:nvSpPr>
            <p:cNvPr id="1078" name="Google Shape;1078;p4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4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4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4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2" name="Google Shape;1082;p40"/>
          <p:cNvGrpSpPr/>
          <p:nvPr/>
        </p:nvGrpSpPr>
        <p:grpSpPr>
          <a:xfrm>
            <a:off x="4343305" y="2964459"/>
            <a:ext cx="445833" cy="445792"/>
            <a:chOff x="5926265" y="4424051"/>
            <a:chExt cx="720246" cy="720181"/>
          </a:xfrm>
        </p:grpSpPr>
        <p:sp>
          <p:nvSpPr>
            <p:cNvPr id="1083" name="Google Shape;1083;p4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4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5" name="Google Shape;1085;p4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4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7" name="Google Shape;1087;p40"/>
          <p:cNvGrpSpPr/>
          <p:nvPr/>
        </p:nvGrpSpPr>
        <p:grpSpPr>
          <a:xfrm>
            <a:off x="1779066" y="2984013"/>
            <a:ext cx="445680" cy="406684"/>
            <a:chOff x="1631150" y="4455641"/>
            <a:chExt cx="720000" cy="657002"/>
          </a:xfrm>
        </p:grpSpPr>
        <p:sp>
          <p:nvSpPr>
            <p:cNvPr id="1088" name="Google Shape;1088;p4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4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4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40"/>
          <p:cNvGrpSpPr/>
          <p:nvPr/>
        </p:nvGrpSpPr>
        <p:grpSpPr>
          <a:xfrm>
            <a:off x="2420095" y="2983429"/>
            <a:ext cx="445680" cy="407853"/>
            <a:chOff x="2704878" y="4454697"/>
            <a:chExt cx="720000" cy="658889"/>
          </a:xfrm>
        </p:grpSpPr>
        <p:sp>
          <p:nvSpPr>
            <p:cNvPr id="1094" name="Google Shape;1094;p4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4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4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0" name="Google Shape;1100;p40"/>
          <p:cNvGrpSpPr/>
          <p:nvPr/>
        </p:nvGrpSpPr>
        <p:grpSpPr>
          <a:xfrm>
            <a:off x="3702366" y="2985387"/>
            <a:ext cx="445549" cy="403935"/>
            <a:chOff x="4852681" y="4457861"/>
            <a:chExt cx="719788" cy="652561"/>
          </a:xfrm>
        </p:grpSpPr>
        <p:sp>
          <p:nvSpPr>
            <p:cNvPr id="1101" name="Google Shape;1101;p4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2" name="Google Shape;1102;p4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3" name="Google Shape;1103;p4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04" name="Google Shape;1104;p40"/>
          <p:cNvGrpSpPr/>
          <p:nvPr/>
        </p:nvGrpSpPr>
        <p:grpSpPr>
          <a:xfrm>
            <a:off x="4984527" y="2975824"/>
            <a:ext cx="445818" cy="423063"/>
            <a:chOff x="7000306" y="4442411"/>
            <a:chExt cx="720224" cy="683463"/>
          </a:xfrm>
        </p:grpSpPr>
        <p:sp>
          <p:nvSpPr>
            <p:cNvPr id="1105" name="Google Shape;1105;p4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6" name="Google Shape;1106;p4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7" name="Google Shape;1107;p4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8" name="Google Shape;1108;p4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09" name="Google Shape;1109;p4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10" name="Google Shape;1110;p40"/>
          <p:cNvGrpSpPr/>
          <p:nvPr/>
        </p:nvGrpSpPr>
        <p:grpSpPr>
          <a:xfrm>
            <a:off x="5625735" y="2973621"/>
            <a:ext cx="445779" cy="427468"/>
            <a:chOff x="8074325" y="4438852"/>
            <a:chExt cx="720160" cy="690579"/>
          </a:xfrm>
        </p:grpSpPr>
        <p:sp>
          <p:nvSpPr>
            <p:cNvPr id="1111" name="Google Shape;1111;p4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2" name="Google Shape;1112;p4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3" name="Google Shape;1113;p4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4" name="Google Shape;1114;p4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5" name="Google Shape;1115;p4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16" name="Google Shape;1116;p4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17" name="Google Shape;1117;p40"/>
          <p:cNvGrpSpPr/>
          <p:nvPr/>
        </p:nvGrpSpPr>
        <p:grpSpPr>
          <a:xfrm>
            <a:off x="6908080" y="2987570"/>
            <a:ext cx="445629" cy="399565"/>
            <a:chOff x="9878975" y="4425243"/>
            <a:chExt cx="719918" cy="645502"/>
          </a:xfrm>
        </p:grpSpPr>
        <p:sp>
          <p:nvSpPr>
            <p:cNvPr id="1118" name="Google Shape;1118;p4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1" name="Google Shape;1121;p40"/>
          <p:cNvGrpSpPr/>
          <p:nvPr/>
        </p:nvGrpSpPr>
        <p:grpSpPr>
          <a:xfrm>
            <a:off x="7549097" y="2976371"/>
            <a:ext cx="445785" cy="421964"/>
            <a:chOff x="10914544" y="4407150"/>
            <a:chExt cx="720170" cy="681687"/>
          </a:xfrm>
        </p:grpSpPr>
        <p:sp>
          <p:nvSpPr>
            <p:cNvPr id="1122" name="Google Shape;1122;p4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6" name="Google Shape;1126;p40"/>
          <p:cNvGrpSpPr/>
          <p:nvPr/>
        </p:nvGrpSpPr>
        <p:grpSpPr>
          <a:xfrm>
            <a:off x="6266887" y="2984485"/>
            <a:ext cx="445805" cy="405735"/>
            <a:chOff x="8843122" y="4420259"/>
            <a:chExt cx="720202" cy="655469"/>
          </a:xfrm>
        </p:grpSpPr>
        <p:sp>
          <p:nvSpPr>
            <p:cNvPr id="1127" name="Google Shape;1127;p4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4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0"/>
          <p:cNvGrpSpPr/>
          <p:nvPr/>
        </p:nvGrpSpPr>
        <p:grpSpPr>
          <a:xfrm>
            <a:off x="3069757" y="2283047"/>
            <a:ext cx="445812" cy="394518"/>
            <a:chOff x="1510757" y="3225422"/>
            <a:chExt cx="720214" cy="637347"/>
          </a:xfrm>
        </p:grpSpPr>
        <p:sp>
          <p:nvSpPr>
            <p:cNvPr id="1134" name="Google Shape;1134;p4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1" name="Google Shape;1141;p40"/>
          <p:cNvGrpSpPr/>
          <p:nvPr/>
        </p:nvGrpSpPr>
        <p:grpSpPr>
          <a:xfrm>
            <a:off x="3761148" y="2300567"/>
            <a:ext cx="445767" cy="359478"/>
            <a:chOff x="2595501" y="3253725"/>
            <a:chExt cx="720141" cy="580739"/>
          </a:xfrm>
        </p:grpSpPr>
        <p:sp>
          <p:nvSpPr>
            <p:cNvPr id="1142" name="Google Shape;1142;p4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6" name="Google Shape;1146;p40"/>
          <p:cNvGrpSpPr/>
          <p:nvPr/>
        </p:nvGrpSpPr>
        <p:grpSpPr>
          <a:xfrm>
            <a:off x="5143819" y="2257535"/>
            <a:ext cx="443879" cy="445541"/>
            <a:chOff x="4764809" y="3184208"/>
            <a:chExt cx="717090" cy="719775"/>
          </a:xfrm>
        </p:grpSpPr>
        <p:sp>
          <p:nvSpPr>
            <p:cNvPr id="1147" name="Google Shape;1147;p4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0" name="Google Shape;1150;p40"/>
          <p:cNvGrpSpPr/>
          <p:nvPr/>
        </p:nvGrpSpPr>
        <p:grpSpPr>
          <a:xfrm>
            <a:off x="4452495" y="2286500"/>
            <a:ext cx="445746" cy="387612"/>
            <a:chOff x="3680173" y="3231000"/>
            <a:chExt cx="720106" cy="626190"/>
          </a:xfrm>
        </p:grpSpPr>
        <p:sp>
          <p:nvSpPr>
            <p:cNvPr id="1151" name="Google Shape;1151;p4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0"/>
          <p:cNvGrpSpPr/>
          <p:nvPr/>
        </p:nvGrpSpPr>
        <p:grpSpPr>
          <a:xfrm>
            <a:off x="6524582" y="2257496"/>
            <a:ext cx="443283" cy="445620"/>
            <a:chOff x="6931035" y="3184144"/>
            <a:chExt cx="716128" cy="719903"/>
          </a:xfrm>
        </p:grpSpPr>
        <p:sp>
          <p:nvSpPr>
            <p:cNvPr id="1155" name="Google Shape;1155;p4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0"/>
          <p:cNvGrpSpPr/>
          <p:nvPr/>
        </p:nvGrpSpPr>
        <p:grpSpPr>
          <a:xfrm>
            <a:off x="5833276" y="2257448"/>
            <a:ext cx="445727" cy="445714"/>
            <a:chOff x="5846429" y="3184067"/>
            <a:chExt cx="720076" cy="720055"/>
          </a:xfrm>
        </p:grpSpPr>
        <p:sp>
          <p:nvSpPr>
            <p:cNvPr id="1160" name="Google Shape;1160;p4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0"/>
          <p:cNvGrpSpPr/>
          <p:nvPr/>
        </p:nvGrpSpPr>
        <p:grpSpPr>
          <a:xfrm>
            <a:off x="2520481" y="2257393"/>
            <a:ext cx="303698" cy="445825"/>
            <a:chOff x="655600" y="3183978"/>
            <a:chExt cx="490627" cy="720234"/>
          </a:xfrm>
        </p:grpSpPr>
        <p:sp>
          <p:nvSpPr>
            <p:cNvPr id="1165" name="Google Shape;1165;p4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0" name="Google Shape;1170;p40"/>
          <p:cNvGrpSpPr/>
          <p:nvPr/>
        </p:nvGrpSpPr>
        <p:grpSpPr>
          <a:xfrm>
            <a:off x="7213443" y="2257509"/>
            <a:ext cx="189785" cy="445592"/>
            <a:chOff x="8011692" y="3184166"/>
            <a:chExt cx="306600" cy="719859"/>
          </a:xfrm>
        </p:grpSpPr>
        <p:sp>
          <p:nvSpPr>
            <p:cNvPr id="1171" name="Google Shape;1171;p4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2" name="Google Shape;1172;p4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3" name="Google Shape;1173;p4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4" name="Google Shape;1174;p4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5" name="Google Shape;1175;p4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6" name="Google Shape;1176;p4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77" name="Google Shape;1177;p40"/>
          <p:cNvGrpSpPr/>
          <p:nvPr/>
        </p:nvGrpSpPr>
        <p:grpSpPr>
          <a:xfrm>
            <a:off x="7648230" y="2257259"/>
            <a:ext cx="246199" cy="445516"/>
            <a:chOff x="4556125" y="630237"/>
            <a:chExt cx="3081338" cy="5568950"/>
          </a:xfrm>
        </p:grpSpPr>
        <p:sp>
          <p:nvSpPr>
            <p:cNvPr id="1178" name="Google Shape;1178;p4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9" name="Google Shape;1179;p4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0" name="Google Shape;1180;p4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1" name="Google Shape;1181;p4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2" name="Google Shape;1182;p4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4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4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5" name="Google Shape;1185;p40"/>
          <p:cNvGrpSpPr/>
          <p:nvPr/>
        </p:nvGrpSpPr>
        <p:grpSpPr>
          <a:xfrm>
            <a:off x="1829253" y="2257459"/>
            <a:ext cx="445768" cy="445697"/>
            <a:chOff x="1674084" y="3214987"/>
            <a:chExt cx="720142" cy="720027"/>
          </a:xfrm>
        </p:grpSpPr>
        <p:sp>
          <p:nvSpPr>
            <p:cNvPr id="1186" name="Google Shape;1186;p4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7" name="Google Shape;1187;p4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8" name="Google Shape;1188;p4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3" name="Google Shape;1193;p4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4" name="Google Shape;1194;p4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40"/>
          <p:cNvGrpSpPr/>
          <p:nvPr/>
        </p:nvGrpSpPr>
        <p:grpSpPr>
          <a:xfrm>
            <a:off x="1138094" y="2257421"/>
            <a:ext cx="445578" cy="445773"/>
            <a:chOff x="557511" y="3214925"/>
            <a:chExt cx="719836" cy="720150"/>
          </a:xfrm>
        </p:grpSpPr>
        <p:sp>
          <p:nvSpPr>
            <p:cNvPr id="1199" name="Google Shape;1199;p4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3" name="Google Shape;1203;p40"/>
          <p:cNvGrpSpPr/>
          <p:nvPr/>
        </p:nvGrpSpPr>
        <p:grpSpPr>
          <a:xfrm>
            <a:off x="1081977" y="3693756"/>
            <a:ext cx="445905" cy="400522"/>
            <a:chOff x="1147762" y="1131887"/>
            <a:chExt cx="5137150" cy="4619626"/>
          </a:xfrm>
        </p:grpSpPr>
        <p:sp>
          <p:nvSpPr>
            <p:cNvPr id="1204" name="Google Shape;1204;p4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7" name="Google Shape;1207;p40"/>
          <p:cNvGrpSpPr/>
          <p:nvPr/>
        </p:nvGrpSpPr>
        <p:grpSpPr>
          <a:xfrm>
            <a:off x="1879306" y="3687410"/>
            <a:ext cx="445901" cy="413282"/>
            <a:chOff x="1570037" y="1341437"/>
            <a:chExt cx="4943475" cy="4576762"/>
          </a:xfrm>
        </p:grpSpPr>
        <p:sp>
          <p:nvSpPr>
            <p:cNvPr id="1208" name="Google Shape;1208;p4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0" name="Google Shape;1210;p4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1" name="Google Shape;1211;p4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2" name="Google Shape;1212;p4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13" name="Google Shape;1213;p4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4" name="Google Shape;1214;p40"/>
          <p:cNvGrpSpPr/>
          <p:nvPr/>
        </p:nvGrpSpPr>
        <p:grpSpPr>
          <a:xfrm>
            <a:off x="4364629" y="3671511"/>
            <a:ext cx="441332" cy="445721"/>
            <a:chOff x="5770007" y="5489899"/>
            <a:chExt cx="712976" cy="720067"/>
          </a:xfrm>
        </p:grpSpPr>
        <p:sp>
          <p:nvSpPr>
            <p:cNvPr id="1215" name="Google Shape;1215;p4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3" name="Google Shape;1223;p40"/>
          <p:cNvGrpSpPr/>
          <p:nvPr/>
        </p:nvGrpSpPr>
        <p:grpSpPr>
          <a:xfrm>
            <a:off x="5157420" y="3693981"/>
            <a:ext cx="445651" cy="400824"/>
            <a:chOff x="7050768" y="5526199"/>
            <a:chExt cx="719953" cy="647534"/>
          </a:xfrm>
        </p:grpSpPr>
        <p:sp>
          <p:nvSpPr>
            <p:cNvPr id="1224" name="Google Shape;1224;p4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7" name="Google Shape;1227;p4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6" name="Google Shape;1236;p40"/>
          <p:cNvGrpSpPr/>
          <p:nvPr/>
        </p:nvGrpSpPr>
        <p:grpSpPr>
          <a:xfrm>
            <a:off x="6751936" y="3694051"/>
            <a:ext cx="445681" cy="400651"/>
            <a:chOff x="9626723" y="5526313"/>
            <a:chExt cx="720002" cy="647256"/>
          </a:xfrm>
        </p:grpSpPr>
        <p:sp>
          <p:nvSpPr>
            <p:cNvPr id="1237" name="Google Shape;1237;p4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9" name="Google Shape;1249;p40"/>
          <p:cNvGrpSpPr/>
          <p:nvPr/>
        </p:nvGrpSpPr>
        <p:grpSpPr>
          <a:xfrm>
            <a:off x="7549176" y="3671488"/>
            <a:ext cx="445582" cy="445743"/>
            <a:chOff x="10914672" y="5489861"/>
            <a:chExt cx="719842" cy="720102"/>
          </a:xfrm>
        </p:grpSpPr>
        <p:sp>
          <p:nvSpPr>
            <p:cNvPr id="1250" name="Google Shape;1250;p4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9" name="Google Shape;1259;p4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2" name="Google Shape;1262;p40"/>
          <p:cNvGrpSpPr/>
          <p:nvPr/>
        </p:nvGrpSpPr>
        <p:grpSpPr>
          <a:xfrm>
            <a:off x="5954636" y="3681752"/>
            <a:ext cx="445821" cy="425246"/>
            <a:chOff x="8338678" y="5506443"/>
            <a:chExt cx="720227" cy="686988"/>
          </a:xfrm>
        </p:grpSpPr>
        <p:sp>
          <p:nvSpPr>
            <p:cNvPr id="1263" name="Google Shape;1263;p4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9" name="Google Shape;1269;p40"/>
          <p:cNvGrpSpPr/>
          <p:nvPr/>
        </p:nvGrpSpPr>
        <p:grpSpPr>
          <a:xfrm>
            <a:off x="2676293" y="3736342"/>
            <a:ext cx="1336824" cy="316035"/>
            <a:chOff x="3042485" y="5594633"/>
            <a:chExt cx="2159652" cy="510557"/>
          </a:xfrm>
        </p:grpSpPr>
        <p:sp>
          <p:nvSpPr>
            <p:cNvPr id="1270" name="Google Shape;1270;p4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5" name="Google Shape;1285;p40"/>
          <p:cNvGrpSpPr/>
          <p:nvPr/>
        </p:nvGrpSpPr>
        <p:grpSpPr>
          <a:xfrm>
            <a:off x="1879183" y="4379878"/>
            <a:ext cx="445738" cy="442950"/>
            <a:chOff x="1442627" y="5710929"/>
            <a:chExt cx="594318" cy="590600"/>
          </a:xfrm>
        </p:grpSpPr>
        <p:sp>
          <p:nvSpPr>
            <p:cNvPr id="1286" name="Google Shape;1286;p4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9" name="Google Shape;1289;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1" name="Google Shape;1291;p40"/>
          <p:cNvGrpSpPr/>
          <p:nvPr/>
        </p:nvGrpSpPr>
        <p:grpSpPr>
          <a:xfrm>
            <a:off x="6788033" y="4378458"/>
            <a:ext cx="373053" cy="445791"/>
            <a:chOff x="8095060" y="5664590"/>
            <a:chExt cx="497404" cy="594389"/>
          </a:xfrm>
        </p:grpSpPr>
        <p:grpSp>
          <p:nvGrpSpPr>
            <p:cNvPr id="1292" name="Google Shape;1292;p40"/>
            <p:cNvGrpSpPr/>
            <p:nvPr/>
          </p:nvGrpSpPr>
          <p:grpSpPr>
            <a:xfrm>
              <a:off x="8095060" y="5969027"/>
              <a:ext cx="497404" cy="289951"/>
              <a:chOff x="8095060" y="5969027"/>
              <a:chExt cx="497404" cy="289951"/>
            </a:xfrm>
          </p:grpSpPr>
          <p:sp>
            <p:nvSpPr>
              <p:cNvPr id="1293" name="Google Shape;1293;p4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6" name="Google Shape;1296;p40"/>
            <p:cNvGrpSpPr/>
            <p:nvPr/>
          </p:nvGrpSpPr>
          <p:grpSpPr>
            <a:xfrm>
              <a:off x="8095060" y="5867832"/>
              <a:ext cx="497404" cy="289312"/>
              <a:chOff x="8095060" y="5867832"/>
              <a:chExt cx="497404" cy="289312"/>
            </a:xfrm>
          </p:grpSpPr>
          <p:sp>
            <p:nvSpPr>
              <p:cNvPr id="1297" name="Google Shape;1297;p4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40"/>
            <p:cNvGrpSpPr/>
            <p:nvPr/>
          </p:nvGrpSpPr>
          <p:grpSpPr>
            <a:xfrm>
              <a:off x="8095060" y="5765998"/>
              <a:ext cx="497404" cy="289312"/>
              <a:chOff x="8095060" y="5765998"/>
              <a:chExt cx="497404" cy="289312"/>
            </a:xfrm>
          </p:grpSpPr>
          <p:sp>
            <p:nvSpPr>
              <p:cNvPr id="1301" name="Google Shape;1301;p4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4" name="Google Shape;1304;p40"/>
            <p:cNvGrpSpPr/>
            <p:nvPr/>
          </p:nvGrpSpPr>
          <p:grpSpPr>
            <a:xfrm>
              <a:off x="8095060" y="5664590"/>
              <a:ext cx="497404" cy="290164"/>
              <a:chOff x="8095060" y="5664590"/>
              <a:chExt cx="497404" cy="290164"/>
            </a:xfrm>
          </p:grpSpPr>
          <p:sp>
            <p:nvSpPr>
              <p:cNvPr id="1305" name="Google Shape;1305;p4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08" name="Google Shape;1308;p40"/>
          <p:cNvGrpSpPr/>
          <p:nvPr/>
        </p:nvGrpSpPr>
        <p:grpSpPr>
          <a:xfrm>
            <a:off x="2870825" y="4378486"/>
            <a:ext cx="557162" cy="445734"/>
            <a:chOff x="4607809" y="5664627"/>
            <a:chExt cx="742883" cy="594312"/>
          </a:xfrm>
        </p:grpSpPr>
        <p:sp>
          <p:nvSpPr>
            <p:cNvPr id="1309" name="Google Shape;1309;p4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7" name="Google Shape;1317;p40"/>
          <p:cNvGrpSpPr/>
          <p:nvPr/>
        </p:nvGrpSpPr>
        <p:grpSpPr>
          <a:xfrm>
            <a:off x="3973890" y="4378543"/>
            <a:ext cx="1079865" cy="445620"/>
            <a:chOff x="2571250" y="5664711"/>
            <a:chExt cx="1439820" cy="594160"/>
          </a:xfrm>
        </p:grpSpPr>
        <p:sp>
          <p:nvSpPr>
            <p:cNvPr id="1318" name="Google Shape;1318;p4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9" name="Google Shape;1319;p4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0" name="Google Shape;1320;p4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1" name="Google Shape;1321;p4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2" name="Google Shape;1322;p4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3" name="Google Shape;1323;p4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4" name="Google Shape;1324;p4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5" name="Google Shape;1325;p4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6" name="Google Shape;1326;p4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7" name="Google Shape;1327;p4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28" name="Google Shape;1328;p4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9" name="Google Shape;1329;p4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30" name="Google Shape;1330;p4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1" name="Google Shape;1331;p4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32" name="Google Shape;1332;p4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3" name="Google Shape;1333;p4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34" name="Google Shape;1334;p4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5" name="Google Shape;1335;p4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6" name="Google Shape;1336;p4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7" name="Google Shape;1337;p4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8" name="Google Shape;1338;p4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9" name="Google Shape;1339;p4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0" name="Google Shape;1340;p4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1" name="Google Shape;1341;p4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42" name="Google Shape;1342;p40"/>
          <p:cNvGrpSpPr/>
          <p:nvPr/>
        </p:nvGrpSpPr>
        <p:grpSpPr>
          <a:xfrm>
            <a:off x="5599659" y="4378335"/>
            <a:ext cx="642470" cy="446036"/>
            <a:chOff x="6332670" y="5663946"/>
            <a:chExt cx="856627" cy="594715"/>
          </a:xfrm>
        </p:grpSpPr>
        <p:grpSp>
          <p:nvGrpSpPr>
            <p:cNvPr id="1343" name="Google Shape;1343;p40"/>
            <p:cNvGrpSpPr/>
            <p:nvPr/>
          </p:nvGrpSpPr>
          <p:grpSpPr>
            <a:xfrm>
              <a:off x="6392364" y="5663946"/>
              <a:ext cx="796933" cy="185801"/>
              <a:chOff x="3321050" y="1066800"/>
              <a:chExt cx="6505573" cy="1508125"/>
            </a:xfrm>
          </p:grpSpPr>
          <p:sp>
            <p:nvSpPr>
              <p:cNvPr id="1344" name="Google Shape;1344;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0"/>
            <p:cNvGrpSpPr/>
            <p:nvPr/>
          </p:nvGrpSpPr>
          <p:grpSpPr>
            <a:xfrm flipH="1">
              <a:off x="6332670" y="5868403"/>
              <a:ext cx="796933" cy="185801"/>
              <a:chOff x="3321050" y="1066800"/>
              <a:chExt cx="6505573" cy="1508125"/>
            </a:xfrm>
          </p:grpSpPr>
          <p:sp>
            <p:nvSpPr>
              <p:cNvPr id="1347" name="Google Shape;1347;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9" name="Google Shape;1349;p40"/>
            <p:cNvGrpSpPr/>
            <p:nvPr/>
          </p:nvGrpSpPr>
          <p:grpSpPr>
            <a:xfrm>
              <a:off x="6392364" y="6072860"/>
              <a:ext cx="796933" cy="185801"/>
              <a:chOff x="3321050" y="1066800"/>
              <a:chExt cx="6505573" cy="1508125"/>
            </a:xfrm>
          </p:grpSpPr>
          <p:sp>
            <p:nvSpPr>
              <p:cNvPr id="1350" name="Google Shape;1350;p4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352" name="Google Shape;1352;p40"/>
          <p:cNvSpPr txBox="1">
            <a:spLocks noGrp="1"/>
          </p:cNvSpPr>
          <p:nvPr>
            <p:ph type="title"/>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353" name="Google Shape;1353;p4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Risk comes from not knowing what you are doing – Warren Buffet</a:t>
            </a:r>
            <a:endParaRPr/>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7"/>
        <p:cNvGrpSpPr/>
        <p:nvPr/>
      </p:nvGrpSpPr>
      <p:grpSpPr>
        <a:xfrm>
          <a:off x="0" y="0"/>
          <a:ext cx="0" cy="0"/>
          <a:chOff x="0" y="0"/>
          <a:chExt cx="0" cy="0"/>
        </a:xfrm>
      </p:grpSpPr>
      <p:sp>
        <p:nvSpPr>
          <p:cNvPr id="1358" name="Google Shape;1358;p41"/>
          <p:cNvSpPr txBox="1"/>
          <p:nvPr/>
        </p:nvSpPr>
        <p:spPr>
          <a:xfrm>
            <a:off x="2773450" y="1150500"/>
            <a:ext cx="57825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latin typeface="Poppins Light"/>
                <a:ea typeface="Poppins Light"/>
                <a:cs typeface="Poppins Light"/>
                <a:sym typeface="Poppins Light"/>
              </a:rPr>
              <a:t>Now you can use any emoji as an icon!</a:t>
            </a:r>
            <a:endParaRPr sz="12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r>
              <a:rPr lang="en" sz="1200">
                <a:latin typeface="Poppins Light"/>
                <a:ea typeface="Poppins Light"/>
                <a:cs typeface="Poppins Light"/>
                <a:sym typeface="Poppins Light"/>
              </a:rPr>
              <a:t>And of course it resizes without losing quality and you can change the color.</a:t>
            </a: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a:p>
            <a:pPr marL="0" lvl="0" indent="0" algn="l" rtl="0">
              <a:spcBef>
                <a:spcPts val="0"/>
              </a:spcBef>
              <a:spcAft>
                <a:spcPts val="0"/>
              </a:spcAft>
              <a:buNone/>
            </a:pPr>
            <a:r>
              <a:rPr lang="en" sz="1200">
                <a:latin typeface="Poppins Light"/>
                <a:ea typeface="Poppins Light"/>
                <a:cs typeface="Poppins Light"/>
                <a:sym typeface="Poppins Light"/>
              </a:rPr>
              <a:t>How? Follow Google instructions </a:t>
            </a:r>
            <a:r>
              <a:rPr lang="en" sz="1200" u="sng">
                <a:latin typeface="Poppins Light"/>
                <a:ea typeface="Poppins Light"/>
                <a:cs typeface="Poppins Light"/>
                <a:sym typeface="Poppins Light"/>
                <a:hlinkClick r:id="rId3"/>
              </a:rPr>
              <a:t>https://twitter.com/googledocs/status/730087240156643328</a:t>
            </a: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a:p>
            <a:pPr marL="0" lvl="0" indent="0" algn="l" rtl="0">
              <a:spcBef>
                <a:spcPts val="0"/>
              </a:spcBef>
              <a:spcAft>
                <a:spcPts val="0"/>
              </a:spcAft>
              <a:buClr>
                <a:schemeClr val="dk1"/>
              </a:buClr>
              <a:buSzPts val="1100"/>
              <a:buFont typeface="Arial"/>
              <a:buNone/>
            </a:pPr>
            <a:endParaRPr sz="1200">
              <a:latin typeface="Poppins Light"/>
              <a:ea typeface="Poppins Light"/>
              <a:cs typeface="Poppins Light"/>
              <a:sym typeface="Poppins Light"/>
            </a:endParaRPr>
          </a:p>
          <a:p>
            <a:pPr marL="0" lvl="0" indent="0" algn="l" rtl="0">
              <a:spcBef>
                <a:spcPts val="0"/>
              </a:spcBef>
              <a:spcAft>
                <a:spcPts val="0"/>
              </a:spcAft>
              <a:buNone/>
            </a:pPr>
            <a:endParaRPr sz="1200">
              <a:latin typeface="Poppins Light"/>
              <a:ea typeface="Poppins Light"/>
              <a:cs typeface="Poppins Light"/>
              <a:sym typeface="Poppins Light"/>
            </a:endParaRPr>
          </a:p>
        </p:txBody>
      </p:sp>
      <p:sp>
        <p:nvSpPr>
          <p:cNvPr id="1359" name="Google Shape;1359;p41"/>
          <p:cNvSpPr txBox="1"/>
          <p:nvPr/>
        </p:nvSpPr>
        <p:spPr>
          <a:xfrm>
            <a:off x="1417700" y="2610475"/>
            <a:ext cx="7138200" cy="205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latin typeface="Poppins Light"/>
                <a:ea typeface="Poppins Light"/>
                <a:cs typeface="Poppins Light"/>
                <a:sym typeface="Poppins Light"/>
              </a:rPr>
              <a:t>✋👆👉👍👤👦👧👨👩👪💃🏃💑❤😂😉😋😒😭👶😸🐟🍒🍔💣📌📖🔨🎃🎈🎨🏈🏰🌏🔌🔑</a:t>
            </a:r>
            <a:r>
              <a:rPr lang="en" sz="2400">
                <a:solidFill>
                  <a:srgbClr val="FFFFFF"/>
                </a:solidFill>
                <a:highlight>
                  <a:srgbClr val="000000"/>
                </a:highlight>
                <a:latin typeface="Poppins Light"/>
                <a:ea typeface="Poppins Light"/>
                <a:cs typeface="Poppins Light"/>
                <a:sym typeface="Poppins Light"/>
              </a:rPr>
              <a:t> and many more...</a:t>
            </a:r>
            <a:endParaRPr sz="2400">
              <a:solidFill>
                <a:srgbClr val="FFFFFF"/>
              </a:solidFill>
              <a:highlight>
                <a:srgbClr val="000000"/>
              </a:highlight>
              <a:latin typeface="Poppins Light"/>
              <a:ea typeface="Poppins Light"/>
              <a:cs typeface="Poppins Light"/>
              <a:sym typeface="Poppins Light"/>
            </a:endParaRPr>
          </a:p>
        </p:txBody>
      </p:sp>
      <p:sp>
        <p:nvSpPr>
          <p:cNvPr id="1360" name="Google Shape;1360;p41"/>
          <p:cNvSpPr txBox="1"/>
          <p:nvPr/>
        </p:nvSpPr>
        <p:spPr>
          <a:xfrm>
            <a:off x="1258575" y="1092646"/>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1C232"/>
                </a:solidFill>
                <a:latin typeface="Poppins Light"/>
                <a:ea typeface="Poppins Light"/>
                <a:cs typeface="Poppins Light"/>
                <a:sym typeface="Poppins Light"/>
              </a:rPr>
              <a:t>😉</a:t>
            </a:r>
            <a:endParaRPr sz="9600">
              <a:solidFill>
                <a:srgbClr val="F1C232"/>
              </a:solidFill>
              <a:latin typeface="Poppins Light"/>
              <a:ea typeface="Poppins Light"/>
              <a:cs typeface="Poppins Light"/>
              <a:sym typeface="Poppins Light"/>
            </a:endParaRPr>
          </a:p>
        </p:txBody>
      </p:sp>
      <p:sp>
        <p:nvSpPr>
          <p:cNvPr id="1361" name="Google Shape;1361;p4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1357290" y="2714626"/>
            <a:ext cx="614366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dirty="0" smtClean="0"/>
              <a:t>Dividend Investing</a:t>
            </a:r>
            <a:endParaRPr sz="4200"/>
          </a:p>
        </p:txBody>
      </p:sp>
      <p:sp>
        <p:nvSpPr>
          <p:cNvPr id="206" name="Google Shape;206;p20"/>
          <p:cNvSpPr txBox="1">
            <a:spLocks noGrp="1"/>
          </p:cNvSpPr>
          <p:nvPr>
            <p:ph type="subTitle" idx="4294967295"/>
          </p:nvPr>
        </p:nvSpPr>
        <p:spPr>
          <a:xfrm>
            <a:off x="2092625" y="3715776"/>
            <a:ext cx="4958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smtClean="0"/>
              <a:t>With recurring dividend payments, we invest in for as long as the company can support them, regardless of whether the company’s stock price is up or down</a:t>
            </a:r>
            <a:endParaRPr sz="1400"/>
          </a:p>
        </p:txBody>
      </p:sp>
      <p:grpSp>
        <p:nvGrpSpPr>
          <p:cNvPr id="207" name="Google Shape;207;p20"/>
          <p:cNvGrpSpPr/>
          <p:nvPr/>
        </p:nvGrpSpPr>
        <p:grpSpPr>
          <a:xfrm>
            <a:off x="3952298" y="309004"/>
            <a:ext cx="1738561" cy="1738545"/>
            <a:chOff x="6643075" y="3664250"/>
            <a:chExt cx="407950" cy="407975"/>
          </a:xfrm>
        </p:grpSpPr>
        <p:sp>
          <p:nvSpPr>
            <p:cNvPr id="208" name="Google Shape;20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0"/>
          <p:cNvGrpSpPr/>
          <p:nvPr/>
        </p:nvGrpSpPr>
        <p:grpSpPr>
          <a:xfrm rot="-587313">
            <a:off x="3850121" y="2274317"/>
            <a:ext cx="714809" cy="714768"/>
            <a:chOff x="576250" y="4319400"/>
            <a:chExt cx="442075" cy="442050"/>
          </a:xfrm>
        </p:grpSpPr>
        <p:sp>
          <p:nvSpPr>
            <p:cNvPr id="211" name="Google Shape;21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0"/>
          <p:cNvSpPr/>
          <p:nvPr/>
        </p:nvSpPr>
        <p:spPr>
          <a:xfrm>
            <a:off x="3536507" y="710554"/>
            <a:ext cx="271742" cy="25947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2697553">
            <a:off x="5327282" y="2038984"/>
            <a:ext cx="412519" cy="3938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5653628" y="1814107"/>
            <a:ext cx="165205" cy="15781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280074">
            <a:off x="3348230" y="1493219"/>
            <a:ext cx="165200" cy="1577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Final Project Workflow</a:t>
            </a:r>
            <a:endParaRPr/>
          </a:p>
        </p:txBody>
      </p:sp>
      <p:sp>
        <p:nvSpPr>
          <p:cNvPr id="194" name="Google Shape;194;p19"/>
          <p:cNvSpPr txBox="1">
            <a:spLocks noGrp="1"/>
          </p:cNvSpPr>
          <p:nvPr>
            <p:ph type="body" idx="1"/>
          </p:nvPr>
        </p:nvSpPr>
        <p:spPr>
          <a:xfrm>
            <a:off x="1069625" y="1739300"/>
            <a:ext cx="4608000" cy="2618400"/>
          </a:xfrm>
          <a:prstGeom prst="rect">
            <a:avLst/>
          </a:prstGeom>
        </p:spPr>
        <p:txBody>
          <a:bodyPr spcFirstLastPara="1" wrap="square" lIns="91425" tIns="91425" rIns="91425" bIns="91425" anchor="t" anchorCtr="0">
            <a:noAutofit/>
          </a:bodyPr>
          <a:lstStyle/>
          <a:p>
            <a:pPr marL="469900" lvl="0" indent="-342900" algn="l" rtl="0">
              <a:spcBef>
                <a:spcPts val="600"/>
              </a:spcBef>
              <a:spcAft>
                <a:spcPts val="0"/>
              </a:spcAft>
              <a:buSzPts val="1600"/>
              <a:buFont typeface="+mj-lt"/>
              <a:buAutoNum type="arabicPeriod"/>
            </a:pPr>
            <a:r>
              <a:rPr lang="en-US" dirty="0" smtClean="0">
                <a:solidFill>
                  <a:srgbClr val="00B050"/>
                </a:solidFill>
              </a:rPr>
              <a:t>Acquiring Dataset </a:t>
            </a:r>
            <a:r>
              <a:rPr lang="en-US" sz="1200" dirty="0" smtClean="0"/>
              <a:t>(Download financial statement from all public company listed in IDX)</a:t>
            </a:r>
          </a:p>
          <a:p>
            <a:pPr marL="469900" lvl="0" indent="-342900" algn="l" rtl="0">
              <a:spcBef>
                <a:spcPts val="600"/>
              </a:spcBef>
              <a:spcAft>
                <a:spcPts val="0"/>
              </a:spcAft>
              <a:buSzPts val="1600"/>
              <a:buFont typeface="+mj-lt"/>
              <a:buAutoNum type="arabicPeriod"/>
            </a:pPr>
            <a:r>
              <a:rPr lang="en-US" dirty="0" smtClean="0">
                <a:solidFill>
                  <a:srgbClr val="00B050"/>
                </a:solidFill>
              </a:rPr>
              <a:t>Manually copying </a:t>
            </a:r>
            <a:r>
              <a:rPr lang="en-US" dirty="0" smtClean="0"/>
              <a:t>into dataset formed in SQL and CSV</a:t>
            </a:r>
          </a:p>
          <a:p>
            <a:pPr marL="469900" lvl="0" indent="-342900" algn="l" rtl="0">
              <a:spcBef>
                <a:spcPts val="600"/>
              </a:spcBef>
              <a:spcAft>
                <a:spcPts val="0"/>
              </a:spcAft>
              <a:buSzPts val="1600"/>
              <a:buFont typeface="+mj-lt"/>
              <a:buAutoNum type="arabicPeriod"/>
            </a:pPr>
            <a:r>
              <a:rPr lang="en-US" dirty="0" smtClean="0">
                <a:solidFill>
                  <a:srgbClr val="00B050"/>
                </a:solidFill>
              </a:rPr>
              <a:t>Querying SQL </a:t>
            </a:r>
            <a:r>
              <a:rPr lang="en-US" dirty="0" smtClean="0"/>
              <a:t>(Exploratory Data Analysis) – New </a:t>
            </a:r>
            <a:r>
              <a:rPr lang="en-US" dirty="0" err="1" smtClean="0"/>
              <a:t>dataframe</a:t>
            </a:r>
            <a:r>
              <a:rPr lang="en-US" dirty="0" smtClean="0"/>
              <a:t> acquired!</a:t>
            </a:r>
          </a:p>
          <a:p>
            <a:pPr marL="469900" lvl="0" indent="-342900" algn="l" rtl="0">
              <a:spcBef>
                <a:spcPts val="600"/>
              </a:spcBef>
              <a:spcAft>
                <a:spcPts val="0"/>
              </a:spcAft>
              <a:buSzPts val="1600"/>
              <a:buFont typeface="+mj-lt"/>
              <a:buAutoNum type="arabicPeriod"/>
            </a:pPr>
            <a:r>
              <a:rPr lang="en-US" dirty="0" smtClean="0"/>
              <a:t>Model Building and Return based Evaluation </a:t>
            </a:r>
            <a:r>
              <a:rPr lang="en-US" dirty="0" smtClean="0">
                <a:solidFill>
                  <a:srgbClr val="00B050"/>
                </a:solidFill>
              </a:rPr>
              <a:t>(Hierarchical and </a:t>
            </a:r>
            <a:r>
              <a:rPr lang="en-US" dirty="0" err="1" smtClean="0">
                <a:solidFill>
                  <a:srgbClr val="00B050"/>
                </a:solidFill>
              </a:rPr>
              <a:t>KMeans</a:t>
            </a:r>
            <a:r>
              <a:rPr lang="en-US" dirty="0" smtClean="0">
                <a:solidFill>
                  <a:srgbClr val="00B050"/>
                </a:solidFill>
              </a:rPr>
              <a:t> Clustering)</a:t>
            </a:r>
          </a:p>
          <a:p>
            <a:pPr marL="469900" lvl="0" indent="-342900" algn="l" rtl="0">
              <a:spcBef>
                <a:spcPts val="600"/>
              </a:spcBef>
              <a:spcAft>
                <a:spcPts val="0"/>
              </a:spcAft>
              <a:buSzPts val="1600"/>
              <a:buFont typeface="+mj-lt"/>
              <a:buAutoNum type="arabicPeriod"/>
            </a:pPr>
            <a:r>
              <a:rPr lang="en-US" dirty="0" smtClean="0"/>
              <a:t>Domain Knowledge and Literature Study</a:t>
            </a:r>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lang="en-US" dirty="0" smtClean="0"/>
          </a:p>
          <a:p>
            <a:pPr marL="469900" lvl="0" indent="-342900" algn="l" rtl="0">
              <a:spcBef>
                <a:spcPts val="600"/>
              </a:spcBef>
              <a:spcAft>
                <a:spcPts val="0"/>
              </a:spcAft>
              <a:buSzPts val="1600"/>
              <a:buFont typeface="+mj-lt"/>
              <a:buAutoNum type="arabicPeriod"/>
            </a:pPr>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1069625" y="1928808"/>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Dividend safety</a:t>
            </a:r>
            <a:endParaRPr b="1"/>
          </a:p>
          <a:p>
            <a:pPr marL="0" lvl="0" indent="0" algn="l" rtl="0">
              <a:spcBef>
                <a:spcPts val="600"/>
              </a:spcBef>
              <a:spcAft>
                <a:spcPts val="0"/>
              </a:spcAft>
              <a:buNone/>
            </a:pPr>
            <a:r>
              <a:rPr lang="en" dirty="0" smtClean="0"/>
              <a:t>When looking at where to invest or buy a share, we seek dividend safety, which is typically measured by the </a:t>
            </a:r>
            <a:r>
              <a:rPr lang="en" b="1" dirty="0" smtClean="0">
                <a:solidFill>
                  <a:srgbClr val="FF0000"/>
                </a:solidFill>
              </a:rPr>
              <a:t>dividend payout ratio</a:t>
            </a:r>
            <a:r>
              <a:rPr lang="en" dirty="0" smtClean="0"/>
              <a:t>. If the stock </a:t>
            </a:r>
            <a:r>
              <a:rPr lang="en" b="1" dirty="0" smtClean="0">
                <a:solidFill>
                  <a:srgbClr val="FF0000"/>
                </a:solidFill>
              </a:rPr>
              <a:t>dividend payout ratio is high</a:t>
            </a:r>
            <a:r>
              <a:rPr lang="en" dirty="0" smtClean="0"/>
              <a:t>, then that company is likely a </a:t>
            </a:r>
            <a:r>
              <a:rPr lang="en" dirty="0" smtClean="0">
                <a:solidFill>
                  <a:srgbClr val="FF0000"/>
                </a:solidFill>
              </a:rPr>
              <a:t>safe choice for dividend investing</a:t>
            </a:r>
            <a:endParaRPr>
              <a:solidFill>
                <a:srgbClr val="FF0000"/>
              </a:solidFill>
            </a:endParaRPr>
          </a:p>
        </p:txBody>
      </p:sp>
      <p:sp>
        <p:nvSpPr>
          <p:cNvPr id="225" name="Google Shape;225;p21"/>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What to look for when investing in dividends</a:t>
            </a:r>
            <a:endParaRPr sz="3200"/>
          </a:p>
        </p:txBody>
      </p:sp>
      <p:sp>
        <p:nvSpPr>
          <p:cNvPr id="226" name="Google Shape;226;p21"/>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High Yields</a:t>
            </a:r>
            <a:endParaRPr b="1"/>
          </a:p>
          <a:p>
            <a:pPr marL="0" lvl="0" indent="0" algn="l" rtl="0">
              <a:spcBef>
                <a:spcPts val="600"/>
              </a:spcBef>
              <a:spcAft>
                <a:spcPts val="0"/>
              </a:spcAft>
              <a:buNone/>
            </a:pPr>
            <a:r>
              <a:rPr lang="en" dirty="0" smtClean="0"/>
              <a:t>A dividend yield is a calculation that determines how much money we will earn for every rupiah invested at the current price based on the current dividend rate. To calculate it, we divide our </a:t>
            </a:r>
            <a:r>
              <a:rPr lang="en" dirty="0" smtClean="0">
                <a:solidFill>
                  <a:srgbClr val="FF0000"/>
                </a:solidFill>
              </a:rPr>
              <a:t>cash dividend </a:t>
            </a:r>
            <a:r>
              <a:rPr lang="en" dirty="0" smtClean="0"/>
              <a:t>by </a:t>
            </a:r>
            <a:r>
              <a:rPr lang="en" dirty="0" smtClean="0">
                <a:solidFill>
                  <a:srgbClr val="FF0000"/>
                </a:solidFill>
              </a:rPr>
              <a:t>the share price.</a:t>
            </a:r>
            <a:endParaRPr>
              <a:solidFill>
                <a:srgbClr val="FF0000"/>
              </a:solidFill>
            </a:endParaRPr>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Beware of Dividend Traps</a:t>
            </a:r>
            <a:endParaRPr/>
          </a:p>
        </p:txBody>
      </p:sp>
      <p:sp>
        <p:nvSpPr>
          <p:cNvPr id="239" name="Google Shape;239;p22"/>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Dividend Yield are on a par</a:t>
            </a:r>
            <a:endParaRPr b="1"/>
          </a:p>
          <a:p>
            <a:pPr marL="0" lvl="0" indent="0" algn="l" rtl="0">
              <a:spcBef>
                <a:spcPts val="600"/>
              </a:spcBef>
              <a:spcAft>
                <a:spcPts val="0"/>
              </a:spcAft>
              <a:buNone/>
            </a:pPr>
            <a:r>
              <a:rPr lang="en-US" dirty="0" smtClean="0"/>
              <a:t>W</a:t>
            </a:r>
            <a:r>
              <a:rPr lang="en" dirty="0" smtClean="0"/>
              <a:t>e can look at the other companies in the same industry and compare their dividend yields to make sure they are on a par. </a:t>
            </a:r>
            <a:r>
              <a:rPr lang="en" dirty="0" smtClean="0">
                <a:solidFill>
                  <a:srgbClr val="FF0000"/>
                </a:solidFill>
              </a:rPr>
              <a:t>High yield can sometimes indicate that a company is in financial trouble</a:t>
            </a:r>
            <a:endParaRPr>
              <a:solidFill>
                <a:srgbClr val="FF0000"/>
              </a:solidFill>
            </a:endParaRPr>
          </a:p>
        </p:txBody>
      </p:sp>
      <p:sp>
        <p:nvSpPr>
          <p:cNvPr id="240" name="Google Shape;240;p22"/>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High Dividend Growth Rate</a:t>
            </a:r>
            <a:endParaRPr b="1"/>
          </a:p>
          <a:p>
            <a:pPr marL="0" lvl="0" indent="0" algn="l" rtl="0">
              <a:spcBef>
                <a:spcPts val="600"/>
              </a:spcBef>
              <a:spcAft>
                <a:spcPts val="0"/>
              </a:spcAft>
              <a:buNone/>
            </a:pPr>
            <a:r>
              <a:rPr lang="en" dirty="0" smtClean="0"/>
              <a:t>Investors buy stock in companies that currently paying lower than average dividend, but are growing extremely quickly. </a:t>
            </a:r>
            <a:endParaRPr/>
          </a:p>
        </p:txBody>
      </p:sp>
      <p:sp>
        <p:nvSpPr>
          <p:cNvPr id="241" name="Google Shape;241;p22"/>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Industry Health</a:t>
            </a:r>
            <a:endParaRPr b="1"/>
          </a:p>
          <a:p>
            <a:pPr marL="0" lvl="0" indent="0" algn="l" rtl="0">
              <a:spcBef>
                <a:spcPts val="600"/>
              </a:spcBef>
              <a:spcAft>
                <a:spcPts val="0"/>
              </a:spcAft>
              <a:buNone/>
            </a:pPr>
            <a:r>
              <a:rPr lang="en-US" dirty="0" smtClean="0"/>
              <a:t>We can look at the industry’s history and the current climate around it; for example, many investors speculate that healthcare services will boom in the next two or three decades.</a:t>
            </a:r>
            <a:endParaRPr/>
          </a:p>
          <a:p>
            <a:pPr marL="0" lvl="0" indent="0" algn="l" rtl="0">
              <a:spcBef>
                <a:spcPts val="600"/>
              </a:spcBef>
              <a:spcAft>
                <a:spcPts val="0"/>
              </a:spcAft>
              <a:buNone/>
            </a:pPr>
            <a:endParaRPr/>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pic>
        <p:nvPicPr>
          <p:cNvPr id="243" name="Google Shape;243;p22"/>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5976</TotalTime>
  <Words>2539</Words>
  <PresentationFormat>On-screen Show (16:9)</PresentationFormat>
  <Paragraphs>268</Paragraphs>
  <Slides>50</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Poppins</vt:lpstr>
      <vt:lpstr>Poppins Light</vt:lpstr>
      <vt:lpstr>Calibri</vt:lpstr>
      <vt:lpstr>Arial Rounded MT Bold</vt:lpstr>
      <vt:lpstr>Cymbeline template</vt:lpstr>
      <vt:lpstr>Machine Learning in Allocating and Building our Stock Portfolio</vt:lpstr>
      <vt:lpstr>Hello!</vt:lpstr>
      <vt:lpstr>Background</vt:lpstr>
      <vt:lpstr>OUR GOAL</vt:lpstr>
      <vt:lpstr>Slide 5</vt:lpstr>
      <vt:lpstr>Dividend Investing</vt:lpstr>
      <vt:lpstr>Final Project Workflow</vt:lpstr>
      <vt:lpstr>What to look for when investing in dividends</vt:lpstr>
      <vt:lpstr>Beware of Dividend Traps</vt:lpstr>
      <vt:lpstr>How to decide if dividend investing is a good idea</vt:lpstr>
      <vt:lpstr>We must determine if investing is worth the risk in the stock market and if we are willing to wait to see a return on our investment</vt:lpstr>
      <vt:lpstr>Analysis for Risk Management in Stock Market Investing</vt:lpstr>
      <vt:lpstr>Workflow</vt:lpstr>
      <vt:lpstr>Fundamental Analysis</vt:lpstr>
      <vt:lpstr>Fundamental Analysis  and  Fact Finding</vt:lpstr>
      <vt:lpstr>1st Dataset Feature</vt:lpstr>
      <vt:lpstr>Technical Analysis</vt:lpstr>
      <vt:lpstr>Technical Analysis Workflow</vt:lpstr>
      <vt:lpstr>Portfolio Selection using Clustering</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HRP Documentation</vt:lpstr>
      <vt:lpstr>HRP Documentation</vt:lpstr>
      <vt:lpstr>Slide 36</vt:lpstr>
      <vt:lpstr>Slide 37</vt:lpstr>
      <vt:lpstr>Slide 38</vt:lpstr>
      <vt:lpstr>Slide 39</vt:lpstr>
      <vt:lpstr>Slide 40</vt:lpstr>
      <vt:lpstr>Slide 41</vt:lpstr>
      <vt:lpstr>Slide 42</vt:lpstr>
      <vt:lpstr>Slide 43</vt:lpstr>
      <vt:lpstr>Slide 44</vt:lpstr>
      <vt:lpstr>Slide 45</vt:lpstr>
      <vt:lpstr>Slide 46</vt:lpstr>
      <vt:lpstr>Thanks!</vt:lpstr>
      <vt:lpstr>Slide 48</vt:lpstr>
      <vt:lpstr>Diagrams and infographics</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Risk Mangement using Machine Learning in Allocating and Building your Asset Portfolio</dc:title>
  <cp:lastModifiedBy>user</cp:lastModifiedBy>
  <cp:revision>580</cp:revision>
  <dcterms:modified xsi:type="dcterms:W3CDTF">2020-08-22T13:22:14Z</dcterms:modified>
</cp:coreProperties>
</file>