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Nuni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193213-43CA-418E-A9D2-0BC9A0B3B52B}">
  <a:tblStyle styleId="{2E193213-43CA-418E-A9D2-0BC9A0B3B5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Nunito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Nunito-italic.fntdata"/><Relationship Id="rId14" Type="http://schemas.openxmlformats.org/officeDocument/2006/relationships/slide" Target="slides/slide8.xml"/><Relationship Id="rId36" Type="http://schemas.openxmlformats.org/officeDocument/2006/relationships/font" Target="fonts/Nuni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f27977277_6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f27977277_6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f2797727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8f2797727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f27977277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8f27977277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1ae40b3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d1ae40b3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d1aff9418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d1aff9418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90bd8f52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c90bd8f52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c90bd8f52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c90bd8f52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1907c0f2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d1907c0f2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90bd8f52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90bd8f52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d1907c0f2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d1907c0f2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d1907c0f2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d1907c0f2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d1907c0f2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d1907c0f2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d1aff9418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d1aff9418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d1907c0f2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d1907c0f2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d1aff94188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d1aff9418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d1aff9418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d1aff9418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7ec5565d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7ec5565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7ec5565d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7ec5565d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90bd8f52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90bd8f52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90bd8f52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90bd8f52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90bd8f52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90bd8f5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90bd8f52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c90bd8f52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f279772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f279772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041225" y="1035163"/>
            <a:ext cx="7260600" cy="21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ANALYZATION AND </a:t>
            </a:r>
            <a:r>
              <a:rPr lang="en">
                <a:solidFill>
                  <a:schemeClr val="lt1"/>
                </a:solidFill>
              </a:rPr>
              <a:t>DETECTION</a:t>
            </a:r>
            <a:r>
              <a:rPr lang="en">
                <a:solidFill>
                  <a:schemeClr val="lt1"/>
                </a:solidFill>
              </a:rPr>
              <a:t> OF PCOS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233325" y="2786650"/>
            <a:ext cx="28764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42889"/>
              <a:buNone/>
            </a:pPr>
            <a:r>
              <a:rPr b="1" lang="en" sz="2180">
                <a:solidFill>
                  <a:schemeClr val="lt1"/>
                </a:solidFill>
              </a:rPr>
              <a:t>By:</a:t>
            </a:r>
            <a:endParaRPr b="1" sz="218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80">
                <a:solidFill>
                  <a:schemeClr val="lt1"/>
                </a:solidFill>
              </a:rPr>
              <a:t>Cindy Hightower</a:t>
            </a:r>
            <a:endParaRPr b="1" sz="218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80">
                <a:solidFill>
                  <a:schemeClr val="lt1"/>
                </a:solidFill>
              </a:rPr>
              <a:t>Aprian Torang</a:t>
            </a:r>
            <a:endParaRPr b="1" sz="218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80">
                <a:solidFill>
                  <a:schemeClr val="lt1"/>
                </a:solidFill>
              </a:rPr>
              <a:t>Afifah Muhsinatu Mardiah</a:t>
            </a:r>
            <a:endParaRPr b="1" sz="218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80">
                <a:solidFill>
                  <a:schemeClr val="lt1"/>
                </a:solidFill>
              </a:rPr>
              <a:t>Polina Savina</a:t>
            </a:r>
            <a:endParaRPr b="1" sz="2180">
              <a:solidFill>
                <a:schemeClr val="lt1"/>
              </a:solidFill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75" y="1396250"/>
            <a:ext cx="2351025" cy="23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311700" y="272550"/>
            <a:ext cx="8520600" cy="572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2"/>
                </a:solidFill>
              </a:rPr>
              <a:t>Hypothesis Test for Body Mass Index</a:t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22"/>
          <p:cNvCxnSpPr/>
          <p:nvPr/>
        </p:nvCxnSpPr>
        <p:spPr>
          <a:xfrm>
            <a:off x="288225" y="1017725"/>
            <a:ext cx="640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5" name="Google Shape;2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113" y="1085213"/>
            <a:ext cx="5972175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2"/>
          <p:cNvSpPr txBox="1"/>
          <p:nvPr/>
        </p:nvSpPr>
        <p:spPr>
          <a:xfrm>
            <a:off x="6694725" y="845250"/>
            <a:ext cx="246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186850" y="1085225"/>
            <a:ext cx="3063900" cy="3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This visualization </a:t>
            </a:r>
            <a:r>
              <a:rPr lang="en" sz="1300">
                <a:solidFill>
                  <a:schemeClr val="dk2"/>
                </a:solidFill>
              </a:rPr>
              <a:t>illustrates</a:t>
            </a:r>
            <a:r>
              <a:rPr lang="en" sz="1300">
                <a:solidFill>
                  <a:schemeClr val="dk2"/>
                </a:solidFill>
              </a:rPr>
              <a:t> the BMI among the patients with PCOS and without PCOS. 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The left box corresponds with patients </a:t>
            </a:r>
            <a:r>
              <a:rPr lang="en" sz="1300">
                <a:solidFill>
                  <a:schemeClr val="dk2"/>
                </a:solidFill>
              </a:rPr>
              <a:t>that</a:t>
            </a:r>
            <a:r>
              <a:rPr lang="en" sz="1300">
                <a:solidFill>
                  <a:schemeClr val="dk2"/>
                </a:solidFill>
              </a:rPr>
              <a:t> do not have PCOS and the right box is for patients that have PCOS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The line within the box indicates if the BMI for patients with PCOS is higher or lower. The BMI is higher for </a:t>
            </a:r>
            <a:r>
              <a:rPr lang="en" sz="1300">
                <a:solidFill>
                  <a:schemeClr val="dk2"/>
                </a:solidFill>
              </a:rPr>
              <a:t>patients</a:t>
            </a:r>
            <a:r>
              <a:rPr lang="en" sz="1300">
                <a:solidFill>
                  <a:schemeClr val="dk2"/>
                </a:solidFill>
              </a:rPr>
              <a:t> with PCOS which we can see on the right </a:t>
            </a:r>
            <a:r>
              <a:rPr lang="en" sz="1300">
                <a:solidFill>
                  <a:schemeClr val="dk2"/>
                </a:solidFill>
              </a:rPr>
              <a:t>side of the boxplot. The BMI can impact infertility in people just because a lot of things come into play when your weight is either higher or lower.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18" name="Google Shape;218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22"/>
          <p:cNvSpPr txBox="1"/>
          <p:nvPr/>
        </p:nvSpPr>
        <p:spPr>
          <a:xfrm>
            <a:off x="4136200" y="4543675"/>
            <a:ext cx="12525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Non PCOS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6732750" y="4645075"/>
            <a:ext cx="913500" cy="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PCOS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31300"/>
            <a:ext cx="8520600" cy="572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2"/>
                </a:solidFill>
              </a:rPr>
              <a:t>Hypothesis</a:t>
            </a:r>
            <a:r>
              <a:rPr b="1" i="1" lang="en">
                <a:solidFill>
                  <a:schemeClr val="dk2"/>
                </a:solidFill>
              </a:rPr>
              <a:t> </a:t>
            </a:r>
            <a:r>
              <a:rPr b="1" i="1" lang="en">
                <a:solidFill>
                  <a:schemeClr val="dk2"/>
                </a:solidFill>
              </a:rPr>
              <a:t>Visualizations</a:t>
            </a:r>
            <a:r>
              <a:rPr b="1" i="1" lang="en">
                <a:solidFill>
                  <a:schemeClr val="dk2"/>
                </a:solidFill>
              </a:rPr>
              <a:t> for Hormonal Levels</a:t>
            </a:r>
            <a:endParaRPr b="1" i="1">
              <a:solidFill>
                <a:schemeClr val="dk2"/>
              </a:solidFill>
            </a:endParaRPr>
          </a:p>
        </p:txBody>
      </p:sp>
      <p:pic>
        <p:nvPicPr>
          <p:cNvPr id="226" name="Google Shape;2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400" y="1231625"/>
            <a:ext cx="5895975" cy="34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3"/>
          <p:cNvSpPr txBox="1"/>
          <p:nvPr/>
        </p:nvSpPr>
        <p:spPr>
          <a:xfrm>
            <a:off x="134450" y="1604050"/>
            <a:ext cx="2987100" cy="22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This visualization illustrates the Hormonal levels among the patients with PCOS and without PCOS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From this we can see that patients with PCOS and without PCOS tend to have roughly the same levels for hormonal balance. Patients with PCOS have a higher level. The gap is very small.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3"/>
          <p:cNvSpPr txBox="1"/>
          <p:nvPr/>
        </p:nvSpPr>
        <p:spPr>
          <a:xfrm>
            <a:off x="4136200" y="4605925"/>
            <a:ext cx="952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Non PCOS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6758850" y="4605925"/>
            <a:ext cx="1513500" cy="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PCOS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2947500" y="2124025"/>
            <a:ext cx="31221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PCOS </a:t>
            </a:r>
            <a:endParaRPr/>
          </a:p>
        </p:txBody>
      </p:sp>
      <p:sp>
        <p:nvSpPr>
          <p:cNvPr id="236" name="Google Shape;236;p24"/>
          <p:cNvSpPr/>
          <p:nvPr/>
        </p:nvSpPr>
        <p:spPr>
          <a:xfrm>
            <a:off x="2719500" y="1704675"/>
            <a:ext cx="3705000" cy="16257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1103575" y="778425"/>
            <a:ext cx="24831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INSULIN PCOS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5882500" y="886800"/>
            <a:ext cx="27588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 PILL PCOS 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610925" y="3842850"/>
            <a:ext cx="31221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INFLAMMATORY</a:t>
            </a:r>
            <a:r>
              <a:rPr lang="en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PCOS 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6143500" y="3785850"/>
            <a:ext cx="22368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ADRENAL PCOS 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4"/>
          <p:cNvSpPr/>
          <p:nvPr/>
        </p:nvSpPr>
        <p:spPr>
          <a:xfrm>
            <a:off x="917800" y="674100"/>
            <a:ext cx="2331000" cy="9165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4"/>
          <p:cNvSpPr/>
          <p:nvPr/>
        </p:nvSpPr>
        <p:spPr>
          <a:xfrm>
            <a:off x="5724850" y="610925"/>
            <a:ext cx="2655600" cy="10542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571500" y="3616200"/>
            <a:ext cx="3122100" cy="10542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4"/>
          <p:cNvSpPr/>
          <p:nvPr/>
        </p:nvSpPr>
        <p:spPr>
          <a:xfrm>
            <a:off x="5961375" y="3616200"/>
            <a:ext cx="2808300" cy="10542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5" name="Google Shape;245;p24"/>
          <p:cNvCxnSpPr>
            <a:stCxn id="241" idx="5"/>
            <a:endCxn id="236" idx="1"/>
          </p:cNvCxnSpPr>
          <p:nvPr/>
        </p:nvCxnSpPr>
        <p:spPr>
          <a:xfrm>
            <a:off x="2907433" y="1456382"/>
            <a:ext cx="354600" cy="4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4"/>
          <p:cNvCxnSpPr>
            <a:stCxn id="242" idx="4"/>
            <a:endCxn id="236" idx="7"/>
          </p:cNvCxnSpPr>
          <p:nvPr/>
        </p:nvCxnSpPr>
        <p:spPr>
          <a:xfrm flipH="1">
            <a:off x="5882050" y="1665125"/>
            <a:ext cx="1170600" cy="27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4"/>
          <p:cNvCxnSpPr>
            <a:stCxn id="236" idx="5"/>
            <a:endCxn id="244" idx="0"/>
          </p:cNvCxnSpPr>
          <p:nvPr/>
        </p:nvCxnSpPr>
        <p:spPr>
          <a:xfrm>
            <a:off x="5881915" y="3092297"/>
            <a:ext cx="1483500" cy="52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4"/>
          <p:cNvCxnSpPr>
            <a:stCxn id="236" idx="3"/>
            <a:endCxn id="243" idx="0"/>
          </p:cNvCxnSpPr>
          <p:nvPr/>
        </p:nvCxnSpPr>
        <p:spPr>
          <a:xfrm flipH="1">
            <a:off x="2132585" y="3092297"/>
            <a:ext cx="1129500" cy="52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5" name="Google Shape;2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25" y="364275"/>
            <a:ext cx="8085937" cy="4414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100" y="2634600"/>
            <a:ext cx="8271791" cy="190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6"/>
          <p:cNvSpPr txBox="1"/>
          <p:nvPr>
            <p:ph type="title"/>
          </p:nvPr>
        </p:nvSpPr>
        <p:spPr>
          <a:xfrm>
            <a:off x="311700" y="26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700">
                <a:solidFill>
                  <a:srgbClr val="202124"/>
                </a:solidFill>
                <a:highlight>
                  <a:srgbClr val="FFFFFF"/>
                </a:highlight>
              </a:rPr>
              <a:t>PYCARET</a:t>
            </a:r>
            <a:endParaRPr b="1" sz="2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262" name="Google Shape;2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8250" y="548650"/>
            <a:ext cx="4821324" cy="15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025" y="824350"/>
            <a:ext cx="6783975" cy="39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7"/>
          <p:cNvSpPr txBox="1"/>
          <p:nvPr>
            <p:ph type="title"/>
          </p:nvPr>
        </p:nvSpPr>
        <p:spPr>
          <a:xfrm>
            <a:off x="311700" y="26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700">
                <a:solidFill>
                  <a:srgbClr val="202124"/>
                </a:solidFill>
                <a:highlight>
                  <a:srgbClr val="FFFFFF"/>
                </a:highlight>
              </a:rPr>
              <a:t>VARIABLE IMPORTANCE</a:t>
            </a:r>
            <a:endParaRPr b="1" sz="2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23484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8"/>
          <p:cNvSpPr txBox="1"/>
          <p:nvPr/>
        </p:nvSpPr>
        <p:spPr>
          <a:xfrm>
            <a:off x="4498600" y="3802650"/>
            <a:ext cx="4299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Features towards the top have a greater overall impact on model outcomes. Positive SHAP values typically indicate an increase in the prediction value due to that feature, whereas negative values indicate a decrease.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28"/>
          <p:cNvSpPr txBox="1"/>
          <p:nvPr>
            <p:ph type="title"/>
          </p:nvPr>
        </p:nvSpPr>
        <p:spPr>
          <a:xfrm>
            <a:off x="1147625" y="26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22222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700">
                <a:solidFill>
                  <a:srgbClr val="202124"/>
                </a:solidFill>
                <a:highlight>
                  <a:srgbClr val="FFFFFF"/>
                </a:highlight>
              </a:rPr>
              <a:t>SHAP VALUE</a:t>
            </a:r>
            <a:endParaRPr b="1" sz="2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700" y="638325"/>
            <a:ext cx="4750176" cy="185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4" name="Google Shape;284;p29"/>
          <p:cNvSpPr txBox="1"/>
          <p:nvPr/>
        </p:nvSpPr>
        <p:spPr>
          <a:xfrm>
            <a:off x="254925" y="2728225"/>
            <a:ext cx="85494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Precision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For class 0, the model's precision is 0.69, meaning 69% of the predicted class 0 instances are actually class 0. For class 1, it's 0.80, meaning 80% of the predicted class 1 instances are actually class 1.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Recall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For class 0, the recall is 0.99, meaning the model correctly identifies 99% of all actual class 0 instances. For class 1, the recall is much lower at 0.08, meaning it only identifies 8% of all actual class 1 instances.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F1-Score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A harmonic mean of precision and recall, giving a balance between the two. For class 0, the F1-score is 0.81, indicating a good balance between precision and recall. For class 1, the F1-score is very low at 0.14, reflecting the poor recall.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Support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The number of actual occurrences of each class in the dataset. There are 110 instances of class 0 and 53 instances of class 1.</a:t>
            </a:r>
            <a:endParaRPr b="1"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5" name="Google Shape;2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419" y="1455250"/>
            <a:ext cx="3509451" cy="103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29"/>
          <p:cNvSpPr txBox="1"/>
          <p:nvPr>
            <p:ph type="title"/>
          </p:nvPr>
        </p:nvSpPr>
        <p:spPr>
          <a:xfrm>
            <a:off x="302425" y="267150"/>
            <a:ext cx="8350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700">
                <a:solidFill>
                  <a:srgbClr val="202124"/>
                </a:solidFill>
                <a:highlight>
                  <a:srgbClr val="FFFFFF"/>
                </a:highlight>
              </a:rPr>
              <a:t>F1-SCORE</a:t>
            </a:r>
            <a:endParaRPr b="1" sz="2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75" y="257175"/>
            <a:ext cx="5381625" cy="4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0"/>
          <p:cNvSpPr txBox="1"/>
          <p:nvPr/>
        </p:nvSpPr>
        <p:spPr>
          <a:xfrm>
            <a:off x="5695175" y="1801700"/>
            <a:ext cx="30000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Confusion Matrix</a:t>
            </a:r>
            <a:endParaRPr b="1"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Top-Left: True Negatives (TN) – Correct non-PCOS predictions.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Top-Right: False Positives (FP) – Non-PCOS cases incorrectly classified as PCOS.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Bottom-Left: False Negatives (FN) – PCOS cases incorrectly classified as non-PCOS.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Bottom-Right: True Positives (TP) – Correct PCOS predictions.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30"/>
          <p:cNvSpPr txBox="1"/>
          <p:nvPr>
            <p:ph type="title"/>
          </p:nvPr>
        </p:nvSpPr>
        <p:spPr>
          <a:xfrm>
            <a:off x="1292625" y="257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22222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700">
                <a:solidFill>
                  <a:srgbClr val="202124"/>
                </a:solidFill>
                <a:highlight>
                  <a:srgbClr val="FFFFFF"/>
                </a:highlight>
              </a:rPr>
              <a:t>CONFUSION MATRIX</a:t>
            </a:r>
            <a:endParaRPr b="1" sz="2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475" y="1057050"/>
            <a:ext cx="4196050" cy="2533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01" name="Google Shape;301;p31"/>
          <p:cNvSpPr txBox="1"/>
          <p:nvPr/>
        </p:nvSpPr>
        <p:spPr>
          <a:xfrm>
            <a:off x="321075" y="3675525"/>
            <a:ext cx="8615100" cy="12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Although the model's precision is high at 0.8, indicating that 80% of its positive PCOS predictions are correct, the low recall rate significantly limits the model's overall effectiveness, as it misses many actual cases.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76200" marR="38100" rtl="0" algn="l">
              <a:lnSpc>
                <a:spcPct val="160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31"/>
          <p:cNvSpPr txBox="1"/>
          <p:nvPr/>
        </p:nvSpPr>
        <p:spPr>
          <a:xfrm>
            <a:off x="5101000" y="1521575"/>
            <a:ext cx="30000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The recall of 0.0755, meaning the model correctly identifies only about </a:t>
            </a:r>
            <a:r>
              <a:rPr b="1" lang="en" sz="1200">
                <a:solidFill>
                  <a:srgbClr val="0D0D0D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7.55% of all actual PCOS cases</a:t>
            </a:r>
            <a:r>
              <a:rPr lang="en" sz="1200">
                <a:solidFill>
                  <a:srgbClr val="0D0D0D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, is </a:t>
            </a:r>
            <a:r>
              <a:rPr b="1" lang="en" sz="1200">
                <a:solidFill>
                  <a:srgbClr val="0D0D0D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quite low</a:t>
            </a:r>
            <a:r>
              <a:rPr lang="en" sz="1200">
                <a:solidFill>
                  <a:srgbClr val="0D0D0D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. This suggests that the model </a:t>
            </a:r>
            <a:r>
              <a:rPr b="1" lang="en" sz="1200">
                <a:solidFill>
                  <a:srgbClr val="0D0D0D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fails to detect the majority of true PCOS cases</a:t>
            </a:r>
            <a:r>
              <a:rPr lang="en" sz="1200">
                <a:solidFill>
                  <a:srgbClr val="0D0D0D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, which is concerning for a diagnostic tool meant for early detection. Such a low recall rate could lead to many undiagnosed individuals.</a:t>
            </a:r>
            <a:endParaRPr/>
          </a:p>
        </p:txBody>
      </p:sp>
      <p:sp>
        <p:nvSpPr>
          <p:cNvPr id="303" name="Google Shape;303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31"/>
          <p:cNvSpPr txBox="1"/>
          <p:nvPr>
            <p:ph type="title"/>
          </p:nvPr>
        </p:nvSpPr>
        <p:spPr>
          <a:xfrm>
            <a:off x="1292625" y="257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22222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700">
                <a:solidFill>
                  <a:srgbClr val="202124"/>
                </a:solidFill>
                <a:highlight>
                  <a:srgbClr val="FFFFFF"/>
                </a:highlight>
              </a:rPr>
              <a:t>CONFUSION MATRIX</a:t>
            </a:r>
            <a:endParaRPr b="1" sz="2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245400" y="794250"/>
            <a:ext cx="4222500" cy="3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1" i="1"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Explore the PCOS dataset to understand its structure and features.</a:t>
            </a:r>
            <a:endParaRPr b="1" i="1"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1" i="1"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Identify missing values, outliers, and patterns in the data.</a:t>
            </a:r>
            <a:endParaRPr b="1" i="1"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1" i="1"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Select relevant physical and clinical parameters for PCOS and infertility detection.</a:t>
            </a:r>
            <a:endParaRPr b="1" i="1"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1" i="1"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Perform any necessary preprocessing steps, such as handling missing values or encoding categorical variables.</a:t>
            </a:r>
            <a:endParaRPr b="1" i="1"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1" i="1"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Choose appropriate machine learning models for binary classification (e.g., Logistic Regression)</a:t>
            </a:r>
            <a:endParaRPr b="1" i="1" sz="1400">
              <a:solidFill>
                <a:schemeClr val="dk2"/>
              </a:solidFill>
            </a:endParaRPr>
          </a:p>
        </p:txBody>
      </p:sp>
      <p:sp>
        <p:nvSpPr>
          <p:cNvPr id="137" name="Google Shape;137;p14"/>
          <p:cNvSpPr txBox="1"/>
          <p:nvPr>
            <p:ph idx="1" type="subTitle"/>
          </p:nvPr>
        </p:nvSpPr>
        <p:spPr>
          <a:xfrm>
            <a:off x="4572000" y="794250"/>
            <a:ext cx="42225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1" i="1"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Train the model on the training set and evaluate its performance on the testing set.</a:t>
            </a:r>
            <a:endParaRPr b="1" i="1"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1" i="1"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Explore different classification metrics (accuracy, precision, recall, F1 score).</a:t>
            </a:r>
            <a:endParaRPr b="1" i="1"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1" i="1"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Formulate hypotheses related to PCOS and infertility based on the dataset.</a:t>
            </a:r>
            <a:endParaRPr b="1" i="1"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1" i="1"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 appropriate statistical tests to test these hypotheses.</a:t>
            </a:r>
            <a:endParaRPr b="1" i="1"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1" i="1"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visualizations to support your findings and enhance the interpretability of the model.</a:t>
            </a:r>
            <a:endParaRPr b="1" i="1"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1" i="1"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Summarize your results, including key insights into physical and clinical parameters associated with PCOS and infertility.</a:t>
            </a:r>
            <a:endParaRPr b="1" i="1" sz="1400">
              <a:solidFill>
                <a:schemeClr val="dk2"/>
              </a:solidFill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2916125" y="35422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TASKS</a:t>
            </a:r>
            <a:endParaRPr sz="2200"/>
          </a:p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/>
          <p:nvPr/>
        </p:nvSpPr>
        <p:spPr>
          <a:xfrm>
            <a:off x="315750" y="4388625"/>
            <a:ext cx="539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Conclusion 1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since the AMH level is most likely to be </a:t>
            </a: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relevant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it indicates that those with PCOS have higher AMH value.</a:t>
            </a:r>
            <a:endParaRPr/>
          </a:p>
        </p:txBody>
      </p:sp>
      <p:sp>
        <p:nvSpPr>
          <p:cNvPr id="310" name="Google Shape;310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1" name="Google Shape;3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50" y="697175"/>
            <a:ext cx="5355175" cy="2936188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2"/>
          <p:cNvSpPr txBox="1"/>
          <p:nvPr/>
        </p:nvSpPr>
        <p:spPr>
          <a:xfrm>
            <a:off x="479625" y="3633375"/>
            <a:ext cx="490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40C2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Higher AMH values (greater than 1 ng/mL) usually signify that a woman has a normal ovarian reserve</a:t>
            </a:r>
            <a:r>
              <a:rPr lang="en" sz="1000">
                <a:solidFill>
                  <a:srgbClr val="1F1F1F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highlight>
                <a:schemeClr val="dk1"/>
              </a:highlight>
            </a:endParaRPr>
          </a:p>
        </p:txBody>
      </p:sp>
      <p:pic>
        <p:nvPicPr>
          <p:cNvPr id="313" name="Google Shape;3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1857" y="0"/>
            <a:ext cx="2844018" cy="345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0021" y="3454250"/>
            <a:ext cx="2536103" cy="14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2"/>
          <p:cNvSpPr txBox="1"/>
          <p:nvPr/>
        </p:nvSpPr>
        <p:spPr>
          <a:xfrm>
            <a:off x="6209276" y="139059"/>
            <a:ext cx="553200" cy="17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2"/>
          <p:cNvSpPr txBox="1"/>
          <p:nvPr/>
        </p:nvSpPr>
        <p:spPr>
          <a:xfrm>
            <a:off x="6148426" y="3480984"/>
            <a:ext cx="553200" cy="17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2"/>
          <p:cNvSpPr txBox="1"/>
          <p:nvPr>
            <p:ph type="title"/>
          </p:nvPr>
        </p:nvSpPr>
        <p:spPr>
          <a:xfrm>
            <a:off x="302425" y="267150"/>
            <a:ext cx="8350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700">
                <a:solidFill>
                  <a:srgbClr val="202124"/>
                </a:solidFill>
                <a:highlight>
                  <a:srgbClr val="FFFFFF"/>
                </a:highlight>
              </a:rPr>
              <a:t>CONCLUSION</a:t>
            </a:r>
            <a:endParaRPr b="1" sz="2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/>
          <p:nvPr/>
        </p:nvSpPr>
        <p:spPr>
          <a:xfrm>
            <a:off x="229050" y="3905725"/>
            <a:ext cx="868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Conclusion 4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LH level is </a:t>
            </a: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likely 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relevant 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women with PCOS compared to those without, supported by the significant difference in the graph.</a:t>
            </a:r>
            <a:endParaRPr/>
          </a:p>
        </p:txBody>
      </p:sp>
      <p:pic>
        <p:nvPicPr>
          <p:cNvPr id="323" name="Google Shape;3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25" y="1305625"/>
            <a:ext cx="4233825" cy="2368577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5" name="Google Shape;32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1557" y="-1425"/>
            <a:ext cx="2844018" cy="34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3"/>
          <p:cNvSpPr txBox="1"/>
          <p:nvPr/>
        </p:nvSpPr>
        <p:spPr>
          <a:xfrm>
            <a:off x="5944851" y="1802384"/>
            <a:ext cx="553200" cy="17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9721" y="3452825"/>
            <a:ext cx="2536103" cy="14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3"/>
          <p:cNvSpPr txBox="1"/>
          <p:nvPr/>
        </p:nvSpPr>
        <p:spPr>
          <a:xfrm>
            <a:off x="5898875" y="3640525"/>
            <a:ext cx="563100" cy="179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3"/>
          <p:cNvSpPr txBox="1"/>
          <p:nvPr>
            <p:ph type="title"/>
          </p:nvPr>
        </p:nvSpPr>
        <p:spPr>
          <a:xfrm>
            <a:off x="302425" y="267150"/>
            <a:ext cx="8350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700">
                <a:solidFill>
                  <a:srgbClr val="202124"/>
                </a:solidFill>
                <a:highlight>
                  <a:srgbClr val="FFFFFF"/>
                </a:highlight>
              </a:rPr>
              <a:t>CONCLUSION</a:t>
            </a:r>
            <a:endParaRPr b="1" sz="2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/>
          <p:nvPr/>
        </p:nvSpPr>
        <p:spPr>
          <a:xfrm>
            <a:off x="265125" y="4091700"/>
            <a:ext cx="539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Conclusion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3: FSH level is </a:t>
            </a: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less relevant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women with PCOS compared to those without, supported by the chart.</a:t>
            </a:r>
            <a:endParaRPr/>
          </a:p>
        </p:txBody>
      </p:sp>
      <p:sp>
        <p:nvSpPr>
          <p:cNvPr id="335" name="Google Shape;335;p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6" name="Google Shape;3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975" y="379575"/>
            <a:ext cx="3197575" cy="388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050" y="995150"/>
            <a:ext cx="5355177" cy="283169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4"/>
          <p:cNvSpPr txBox="1"/>
          <p:nvPr/>
        </p:nvSpPr>
        <p:spPr>
          <a:xfrm>
            <a:off x="5974250" y="3111775"/>
            <a:ext cx="563100" cy="119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4"/>
          <p:cNvSpPr txBox="1"/>
          <p:nvPr>
            <p:ph type="title"/>
          </p:nvPr>
        </p:nvSpPr>
        <p:spPr>
          <a:xfrm>
            <a:off x="302425" y="267150"/>
            <a:ext cx="8350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700">
                <a:solidFill>
                  <a:srgbClr val="202124"/>
                </a:solidFill>
                <a:highlight>
                  <a:srgbClr val="FFFFFF"/>
                </a:highlight>
              </a:rPr>
              <a:t>CONCLUSION</a:t>
            </a:r>
            <a:endParaRPr b="1" sz="2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75" y="1175875"/>
            <a:ext cx="4701849" cy="30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5"/>
          <p:cNvSpPr txBox="1"/>
          <p:nvPr/>
        </p:nvSpPr>
        <p:spPr>
          <a:xfrm>
            <a:off x="315750" y="4236225"/>
            <a:ext cx="851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Conclusion 2: despite the different counts in pregnancy outcomes between those with and without PCOS, this feature is considered </a:t>
            </a: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irrelevant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  <p:sp>
        <p:nvSpPr>
          <p:cNvPr id="346" name="Google Shape;346;p3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7" name="Google Shape;34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9975" y="379575"/>
            <a:ext cx="2895600" cy="351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5"/>
          <p:cNvSpPr txBox="1"/>
          <p:nvPr>
            <p:ph type="title"/>
          </p:nvPr>
        </p:nvSpPr>
        <p:spPr>
          <a:xfrm>
            <a:off x="302425" y="267150"/>
            <a:ext cx="8350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700">
                <a:solidFill>
                  <a:srgbClr val="202124"/>
                </a:solidFill>
                <a:highlight>
                  <a:srgbClr val="FFFFFF"/>
                </a:highlight>
              </a:rPr>
              <a:t>CONCLUSION</a:t>
            </a:r>
            <a:endParaRPr b="1" sz="2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"/>
          <p:cNvSpPr txBox="1"/>
          <p:nvPr/>
        </p:nvSpPr>
        <p:spPr>
          <a:xfrm>
            <a:off x="229050" y="3905725"/>
            <a:ext cx="868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Conclusion 5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Despite the significant difference in the chart, the cycle irregularities (“Cycle R/I”) are  </a:t>
            </a: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irrelevant 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defining the PCOS.</a:t>
            </a:r>
            <a:endParaRPr/>
          </a:p>
        </p:txBody>
      </p:sp>
      <p:pic>
        <p:nvPicPr>
          <p:cNvPr id="354" name="Google Shape;3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75" y="1435850"/>
            <a:ext cx="3898176" cy="21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6" name="Google Shape;35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9975" y="379575"/>
            <a:ext cx="2895600" cy="351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6"/>
          <p:cNvSpPr txBox="1"/>
          <p:nvPr>
            <p:ph type="title"/>
          </p:nvPr>
        </p:nvSpPr>
        <p:spPr>
          <a:xfrm>
            <a:off x="302425" y="267150"/>
            <a:ext cx="8350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700">
                <a:solidFill>
                  <a:srgbClr val="202124"/>
                </a:solidFill>
                <a:highlight>
                  <a:srgbClr val="FFFFFF"/>
                </a:highlight>
              </a:rPr>
              <a:t>CONCLUSION</a:t>
            </a:r>
            <a:endParaRPr b="1" sz="2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311700" y="26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202124"/>
                </a:solidFill>
                <a:highlight>
                  <a:srgbClr val="FFFFFF"/>
                </a:highlight>
              </a:rPr>
              <a:t>Polycystic ovary syndrome (PCOS)</a:t>
            </a:r>
            <a:br>
              <a:rPr b="1" lang="en" sz="2700">
                <a:solidFill>
                  <a:srgbClr val="202124"/>
                </a:solidFill>
                <a:highlight>
                  <a:srgbClr val="FFFFFF"/>
                </a:highlight>
              </a:rPr>
            </a:br>
            <a:r>
              <a:rPr i="1" lang="en" sz="1311">
                <a:solidFill>
                  <a:srgbClr val="5F6368"/>
                </a:solidFill>
                <a:highlight>
                  <a:srgbClr val="FFFFFF"/>
                </a:highlight>
              </a:rPr>
              <a:t>Pcos dataset contains all physical and clinical parameters of patients without infertility</a:t>
            </a:r>
            <a:endParaRPr i="1" sz="2911"/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311700" y="1221750"/>
            <a:ext cx="464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Structure and Features:</a:t>
            </a:r>
            <a:r>
              <a:rPr b="1" lang="en">
                <a:solidFill>
                  <a:srgbClr val="5F6368"/>
                </a:solidFill>
              </a:rPr>
              <a:t> </a:t>
            </a:r>
            <a:r>
              <a:rPr lang="en">
                <a:solidFill>
                  <a:srgbClr val="5F6368"/>
                </a:solidFill>
                <a:highlight>
                  <a:srgbClr val="FFFFFF"/>
                </a:highlight>
              </a:rPr>
              <a:t>the dataset comprises a comprehensive array of demographic, physiological, and medical attributes related to Polycystic Ovary Syndrome (PCOS). </a:t>
            </a:r>
            <a:endParaRPr>
              <a:solidFill>
                <a:srgbClr val="5F6368"/>
              </a:solidFill>
            </a:endParaRPr>
          </a:p>
        </p:txBody>
      </p:sp>
      <p:pic>
        <p:nvPicPr>
          <p:cNvPr id="146" name="Google Shape;146;p15"/>
          <p:cNvPicPr preferRelativeResize="0"/>
          <p:nvPr/>
        </p:nvPicPr>
        <p:blipFill rotWithShape="1">
          <a:blip r:embed="rId3">
            <a:alphaModFix/>
          </a:blip>
          <a:srcRect b="0" l="4102" r="14331" t="0"/>
          <a:stretch/>
        </p:blipFill>
        <p:spPr>
          <a:xfrm>
            <a:off x="4960050" y="1393825"/>
            <a:ext cx="3748799" cy="286847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4">
            <a:alphaModFix/>
          </a:blip>
          <a:srcRect b="0" l="0" r="0" t="25986"/>
          <a:stretch/>
        </p:blipFill>
        <p:spPr>
          <a:xfrm>
            <a:off x="363800" y="2257750"/>
            <a:ext cx="4544299" cy="189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311700" y="26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202124"/>
                </a:solidFill>
                <a:highlight>
                  <a:srgbClr val="FFFFFF"/>
                </a:highlight>
              </a:rPr>
              <a:t>Polycystic ovary syndrome (PCOS)</a:t>
            </a:r>
            <a:br>
              <a:rPr b="1" lang="en" sz="2700">
                <a:solidFill>
                  <a:srgbClr val="202124"/>
                </a:solidFill>
                <a:highlight>
                  <a:srgbClr val="FFFFFF"/>
                </a:highlight>
              </a:rPr>
            </a:br>
            <a:r>
              <a:rPr i="1" lang="en" sz="1250">
                <a:solidFill>
                  <a:srgbClr val="5F6368"/>
                </a:solidFill>
                <a:highlight>
                  <a:srgbClr val="FFFFFF"/>
                </a:highlight>
              </a:rPr>
              <a:t>Pcos dataset contains all physical and clinical parameters of patients with infertility</a:t>
            </a:r>
            <a:endParaRPr i="1" sz="1250"/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311700" y="1221750"/>
            <a:ext cx="45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Structure and Features</a:t>
            </a:r>
            <a:r>
              <a:rPr b="1" lang="en"/>
              <a:t>: </a:t>
            </a:r>
            <a:r>
              <a:rPr lang="en" sz="1650"/>
              <a:t>t</a:t>
            </a:r>
            <a:r>
              <a:rPr lang="en" sz="1650"/>
              <a:t>his dataset comprises records of patients possibly diagnosed with Polycystic Ovary Syndrome (PCOS), indicated by a binary (Y/N) classification. 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 b="0" l="0" r="5624" t="0"/>
          <a:stretch/>
        </p:blipFill>
        <p:spPr>
          <a:xfrm>
            <a:off x="4811700" y="1265225"/>
            <a:ext cx="4116649" cy="30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311700" y="26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202124"/>
                </a:solidFill>
                <a:highlight>
                  <a:srgbClr val="FFFFFF"/>
                </a:highlight>
              </a:rPr>
              <a:t>DATA DESCRIPTION</a:t>
            </a:r>
            <a:br>
              <a:rPr b="1" lang="en" sz="2700">
                <a:solidFill>
                  <a:srgbClr val="202124"/>
                </a:solidFill>
                <a:highlight>
                  <a:srgbClr val="FFFFFF"/>
                </a:highlight>
              </a:rPr>
            </a:br>
            <a:endParaRPr i="1" sz="2911"/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3">
            <a:alphaModFix/>
          </a:blip>
          <a:srcRect b="46050" l="0" r="0" t="0"/>
          <a:stretch/>
        </p:blipFill>
        <p:spPr>
          <a:xfrm>
            <a:off x="434250" y="871850"/>
            <a:ext cx="4425576" cy="39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0" l="0" r="0" t="53965"/>
          <a:stretch/>
        </p:blipFill>
        <p:spPr>
          <a:xfrm>
            <a:off x="4330450" y="1325262"/>
            <a:ext cx="4425576" cy="335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b="94502" l="0" r="0" t="0"/>
          <a:stretch/>
        </p:blipFill>
        <p:spPr>
          <a:xfrm>
            <a:off x="4375950" y="1024250"/>
            <a:ext cx="4425576" cy="4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17"/>
          <p:cNvSpPr txBox="1"/>
          <p:nvPr>
            <p:ph idx="2" type="body"/>
          </p:nvPr>
        </p:nvSpPr>
        <p:spPr>
          <a:xfrm>
            <a:off x="6199775" y="267150"/>
            <a:ext cx="2405700" cy="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Total Parameter: 45 parameters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Used Parameter: 39 parameters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311700" y="26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700">
                <a:solidFill>
                  <a:srgbClr val="202124"/>
                </a:solidFill>
                <a:highlight>
                  <a:srgbClr val="FFFFFF"/>
                </a:highlight>
              </a:rPr>
              <a:t>DATA DESCRIPTION</a:t>
            </a:r>
            <a:endParaRPr b="1" sz="2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 b="50507" l="0" r="0" t="0"/>
          <a:stretch/>
        </p:blipFill>
        <p:spPr>
          <a:xfrm>
            <a:off x="414825" y="918750"/>
            <a:ext cx="3889100" cy="2492826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p18"/>
          <p:cNvPicPr preferRelativeResize="0"/>
          <p:nvPr/>
        </p:nvPicPr>
        <p:blipFill rotWithShape="1">
          <a:blip r:embed="rId3">
            <a:alphaModFix/>
          </a:blip>
          <a:srcRect b="1014" l="0" r="0" t="49492"/>
          <a:stretch/>
        </p:blipFill>
        <p:spPr>
          <a:xfrm>
            <a:off x="4695900" y="918750"/>
            <a:ext cx="3889100" cy="2492826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" name="Google Shape;174;p18"/>
          <p:cNvPicPr preferRelativeResize="0"/>
          <p:nvPr/>
        </p:nvPicPr>
        <p:blipFill rotWithShape="1">
          <a:blip r:embed="rId4">
            <a:alphaModFix/>
          </a:blip>
          <a:srcRect b="49632" l="2015" r="7991" t="0"/>
          <a:stretch/>
        </p:blipFill>
        <p:spPr>
          <a:xfrm>
            <a:off x="427850" y="3511350"/>
            <a:ext cx="3876075" cy="1310899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18"/>
          <p:cNvPicPr preferRelativeResize="0"/>
          <p:nvPr/>
        </p:nvPicPr>
        <p:blipFill rotWithShape="1">
          <a:blip r:embed="rId5">
            <a:alphaModFix/>
          </a:blip>
          <a:srcRect b="-4395" l="0" r="0" t="-4395"/>
          <a:stretch/>
        </p:blipFill>
        <p:spPr>
          <a:xfrm>
            <a:off x="4695900" y="3511350"/>
            <a:ext cx="1572850" cy="13109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6" name="Google Shape;176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18"/>
          <p:cNvSpPr txBox="1"/>
          <p:nvPr>
            <p:ph idx="2" type="body"/>
          </p:nvPr>
        </p:nvSpPr>
        <p:spPr>
          <a:xfrm>
            <a:off x="6610700" y="3970000"/>
            <a:ext cx="1974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Total Data: 541 data set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311700" y="26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202124"/>
                </a:solidFill>
                <a:highlight>
                  <a:srgbClr val="FFFFFF"/>
                </a:highlight>
              </a:rPr>
              <a:t>MISSING VALUES &amp; OUTLIERS</a:t>
            </a:r>
            <a:br>
              <a:rPr b="1" lang="en" sz="2700">
                <a:solidFill>
                  <a:srgbClr val="202124"/>
                </a:solidFill>
                <a:highlight>
                  <a:srgbClr val="FFFFFF"/>
                </a:highlight>
              </a:rPr>
            </a:br>
            <a:endParaRPr i="1" sz="2911"/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4938400" y="3446675"/>
            <a:ext cx="3892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are no detected outliers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based on a threshold of z &gt; 3 or z &lt; -3. This indicate that the numerical data within these columns is relatively normally distributed, without extreme deviations from the mean.</a:t>
            </a:r>
            <a:endParaRPr/>
          </a:p>
        </p:txBody>
      </p:sp>
      <p:graphicFrame>
        <p:nvGraphicFramePr>
          <p:cNvPr id="184" name="Google Shape;184;p19"/>
          <p:cNvGraphicFramePr/>
          <p:nvPr/>
        </p:nvGraphicFramePr>
        <p:xfrm>
          <a:off x="4938350" y="99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{2E193213-43CA-418E-A9D2-0BC9A0B3B52B}</a:tableStyleId>
              </a:tblPr>
              <a:tblGrid>
                <a:gridCol w="1575825"/>
                <a:gridCol w="671925"/>
                <a:gridCol w="671925"/>
                <a:gridCol w="973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Column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Missing values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Percentage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 Data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Marriage Status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0.18%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541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Fast food (Y/N)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0.18%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541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75" y="999325"/>
            <a:ext cx="4517261" cy="361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311700" y="26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700">
                <a:solidFill>
                  <a:srgbClr val="202124"/>
                </a:solidFill>
                <a:highlight>
                  <a:srgbClr val="FFFFFF"/>
                </a:highlight>
              </a:rPr>
              <a:t>HANDLING MISSING VALUES</a:t>
            </a:r>
            <a:endParaRPr b="1" sz="2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75" y="1150575"/>
            <a:ext cx="8542899" cy="15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2500" y="2958225"/>
            <a:ext cx="4905576" cy="186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311700" y="296350"/>
            <a:ext cx="8520600" cy="461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2400">
                <a:solidFill>
                  <a:schemeClr val="dk2"/>
                </a:solidFill>
              </a:rPr>
              <a:t>PCOS Hypothesis</a:t>
            </a:r>
            <a:endParaRPr b="1" i="1" sz="2400">
              <a:solidFill>
                <a:schemeClr val="dk2"/>
              </a:solidFill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251800" y="940625"/>
            <a:ext cx="520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2"/>
                </a:solidFill>
              </a:rPr>
              <a:t>Hypothesis</a:t>
            </a:r>
            <a:r>
              <a:rPr b="1" i="1" lang="en" sz="1800">
                <a:solidFill>
                  <a:schemeClr val="dk2"/>
                </a:solidFill>
              </a:rPr>
              <a:t> Test One (Age With PCOS)</a:t>
            </a:r>
            <a:endParaRPr b="1" i="1" sz="1800">
              <a:solidFill>
                <a:schemeClr val="dk2"/>
              </a:solidFill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259275" y="1301075"/>
            <a:ext cx="4466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We can formulate a </a:t>
            </a:r>
            <a:r>
              <a:rPr lang="en">
                <a:solidFill>
                  <a:schemeClr val="dk2"/>
                </a:solidFill>
              </a:rPr>
              <a:t>hypothesis</a:t>
            </a:r>
            <a:r>
              <a:rPr lang="en">
                <a:solidFill>
                  <a:schemeClr val="dk2"/>
                </a:solidFill>
              </a:rPr>
              <a:t> for age in PCOS. </a:t>
            </a:r>
            <a:r>
              <a:rPr lang="en">
                <a:solidFill>
                  <a:schemeClr val="dk2"/>
                </a:solidFill>
              </a:rPr>
              <a:t>We can do this by performing a t-test that can compare the mean age of patients with PCOS to those without PCOS 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In the diagram we can see the differences in age with patients that have PCOS and patients that do not have PCOS. 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We can conclude that most PCOS patients are between the ages 28-33 for this test, but most patients experience it in their late 20s  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02" name="Google Shape;202;p21"/>
          <p:cNvCxnSpPr/>
          <p:nvPr/>
        </p:nvCxnSpPr>
        <p:spPr>
          <a:xfrm>
            <a:off x="2967525" y="4259600"/>
            <a:ext cx="4461900" cy="1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28163"/>
            <a:ext cx="4341950" cy="308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 txBox="1"/>
          <p:nvPr/>
        </p:nvSpPr>
        <p:spPr>
          <a:xfrm>
            <a:off x="7117325" y="1402325"/>
            <a:ext cx="204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192100" y="3685700"/>
            <a:ext cx="53211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6" name="Google Shape;206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21"/>
          <p:cNvSpPr txBox="1"/>
          <p:nvPr/>
        </p:nvSpPr>
        <p:spPr>
          <a:xfrm>
            <a:off x="5362700" y="3992675"/>
            <a:ext cx="1122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Non PCOS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7359025" y="3992675"/>
            <a:ext cx="926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PCOS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