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86" r:id="rId4"/>
    <p:sldId id="287" r:id="rId5"/>
    <p:sldId id="289" r:id="rId6"/>
    <p:sldId id="288" r:id="rId7"/>
    <p:sldId id="269" r:id="rId8"/>
    <p:sldId id="280" r:id="rId9"/>
    <p:sldId id="282" r:id="rId10"/>
    <p:sldId id="283" r:id="rId11"/>
    <p:sldId id="285" r:id="rId12"/>
    <p:sldId id="284" r:id="rId13"/>
    <p:sldId id="281" r:id="rId14"/>
    <p:sldId id="270" r:id="rId15"/>
    <p:sldId id="277" r:id="rId16"/>
    <p:sldId id="271" r:id="rId17"/>
    <p:sldId id="274" r:id="rId18"/>
    <p:sldId id="275" r:id="rId19"/>
    <p:sldId id="276"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4"/>
  </p:normalViewPr>
  <p:slideViewPr>
    <p:cSldViewPr snapToGrid="0" snapToObjects="1">
      <p:cViewPr varScale="1">
        <p:scale>
          <a:sx n="124" d="100"/>
          <a:sy n="124"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DF653-A3F3-B94F-88ED-4AF5CBEA4191}" type="datetimeFigureOut">
              <a:rPr lang="de-DE" smtClean="0"/>
              <a:t>01.11.23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C9C06-2648-6C4D-AA10-19187E530345}" type="slidenum">
              <a:rPr lang="de-DE" smtClean="0"/>
              <a:t>‹Nr.›</a:t>
            </a:fld>
            <a:endParaRPr lang="de-DE"/>
          </a:p>
        </p:txBody>
      </p:sp>
    </p:spTree>
    <p:extLst>
      <p:ext uri="{BB962C8B-B14F-4D97-AF65-F5344CB8AC3E}">
        <p14:creationId xmlns:p14="http://schemas.microsoft.com/office/powerpoint/2010/main" val="70532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BEC9C06-2648-6C4D-AA10-19187E530345}" type="slidenum">
              <a:rPr lang="de-DE" smtClean="0"/>
              <a:t>3</a:t>
            </a:fld>
            <a:endParaRPr lang="de-DE"/>
          </a:p>
        </p:txBody>
      </p:sp>
    </p:spTree>
    <p:extLst>
      <p:ext uri="{BB962C8B-B14F-4D97-AF65-F5344CB8AC3E}">
        <p14:creationId xmlns:p14="http://schemas.microsoft.com/office/powerpoint/2010/main" val="222881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0D2DE9-0F1D-8B49-ADC2-7928CEEB610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72499FC-9C15-EF4A-9A1E-381ECC5B0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453B39C-5B21-1C43-AEA0-FBF182B9484A}"/>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5" name="Fußzeilenplatzhalter 4">
            <a:extLst>
              <a:ext uri="{FF2B5EF4-FFF2-40B4-BE49-F238E27FC236}">
                <a16:creationId xmlns:a16="http://schemas.microsoft.com/office/drawing/2014/main" id="{C34D967E-0FF5-D149-95F7-7AB8A69ACD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D7DCCD-4989-7043-A58D-AAE7E51980AE}"/>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391913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E7454-90E0-B24D-B76C-4A7AAAFFBA6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C927DE7-A039-A64B-9C98-95FC59DBC3A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720D263-6BDE-0A42-BBB3-F48CCA378391}"/>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5" name="Fußzeilenplatzhalter 4">
            <a:extLst>
              <a:ext uri="{FF2B5EF4-FFF2-40B4-BE49-F238E27FC236}">
                <a16:creationId xmlns:a16="http://schemas.microsoft.com/office/drawing/2014/main" id="{38E41C21-D9A5-464C-98FB-CDB350E8D4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2734AE-9109-C14B-B2F6-053ADCFC725E}"/>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410293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E8ECE40-2214-0540-A2FE-41A94F7FA64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8766F85-B76C-7D43-A48F-B864FCD3B85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600A912-AADE-F54B-8C2C-10CCB6492A1A}"/>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5" name="Fußzeilenplatzhalter 4">
            <a:extLst>
              <a:ext uri="{FF2B5EF4-FFF2-40B4-BE49-F238E27FC236}">
                <a16:creationId xmlns:a16="http://schemas.microsoft.com/office/drawing/2014/main" id="{FCDC2F38-0CC5-0345-A787-4F9A3BD714B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D57A0B-1562-5C47-8F6E-C79CE9187903}"/>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65296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DE4E55-6583-724A-A68C-5F64D6E6509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214C828-0051-2A42-9EEB-1AFE9C8A5F7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330A2E-1E71-AD44-929C-2F29DA99627E}"/>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5" name="Fußzeilenplatzhalter 4">
            <a:extLst>
              <a:ext uri="{FF2B5EF4-FFF2-40B4-BE49-F238E27FC236}">
                <a16:creationId xmlns:a16="http://schemas.microsoft.com/office/drawing/2014/main" id="{3FF409DA-3E93-A04D-A398-ABD6550C409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89F9B4-4038-9242-9A05-9E57A41267F4}"/>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294228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50F5B-54D1-AE47-B85F-5D26D07E82A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BE6B32D-4473-8E47-B620-E7133C2CC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E493B81-4AB2-6B4D-9BF4-3D81449D820A}"/>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5" name="Fußzeilenplatzhalter 4">
            <a:extLst>
              <a:ext uri="{FF2B5EF4-FFF2-40B4-BE49-F238E27FC236}">
                <a16:creationId xmlns:a16="http://schemas.microsoft.com/office/drawing/2014/main" id="{6DE4BE46-6F1A-9D41-9297-613ADC77E8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BF0FFEE-779C-9D48-9B70-81302B1101FF}"/>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242976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722278-C509-804D-B61B-DF21A3F942D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EDA6C1-C6B7-5B46-8EC4-69CF10E005C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C9F42A1-765A-354B-ACB9-8FE01BD7C57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1138724-2497-7E4C-AC56-31D283FCCF86}"/>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6" name="Fußzeilenplatzhalter 5">
            <a:extLst>
              <a:ext uri="{FF2B5EF4-FFF2-40B4-BE49-F238E27FC236}">
                <a16:creationId xmlns:a16="http://schemas.microsoft.com/office/drawing/2014/main" id="{61530A76-180C-C748-808C-4141CDEAE56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615EE93-2049-7145-A6BB-0E0BC054FF99}"/>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225218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34839-66FE-7F40-AC41-641B20FDF78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BBE5C0F-BC81-9047-8337-D633D39AB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DE60903-5CBE-2D49-8DAB-21E3985E2B1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965969F-195D-C545-903A-6FA9E5822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B8E72C1-148F-4443-8D9E-3BDDDFD4570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A6A7D82-4523-ED4F-B302-CF45579F775D}"/>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8" name="Fußzeilenplatzhalter 7">
            <a:extLst>
              <a:ext uri="{FF2B5EF4-FFF2-40B4-BE49-F238E27FC236}">
                <a16:creationId xmlns:a16="http://schemas.microsoft.com/office/drawing/2014/main" id="{7A9D219E-5668-E449-80F2-766B3AE0550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61D2E3D-9C81-8643-92E0-FF1F6BD3CEB1}"/>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359145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86113C-61C6-674B-AA83-A44F7AD2BD4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4534D1A-9E68-0E46-8AAC-A0BE3C0E5AA7}"/>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4" name="Fußzeilenplatzhalter 3">
            <a:extLst>
              <a:ext uri="{FF2B5EF4-FFF2-40B4-BE49-F238E27FC236}">
                <a16:creationId xmlns:a16="http://schemas.microsoft.com/office/drawing/2014/main" id="{51B37040-65FA-434E-A178-C9FB540C5FD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F64881C-C0B2-3145-A85A-6E58EE8DC519}"/>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42096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C0EBE53-8949-5048-8BA6-CCB9B1DFB60F}"/>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3" name="Fußzeilenplatzhalter 2">
            <a:extLst>
              <a:ext uri="{FF2B5EF4-FFF2-40B4-BE49-F238E27FC236}">
                <a16:creationId xmlns:a16="http://schemas.microsoft.com/office/drawing/2014/main" id="{D92D485F-DAE3-D240-A764-CB9406779E0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90081A1-C6E3-A64D-AF35-61633FC4EBA0}"/>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59196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2201E-F9AB-5847-B58B-CE9BE4BF0D1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4783216-CD45-374F-9E85-44ED5221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5D5C4DC-A579-DC46-91C7-B804696DC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E487B14-74D3-1547-9169-B3CBCBE3F523}"/>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6" name="Fußzeilenplatzhalter 5">
            <a:extLst>
              <a:ext uri="{FF2B5EF4-FFF2-40B4-BE49-F238E27FC236}">
                <a16:creationId xmlns:a16="http://schemas.microsoft.com/office/drawing/2014/main" id="{4BD49A95-A175-E449-A2D5-796333E4288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88B364-B1FD-E146-9743-FA24FADAEE75}"/>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75157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D7FFF2-8E31-504F-A387-7AE3FC546E8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F60C8D3-BA4D-C84F-AEE4-E4FE4FB91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E99CE58-9D60-F849-81DC-487CB44A6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CDFCDD1-0693-7841-947F-FB8E3219D0E6}"/>
              </a:ext>
            </a:extLst>
          </p:cNvPr>
          <p:cNvSpPr>
            <a:spLocks noGrp="1"/>
          </p:cNvSpPr>
          <p:nvPr>
            <p:ph type="dt" sz="half" idx="10"/>
          </p:nvPr>
        </p:nvSpPr>
        <p:spPr/>
        <p:txBody>
          <a:bodyPr/>
          <a:lstStyle/>
          <a:p>
            <a:fld id="{E9BEA70A-FC7D-2441-B610-62736F4B81FC}" type="datetimeFigureOut">
              <a:rPr lang="de-DE" smtClean="0"/>
              <a:t>01.11.23</a:t>
            </a:fld>
            <a:endParaRPr lang="de-DE"/>
          </a:p>
        </p:txBody>
      </p:sp>
      <p:sp>
        <p:nvSpPr>
          <p:cNvPr id="6" name="Fußzeilenplatzhalter 5">
            <a:extLst>
              <a:ext uri="{FF2B5EF4-FFF2-40B4-BE49-F238E27FC236}">
                <a16:creationId xmlns:a16="http://schemas.microsoft.com/office/drawing/2014/main" id="{8D06BA6B-4DD5-5E4D-90D8-2B610BDBDE7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D7084AD-9ED4-D64E-AF47-B799A923BF1F}"/>
              </a:ext>
            </a:extLst>
          </p:cNvPr>
          <p:cNvSpPr>
            <a:spLocks noGrp="1"/>
          </p:cNvSpPr>
          <p:nvPr>
            <p:ph type="sldNum" sz="quarter" idx="12"/>
          </p:nvPr>
        </p:nvSpPr>
        <p:spPr/>
        <p:txBody>
          <a:bodyPr/>
          <a:lstStyle/>
          <a:p>
            <a:fld id="{6B53A6E8-BF75-D04E-A945-5170797E8B00}" type="slidenum">
              <a:rPr lang="de-DE" smtClean="0"/>
              <a:t>‹Nr.›</a:t>
            </a:fld>
            <a:endParaRPr lang="de-DE"/>
          </a:p>
        </p:txBody>
      </p:sp>
    </p:spTree>
    <p:extLst>
      <p:ext uri="{BB962C8B-B14F-4D97-AF65-F5344CB8AC3E}">
        <p14:creationId xmlns:p14="http://schemas.microsoft.com/office/powerpoint/2010/main" val="130032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99F8CA0-B471-5944-9922-A72C7374E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80CA83C-9A6E-2841-BB8A-9DE5042C6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D25AEA2-DFF7-DD4F-9AC7-C3F48EA55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A70A-FC7D-2441-B610-62736F4B81FC}" type="datetimeFigureOut">
              <a:rPr lang="de-DE" smtClean="0"/>
              <a:t>01.11.23</a:t>
            </a:fld>
            <a:endParaRPr lang="de-DE"/>
          </a:p>
        </p:txBody>
      </p:sp>
      <p:sp>
        <p:nvSpPr>
          <p:cNvPr id="5" name="Fußzeilenplatzhalter 4">
            <a:extLst>
              <a:ext uri="{FF2B5EF4-FFF2-40B4-BE49-F238E27FC236}">
                <a16:creationId xmlns:a16="http://schemas.microsoft.com/office/drawing/2014/main" id="{91ACFB94-4AFF-9545-A378-CBED4B33A0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FE417A9-5273-9740-A200-0796DA3AD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3A6E8-BF75-D04E-A945-5170797E8B00}" type="slidenum">
              <a:rPr lang="de-DE" smtClean="0"/>
              <a:t>‹Nr.›</a:t>
            </a:fld>
            <a:endParaRPr lang="de-DE"/>
          </a:p>
        </p:txBody>
      </p:sp>
    </p:spTree>
    <p:extLst>
      <p:ext uri="{BB962C8B-B14F-4D97-AF65-F5344CB8AC3E}">
        <p14:creationId xmlns:p14="http://schemas.microsoft.com/office/powerpoint/2010/main" val="334568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hephotographersgallery.org.uk/whats-on/philipp-schmitt-declassifier" TargetMode="External"/><Relationship Id="rId2" Type="http://schemas.openxmlformats.org/officeDocument/2006/relationships/hyperlink" Target="http://annaridler.com/myriad-tulips" TargetMode="External"/><Relationship Id="rId1" Type="http://schemas.openxmlformats.org/officeDocument/2006/relationships/slideLayout" Target="../slideLayouts/slideLayout2.xml"/><Relationship Id="rId4" Type="http://schemas.openxmlformats.org/officeDocument/2006/relationships/hyperlink" Target="https://humans-of.ai/?img=15#35240,15837,28928,1244,215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riesdepoorter.be/facedetected/" TargetMode="External"/><Relationship Id="rId2" Type="http://schemas.openxmlformats.org/officeDocument/2006/relationships/hyperlink" Target="https://www.youtube.com/watch?v=TsLERAaxzzk" TargetMode="External"/><Relationship Id="rId1" Type="http://schemas.openxmlformats.org/officeDocument/2006/relationships/slideLayout" Target="../slideLayouts/slideLayout2.xml"/><Relationship Id="rId5" Type="http://schemas.openxmlformats.org/officeDocument/2006/relationships/hyperlink" Target="https://ground-zero.khm.de/portfolio/imaginary-landscape/" TargetMode="External"/><Relationship Id="rId4" Type="http://schemas.openxmlformats.org/officeDocument/2006/relationships/hyperlink" Target="https://ssbkyh.com/works/nonfacial_portrai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d-aktuell.de/artikel/1169002.the-infinite-conversation-maschinengeist-der-postmoderne.html?sstr=automatisierung" TargetMode="External"/><Relationship Id="rId2" Type="http://schemas.openxmlformats.org/officeDocument/2006/relationships/hyperlink" Target="https://www.infiniteconversation.com/" TargetMode="External"/><Relationship Id="rId1" Type="http://schemas.openxmlformats.org/officeDocument/2006/relationships/slideLayout" Target="../slideLayouts/slideLayout2.xml"/><Relationship Id="rId4" Type="http://schemas.openxmlformats.org/officeDocument/2006/relationships/hyperlink" Target="https://ahprojects.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igitaldozen.io/projects/1-the-road/" TargetMode="External"/><Relationship Id="rId2" Type="http://schemas.openxmlformats.org/officeDocument/2006/relationships/hyperlink" Target="https://the-decoder.de/objektivlose-kamera-fotografiert-orte-per-ki/" TargetMode="External"/><Relationship Id="rId1" Type="http://schemas.openxmlformats.org/officeDocument/2006/relationships/slideLayout" Target="../slideLayouts/slideLayout2.xml"/><Relationship Id="rId4" Type="http://schemas.openxmlformats.org/officeDocument/2006/relationships/hyperlink" Target="https://www.youtube.com/watch?v=TqsW0PMd8R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achow.jimdo.com/" TargetMode="External"/><Relationship Id="rId2" Type="http://schemas.openxmlformats.org/officeDocument/2006/relationships/hyperlink" Target="https://www.juergenkrause.info/works/freehand-drawings-handzeichnunge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16z.com/the-techno-optimist-manifesto/" TargetMode="External"/><Relationship Id="rId2" Type="http://schemas.openxmlformats.org/officeDocument/2006/relationships/hyperlink" Target="https://futureoflife.org/open-letter/pause-giant-ai-experiments/" TargetMode="External"/><Relationship Id="rId1" Type="http://schemas.openxmlformats.org/officeDocument/2006/relationships/slideLayout" Target="../slideLayouts/slideLayout2.xml"/><Relationship Id="rId4" Type="http://schemas.openxmlformats.org/officeDocument/2006/relationships/hyperlink" Target="https://chrismon.evangelisch.de/artikel/2023/53704/bewusste-ki-informatiker-und-philosoph-im-streitgespraech"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VSIkeolDX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nHgmuVQtH_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lectricartefacts.art/artist/mario-klingemann" TargetMode="External"/><Relationship Id="rId2" Type="http://schemas.openxmlformats.org/officeDocument/2006/relationships/hyperlink" Target="https://www.youtube.com/watch?v=UxQDG6WQT5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opphoto.com/news/jason-allen-ai-artwork/" TargetMode="External"/><Relationship Id="rId2" Type="http://schemas.openxmlformats.org/officeDocument/2006/relationships/hyperlink" Target="https://obvious-art.com/portfolio/edmond-de-belamy/" TargetMode="External"/><Relationship Id="rId1" Type="http://schemas.openxmlformats.org/officeDocument/2006/relationships/slideLayout" Target="../slideLayouts/slideLayout2.xml"/><Relationship Id="rId4" Type="http://schemas.openxmlformats.org/officeDocument/2006/relationships/hyperlink" Target="https://whitney.org/exhibitions/the-next-biennia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ired.com/video/watch/the-unsettling-performance-that-showed-the-world-through-ai-s-eyes" TargetMode="External"/><Relationship Id="rId2" Type="http://schemas.openxmlformats.org/officeDocument/2006/relationships/hyperlink" Target="https://www.barbican.org.uk/whats-on/2019/event/kronos-quartet-trevor-paglen-sight-machine" TargetMode="External"/><Relationship Id="rId1" Type="http://schemas.openxmlformats.org/officeDocument/2006/relationships/slideLayout" Target="../slideLayouts/slideLayout2.xml"/><Relationship Id="rId4" Type="http://schemas.openxmlformats.org/officeDocument/2006/relationships/hyperlink" Target="https://vimeo.com/20514907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9D633-153B-A342-BC69-ECBED93E4FD4}"/>
              </a:ext>
            </a:extLst>
          </p:cNvPr>
          <p:cNvSpPr>
            <a:spLocks noGrp="1"/>
          </p:cNvSpPr>
          <p:nvPr>
            <p:ph type="ctrTitle"/>
          </p:nvPr>
        </p:nvSpPr>
        <p:spPr/>
        <p:txBody>
          <a:bodyPr>
            <a:normAutofit/>
          </a:bodyPr>
          <a:lstStyle/>
          <a:p>
            <a:r>
              <a:rPr lang="de-DE" dirty="0"/>
              <a:t>Programmierung </a:t>
            </a:r>
            <a:br>
              <a:rPr lang="de-DE" dirty="0"/>
            </a:br>
            <a:r>
              <a:rPr lang="de-DE" dirty="0"/>
              <a:t>Künstlicher Intelligenzen</a:t>
            </a:r>
          </a:p>
        </p:txBody>
      </p:sp>
      <p:sp>
        <p:nvSpPr>
          <p:cNvPr id="3" name="Untertitel 2">
            <a:extLst>
              <a:ext uri="{FF2B5EF4-FFF2-40B4-BE49-F238E27FC236}">
                <a16:creationId xmlns:a16="http://schemas.microsoft.com/office/drawing/2014/main" id="{924E469C-49DD-5347-8396-BF0F8B187A64}"/>
              </a:ext>
            </a:extLst>
          </p:cNvPr>
          <p:cNvSpPr>
            <a:spLocks noGrp="1"/>
          </p:cNvSpPr>
          <p:nvPr>
            <p:ph type="subTitle" idx="1"/>
          </p:nvPr>
        </p:nvSpPr>
        <p:spPr/>
        <p:txBody>
          <a:bodyPr>
            <a:normAutofit lnSpcReduction="10000"/>
          </a:bodyPr>
          <a:lstStyle/>
          <a:p>
            <a:endParaRPr lang="de-DE" dirty="0"/>
          </a:p>
          <a:p>
            <a:r>
              <a:rPr lang="de-DE" dirty="0"/>
              <a:t>2. Termin, Kontext + Künstlerische Projekte</a:t>
            </a:r>
          </a:p>
          <a:p>
            <a:r>
              <a:rPr lang="de-DE" dirty="0"/>
              <a:t>Georg </a:t>
            </a:r>
            <a:r>
              <a:rPr lang="de-DE" dirty="0" err="1"/>
              <a:t>Trogemann</a:t>
            </a:r>
            <a:endParaRPr lang="de-DE" dirty="0"/>
          </a:p>
          <a:p>
            <a:r>
              <a:rPr lang="de-DE" dirty="0"/>
              <a:t>WS 2023/24</a:t>
            </a:r>
          </a:p>
        </p:txBody>
      </p:sp>
    </p:spTree>
    <p:extLst>
      <p:ext uri="{BB962C8B-B14F-4D97-AF65-F5344CB8AC3E}">
        <p14:creationId xmlns:p14="http://schemas.microsoft.com/office/powerpoint/2010/main" val="34077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1AB6D-C317-1944-AB14-7DCCF8DBE7CB}"/>
              </a:ext>
            </a:extLst>
          </p:cNvPr>
          <p:cNvSpPr>
            <a:spLocks noGrp="1"/>
          </p:cNvSpPr>
          <p:nvPr>
            <p:ph type="title"/>
          </p:nvPr>
        </p:nvSpPr>
        <p:spPr/>
        <p:txBody>
          <a:bodyPr/>
          <a:lstStyle/>
          <a:p>
            <a:r>
              <a:rPr lang="de-DE" dirty="0"/>
              <a:t>Innere Strukturen der KI offenlegen</a:t>
            </a:r>
          </a:p>
        </p:txBody>
      </p:sp>
      <p:sp>
        <p:nvSpPr>
          <p:cNvPr id="3" name="Inhaltsplatzhalter 2">
            <a:extLst>
              <a:ext uri="{FF2B5EF4-FFF2-40B4-BE49-F238E27FC236}">
                <a16:creationId xmlns:a16="http://schemas.microsoft.com/office/drawing/2014/main" id="{906D385A-A96B-414A-882E-D2D5FD637A8E}"/>
              </a:ext>
            </a:extLst>
          </p:cNvPr>
          <p:cNvSpPr>
            <a:spLocks noGrp="1"/>
          </p:cNvSpPr>
          <p:nvPr>
            <p:ph idx="1"/>
          </p:nvPr>
        </p:nvSpPr>
        <p:spPr/>
        <p:txBody>
          <a:bodyPr/>
          <a:lstStyle/>
          <a:p>
            <a:pPr marL="0" indent="0">
              <a:buNone/>
            </a:pPr>
            <a:r>
              <a:rPr lang="en-US" dirty="0"/>
              <a:t>Anna </a:t>
            </a:r>
            <a:r>
              <a:rPr lang="en-US" dirty="0" err="1"/>
              <a:t>Ridler</a:t>
            </a:r>
            <a:r>
              <a:rPr lang="en-US" dirty="0"/>
              <a:t>, Myriad (Tulips), Mosaic Virus (2018, 2019)</a:t>
            </a:r>
            <a:endParaRPr lang="de-DE" dirty="0"/>
          </a:p>
          <a:p>
            <a:r>
              <a:rPr lang="en-US" u="sng" dirty="0">
                <a:hlinkClick r:id="rId2"/>
              </a:rPr>
              <a:t>http://annaridler.com/myriad-tulips</a:t>
            </a:r>
            <a:endParaRPr lang="de-DE" dirty="0"/>
          </a:p>
          <a:p>
            <a:pPr marL="0" indent="0">
              <a:buNone/>
            </a:pPr>
            <a:endParaRPr lang="en-US" dirty="0"/>
          </a:p>
          <a:p>
            <a:pPr marL="0" indent="0">
              <a:buNone/>
            </a:pPr>
            <a:r>
              <a:rPr lang="en-US" dirty="0"/>
              <a:t>Philipp Schmitt, Humans of AI, </a:t>
            </a:r>
            <a:r>
              <a:rPr lang="en-US" dirty="0" err="1"/>
              <a:t>Declassifier</a:t>
            </a:r>
            <a:r>
              <a:rPr lang="en-US" dirty="0"/>
              <a:t>, a slideshow</a:t>
            </a:r>
          </a:p>
          <a:p>
            <a:pPr marL="0" indent="0">
              <a:buNone/>
            </a:pPr>
            <a:r>
              <a:rPr lang="de-DE" dirty="0">
                <a:hlinkClick r:id="rId3"/>
              </a:rPr>
              <a:t>https://thephotographersgallery.org.uk/whats-on/philipp-schmitt-declassifier</a:t>
            </a:r>
            <a:endParaRPr lang="de-DE" dirty="0"/>
          </a:p>
          <a:p>
            <a:r>
              <a:rPr lang="en-US" u="sng" dirty="0">
                <a:hlinkClick r:id="rId4"/>
              </a:rPr>
              <a:t>https://humans-of.ai/?img=15#35240,15837,28928,1244,2159</a:t>
            </a:r>
            <a:endParaRPr lang="de-DE" dirty="0"/>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45990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C2F73C-56EC-0C4E-B660-5A1974B4B554}"/>
              </a:ext>
            </a:extLst>
          </p:cNvPr>
          <p:cNvSpPr>
            <a:spLocks noGrp="1"/>
          </p:cNvSpPr>
          <p:nvPr>
            <p:ph type="title"/>
          </p:nvPr>
        </p:nvSpPr>
        <p:spPr/>
        <p:txBody>
          <a:bodyPr/>
          <a:lstStyle/>
          <a:p>
            <a:r>
              <a:rPr lang="de-DE" dirty="0"/>
              <a:t>Benutzung der KI um etwas anderes zu zeigen</a:t>
            </a:r>
          </a:p>
        </p:txBody>
      </p:sp>
      <p:sp>
        <p:nvSpPr>
          <p:cNvPr id="3" name="Inhaltsplatzhalter 2">
            <a:extLst>
              <a:ext uri="{FF2B5EF4-FFF2-40B4-BE49-F238E27FC236}">
                <a16:creationId xmlns:a16="http://schemas.microsoft.com/office/drawing/2014/main" id="{CBAC8EE4-58C6-D949-8494-DD93C81782D1}"/>
              </a:ext>
            </a:extLst>
          </p:cNvPr>
          <p:cNvSpPr>
            <a:spLocks noGrp="1"/>
          </p:cNvSpPr>
          <p:nvPr>
            <p:ph idx="1"/>
          </p:nvPr>
        </p:nvSpPr>
        <p:spPr/>
        <p:txBody>
          <a:bodyPr>
            <a:normAutofit fontScale="77500" lnSpcReduction="20000"/>
          </a:bodyPr>
          <a:lstStyle/>
          <a:p>
            <a:pPr marL="0" indent="0">
              <a:buNone/>
            </a:pPr>
            <a:r>
              <a:rPr lang="de-DE" dirty="0"/>
              <a:t>Andreas Greiner: '</a:t>
            </a:r>
            <a:r>
              <a:rPr lang="de-DE" dirty="0" err="1"/>
              <a:t>Jungle</a:t>
            </a:r>
            <a:r>
              <a:rPr lang="de-DE" dirty="0"/>
              <a:t> Memory'</a:t>
            </a:r>
          </a:p>
          <a:p>
            <a:r>
              <a:rPr lang="de-DE" u="sng" dirty="0">
                <a:hlinkClick r:id="rId2"/>
              </a:rPr>
              <a:t>https://www.youtube.com/watch?v=TsLERAaxzzk</a:t>
            </a:r>
            <a:endParaRPr lang="de-DE" u="sng" dirty="0"/>
          </a:p>
          <a:p>
            <a:endParaRPr lang="de-DE" u="sng" dirty="0"/>
          </a:p>
          <a:p>
            <a:pPr marL="0" indent="0">
              <a:buNone/>
            </a:pPr>
            <a:r>
              <a:rPr lang="en-US" dirty="0"/>
              <a:t>Dries </a:t>
            </a:r>
            <a:r>
              <a:rPr lang="en-US" dirty="0" err="1"/>
              <a:t>Depoorter</a:t>
            </a:r>
            <a:r>
              <a:rPr lang="en-US" dirty="0"/>
              <a:t>, Face Detected</a:t>
            </a:r>
            <a:endParaRPr lang="de-DE" dirty="0"/>
          </a:p>
          <a:p>
            <a:r>
              <a:rPr lang="en-US" u="sng" dirty="0">
                <a:hlinkClick r:id="rId3"/>
              </a:rPr>
              <a:t>https://driesdepoorter.be/facedetected/</a:t>
            </a:r>
            <a:endParaRPr lang="de-DE" dirty="0"/>
          </a:p>
          <a:p>
            <a:pPr marL="0" indent="0">
              <a:buNone/>
            </a:pPr>
            <a:endParaRPr lang="de-DE" dirty="0"/>
          </a:p>
          <a:p>
            <a:pPr marL="0" indent="0">
              <a:buNone/>
            </a:pPr>
            <a:r>
              <a:rPr lang="en-US" dirty="0" err="1"/>
              <a:t>Shinseungback</a:t>
            </a:r>
            <a:r>
              <a:rPr lang="en-US" dirty="0"/>
              <a:t> </a:t>
            </a:r>
            <a:r>
              <a:rPr lang="en-US" dirty="0" err="1"/>
              <a:t>Kimyonghun</a:t>
            </a:r>
            <a:r>
              <a:rPr lang="en-US" dirty="0"/>
              <a:t> / </a:t>
            </a:r>
            <a:r>
              <a:rPr lang="en-US" dirty="0" err="1"/>
              <a:t>Nonfacial</a:t>
            </a:r>
            <a:r>
              <a:rPr lang="en-US" dirty="0"/>
              <a:t> Portrait / Animal Classifier</a:t>
            </a:r>
            <a:endParaRPr lang="de-DE" dirty="0"/>
          </a:p>
          <a:p>
            <a:r>
              <a:rPr lang="en-US" u="sng" dirty="0">
                <a:hlinkClick r:id="rId4"/>
              </a:rPr>
              <a:t>https://ssbkyh.com/works/nonfacial_portrait/</a:t>
            </a:r>
            <a:endParaRPr lang="de-DE" u="sng" dirty="0"/>
          </a:p>
          <a:p>
            <a:pPr marL="0" indent="0">
              <a:buNone/>
            </a:pPr>
            <a:endParaRPr lang="de-DE" dirty="0"/>
          </a:p>
          <a:p>
            <a:pPr marL="0" indent="0">
              <a:buNone/>
            </a:pPr>
            <a:r>
              <a:rPr lang="de-DE" dirty="0"/>
              <a:t>auch </a:t>
            </a:r>
            <a:r>
              <a:rPr lang="de-DE" dirty="0" err="1"/>
              <a:t>Ting‘s</a:t>
            </a:r>
            <a:r>
              <a:rPr lang="de-DE" dirty="0"/>
              <a:t> </a:t>
            </a:r>
            <a:r>
              <a:rPr lang="de-DE" dirty="0" err="1"/>
              <a:t>Imaginary</a:t>
            </a:r>
            <a:r>
              <a:rPr lang="de-DE" dirty="0"/>
              <a:t> </a:t>
            </a:r>
            <a:r>
              <a:rPr lang="de-DE" dirty="0" err="1"/>
              <a:t>Landscape</a:t>
            </a:r>
            <a:r>
              <a:rPr lang="de-DE" dirty="0"/>
              <a:t> fällt aus meiner Sicht in die Kategorie</a:t>
            </a:r>
          </a:p>
          <a:p>
            <a:r>
              <a:rPr lang="de-DE" dirty="0" err="1"/>
              <a:t>collective</a:t>
            </a:r>
            <a:r>
              <a:rPr lang="de-DE" dirty="0"/>
              <a:t> </a:t>
            </a:r>
            <a:r>
              <a:rPr lang="de-DE" dirty="0" err="1"/>
              <a:t>unconsciousness</a:t>
            </a:r>
            <a:r>
              <a:rPr lang="de-DE" dirty="0"/>
              <a:t> vs. </a:t>
            </a:r>
            <a:r>
              <a:rPr lang="de-DE" dirty="0" err="1"/>
              <a:t>collective</a:t>
            </a:r>
            <a:r>
              <a:rPr lang="de-DE" dirty="0"/>
              <a:t> </a:t>
            </a:r>
            <a:r>
              <a:rPr lang="de-DE" dirty="0" err="1"/>
              <a:t>consciousness</a:t>
            </a:r>
            <a:endParaRPr lang="de-DE" dirty="0"/>
          </a:p>
          <a:p>
            <a:r>
              <a:rPr lang="de-DE" dirty="0">
                <a:hlinkClick r:id="rId5"/>
              </a:rPr>
              <a:t>https://ground-zero.khm.de/portfolio/imaginary-landscape/</a:t>
            </a:r>
            <a:endParaRPr lang="de-DE" dirty="0"/>
          </a:p>
          <a:p>
            <a:pPr marL="0" indent="0">
              <a:buNone/>
            </a:pPr>
            <a:endParaRPr lang="de-DE" dirty="0"/>
          </a:p>
          <a:p>
            <a:endParaRPr lang="de-DE" dirty="0"/>
          </a:p>
        </p:txBody>
      </p:sp>
    </p:spTree>
    <p:extLst>
      <p:ext uri="{BB962C8B-B14F-4D97-AF65-F5344CB8AC3E}">
        <p14:creationId xmlns:p14="http://schemas.microsoft.com/office/powerpoint/2010/main" val="217223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76534-C9B4-3C48-9261-5BE217F476A7}"/>
              </a:ext>
            </a:extLst>
          </p:cNvPr>
          <p:cNvSpPr>
            <a:spLocks noGrp="1"/>
          </p:cNvSpPr>
          <p:nvPr>
            <p:ph type="title"/>
          </p:nvPr>
        </p:nvSpPr>
        <p:spPr/>
        <p:txBody>
          <a:bodyPr/>
          <a:lstStyle/>
          <a:p>
            <a:r>
              <a:rPr lang="de-DE" dirty="0"/>
              <a:t>Kritik der KI, Technik und Gesellschaft</a:t>
            </a:r>
          </a:p>
        </p:txBody>
      </p:sp>
      <p:sp>
        <p:nvSpPr>
          <p:cNvPr id="3" name="Inhaltsplatzhalter 2">
            <a:extLst>
              <a:ext uri="{FF2B5EF4-FFF2-40B4-BE49-F238E27FC236}">
                <a16:creationId xmlns:a16="http://schemas.microsoft.com/office/drawing/2014/main" id="{100F7CA8-6F69-814C-BEA2-0C1E113E3428}"/>
              </a:ext>
            </a:extLst>
          </p:cNvPr>
          <p:cNvSpPr>
            <a:spLocks noGrp="1"/>
          </p:cNvSpPr>
          <p:nvPr>
            <p:ph idx="1"/>
          </p:nvPr>
        </p:nvSpPr>
        <p:spPr/>
        <p:txBody>
          <a:bodyPr/>
          <a:lstStyle/>
          <a:p>
            <a:pPr marL="0" indent="0">
              <a:buNone/>
            </a:pPr>
            <a:r>
              <a:rPr lang="de-DE" dirty="0"/>
              <a:t>The infinite </a:t>
            </a:r>
            <a:r>
              <a:rPr lang="de-DE" dirty="0" err="1"/>
              <a:t>Conversation</a:t>
            </a:r>
            <a:r>
              <a:rPr lang="de-DE" dirty="0"/>
              <a:t>, Zizek – Herzog von Giacomo </a:t>
            </a:r>
            <a:r>
              <a:rPr lang="de-DE" dirty="0" err="1"/>
              <a:t>Miceli</a:t>
            </a:r>
            <a:endParaRPr lang="de-DE" dirty="0"/>
          </a:p>
          <a:p>
            <a:r>
              <a:rPr lang="de-DE" u="sng" dirty="0">
                <a:hlinkClick r:id="rId2"/>
              </a:rPr>
              <a:t>https://www.infiniteconversation.com/</a:t>
            </a:r>
            <a:endParaRPr lang="de-DE" dirty="0"/>
          </a:p>
          <a:p>
            <a:r>
              <a:rPr lang="de-DE" u="sng" dirty="0">
                <a:hlinkClick r:id="rId3"/>
              </a:rPr>
              <a:t>https://www.nd-aktuell.de/artikel/1169002.the-infinite-conversation-maschinengeist-der-postmoderne.html?sstr=automatisierung</a:t>
            </a:r>
            <a:endParaRPr lang="de-DE" dirty="0"/>
          </a:p>
          <a:p>
            <a:pPr marL="0" indent="0">
              <a:buNone/>
            </a:pPr>
            <a:endParaRPr lang="de-DE" dirty="0"/>
          </a:p>
          <a:p>
            <a:pPr marL="0" indent="0">
              <a:buNone/>
            </a:pPr>
            <a:r>
              <a:rPr lang="en-US" dirty="0"/>
              <a:t>Adam Harvey / CV Dazzle / VFRAME / Hyperface</a:t>
            </a:r>
            <a:endParaRPr lang="de-DE" dirty="0"/>
          </a:p>
          <a:p>
            <a:r>
              <a:rPr lang="en-US" u="sng" dirty="0">
                <a:hlinkClick r:id="rId4"/>
              </a:rPr>
              <a:t>https://ahprojects.com/</a:t>
            </a:r>
            <a:endParaRPr lang="de-DE" dirty="0"/>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428979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9F707D-8F9C-B24F-8FE7-0A28DB3D8E80}"/>
              </a:ext>
            </a:extLst>
          </p:cNvPr>
          <p:cNvSpPr>
            <a:spLocks noGrp="1"/>
          </p:cNvSpPr>
          <p:nvPr>
            <p:ph type="title"/>
          </p:nvPr>
        </p:nvSpPr>
        <p:spPr/>
        <p:txBody>
          <a:bodyPr/>
          <a:lstStyle/>
          <a:p>
            <a:r>
              <a:rPr lang="de-DE" dirty="0"/>
              <a:t>KI und Raum</a:t>
            </a:r>
          </a:p>
        </p:txBody>
      </p:sp>
      <p:sp>
        <p:nvSpPr>
          <p:cNvPr id="3" name="Inhaltsplatzhalter 2">
            <a:extLst>
              <a:ext uri="{FF2B5EF4-FFF2-40B4-BE49-F238E27FC236}">
                <a16:creationId xmlns:a16="http://schemas.microsoft.com/office/drawing/2014/main" id="{553CE5B2-21F6-1C44-A6D5-0AFD5AAB5FB4}"/>
              </a:ext>
            </a:extLst>
          </p:cNvPr>
          <p:cNvSpPr>
            <a:spLocks noGrp="1"/>
          </p:cNvSpPr>
          <p:nvPr>
            <p:ph idx="1"/>
          </p:nvPr>
        </p:nvSpPr>
        <p:spPr/>
        <p:txBody>
          <a:bodyPr/>
          <a:lstStyle/>
          <a:p>
            <a:endParaRPr lang="de-DE" dirty="0"/>
          </a:p>
          <a:p>
            <a:pPr marL="0" indent="0">
              <a:buNone/>
            </a:pPr>
            <a:r>
              <a:rPr lang="de-DE" dirty="0" err="1"/>
              <a:t>Bjørn</a:t>
            </a:r>
            <a:r>
              <a:rPr lang="de-DE" dirty="0"/>
              <a:t> Karman, Objektivlose Kamera, </a:t>
            </a:r>
            <a:r>
              <a:rPr lang="de-DE" dirty="0" err="1"/>
              <a:t>Paragraphica</a:t>
            </a:r>
            <a:r>
              <a:rPr lang="de-DE" dirty="0"/>
              <a:t> </a:t>
            </a:r>
          </a:p>
          <a:p>
            <a:r>
              <a:rPr lang="de-DE" u="sng" dirty="0">
                <a:hlinkClick r:id="rId2"/>
              </a:rPr>
              <a:t>https://the-decoder.de/objektivlose-kamera-fotografiert-orte-per-ki/</a:t>
            </a:r>
            <a:endParaRPr lang="de-DE" dirty="0"/>
          </a:p>
          <a:p>
            <a:endParaRPr lang="de-DE" dirty="0"/>
          </a:p>
          <a:p>
            <a:pPr marL="0" indent="0">
              <a:buNone/>
            </a:pPr>
            <a:r>
              <a:rPr lang="en-US" dirty="0"/>
              <a:t>Ross Goodwin, 1 the road</a:t>
            </a:r>
            <a:endParaRPr lang="de-DE" dirty="0"/>
          </a:p>
          <a:p>
            <a:r>
              <a:rPr lang="en-US" u="sng" dirty="0">
                <a:hlinkClick r:id="rId3"/>
              </a:rPr>
              <a:t>https://digitaldozen.io/projects/1-the-road/</a:t>
            </a:r>
            <a:endParaRPr lang="de-DE" dirty="0"/>
          </a:p>
          <a:p>
            <a:r>
              <a:rPr lang="en-US" u="sng" dirty="0">
                <a:hlinkClick r:id="rId4"/>
              </a:rPr>
              <a:t>https://www.youtube.com/watch?v=TqsW0PMd8R0</a:t>
            </a:r>
            <a:endParaRPr lang="de-DE" dirty="0"/>
          </a:p>
          <a:p>
            <a:pPr marL="0" indent="0">
              <a:buNone/>
            </a:pPr>
            <a:endParaRPr lang="de-DE" dirty="0"/>
          </a:p>
        </p:txBody>
      </p:sp>
    </p:spTree>
    <p:extLst>
      <p:ext uri="{BB962C8B-B14F-4D97-AF65-F5344CB8AC3E}">
        <p14:creationId xmlns:p14="http://schemas.microsoft.com/office/powerpoint/2010/main" val="253918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48577-C4C6-294E-87F9-8B5DB206B2E5}"/>
              </a:ext>
            </a:extLst>
          </p:cNvPr>
          <p:cNvSpPr>
            <a:spLocks noGrp="1"/>
          </p:cNvSpPr>
          <p:nvPr>
            <p:ph type="title"/>
          </p:nvPr>
        </p:nvSpPr>
        <p:spPr/>
        <p:txBody>
          <a:bodyPr/>
          <a:lstStyle/>
          <a:p>
            <a:r>
              <a:rPr lang="de-DE" dirty="0"/>
              <a:t>Antworten auf KI ohne KI</a:t>
            </a:r>
          </a:p>
        </p:txBody>
      </p:sp>
      <p:sp>
        <p:nvSpPr>
          <p:cNvPr id="3" name="Inhaltsplatzhalter 2">
            <a:extLst>
              <a:ext uri="{FF2B5EF4-FFF2-40B4-BE49-F238E27FC236}">
                <a16:creationId xmlns:a16="http://schemas.microsoft.com/office/drawing/2014/main" id="{2FA644A9-4127-C140-8A6F-EB8B8BA4EF58}"/>
              </a:ext>
            </a:extLst>
          </p:cNvPr>
          <p:cNvSpPr>
            <a:spLocks noGrp="1"/>
          </p:cNvSpPr>
          <p:nvPr>
            <p:ph idx="1"/>
          </p:nvPr>
        </p:nvSpPr>
        <p:spPr/>
        <p:txBody>
          <a:bodyPr/>
          <a:lstStyle/>
          <a:p>
            <a:r>
              <a:rPr lang="de-DE" dirty="0"/>
              <a:t>Jürgen Krause</a:t>
            </a:r>
          </a:p>
          <a:p>
            <a:pPr marL="0" indent="0">
              <a:buNone/>
            </a:pPr>
            <a:r>
              <a:rPr lang="de-DE" dirty="0">
                <a:hlinkClick r:id="rId2"/>
              </a:rPr>
              <a:t>https://www.juergenkrause.info/works/freehand-drawings-handzeichnungen/</a:t>
            </a:r>
            <a:endParaRPr lang="de-DE" dirty="0"/>
          </a:p>
          <a:p>
            <a:pPr marL="0" indent="0">
              <a:buNone/>
            </a:pPr>
            <a:endParaRPr lang="de-DE" dirty="0"/>
          </a:p>
          <a:p>
            <a:r>
              <a:rPr lang="de-DE" dirty="0"/>
              <a:t>Uwe </a:t>
            </a:r>
            <a:r>
              <a:rPr lang="de-DE" dirty="0" err="1"/>
              <a:t>Rachow</a:t>
            </a:r>
            <a:endParaRPr lang="de-DE" dirty="0"/>
          </a:p>
          <a:p>
            <a:pPr marL="0" indent="0">
              <a:buNone/>
            </a:pPr>
            <a:r>
              <a:rPr lang="de-DE" dirty="0">
                <a:hlinkClick r:id="rId3"/>
              </a:rPr>
              <a:t>https://rachow.jimdo.com/</a:t>
            </a:r>
            <a:endParaRPr lang="de-DE" dirty="0"/>
          </a:p>
          <a:p>
            <a:pPr marL="0" indent="0">
              <a:buNone/>
            </a:pPr>
            <a:endParaRPr lang="de-DE" dirty="0"/>
          </a:p>
        </p:txBody>
      </p:sp>
    </p:spTree>
    <p:extLst>
      <p:ext uri="{BB962C8B-B14F-4D97-AF65-F5344CB8AC3E}">
        <p14:creationId xmlns:p14="http://schemas.microsoft.com/office/powerpoint/2010/main" val="242929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09E4209-F448-BC4A-AB8E-77B9C129F3E1}"/>
              </a:ext>
            </a:extLst>
          </p:cNvPr>
          <p:cNvPicPr>
            <a:picLocks noChangeAspect="1"/>
          </p:cNvPicPr>
          <p:nvPr/>
        </p:nvPicPr>
        <p:blipFill>
          <a:blip r:embed="rId2"/>
          <a:stretch>
            <a:fillRect/>
          </a:stretch>
        </p:blipFill>
        <p:spPr>
          <a:xfrm>
            <a:off x="6224" y="0"/>
            <a:ext cx="12179552" cy="6858000"/>
          </a:xfrm>
          <a:prstGeom prst="rect">
            <a:avLst/>
          </a:prstGeom>
        </p:spPr>
      </p:pic>
    </p:spTree>
    <p:extLst>
      <p:ext uri="{BB962C8B-B14F-4D97-AF65-F5344CB8AC3E}">
        <p14:creationId xmlns:p14="http://schemas.microsoft.com/office/powerpoint/2010/main" val="426995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97BB0C2-DE17-B349-9313-68135D4BC661}"/>
              </a:ext>
            </a:extLst>
          </p:cNvPr>
          <p:cNvPicPr>
            <a:picLocks noChangeAspect="1"/>
          </p:cNvPicPr>
          <p:nvPr/>
        </p:nvPicPr>
        <p:blipFill>
          <a:blip r:embed="rId2"/>
          <a:stretch>
            <a:fillRect/>
          </a:stretch>
        </p:blipFill>
        <p:spPr>
          <a:xfrm>
            <a:off x="6224" y="0"/>
            <a:ext cx="12179552" cy="6858000"/>
          </a:xfrm>
          <a:prstGeom prst="rect">
            <a:avLst/>
          </a:prstGeom>
        </p:spPr>
      </p:pic>
    </p:spTree>
    <p:extLst>
      <p:ext uri="{BB962C8B-B14F-4D97-AF65-F5344CB8AC3E}">
        <p14:creationId xmlns:p14="http://schemas.microsoft.com/office/powerpoint/2010/main" val="395706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5E5B7CE-2A55-824D-AEAE-D7D846C0E030}"/>
              </a:ext>
            </a:extLst>
          </p:cNvPr>
          <p:cNvPicPr>
            <a:picLocks noChangeAspect="1"/>
          </p:cNvPicPr>
          <p:nvPr/>
        </p:nvPicPr>
        <p:blipFill>
          <a:blip r:embed="rId2"/>
          <a:stretch>
            <a:fillRect/>
          </a:stretch>
        </p:blipFill>
        <p:spPr>
          <a:xfrm>
            <a:off x="6224" y="0"/>
            <a:ext cx="12179552" cy="6858000"/>
          </a:xfrm>
          <a:prstGeom prst="rect">
            <a:avLst/>
          </a:prstGeom>
        </p:spPr>
      </p:pic>
    </p:spTree>
    <p:extLst>
      <p:ext uri="{BB962C8B-B14F-4D97-AF65-F5344CB8AC3E}">
        <p14:creationId xmlns:p14="http://schemas.microsoft.com/office/powerpoint/2010/main" val="55516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D83485F-F8E3-8A42-8B5E-C7AA65806805}"/>
              </a:ext>
            </a:extLst>
          </p:cNvPr>
          <p:cNvPicPr>
            <a:picLocks noChangeAspect="1"/>
          </p:cNvPicPr>
          <p:nvPr/>
        </p:nvPicPr>
        <p:blipFill>
          <a:blip r:embed="rId2"/>
          <a:stretch>
            <a:fillRect/>
          </a:stretch>
        </p:blipFill>
        <p:spPr>
          <a:xfrm>
            <a:off x="6224" y="0"/>
            <a:ext cx="12179552" cy="6858000"/>
          </a:xfrm>
          <a:prstGeom prst="rect">
            <a:avLst/>
          </a:prstGeom>
        </p:spPr>
      </p:pic>
    </p:spTree>
    <p:extLst>
      <p:ext uri="{BB962C8B-B14F-4D97-AF65-F5344CB8AC3E}">
        <p14:creationId xmlns:p14="http://schemas.microsoft.com/office/powerpoint/2010/main" val="2683486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31C300C-9955-0449-B904-D7B001C06973}"/>
              </a:ext>
            </a:extLst>
          </p:cNvPr>
          <p:cNvPicPr>
            <a:picLocks noChangeAspect="1"/>
          </p:cNvPicPr>
          <p:nvPr/>
        </p:nvPicPr>
        <p:blipFill>
          <a:blip r:embed="rId2"/>
          <a:stretch>
            <a:fillRect/>
          </a:stretch>
        </p:blipFill>
        <p:spPr>
          <a:xfrm>
            <a:off x="6224" y="0"/>
            <a:ext cx="12179552" cy="6858000"/>
          </a:xfrm>
          <a:prstGeom prst="rect">
            <a:avLst/>
          </a:prstGeom>
        </p:spPr>
      </p:pic>
    </p:spTree>
    <p:extLst>
      <p:ext uri="{BB962C8B-B14F-4D97-AF65-F5344CB8AC3E}">
        <p14:creationId xmlns:p14="http://schemas.microsoft.com/office/powerpoint/2010/main" val="28089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A92797-21BF-4D42-A2E4-2D4632EC288A}"/>
              </a:ext>
            </a:extLst>
          </p:cNvPr>
          <p:cNvSpPr>
            <a:spLocks noGrp="1"/>
          </p:cNvSpPr>
          <p:nvPr>
            <p:ph type="title"/>
          </p:nvPr>
        </p:nvSpPr>
        <p:spPr/>
        <p:txBody>
          <a:bodyPr/>
          <a:lstStyle/>
          <a:p>
            <a:r>
              <a:rPr lang="de-DE" dirty="0"/>
              <a:t>Technikeuphorie vs. Kulturpessimismus</a:t>
            </a:r>
          </a:p>
        </p:txBody>
      </p:sp>
      <p:sp>
        <p:nvSpPr>
          <p:cNvPr id="3" name="Inhaltsplatzhalter 2">
            <a:extLst>
              <a:ext uri="{FF2B5EF4-FFF2-40B4-BE49-F238E27FC236}">
                <a16:creationId xmlns:a16="http://schemas.microsoft.com/office/drawing/2014/main" id="{76305172-C4C0-A14E-B4B5-EC469F45C7FC}"/>
              </a:ext>
            </a:extLst>
          </p:cNvPr>
          <p:cNvSpPr>
            <a:spLocks noGrp="1"/>
          </p:cNvSpPr>
          <p:nvPr>
            <p:ph idx="1"/>
          </p:nvPr>
        </p:nvSpPr>
        <p:spPr/>
        <p:txBody>
          <a:bodyPr>
            <a:normAutofit lnSpcReduction="10000"/>
          </a:bodyPr>
          <a:lstStyle/>
          <a:p>
            <a:pPr marL="0" indent="0">
              <a:buNone/>
            </a:pPr>
            <a:r>
              <a:rPr lang="de-DE" dirty="0"/>
              <a:t>Pause </a:t>
            </a:r>
            <a:r>
              <a:rPr lang="de-DE" dirty="0" err="1"/>
              <a:t>giant</a:t>
            </a:r>
            <a:r>
              <a:rPr lang="de-DE" dirty="0"/>
              <a:t> AI </a:t>
            </a:r>
            <a:r>
              <a:rPr lang="de-DE" dirty="0" err="1"/>
              <a:t>experiments</a:t>
            </a:r>
            <a:r>
              <a:rPr lang="de-DE" dirty="0"/>
              <a:t>: an open </a:t>
            </a:r>
            <a:r>
              <a:rPr lang="de-DE" dirty="0" err="1"/>
              <a:t>letter</a:t>
            </a:r>
            <a:endParaRPr lang="de-DE" dirty="0">
              <a:hlinkClick r:id="rId2"/>
            </a:endParaRPr>
          </a:p>
          <a:p>
            <a:r>
              <a:rPr lang="de-DE" dirty="0">
                <a:hlinkClick r:id="rId2"/>
              </a:rPr>
              <a:t>https://futureoflife.org/open-letter/pause-giant-ai-experiments/</a:t>
            </a:r>
            <a:endParaRPr lang="de-DE" dirty="0"/>
          </a:p>
          <a:p>
            <a:pPr marL="0" indent="0">
              <a:buNone/>
            </a:pPr>
            <a:endParaRPr lang="de-DE" dirty="0"/>
          </a:p>
          <a:p>
            <a:pPr marL="0" indent="0">
              <a:buNone/>
            </a:pPr>
            <a:r>
              <a:rPr lang="de-DE" dirty="0"/>
              <a:t>The techno-optimist </a:t>
            </a:r>
            <a:r>
              <a:rPr lang="de-DE" dirty="0" err="1"/>
              <a:t>manifesto</a:t>
            </a:r>
            <a:r>
              <a:rPr lang="de-DE" dirty="0"/>
              <a:t>: Marc </a:t>
            </a:r>
            <a:r>
              <a:rPr lang="de-DE" dirty="0" err="1"/>
              <a:t>Andreessen</a:t>
            </a:r>
            <a:endParaRPr lang="de-DE" dirty="0"/>
          </a:p>
          <a:p>
            <a:r>
              <a:rPr lang="de-DE" dirty="0">
                <a:hlinkClick r:id="rId3"/>
              </a:rPr>
              <a:t>https://a16z.com/the-techno-optimist-manifesto/</a:t>
            </a:r>
            <a:endParaRPr lang="de-DE" dirty="0"/>
          </a:p>
          <a:p>
            <a:pPr marL="0" indent="0">
              <a:buNone/>
            </a:pPr>
            <a:endParaRPr lang="de-DE" dirty="0"/>
          </a:p>
          <a:p>
            <a:pPr marL="0" indent="0">
              <a:buNone/>
            </a:pPr>
            <a:r>
              <a:rPr lang="de-DE" dirty="0"/>
              <a:t>Schmidhuber vs. </a:t>
            </a:r>
            <a:r>
              <a:rPr lang="de-DE" dirty="0" err="1"/>
              <a:t>Metzinger</a:t>
            </a:r>
            <a:endParaRPr lang="de-DE" dirty="0"/>
          </a:p>
          <a:p>
            <a:r>
              <a:rPr lang="de-DE" dirty="0">
                <a:hlinkClick r:id="rId4"/>
              </a:rPr>
              <a:t>https://chrismon.evangelisch.de/artikel/2023/53704/bewusste-ki-informatiker-und-philosoph-im-streitgespraech</a:t>
            </a:r>
            <a:endParaRPr lang="de-DE" dirty="0"/>
          </a:p>
          <a:p>
            <a:pPr marL="0" indent="0">
              <a:buNone/>
            </a:pPr>
            <a:endParaRPr lang="de-DE" dirty="0"/>
          </a:p>
          <a:p>
            <a:endParaRPr lang="de-DE" dirty="0"/>
          </a:p>
          <a:p>
            <a:endParaRPr lang="de-DE" dirty="0"/>
          </a:p>
        </p:txBody>
      </p:sp>
    </p:spTree>
    <p:extLst>
      <p:ext uri="{BB962C8B-B14F-4D97-AF65-F5344CB8AC3E}">
        <p14:creationId xmlns:p14="http://schemas.microsoft.com/office/powerpoint/2010/main" val="22112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66C67-FB96-704D-A9F3-66018ED73F61}"/>
              </a:ext>
            </a:extLst>
          </p:cNvPr>
          <p:cNvSpPr>
            <a:spLocks noGrp="1"/>
          </p:cNvSpPr>
          <p:nvPr>
            <p:ph type="title"/>
          </p:nvPr>
        </p:nvSpPr>
        <p:spPr/>
        <p:txBody>
          <a:bodyPr>
            <a:normAutofit/>
          </a:bodyPr>
          <a:lstStyle/>
          <a:p>
            <a:r>
              <a:rPr lang="de-DE" b="1" dirty="0"/>
              <a:t>Soziologie</a:t>
            </a:r>
            <a:r>
              <a:rPr lang="de-DE" dirty="0"/>
              <a:t> </a:t>
            </a:r>
            <a:r>
              <a:rPr lang="de-DE" sz="2700" dirty="0"/>
              <a:t>– gesellschaftliche Auswirkungen der Digitalisierung</a:t>
            </a:r>
          </a:p>
        </p:txBody>
      </p:sp>
      <p:sp>
        <p:nvSpPr>
          <p:cNvPr id="3" name="Inhaltsplatzhalter 2">
            <a:extLst>
              <a:ext uri="{FF2B5EF4-FFF2-40B4-BE49-F238E27FC236}">
                <a16:creationId xmlns:a16="http://schemas.microsoft.com/office/drawing/2014/main" id="{F374C0B4-1291-E140-99E2-73A4DA06979D}"/>
              </a:ext>
            </a:extLst>
          </p:cNvPr>
          <p:cNvSpPr>
            <a:spLocks noGrp="1"/>
          </p:cNvSpPr>
          <p:nvPr>
            <p:ph idx="1"/>
          </p:nvPr>
        </p:nvSpPr>
        <p:spPr/>
        <p:txBody>
          <a:bodyPr>
            <a:normAutofit fontScale="92500" lnSpcReduction="20000"/>
          </a:bodyPr>
          <a:lstStyle/>
          <a:p>
            <a:pPr marL="0" indent="0">
              <a:buNone/>
            </a:pPr>
            <a:r>
              <a:rPr lang="de-DE" dirty="0"/>
              <a:t>Andreas </a:t>
            </a:r>
            <a:r>
              <a:rPr lang="de-DE" dirty="0" err="1"/>
              <a:t>Reckwitz</a:t>
            </a:r>
            <a:endParaRPr lang="de-DE" dirty="0"/>
          </a:p>
          <a:p>
            <a:r>
              <a:rPr lang="de-DE" u="sng" dirty="0">
                <a:hlinkClick r:id="rId3"/>
              </a:rPr>
              <a:t>https://www.youtube.com/watch?v=JVSIkeolDXo</a:t>
            </a:r>
            <a:endParaRPr lang="de-DE" dirty="0"/>
          </a:p>
          <a:p>
            <a:pPr marL="0" indent="0">
              <a:buNone/>
            </a:pPr>
            <a:r>
              <a:rPr lang="de-DE" dirty="0"/>
              <a:t>Singularitätslogik: </a:t>
            </a:r>
          </a:p>
          <a:p>
            <a:pPr marL="0" indent="0">
              <a:buNone/>
            </a:pPr>
            <a:r>
              <a:rPr lang="de-DE" dirty="0"/>
              <a:t>	- kultureller Wertewandel</a:t>
            </a:r>
          </a:p>
          <a:p>
            <a:pPr marL="0" indent="0">
              <a:buNone/>
            </a:pPr>
            <a:r>
              <a:rPr lang="de-DE" dirty="0"/>
              <a:t>	- ökonomischer Wandel =&gt; kultureller </a:t>
            </a:r>
            <a:r>
              <a:rPr lang="de-DE" dirty="0" err="1"/>
              <a:t>Kapitalimus</a:t>
            </a:r>
            <a:endParaRPr lang="de-DE" dirty="0"/>
          </a:p>
          <a:p>
            <a:pPr marL="0" indent="0">
              <a:buNone/>
            </a:pPr>
            <a:r>
              <a:rPr lang="de-DE" dirty="0"/>
              <a:t>	- Technologien 	extern: Profile</a:t>
            </a:r>
          </a:p>
          <a:p>
            <a:pPr marL="0" indent="0">
              <a:buNone/>
            </a:pPr>
            <a:r>
              <a:rPr lang="de-DE" dirty="0"/>
              <a:t>				intern: Algorithmen der </a:t>
            </a:r>
            <a:r>
              <a:rPr lang="de-DE" dirty="0" err="1"/>
              <a:t>Singularisierung</a:t>
            </a:r>
            <a:endParaRPr lang="de-DE" dirty="0"/>
          </a:p>
          <a:p>
            <a:pPr marL="0" indent="0">
              <a:buNone/>
            </a:pPr>
            <a:endParaRPr lang="de-DE" dirty="0"/>
          </a:p>
          <a:p>
            <a:pPr marL="0" indent="0">
              <a:buNone/>
            </a:pPr>
            <a:r>
              <a:rPr lang="de-DE" dirty="0"/>
              <a:t>Dirk </a:t>
            </a:r>
            <a:r>
              <a:rPr lang="de-DE" dirty="0" err="1"/>
              <a:t>Baecker</a:t>
            </a:r>
            <a:endParaRPr lang="de-DE" dirty="0"/>
          </a:p>
          <a:p>
            <a:r>
              <a:rPr lang="de-DE" u="sng" dirty="0">
                <a:hlinkClick r:id="rId4"/>
              </a:rPr>
              <a:t>https://www.youtube.com/watch?v=nHgmuVQtH_g</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51640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B1ABC9-4E32-0343-943C-92DBAE49B15E}"/>
              </a:ext>
            </a:extLst>
          </p:cNvPr>
          <p:cNvSpPr>
            <a:spLocks noGrp="1"/>
          </p:cNvSpPr>
          <p:nvPr>
            <p:ph type="title"/>
          </p:nvPr>
        </p:nvSpPr>
        <p:spPr/>
        <p:txBody>
          <a:bodyPr/>
          <a:lstStyle/>
          <a:p>
            <a:r>
              <a:rPr lang="de-DE" dirty="0"/>
              <a:t>begrifflich, rationaler Zugang vs. Ästhetik</a:t>
            </a:r>
          </a:p>
        </p:txBody>
      </p:sp>
      <p:sp>
        <p:nvSpPr>
          <p:cNvPr id="3" name="Inhaltsplatzhalter 2">
            <a:extLst>
              <a:ext uri="{FF2B5EF4-FFF2-40B4-BE49-F238E27FC236}">
                <a16:creationId xmlns:a16="http://schemas.microsoft.com/office/drawing/2014/main" id="{25544D64-348A-2046-933D-7BBE92C19957}"/>
              </a:ext>
            </a:extLst>
          </p:cNvPr>
          <p:cNvSpPr>
            <a:spLocks noGrp="1"/>
          </p:cNvSpPr>
          <p:nvPr>
            <p:ph idx="1"/>
          </p:nvPr>
        </p:nvSpPr>
        <p:spPr/>
        <p:txBody>
          <a:bodyPr>
            <a:normAutofit/>
          </a:bodyPr>
          <a:lstStyle/>
          <a:p>
            <a:pPr marL="0" indent="0">
              <a:buNone/>
            </a:pPr>
            <a:r>
              <a:rPr lang="de-DE" dirty="0"/>
              <a:t>Drei Realitäten, mit jeweils rationalem und sinnlichen Zugang:</a:t>
            </a:r>
          </a:p>
          <a:p>
            <a:pPr lvl="0"/>
            <a:r>
              <a:rPr lang="de-DE" dirty="0"/>
              <a:t>Subjektive Realität</a:t>
            </a:r>
          </a:p>
          <a:p>
            <a:pPr lvl="0"/>
            <a:r>
              <a:rPr lang="de-DE" dirty="0"/>
              <a:t>Soziale Realität</a:t>
            </a:r>
          </a:p>
          <a:p>
            <a:pPr lvl="0"/>
            <a:r>
              <a:rPr lang="de-DE" dirty="0"/>
              <a:t>Objektive Realität </a:t>
            </a:r>
          </a:p>
          <a:p>
            <a:endParaRPr lang="de-DE" dirty="0"/>
          </a:p>
          <a:p>
            <a:pPr marL="0" indent="0">
              <a:buNone/>
            </a:pPr>
            <a:r>
              <a:rPr lang="de-DE" dirty="0"/>
              <a:t>Soziologie, Andreas </a:t>
            </a:r>
            <a:r>
              <a:rPr lang="de-DE" dirty="0" err="1"/>
              <a:t>Reckwitz</a:t>
            </a:r>
            <a:r>
              <a:rPr lang="de-DE" dirty="0"/>
              <a:t>, Ästhetik und Gesellschaft: </a:t>
            </a:r>
          </a:p>
          <a:p>
            <a:pPr marL="0" lvl="0" indent="0">
              <a:buNone/>
            </a:pPr>
            <a:r>
              <a:rPr lang="de-DE" dirty="0"/>
              <a:t>“Wir müssen die konstitutive Bedeutung sinnlicher Wahrnehmung für die soziale Praxis und die Ubiquität des Ästhetischen erkennen.“ =&gt; Soziologie hatte die Ästhetik lange nicht beachtet.</a:t>
            </a:r>
          </a:p>
          <a:p>
            <a:endParaRPr lang="de-DE" dirty="0"/>
          </a:p>
          <a:p>
            <a:endParaRPr lang="de-DE" dirty="0"/>
          </a:p>
        </p:txBody>
      </p:sp>
    </p:spTree>
    <p:extLst>
      <p:ext uri="{BB962C8B-B14F-4D97-AF65-F5344CB8AC3E}">
        <p14:creationId xmlns:p14="http://schemas.microsoft.com/office/powerpoint/2010/main" val="131817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0C606-6C71-F84F-8DCE-396239D2A96E}"/>
              </a:ext>
            </a:extLst>
          </p:cNvPr>
          <p:cNvSpPr>
            <a:spLocks noGrp="1"/>
          </p:cNvSpPr>
          <p:nvPr>
            <p:ph type="title"/>
          </p:nvPr>
        </p:nvSpPr>
        <p:spPr/>
        <p:txBody>
          <a:bodyPr/>
          <a:lstStyle/>
          <a:p>
            <a:r>
              <a:rPr lang="de-DE" dirty="0"/>
              <a:t>Ästhetisierungsschübe in der Moderne:</a:t>
            </a:r>
          </a:p>
        </p:txBody>
      </p:sp>
      <p:sp>
        <p:nvSpPr>
          <p:cNvPr id="3" name="Inhaltsplatzhalter 2">
            <a:extLst>
              <a:ext uri="{FF2B5EF4-FFF2-40B4-BE49-F238E27FC236}">
                <a16:creationId xmlns:a16="http://schemas.microsoft.com/office/drawing/2014/main" id="{CF11C1F8-356F-054F-A453-56D612FD9D59}"/>
              </a:ext>
            </a:extLst>
          </p:cNvPr>
          <p:cNvSpPr>
            <a:spLocks noGrp="1"/>
          </p:cNvSpPr>
          <p:nvPr>
            <p:ph idx="1"/>
          </p:nvPr>
        </p:nvSpPr>
        <p:spPr/>
        <p:txBody>
          <a:bodyPr>
            <a:normAutofit fontScale="77500" lnSpcReduction="20000"/>
          </a:bodyPr>
          <a:lstStyle/>
          <a:p>
            <a:pPr marL="0" indent="0">
              <a:buNone/>
            </a:pPr>
            <a:r>
              <a:rPr lang="de-DE" dirty="0"/>
              <a:t>1. das autonome Kunstfeld ab ca. 1800 in dem sich die Eigensinnigkeit des Ästhetischen etablieren kann</a:t>
            </a:r>
          </a:p>
          <a:p>
            <a:pPr marL="0" indent="0">
              <a:buNone/>
            </a:pPr>
            <a:r>
              <a:rPr lang="de-DE" dirty="0"/>
              <a:t>2. Ab ca. 1900 Entstehung einer ästhetizistischen Konsumkultur, nicht mehr der Gebrauchswert einer Sache ist entscheidend, sondern der symbolisch-ästhetische Eigenwert, Ästhetisierung der Subjekte (Filmschauspieler etc.). Viele ästhetische Konsumenten aber noch immer wenige Produzenten.</a:t>
            </a:r>
          </a:p>
          <a:p>
            <a:pPr marL="0" indent="0">
              <a:buNone/>
            </a:pPr>
            <a:r>
              <a:rPr lang="de-DE" dirty="0"/>
              <a:t>3. Aktiv-ästhetisierung: In der „Hypermoderne“ steht eine </a:t>
            </a:r>
            <a:r>
              <a:rPr lang="de-DE" dirty="0" err="1"/>
              <a:t>Kulturalisierung</a:t>
            </a:r>
            <a:r>
              <a:rPr lang="de-DE" dirty="0"/>
              <a:t> und Ästhetisierung der Arbeitsformen im Zentrum, die kreativ-innovative kulturelle Produktion wird maßgebend </a:t>
            </a:r>
          </a:p>
          <a:p>
            <a:pPr lvl="2"/>
            <a:r>
              <a:rPr lang="de-DE" dirty="0"/>
              <a:t>Das ästhetische Regime eines Kreativitätsimperativs durchdringt alle gesellschaftlichen Bereiche von Kunst über Wirtschaft bis Politik.</a:t>
            </a:r>
          </a:p>
          <a:p>
            <a:pPr lvl="2"/>
            <a:r>
              <a:rPr lang="de-DE" dirty="0"/>
              <a:t>der „aktive Konsument“ baut aus Versatzstücken seinen individuellen Stil und wird vor allem in den digitalen, sozialen Medien zum „kulturell-ästhetischen Performer“</a:t>
            </a:r>
          </a:p>
          <a:p>
            <a:pPr lvl="2"/>
            <a:r>
              <a:rPr lang="de-DE" dirty="0"/>
              <a:t>Neue Formen der Ungleichheit</a:t>
            </a:r>
          </a:p>
          <a:p>
            <a:pPr lvl="2"/>
            <a:r>
              <a:rPr lang="de-DE" dirty="0"/>
              <a:t>Autonomieverlust (selbstzweckhafte Praktiken) =&gt; politische Kunst (Künstlerkritik versus Sozialkritik)</a:t>
            </a:r>
          </a:p>
          <a:p>
            <a:pPr lvl="2"/>
            <a:r>
              <a:rPr lang="de-DE" dirty="0"/>
              <a:t>Der institutionalisierten Kunst fällt es als global etablierter </a:t>
            </a:r>
            <a:r>
              <a:rPr lang="de-DE" i="1" dirty="0" err="1"/>
              <a:t>creative</a:t>
            </a:r>
            <a:r>
              <a:rPr lang="de-DE" i="1" dirty="0"/>
              <a:t> </a:t>
            </a:r>
            <a:r>
              <a:rPr lang="de-DE" i="1" dirty="0" err="1"/>
              <a:t>industry</a:t>
            </a:r>
            <a:r>
              <a:rPr lang="de-DE" dirty="0"/>
              <a:t> zunehmend schwer, sich wirklich kritisch zu positionieren. </a:t>
            </a:r>
          </a:p>
          <a:p>
            <a:endParaRPr lang="de-DE" dirty="0"/>
          </a:p>
        </p:txBody>
      </p:sp>
    </p:spTree>
    <p:extLst>
      <p:ext uri="{BB962C8B-B14F-4D97-AF65-F5344CB8AC3E}">
        <p14:creationId xmlns:p14="http://schemas.microsoft.com/office/powerpoint/2010/main" val="145967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8F685B-8C3F-C943-9D1E-BCEB3BDC7302}"/>
              </a:ext>
            </a:extLst>
          </p:cNvPr>
          <p:cNvSpPr>
            <a:spLocks noGrp="1"/>
          </p:cNvSpPr>
          <p:nvPr>
            <p:ph type="title"/>
          </p:nvPr>
        </p:nvSpPr>
        <p:spPr/>
        <p:txBody>
          <a:bodyPr/>
          <a:lstStyle/>
          <a:p>
            <a:r>
              <a:rPr lang="de-DE" dirty="0"/>
              <a:t>Fragen zu Kunst mit KI:</a:t>
            </a:r>
          </a:p>
        </p:txBody>
      </p:sp>
      <p:sp>
        <p:nvSpPr>
          <p:cNvPr id="3" name="Inhaltsplatzhalter 2">
            <a:extLst>
              <a:ext uri="{FF2B5EF4-FFF2-40B4-BE49-F238E27FC236}">
                <a16:creationId xmlns:a16="http://schemas.microsoft.com/office/drawing/2014/main" id="{18671319-F471-F34B-97B2-0468B9F4FA3D}"/>
              </a:ext>
            </a:extLst>
          </p:cNvPr>
          <p:cNvSpPr>
            <a:spLocks noGrp="1"/>
          </p:cNvSpPr>
          <p:nvPr>
            <p:ph idx="1"/>
          </p:nvPr>
        </p:nvSpPr>
        <p:spPr/>
        <p:txBody>
          <a:bodyPr>
            <a:normAutofit fontScale="92500" lnSpcReduction="20000"/>
          </a:bodyPr>
          <a:lstStyle/>
          <a:p>
            <a:pPr lvl="0"/>
            <a:r>
              <a:rPr lang="de-DE" dirty="0"/>
              <a:t>Wer ist hier der Künstler, die Künstlerin, können KIs Kunst machen? (Problem ist hier der Begriff KI =&gt; vgl. </a:t>
            </a:r>
            <a:r>
              <a:rPr lang="de-DE" dirty="0" err="1"/>
              <a:t>Photografie</a:t>
            </a:r>
            <a:r>
              <a:rPr lang="de-DE" dirty="0"/>
              <a:t>)</a:t>
            </a:r>
          </a:p>
          <a:p>
            <a:r>
              <a:rPr lang="de-DE" dirty="0"/>
              <a:t>Wie steht es um die menschliche </a:t>
            </a:r>
            <a:r>
              <a:rPr lang="de-DE" b="1" dirty="0"/>
              <a:t>Kreativität</a:t>
            </a:r>
            <a:r>
              <a:rPr lang="de-DE" dirty="0"/>
              <a:t> im Vergleich zur maschinellen? (Ist Kreativität überhaupt noch das das Kriterium?)</a:t>
            </a:r>
          </a:p>
          <a:p>
            <a:pPr lvl="0"/>
            <a:r>
              <a:rPr lang="de-DE" dirty="0"/>
              <a:t>Kann KI den </a:t>
            </a:r>
            <a:r>
              <a:rPr lang="de-DE" b="1" dirty="0"/>
              <a:t>Stil</a:t>
            </a:r>
            <a:r>
              <a:rPr lang="de-DE" dirty="0"/>
              <a:t> (Malstil, Schreibstil) eines Künstlers nachahmen?</a:t>
            </a:r>
          </a:p>
          <a:p>
            <a:pPr lvl="0"/>
            <a:r>
              <a:rPr lang="de-DE" dirty="0"/>
              <a:t>Welches ästhetische </a:t>
            </a:r>
            <a:r>
              <a:rPr lang="de-DE" b="1" dirty="0"/>
              <a:t>Potential</a:t>
            </a:r>
            <a:r>
              <a:rPr lang="de-DE" dirty="0"/>
              <a:t> hat KI?</a:t>
            </a:r>
          </a:p>
          <a:p>
            <a:pPr lvl="0"/>
            <a:r>
              <a:rPr lang="de-DE" b="1" dirty="0"/>
              <a:t>Bedroht</a:t>
            </a:r>
            <a:r>
              <a:rPr lang="de-DE" dirty="0"/>
              <a:t> KI die Kunst?</a:t>
            </a:r>
          </a:p>
          <a:p>
            <a:pPr lvl="0"/>
            <a:r>
              <a:rPr lang="de-DE" b="1" dirty="0"/>
              <a:t>Fehlt</a:t>
            </a:r>
            <a:r>
              <a:rPr lang="de-DE" dirty="0"/>
              <a:t> die Aura des Originals? =&gt; Problem seit Bilder mit Algorithmen gemacht werden</a:t>
            </a:r>
          </a:p>
          <a:p>
            <a:pPr lvl="0"/>
            <a:r>
              <a:rPr lang="de-DE" dirty="0"/>
              <a:t>Ist das das </a:t>
            </a:r>
            <a:r>
              <a:rPr lang="de-DE" b="1" dirty="0"/>
              <a:t>Ende</a:t>
            </a:r>
            <a:r>
              <a:rPr lang="de-DE" dirty="0"/>
              <a:t> der Gebrauchskunst?</a:t>
            </a:r>
          </a:p>
          <a:p>
            <a:pPr lvl="0"/>
            <a:r>
              <a:rPr lang="de-DE" b="1" dirty="0"/>
              <a:t>Funktion</a:t>
            </a:r>
            <a:r>
              <a:rPr lang="de-DE" dirty="0"/>
              <a:t> der Kunst: Kann die Kunst KI erklären? (offenlegen der Strukturen, Schwierigkeiten, Machverhältnisse, etc.)</a:t>
            </a:r>
          </a:p>
        </p:txBody>
      </p:sp>
    </p:spTree>
    <p:extLst>
      <p:ext uri="{BB962C8B-B14F-4D97-AF65-F5344CB8AC3E}">
        <p14:creationId xmlns:p14="http://schemas.microsoft.com/office/powerpoint/2010/main" val="340443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9D792-4664-C741-BAE3-B93ACB6E6324}"/>
              </a:ext>
            </a:extLst>
          </p:cNvPr>
          <p:cNvSpPr>
            <a:spLocks noGrp="1"/>
          </p:cNvSpPr>
          <p:nvPr>
            <p:ph type="title"/>
          </p:nvPr>
        </p:nvSpPr>
        <p:spPr/>
        <p:txBody>
          <a:bodyPr/>
          <a:lstStyle/>
          <a:p>
            <a:r>
              <a:rPr lang="de-DE" dirty="0"/>
              <a:t>Das Spiel weiter spielen – KI </a:t>
            </a:r>
            <a:r>
              <a:rPr lang="de-DE"/>
              <a:t>als Werkzeug</a:t>
            </a:r>
            <a:endParaRPr lang="de-DE" dirty="0"/>
          </a:p>
        </p:txBody>
      </p:sp>
      <p:sp>
        <p:nvSpPr>
          <p:cNvPr id="3" name="Inhaltsplatzhalter 2">
            <a:extLst>
              <a:ext uri="{FF2B5EF4-FFF2-40B4-BE49-F238E27FC236}">
                <a16:creationId xmlns:a16="http://schemas.microsoft.com/office/drawing/2014/main" id="{102F0AA3-17AF-AF40-99C2-B3BD330C207F}"/>
              </a:ext>
            </a:extLst>
          </p:cNvPr>
          <p:cNvSpPr>
            <a:spLocks noGrp="1"/>
          </p:cNvSpPr>
          <p:nvPr>
            <p:ph idx="1"/>
          </p:nvPr>
        </p:nvSpPr>
        <p:spPr/>
        <p:txBody>
          <a:bodyPr/>
          <a:lstStyle/>
          <a:p>
            <a:pPr marL="0" indent="0">
              <a:buNone/>
            </a:pPr>
            <a:r>
              <a:rPr lang="de-DE" dirty="0"/>
              <a:t>Rafik </a:t>
            </a:r>
            <a:r>
              <a:rPr lang="de-DE" dirty="0" err="1"/>
              <a:t>Anadol</a:t>
            </a:r>
            <a:endParaRPr lang="de-DE" dirty="0"/>
          </a:p>
          <a:p>
            <a:r>
              <a:rPr lang="de-DE" dirty="0">
                <a:hlinkClick r:id="rId2"/>
              </a:rPr>
              <a:t>https://www.youtube.com/watch?v=UxQDG6WQT5s</a:t>
            </a:r>
            <a:endParaRPr lang="de-DE" dirty="0"/>
          </a:p>
          <a:p>
            <a:pPr marL="0" indent="0">
              <a:buNone/>
            </a:pPr>
            <a:endParaRPr lang="de-DE" dirty="0"/>
          </a:p>
          <a:p>
            <a:pPr marL="0" indent="0">
              <a:buNone/>
            </a:pPr>
            <a:r>
              <a:rPr lang="de-DE" dirty="0"/>
              <a:t>Mario </a:t>
            </a:r>
            <a:r>
              <a:rPr lang="de-DE" dirty="0" err="1"/>
              <a:t>Klingemann</a:t>
            </a:r>
            <a:endParaRPr lang="de-DE" dirty="0"/>
          </a:p>
          <a:p>
            <a:r>
              <a:rPr lang="de-DE" u="sng" dirty="0">
                <a:hlinkClick r:id="rId3"/>
              </a:rPr>
              <a:t>https://www.electricartefacts.art/artist/mario-klingemann</a:t>
            </a:r>
            <a:endParaRPr lang="de-DE" dirty="0"/>
          </a:p>
          <a:p>
            <a:pPr marL="0" indent="0">
              <a:buNone/>
            </a:pPr>
            <a:endParaRPr lang="de-DE" dirty="0"/>
          </a:p>
          <a:p>
            <a:pPr marL="0" indent="0">
              <a:buNone/>
            </a:pPr>
            <a:r>
              <a:rPr lang="de-DE" dirty="0"/>
              <a:t>... </a:t>
            </a:r>
            <a:r>
              <a:rPr lang="de-DE" dirty="0" err="1"/>
              <a:t>many</a:t>
            </a:r>
            <a:r>
              <a:rPr lang="de-DE" dirty="0"/>
              <a:t> </a:t>
            </a:r>
            <a:r>
              <a:rPr lang="de-DE" dirty="0" err="1"/>
              <a:t>others</a:t>
            </a:r>
            <a:endParaRPr lang="de-DE" dirty="0"/>
          </a:p>
        </p:txBody>
      </p:sp>
    </p:spTree>
    <p:extLst>
      <p:ext uri="{BB962C8B-B14F-4D97-AF65-F5344CB8AC3E}">
        <p14:creationId xmlns:p14="http://schemas.microsoft.com/office/powerpoint/2010/main" val="126029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634598-86F0-EE49-A06E-ACD4A59F87EF}"/>
              </a:ext>
            </a:extLst>
          </p:cNvPr>
          <p:cNvSpPr>
            <a:spLocks noGrp="1"/>
          </p:cNvSpPr>
          <p:nvPr>
            <p:ph type="title"/>
          </p:nvPr>
        </p:nvSpPr>
        <p:spPr/>
        <p:txBody>
          <a:bodyPr/>
          <a:lstStyle/>
          <a:p>
            <a:r>
              <a:rPr lang="de-DE" dirty="0"/>
              <a:t>Mechanismen der </a:t>
            </a:r>
            <a:r>
              <a:rPr lang="de-DE" dirty="0" err="1"/>
              <a:t>Kunstsytems</a:t>
            </a:r>
            <a:r>
              <a:rPr lang="de-DE" dirty="0"/>
              <a:t> offenlegen</a:t>
            </a:r>
          </a:p>
        </p:txBody>
      </p:sp>
      <p:sp>
        <p:nvSpPr>
          <p:cNvPr id="3" name="Inhaltsplatzhalter 2">
            <a:extLst>
              <a:ext uri="{FF2B5EF4-FFF2-40B4-BE49-F238E27FC236}">
                <a16:creationId xmlns:a16="http://schemas.microsoft.com/office/drawing/2014/main" id="{C54FF369-05D3-5B47-B695-F1775FB11013}"/>
              </a:ext>
            </a:extLst>
          </p:cNvPr>
          <p:cNvSpPr>
            <a:spLocks noGrp="1"/>
          </p:cNvSpPr>
          <p:nvPr>
            <p:ph idx="1"/>
          </p:nvPr>
        </p:nvSpPr>
        <p:spPr/>
        <p:txBody>
          <a:bodyPr>
            <a:normAutofit fontScale="92500" lnSpcReduction="10000"/>
          </a:bodyPr>
          <a:lstStyle/>
          <a:p>
            <a:pPr marL="0" indent="0">
              <a:buNone/>
            </a:pPr>
            <a:r>
              <a:rPr lang="de-DE" dirty="0"/>
              <a:t>Edmond De </a:t>
            </a:r>
            <a:r>
              <a:rPr lang="de-DE" dirty="0" err="1"/>
              <a:t>Belamy</a:t>
            </a:r>
            <a:endParaRPr lang="de-DE" dirty="0"/>
          </a:p>
          <a:p>
            <a:r>
              <a:rPr lang="de-DE" u="sng" dirty="0">
                <a:hlinkClick r:id="rId2"/>
              </a:rPr>
              <a:t>https://obvious-art.com/portfolio/edmond-de-belamy/</a:t>
            </a:r>
            <a:endParaRPr lang="de-DE" dirty="0"/>
          </a:p>
          <a:p>
            <a:pPr marL="0" indent="0">
              <a:buNone/>
            </a:pPr>
            <a:endParaRPr lang="de-DE" dirty="0"/>
          </a:p>
          <a:p>
            <a:pPr marL="0" indent="0">
              <a:buNone/>
            </a:pPr>
            <a:r>
              <a:rPr lang="en-US" dirty="0"/>
              <a:t>Jason Allen</a:t>
            </a:r>
            <a:endParaRPr lang="de-DE" dirty="0"/>
          </a:p>
          <a:p>
            <a:r>
              <a:rPr lang="en-US" u="sng" dirty="0">
                <a:hlinkClick r:id="rId3"/>
              </a:rPr>
              <a:t>https://www.popphoto.com/news/jason-allen-ai-artwork/</a:t>
            </a:r>
            <a:endParaRPr lang="de-DE" dirty="0"/>
          </a:p>
          <a:p>
            <a:pPr marL="0" indent="0">
              <a:buNone/>
            </a:pPr>
            <a:endParaRPr lang="de-DE" dirty="0"/>
          </a:p>
          <a:p>
            <a:pPr marL="0" indent="0">
              <a:buNone/>
            </a:pPr>
            <a:r>
              <a:rPr lang="de-DE" dirty="0"/>
              <a:t>Übermorgen, The </a:t>
            </a:r>
            <a:r>
              <a:rPr lang="de-DE" dirty="0" err="1"/>
              <a:t>next</a:t>
            </a:r>
            <a:r>
              <a:rPr lang="de-DE" dirty="0"/>
              <a:t> </a:t>
            </a:r>
            <a:r>
              <a:rPr lang="de-DE" dirty="0" err="1"/>
              <a:t>Biennial</a:t>
            </a:r>
            <a:r>
              <a:rPr lang="de-DE" dirty="0"/>
              <a:t> </a:t>
            </a:r>
            <a:r>
              <a:rPr lang="de-DE" dirty="0" err="1"/>
              <a:t>should</a:t>
            </a:r>
            <a:r>
              <a:rPr lang="de-DE" dirty="0"/>
              <a:t> </a:t>
            </a:r>
            <a:r>
              <a:rPr lang="de-DE" dirty="0" err="1"/>
              <a:t>be</a:t>
            </a:r>
            <a:r>
              <a:rPr lang="de-DE" dirty="0"/>
              <a:t> </a:t>
            </a:r>
            <a:r>
              <a:rPr lang="de-DE" dirty="0" err="1"/>
              <a:t>curated</a:t>
            </a:r>
            <a:r>
              <a:rPr lang="de-DE" dirty="0"/>
              <a:t> </a:t>
            </a:r>
            <a:r>
              <a:rPr lang="de-DE" dirty="0" err="1"/>
              <a:t>by</a:t>
            </a:r>
            <a:r>
              <a:rPr lang="de-DE" dirty="0"/>
              <a:t> a </a:t>
            </a:r>
            <a:r>
              <a:rPr lang="de-DE" dirty="0" err="1"/>
              <a:t>machine</a:t>
            </a:r>
            <a:endParaRPr lang="de-DE" dirty="0"/>
          </a:p>
          <a:p>
            <a:r>
              <a:rPr lang="de-DE" dirty="0">
                <a:hlinkClick r:id="rId4"/>
              </a:rPr>
              <a:t>https://whitney.org/exhibitions/the-next-biennial</a:t>
            </a:r>
            <a:endParaRPr lang="de-DE" dirty="0"/>
          </a:p>
          <a:p>
            <a:pPr marL="0" indent="0">
              <a:buNone/>
            </a:pPr>
            <a:r>
              <a:rPr lang="de-DE" sz="1600" dirty="0"/>
              <a:t>(Gemeinsam erzählen und visualisieren diese textlichen und grafischen Universen von Biennalen das unmögliche, absurde Bestreben einer KI, auf der Grundlage dessen, was sie aus von Menschen zusammengetragenen Quellen und menschlichen Kunstverständnissen gelernt hat, zu </a:t>
            </a:r>
            <a:r>
              <a:rPr lang="de-DE" sz="1600" dirty="0" err="1"/>
              <a:t>kuratieren</a:t>
            </a:r>
            <a:r>
              <a:rPr lang="de-DE" sz="1600" dirty="0"/>
              <a:t>.)</a:t>
            </a:r>
          </a:p>
          <a:p>
            <a:pPr marL="0" indent="0">
              <a:buNone/>
            </a:pPr>
            <a:endParaRPr lang="de-DE" dirty="0"/>
          </a:p>
        </p:txBody>
      </p:sp>
    </p:spTree>
    <p:extLst>
      <p:ext uri="{BB962C8B-B14F-4D97-AF65-F5344CB8AC3E}">
        <p14:creationId xmlns:p14="http://schemas.microsoft.com/office/powerpoint/2010/main" val="423824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1AB6D-C317-1944-AB14-7DCCF8DBE7CB}"/>
              </a:ext>
            </a:extLst>
          </p:cNvPr>
          <p:cNvSpPr>
            <a:spLocks noGrp="1"/>
          </p:cNvSpPr>
          <p:nvPr>
            <p:ph type="title"/>
          </p:nvPr>
        </p:nvSpPr>
        <p:spPr/>
        <p:txBody>
          <a:bodyPr/>
          <a:lstStyle/>
          <a:p>
            <a:r>
              <a:rPr lang="de-DE" dirty="0"/>
              <a:t>Innere Strukturen der KI offenlegen</a:t>
            </a:r>
          </a:p>
        </p:txBody>
      </p:sp>
      <p:sp>
        <p:nvSpPr>
          <p:cNvPr id="3" name="Inhaltsplatzhalter 2">
            <a:extLst>
              <a:ext uri="{FF2B5EF4-FFF2-40B4-BE49-F238E27FC236}">
                <a16:creationId xmlns:a16="http://schemas.microsoft.com/office/drawing/2014/main" id="{906D385A-A96B-414A-882E-D2D5FD637A8E}"/>
              </a:ext>
            </a:extLst>
          </p:cNvPr>
          <p:cNvSpPr>
            <a:spLocks noGrp="1"/>
          </p:cNvSpPr>
          <p:nvPr>
            <p:ph idx="1"/>
          </p:nvPr>
        </p:nvSpPr>
        <p:spPr/>
        <p:txBody>
          <a:bodyPr>
            <a:normAutofit/>
          </a:bodyPr>
          <a:lstStyle/>
          <a:p>
            <a:pPr marL="0" indent="0">
              <a:buNone/>
            </a:pPr>
            <a:r>
              <a:rPr lang="de-DE" dirty="0"/>
              <a:t>Trevor </a:t>
            </a:r>
            <a:r>
              <a:rPr lang="de-DE" dirty="0" err="1"/>
              <a:t>Paglen</a:t>
            </a:r>
            <a:r>
              <a:rPr lang="de-DE" dirty="0"/>
              <a:t> &amp; Kronos </a:t>
            </a:r>
            <a:r>
              <a:rPr lang="de-DE" dirty="0" err="1"/>
              <a:t>Quartet</a:t>
            </a:r>
            <a:r>
              <a:rPr lang="de-DE" dirty="0"/>
              <a:t>, </a:t>
            </a:r>
            <a:r>
              <a:rPr lang="de-DE" dirty="0" err="1"/>
              <a:t>Sight</a:t>
            </a:r>
            <a:r>
              <a:rPr lang="de-DE" dirty="0"/>
              <a:t> </a:t>
            </a:r>
            <a:r>
              <a:rPr lang="de-DE" dirty="0" err="1"/>
              <a:t>machine</a:t>
            </a:r>
            <a:endParaRPr lang="de-DE" dirty="0"/>
          </a:p>
          <a:p>
            <a:r>
              <a:rPr lang="de-DE" u="sng" dirty="0">
                <a:hlinkClick r:id="rId2"/>
              </a:rPr>
              <a:t>https://www.barbican.org.uk/whats-on/2019/event/kronos-quartet-trevor-paglen-sight-machine</a:t>
            </a:r>
            <a:endParaRPr lang="de-DE" dirty="0"/>
          </a:p>
          <a:p>
            <a:r>
              <a:rPr lang="de-DE" u="sng" dirty="0">
                <a:hlinkClick r:id="rId3"/>
              </a:rPr>
              <a:t>https://www.wired.com/video/watch/the-unsettling-performance-that-showed-the-world-through-ai-s-eyes</a:t>
            </a:r>
            <a:endParaRPr lang="de-DE" dirty="0"/>
          </a:p>
          <a:p>
            <a:r>
              <a:rPr lang="en-US" u="sng" dirty="0">
                <a:hlinkClick r:id="rId4"/>
              </a:rPr>
              <a:t>https://vimeo.com/205149078</a:t>
            </a:r>
            <a:endParaRPr lang="de-DE" dirty="0"/>
          </a:p>
          <a:p>
            <a:pPr marL="0" indent="0">
              <a:buNone/>
            </a:pPr>
            <a:endParaRPr lang="en-US" dirty="0"/>
          </a:p>
        </p:txBody>
      </p:sp>
    </p:spTree>
    <p:extLst>
      <p:ext uri="{BB962C8B-B14F-4D97-AF65-F5344CB8AC3E}">
        <p14:creationId xmlns:p14="http://schemas.microsoft.com/office/powerpoint/2010/main" val="249676665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Words>
  <Application>Microsoft Macintosh PowerPoint</Application>
  <PresentationFormat>Breitbild</PresentationFormat>
  <Paragraphs>119</Paragraphs>
  <Slides>19</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Arial</vt:lpstr>
      <vt:lpstr>Calibri</vt:lpstr>
      <vt:lpstr>Calibri Light</vt:lpstr>
      <vt:lpstr>Office</vt:lpstr>
      <vt:lpstr>Programmierung  Künstlicher Intelligenzen</vt:lpstr>
      <vt:lpstr>Technikeuphorie vs. Kulturpessimismus</vt:lpstr>
      <vt:lpstr>Soziologie – gesellschaftliche Auswirkungen der Digitalisierung</vt:lpstr>
      <vt:lpstr>begrifflich, rationaler Zugang vs. Ästhetik</vt:lpstr>
      <vt:lpstr>Ästhetisierungsschübe in der Moderne:</vt:lpstr>
      <vt:lpstr>Fragen zu Kunst mit KI:</vt:lpstr>
      <vt:lpstr>Das Spiel weiter spielen – KI als Werkzeug</vt:lpstr>
      <vt:lpstr>Mechanismen der Kunstsytems offenlegen</vt:lpstr>
      <vt:lpstr>Innere Strukturen der KI offenlegen</vt:lpstr>
      <vt:lpstr>Innere Strukturen der KI offenlegen</vt:lpstr>
      <vt:lpstr>Benutzung der KI um etwas anderes zu zeigen</vt:lpstr>
      <vt:lpstr>Kritik der KI, Technik und Gesellschaft</vt:lpstr>
      <vt:lpstr>KI und Raum</vt:lpstr>
      <vt:lpstr>Antworten auf KI ohne KI</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Minds</dc:title>
  <dc:creator>Georg Trogemann</dc:creator>
  <cp:lastModifiedBy>Georg Trogemann</cp:lastModifiedBy>
  <cp:revision>75</cp:revision>
  <dcterms:created xsi:type="dcterms:W3CDTF">2023-03-17T10:34:25Z</dcterms:created>
  <dcterms:modified xsi:type="dcterms:W3CDTF">2023-11-01T18:09:07Z</dcterms:modified>
</cp:coreProperties>
</file>