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5"/>
  </p:notesMasterIdLst>
  <p:handoutMasterIdLst>
    <p:handoutMasterId r:id="rId26"/>
  </p:handoutMasterIdLst>
  <p:sldIdLst>
    <p:sldId id="289" r:id="rId2"/>
    <p:sldId id="290" r:id="rId3"/>
    <p:sldId id="257" r:id="rId4"/>
    <p:sldId id="258" r:id="rId5"/>
    <p:sldId id="259" r:id="rId6"/>
    <p:sldId id="263" r:id="rId7"/>
    <p:sldId id="264" r:id="rId8"/>
    <p:sldId id="262" r:id="rId9"/>
    <p:sldId id="265" r:id="rId10"/>
    <p:sldId id="266" r:id="rId11"/>
    <p:sldId id="267" r:id="rId12"/>
    <p:sldId id="268" r:id="rId13"/>
    <p:sldId id="269" r:id="rId14"/>
    <p:sldId id="270" r:id="rId15"/>
    <p:sldId id="272" r:id="rId16"/>
    <p:sldId id="273" r:id="rId17"/>
    <p:sldId id="271" r:id="rId18"/>
    <p:sldId id="274" r:id="rId19"/>
    <p:sldId id="275" r:id="rId20"/>
    <p:sldId id="276" r:id="rId21"/>
    <p:sldId id="291" r:id="rId22"/>
    <p:sldId id="260" r:id="rId23"/>
    <p:sldId id="28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39" autoAdjust="0"/>
    <p:restoredTop sz="88349" autoAdjust="0"/>
  </p:normalViewPr>
  <p:slideViewPr>
    <p:cSldViewPr snapToGrid="0">
      <p:cViewPr varScale="1">
        <p:scale>
          <a:sx n="107" d="100"/>
          <a:sy n="107" d="100"/>
        </p:scale>
        <p:origin x="184" y="592"/>
      </p:cViewPr>
      <p:guideLst>
        <p:guide orient="horz" pos="2160"/>
        <p:guide pos="3840"/>
      </p:guideLst>
    </p:cSldViewPr>
  </p:slideViewPr>
  <p:notesTextViewPr>
    <p:cViewPr>
      <p:scale>
        <a:sx n="1" d="1"/>
        <a:sy n="1" d="1"/>
      </p:scale>
      <p:origin x="0" y="0"/>
    </p:cViewPr>
  </p:notesTextViewPr>
  <p:notesViewPr>
    <p:cSldViewPr snapToGrid="0" snapToObjects="1">
      <p:cViewPr varScale="1">
        <p:scale>
          <a:sx n="57" d="100"/>
          <a:sy n="57" d="100"/>
        </p:scale>
        <p:origin x="174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2DEC937-A386-4961-8A28-884D8B5C438A}" type="datetimeFigureOut">
              <a:rPr lang="en-US" smtClean="0"/>
              <a:t>7/30/18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08F891-3A6D-4690-B373-4EB2D5352EBF}" type="slidenum">
              <a:rPr lang="en-US" smtClean="0"/>
              <a:t>‹#›</a:t>
            </a:fld>
            <a:endParaRPr lang="en-US"/>
          </a:p>
        </p:txBody>
      </p:sp>
    </p:spTree>
    <p:extLst>
      <p:ext uri="{BB962C8B-B14F-4D97-AF65-F5344CB8AC3E}">
        <p14:creationId xmlns:p14="http://schemas.microsoft.com/office/powerpoint/2010/main" val="1569837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C13B16-48AB-44EC-91A9-070EA98DE4A9}" type="datetimeFigureOut">
              <a:rPr lang="en-US" smtClean="0"/>
              <a:t>7/30/18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F587F3-BBD2-466E-937D-60E85F493531}" type="slidenum">
              <a:rPr lang="en-US" smtClean="0"/>
              <a:t>‹#›</a:t>
            </a:fld>
            <a:endParaRPr lang="en-US"/>
          </a:p>
        </p:txBody>
      </p:sp>
    </p:spTree>
    <p:extLst>
      <p:ext uri="{BB962C8B-B14F-4D97-AF65-F5344CB8AC3E}">
        <p14:creationId xmlns:p14="http://schemas.microsoft.com/office/powerpoint/2010/main" val="33365742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0" name="Text Placeholder 19"/>
          <p:cNvSpPr>
            <a:spLocks noGrp="1"/>
          </p:cNvSpPr>
          <p:nvPr>
            <p:ph type="body" sz="quarter" idx="11" hasCustomPrompt="1"/>
          </p:nvPr>
        </p:nvSpPr>
        <p:spPr>
          <a:xfrm>
            <a:off x="650039" y="4183682"/>
            <a:ext cx="10900197" cy="825500"/>
          </a:xfrm>
          <a:prstGeom prst="rect">
            <a:avLst/>
          </a:prstGeom>
        </p:spPr>
        <p:txBody>
          <a:bodyPr vert="horz" lIns="0" tIns="0" rIns="0" bIns="0" anchor="ctr" anchorCtr="0"/>
          <a:lstStyle>
            <a:lvl1pPr marL="0" indent="0" algn="ctr">
              <a:buNone/>
              <a:defRPr sz="3200">
                <a:solidFill>
                  <a:schemeClr val="tx1"/>
                </a:solidFill>
              </a:defRPr>
            </a:lvl1pPr>
          </a:lstStyle>
          <a:p>
            <a:pPr lvl="0"/>
            <a:r>
              <a:rPr lang="en-US" dirty="0"/>
              <a:t>Click to edit subtitle</a:t>
            </a:r>
          </a:p>
        </p:txBody>
      </p:sp>
    </p:spTree>
    <p:extLst>
      <p:ext uri="{BB962C8B-B14F-4D97-AF65-F5344CB8AC3E}">
        <p14:creationId xmlns:p14="http://schemas.microsoft.com/office/powerpoint/2010/main" val="2362807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Placeholder 12">
            <a:extLst>
              <a:ext uri="{FF2B5EF4-FFF2-40B4-BE49-F238E27FC236}">
                <a16:creationId xmlns:a16="http://schemas.microsoft.com/office/drawing/2014/main" id="{901D28AD-0879-F441-88C7-42534AE041B3}"/>
              </a:ext>
            </a:extLst>
          </p:cNvPr>
          <p:cNvSpPr>
            <a:spLocks noGrp="1"/>
          </p:cNvSpPr>
          <p:nvPr>
            <p:ph type="title"/>
          </p:nvPr>
        </p:nvSpPr>
        <p:spPr>
          <a:xfrm>
            <a:off x="0" y="94891"/>
            <a:ext cx="12192000" cy="940279"/>
          </a:xfrm>
          <a:prstGeom prst="rect">
            <a:avLst/>
          </a:prstGeom>
          <a:solidFill>
            <a:schemeClr val="tx1"/>
          </a:solidFill>
        </p:spPr>
        <p:txBody>
          <a:bodyPr vert="horz" lIns="91440" tIns="45720" rIns="91440" bIns="45720" rtlCol="0" anchor="ctr">
            <a:normAutofit/>
          </a:bodyPr>
          <a:lstStyle>
            <a:lvl1pPr marL="731520">
              <a:defRPr>
                <a:solidFill>
                  <a:schemeClr val="bg1"/>
                </a:solidFill>
              </a:defRPr>
            </a:lvl1pPr>
          </a:lstStyle>
          <a:p>
            <a:r>
              <a:rPr lang="en-US"/>
              <a:t>Click to edit Master title style</a:t>
            </a:r>
            <a:endParaRPr lang="en-US" dirty="0"/>
          </a:p>
        </p:txBody>
      </p:sp>
      <p:sp>
        <p:nvSpPr>
          <p:cNvPr id="10" name="Content Placeholder 2">
            <a:extLst>
              <a:ext uri="{FF2B5EF4-FFF2-40B4-BE49-F238E27FC236}">
                <a16:creationId xmlns:a16="http://schemas.microsoft.com/office/drawing/2014/main" id="{14E396CE-C327-754D-97FA-10A79586564D}"/>
              </a:ext>
            </a:extLst>
          </p:cNvPr>
          <p:cNvSpPr>
            <a:spLocks noGrp="1"/>
          </p:cNvSpPr>
          <p:nvPr>
            <p:ph idx="10"/>
          </p:nvPr>
        </p:nvSpPr>
        <p:spPr>
          <a:xfrm>
            <a:off x="803695" y="1281885"/>
            <a:ext cx="10584610" cy="4739353"/>
          </a:xfrm>
          <a:prstGeom prst="rect">
            <a:avLst/>
          </a:prstGeom>
        </p:spPr>
        <p:txBody>
          <a:bodyPr lIns="0" tIns="0" rIns="0" bIns="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03706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bg>
      <p:bgPr>
        <a:blipFill>
          <a:blip r:embed="rId2"/>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400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nd">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495096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37999-7E00-7740-94DA-08B49FF07F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EBA729-9562-3440-AB96-0D99FF20DAE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8600BD-02B6-F949-921D-571F5C151453}"/>
              </a:ext>
            </a:extLst>
          </p:cNvPr>
          <p:cNvSpPr>
            <a:spLocks noGrp="1"/>
          </p:cNvSpPr>
          <p:nvPr>
            <p:ph type="dt" sz="half" idx="10"/>
          </p:nvPr>
        </p:nvSpPr>
        <p:spPr/>
        <p:txBody>
          <a:bodyPr/>
          <a:lstStyle/>
          <a:p>
            <a:fld id="{DA150928-65F3-6645-8EAB-26196F697D16}" type="datetimeFigureOut">
              <a:rPr lang="en-US" smtClean="0"/>
              <a:t>7/30/18</a:t>
            </a:fld>
            <a:endParaRPr lang="en-US"/>
          </a:p>
        </p:txBody>
      </p:sp>
      <p:sp>
        <p:nvSpPr>
          <p:cNvPr id="5" name="Footer Placeholder 4">
            <a:extLst>
              <a:ext uri="{FF2B5EF4-FFF2-40B4-BE49-F238E27FC236}">
                <a16:creationId xmlns:a16="http://schemas.microsoft.com/office/drawing/2014/main" id="{57D04231-FF60-5C41-99E1-85473C1A6F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8E1967-11D6-7B49-86BA-3EFE72DAD139}"/>
              </a:ext>
            </a:extLst>
          </p:cNvPr>
          <p:cNvSpPr>
            <a:spLocks noGrp="1"/>
          </p:cNvSpPr>
          <p:nvPr>
            <p:ph type="sldNum" sz="quarter" idx="12"/>
          </p:nvPr>
        </p:nvSpPr>
        <p:spPr/>
        <p:txBody>
          <a:bodyPr/>
          <a:lstStyle/>
          <a:p>
            <a:fld id="{07F3F7A1-A246-6A44-858A-F8FF96E5AD6B}" type="slidenum">
              <a:rPr lang="en-US" smtClean="0"/>
              <a:t>‹#›</a:t>
            </a:fld>
            <a:endParaRPr lang="en-US"/>
          </a:p>
        </p:txBody>
      </p:sp>
    </p:spTree>
    <p:extLst>
      <p:ext uri="{BB962C8B-B14F-4D97-AF65-F5344CB8AC3E}">
        <p14:creationId xmlns:p14="http://schemas.microsoft.com/office/powerpoint/2010/main" val="150358783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Text Placeholder 13"/>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43382641"/>
      </p:ext>
    </p:extLst>
  </p:cSld>
  <p:clrMap bg1="lt1" tx1="dk1" bg2="lt2" tx2="dk2" accent1="accent1" accent2="accent2" accent3="accent3" accent4="accent4" accent5="accent5" accent6="accent6" hlink="hlink" folHlink="folHlink"/>
  <p:sldLayoutIdLst>
    <p:sldLayoutId id="2147483685" r:id="rId1"/>
    <p:sldLayoutId id="2147483697" r:id="rId2"/>
    <p:sldLayoutId id="2147483698" r:id="rId3"/>
    <p:sldLayoutId id="2147483696" r:id="rId4"/>
    <p:sldLayoutId id="2147483699"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nbviewer.jupyter.org/github/danielskatz/repro-fdtd1d/blob/master/fdtd_intro.ipynb" TargetMode="External"/><Relationship Id="rId2" Type="http://schemas.openxmlformats.org/officeDocument/2006/relationships/hyperlink" Target="https://github.com/danielskatz/repro-fdtd1d"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danielskatz/repro-fdtd1d/blob/master/fdtd1d.c" TargetMode="External"/><Relationship Id="rId2" Type="http://schemas.openxmlformats.org/officeDocument/2006/relationships/hyperlink" Target="https://github.com/danielskatz/repro-fdtd1d"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ncbi.nlm.nih.gov/pmc/articles/PMC5778115/" TargetMode="External"/><Relationship Id="rId2" Type="http://schemas.openxmlformats.org/officeDocument/2006/relationships/hyperlink" Target="http://languagelog.ldc.upenn.edu/nll/?p=21956"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FCDF056-6D41-2B48-A540-5332561BDB82}"/>
              </a:ext>
            </a:extLst>
          </p:cNvPr>
          <p:cNvSpPr/>
          <p:nvPr/>
        </p:nvSpPr>
        <p:spPr>
          <a:xfrm>
            <a:off x="1619003" y="1019782"/>
            <a:ext cx="8953994" cy="1938992"/>
          </a:xfrm>
          <a:prstGeom prst="rect">
            <a:avLst/>
          </a:prstGeom>
        </p:spPr>
        <p:txBody>
          <a:bodyPr wrap="square">
            <a:spAutoFit/>
          </a:bodyPr>
          <a:lstStyle/>
          <a:p>
            <a:pPr algn="ctr"/>
            <a:r>
              <a:rPr lang="en-US" sz="4000" b="1" dirty="0">
                <a:solidFill>
                  <a:schemeClr val="bg1"/>
                </a:solidFill>
              </a:rPr>
              <a:t>Computational Reproducibility</a:t>
            </a:r>
            <a:br>
              <a:rPr lang="en-US" sz="4000" b="1" dirty="0">
                <a:solidFill>
                  <a:schemeClr val="bg1"/>
                </a:solidFill>
              </a:rPr>
            </a:br>
            <a:r>
              <a:rPr lang="en-US" sz="4000" b="1" dirty="0">
                <a:solidFill>
                  <a:schemeClr val="bg1"/>
                </a:solidFill>
              </a:rPr>
              <a:t>(Research Reproducibility in Theory and Practice, Day 4, FSCI2018)</a:t>
            </a:r>
          </a:p>
        </p:txBody>
      </p:sp>
      <p:sp>
        <p:nvSpPr>
          <p:cNvPr id="3" name="Rectangle 2">
            <a:extLst>
              <a:ext uri="{FF2B5EF4-FFF2-40B4-BE49-F238E27FC236}">
                <a16:creationId xmlns:a16="http://schemas.microsoft.com/office/drawing/2014/main" id="{3EB5D421-7A7B-3742-AB31-41A39CC05718}"/>
              </a:ext>
            </a:extLst>
          </p:cNvPr>
          <p:cNvSpPr/>
          <p:nvPr/>
        </p:nvSpPr>
        <p:spPr>
          <a:xfrm>
            <a:off x="2064328" y="4283518"/>
            <a:ext cx="8063345" cy="584775"/>
          </a:xfrm>
          <a:prstGeom prst="rect">
            <a:avLst/>
          </a:prstGeom>
        </p:spPr>
        <p:txBody>
          <a:bodyPr wrap="square">
            <a:spAutoFit/>
          </a:bodyPr>
          <a:lstStyle/>
          <a:p>
            <a:pPr algn="ctr"/>
            <a:r>
              <a:rPr lang="en-US" sz="3200" b="1" dirty="0">
                <a:solidFill>
                  <a:schemeClr val="tx1">
                    <a:lumMod val="50000"/>
                  </a:schemeClr>
                </a:solidFill>
              </a:rPr>
              <a:t>Daniel S. Katz</a:t>
            </a:r>
          </a:p>
        </p:txBody>
      </p:sp>
    </p:spTree>
    <p:extLst>
      <p:ext uri="{BB962C8B-B14F-4D97-AF65-F5344CB8AC3E}">
        <p14:creationId xmlns:p14="http://schemas.microsoft.com/office/powerpoint/2010/main" val="2805811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2AB85-495B-7447-BF23-410A3C5D1215}"/>
              </a:ext>
            </a:extLst>
          </p:cNvPr>
          <p:cNvSpPr>
            <a:spLocks noGrp="1"/>
          </p:cNvSpPr>
          <p:nvPr>
            <p:ph type="title"/>
          </p:nvPr>
        </p:nvSpPr>
        <p:spPr/>
        <p:txBody>
          <a:bodyPr/>
          <a:lstStyle/>
          <a:p>
            <a:r>
              <a:rPr lang="en-US" dirty="0"/>
              <a:t>Even more from </a:t>
            </a:r>
            <a:r>
              <a:rPr lang="en-US" dirty="0" err="1"/>
              <a:t>Plesser</a:t>
            </a:r>
            <a:endParaRPr lang="en-US" dirty="0"/>
          </a:p>
        </p:txBody>
      </p:sp>
      <p:sp>
        <p:nvSpPr>
          <p:cNvPr id="3" name="Content Placeholder 2">
            <a:extLst>
              <a:ext uri="{FF2B5EF4-FFF2-40B4-BE49-F238E27FC236}">
                <a16:creationId xmlns:a16="http://schemas.microsoft.com/office/drawing/2014/main" id="{EFFAAF23-CB7B-E242-8FB6-1CC8CFFDCAF0}"/>
              </a:ext>
            </a:extLst>
          </p:cNvPr>
          <p:cNvSpPr>
            <a:spLocks noGrp="1"/>
          </p:cNvSpPr>
          <p:nvPr>
            <p:ph idx="10"/>
          </p:nvPr>
        </p:nvSpPr>
        <p:spPr/>
        <p:txBody>
          <a:bodyPr>
            <a:normAutofit/>
          </a:bodyPr>
          <a:lstStyle/>
          <a:p>
            <a:pPr lvl="1">
              <a:lnSpc>
                <a:spcPct val="100000"/>
              </a:lnSpc>
            </a:pPr>
            <a:r>
              <a:rPr lang="en-US" dirty="0"/>
              <a:t>Further, the International Vocabulary of Metrology (Joint Committee for Guides in Metrology, 2006) and the corresponding standard ISO 5725-2 define as </a:t>
            </a:r>
            <a:r>
              <a:rPr lang="en-US" i="1" dirty="0"/>
              <a:t>repeatability condition of a measurement</a:t>
            </a:r>
            <a:r>
              <a:rPr lang="en-US" dirty="0"/>
              <a:t> (§2.21)</a:t>
            </a:r>
          </a:p>
          <a:p>
            <a:pPr lvl="2">
              <a:lnSpc>
                <a:spcPct val="100000"/>
              </a:lnSpc>
            </a:pPr>
            <a:r>
              <a:rPr lang="en-US" i="1" dirty="0"/>
              <a:t>a set of conditions that includes the same measurement procedure, same operators, same measuring system, same operating conditions and same location, and replicate measurements on the same or similar objects over a short period of time</a:t>
            </a:r>
          </a:p>
          <a:p>
            <a:pPr lvl="1">
              <a:lnSpc>
                <a:spcPct val="100000"/>
              </a:lnSpc>
            </a:pPr>
            <a:r>
              <a:rPr lang="en-US" dirty="0"/>
              <a:t>and as </a:t>
            </a:r>
            <a:r>
              <a:rPr lang="en-US" i="1" dirty="0"/>
              <a:t>reproducibility condition of a measurement</a:t>
            </a:r>
            <a:r>
              <a:rPr lang="en-US" dirty="0"/>
              <a:t> (§2.23)</a:t>
            </a:r>
          </a:p>
          <a:p>
            <a:pPr lvl="2">
              <a:lnSpc>
                <a:spcPct val="100000"/>
              </a:lnSpc>
            </a:pPr>
            <a:r>
              <a:rPr lang="en-US" i="1" dirty="0"/>
              <a:t>a set of conditions that includes the same measurement procedure, same location, and replicate measurements on the same or similar objects over an extended period of time, but may include other conditions involving changes.</a:t>
            </a:r>
            <a:br>
              <a:rPr lang="en-US" dirty="0"/>
            </a:br>
            <a:endParaRPr lang="en-US" dirty="0"/>
          </a:p>
        </p:txBody>
      </p:sp>
    </p:spTree>
    <p:extLst>
      <p:ext uri="{BB962C8B-B14F-4D97-AF65-F5344CB8AC3E}">
        <p14:creationId xmlns:p14="http://schemas.microsoft.com/office/powerpoint/2010/main" val="4007568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CF9FD-46CE-7540-9766-DF0026131B01}"/>
              </a:ext>
            </a:extLst>
          </p:cNvPr>
          <p:cNvSpPr>
            <a:spLocks noGrp="1"/>
          </p:cNvSpPr>
          <p:nvPr>
            <p:ph type="title"/>
          </p:nvPr>
        </p:nvSpPr>
        <p:spPr/>
        <p:txBody>
          <a:bodyPr/>
          <a:lstStyle/>
          <a:p>
            <a:r>
              <a:rPr lang="en-US" dirty="0"/>
              <a:t>And more from </a:t>
            </a:r>
            <a:r>
              <a:rPr lang="en-US" dirty="0" err="1"/>
              <a:t>Plesser</a:t>
            </a:r>
            <a:endParaRPr lang="en-US" dirty="0"/>
          </a:p>
        </p:txBody>
      </p:sp>
      <p:sp>
        <p:nvSpPr>
          <p:cNvPr id="3" name="Content Placeholder 2">
            <a:extLst>
              <a:ext uri="{FF2B5EF4-FFF2-40B4-BE49-F238E27FC236}">
                <a16:creationId xmlns:a16="http://schemas.microsoft.com/office/drawing/2014/main" id="{032BD65B-13AE-0C4D-8177-CE9383E9B465}"/>
              </a:ext>
            </a:extLst>
          </p:cNvPr>
          <p:cNvSpPr>
            <a:spLocks noGrp="1"/>
          </p:cNvSpPr>
          <p:nvPr>
            <p:ph idx="10"/>
          </p:nvPr>
        </p:nvSpPr>
        <p:spPr/>
        <p:txBody>
          <a:bodyPr>
            <a:normAutofit fontScale="85000" lnSpcReduction="10000"/>
          </a:bodyPr>
          <a:lstStyle/>
          <a:p>
            <a:pPr lvl="1">
              <a:lnSpc>
                <a:spcPct val="110000"/>
              </a:lnSpc>
            </a:pPr>
            <a:r>
              <a:rPr lang="en-US" dirty="0"/>
              <a:t>Based on these definitions, the Association for Computing Machinery has adopted the following definitions (Association for Computing Machinery, 2016)</a:t>
            </a:r>
          </a:p>
          <a:p>
            <a:pPr lvl="2">
              <a:lnSpc>
                <a:spcPct val="110000"/>
              </a:lnSpc>
            </a:pPr>
            <a:r>
              <a:rPr lang="en-US" b="1" dirty="0"/>
              <a:t>Repeatability</a:t>
            </a:r>
            <a:r>
              <a:rPr lang="en-US" dirty="0"/>
              <a:t> (Same team, same experimental setup): The measurement can be obtained with stated precision by the same team using the same measurement procedure, the same measuring system, under the same operating conditions, in the same location on multiple trials. For computational experiments, this means that a researcher can reliably repeat her own computation.</a:t>
            </a:r>
          </a:p>
          <a:p>
            <a:pPr lvl="2">
              <a:lnSpc>
                <a:spcPct val="110000"/>
              </a:lnSpc>
            </a:pPr>
            <a:r>
              <a:rPr lang="en-US" b="1" dirty="0"/>
              <a:t>Replicability</a:t>
            </a:r>
            <a:r>
              <a:rPr lang="en-US" dirty="0"/>
              <a:t> (Different team, same experimental setup): The measurement can be obtained with stated precision by a different team using the same measurement procedure, the same measuring system, under the same operating conditions, in the same or a different location on multiple trials. For computational experiments, this means that an independent group can obtain the same result using the author's own artifacts.</a:t>
            </a:r>
          </a:p>
          <a:p>
            <a:pPr lvl="2">
              <a:lnSpc>
                <a:spcPct val="110000"/>
              </a:lnSpc>
            </a:pPr>
            <a:r>
              <a:rPr lang="en-US" b="1" dirty="0"/>
              <a:t>Reproducibility</a:t>
            </a:r>
            <a:r>
              <a:rPr lang="en-US" dirty="0"/>
              <a:t> (Different team, different experimental setup): The measurement can be obtained with stated precision by a different team, a different measuring system, in a different location on multiple trials. For computational experiments, this means that an independent group can obtain the same result using artifacts which they develop completely independently.</a:t>
            </a:r>
          </a:p>
        </p:txBody>
      </p:sp>
    </p:spTree>
    <p:extLst>
      <p:ext uri="{BB962C8B-B14F-4D97-AF65-F5344CB8AC3E}">
        <p14:creationId xmlns:p14="http://schemas.microsoft.com/office/powerpoint/2010/main" val="19687195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845E3-1240-8549-92D5-1FFDA9CDEAA2}"/>
              </a:ext>
            </a:extLst>
          </p:cNvPr>
          <p:cNvSpPr>
            <a:spLocks noGrp="1"/>
          </p:cNvSpPr>
          <p:nvPr>
            <p:ph type="title"/>
          </p:nvPr>
        </p:nvSpPr>
        <p:spPr/>
        <p:txBody>
          <a:bodyPr/>
          <a:lstStyle/>
          <a:p>
            <a:pPr>
              <a:lnSpc>
                <a:spcPct val="100000"/>
              </a:lnSpc>
            </a:pPr>
            <a:r>
              <a:rPr lang="en-US" dirty="0"/>
              <a:t>Yet more from </a:t>
            </a:r>
            <a:r>
              <a:rPr lang="en-US" dirty="0" err="1"/>
              <a:t>Plesser</a:t>
            </a:r>
            <a:endParaRPr lang="en-US" dirty="0"/>
          </a:p>
        </p:txBody>
      </p:sp>
      <p:sp>
        <p:nvSpPr>
          <p:cNvPr id="3" name="Content Placeholder 2">
            <a:extLst>
              <a:ext uri="{FF2B5EF4-FFF2-40B4-BE49-F238E27FC236}">
                <a16:creationId xmlns:a16="http://schemas.microsoft.com/office/drawing/2014/main" id="{7D5DD921-BB2E-344E-9953-D861CB7D95FA}"/>
              </a:ext>
            </a:extLst>
          </p:cNvPr>
          <p:cNvSpPr>
            <a:spLocks noGrp="1"/>
          </p:cNvSpPr>
          <p:nvPr>
            <p:ph idx="10"/>
          </p:nvPr>
        </p:nvSpPr>
        <p:spPr/>
        <p:txBody>
          <a:bodyPr>
            <a:normAutofit/>
          </a:bodyPr>
          <a:lstStyle/>
          <a:p>
            <a:pPr lvl="1">
              <a:lnSpc>
                <a:spcPct val="100000"/>
              </a:lnSpc>
            </a:pPr>
            <a:r>
              <a:rPr lang="en-US" dirty="0"/>
              <a:t>To solve the terminology confusion, Goodman et al. (2016) propose a new lexicon for research reproducibility with the following definitions:</a:t>
            </a:r>
          </a:p>
          <a:p>
            <a:pPr lvl="2">
              <a:lnSpc>
                <a:spcPct val="100000"/>
              </a:lnSpc>
            </a:pPr>
            <a:r>
              <a:rPr lang="en-US" b="1" dirty="0"/>
              <a:t>Methods reproducibility</a:t>
            </a:r>
            <a:r>
              <a:rPr lang="en-US" dirty="0"/>
              <a:t>: provide sufficient detail about procedures and data so that the same procedures could be exactly repeated.</a:t>
            </a:r>
          </a:p>
          <a:p>
            <a:pPr lvl="2">
              <a:lnSpc>
                <a:spcPct val="100000"/>
              </a:lnSpc>
            </a:pPr>
            <a:r>
              <a:rPr lang="en-US" b="1" dirty="0"/>
              <a:t>Results reproducibility</a:t>
            </a:r>
            <a:r>
              <a:rPr lang="en-US" dirty="0"/>
              <a:t>: obtain the same results from an independent study with procedures as closely matched to the original study as possible.</a:t>
            </a:r>
          </a:p>
          <a:p>
            <a:pPr lvl="2">
              <a:lnSpc>
                <a:spcPct val="100000"/>
              </a:lnSpc>
            </a:pPr>
            <a:r>
              <a:rPr lang="en-US" b="1" dirty="0"/>
              <a:t>Inferential reproducibility</a:t>
            </a:r>
            <a:r>
              <a:rPr lang="en-US" dirty="0"/>
              <a:t>: draw the same conclusions from either an independent replication of a study or a reanalysis of the original study.</a:t>
            </a:r>
          </a:p>
        </p:txBody>
      </p:sp>
    </p:spTree>
    <p:extLst>
      <p:ext uri="{BB962C8B-B14F-4D97-AF65-F5344CB8AC3E}">
        <p14:creationId xmlns:p14="http://schemas.microsoft.com/office/powerpoint/2010/main" val="3120943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86304-8AD5-7A45-8869-B7939F6CCEB4}"/>
              </a:ext>
            </a:extLst>
          </p:cNvPr>
          <p:cNvSpPr>
            <a:spLocks noGrp="1"/>
          </p:cNvSpPr>
          <p:nvPr>
            <p:ph type="title"/>
          </p:nvPr>
        </p:nvSpPr>
        <p:spPr/>
        <p:txBody>
          <a:bodyPr/>
          <a:lstStyle/>
          <a:p>
            <a:r>
              <a:rPr lang="en-US" dirty="0"/>
              <a:t>Finally from </a:t>
            </a:r>
            <a:r>
              <a:rPr lang="en-US" dirty="0" err="1"/>
              <a:t>Plesser</a:t>
            </a:r>
            <a:endParaRPr lang="en-US" dirty="0"/>
          </a:p>
        </p:txBody>
      </p:sp>
      <p:sp>
        <p:nvSpPr>
          <p:cNvPr id="3" name="Content Placeholder 2">
            <a:extLst>
              <a:ext uri="{FF2B5EF4-FFF2-40B4-BE49-F238E27FC236}">
                <a16:creationId xmlns:a16="http://schemas.microsoft.com/office/drawing/2014/main" id="{FA6B508A-ECE2-EE44-9097-83A5DEADBF72}"/>
              </a:ext>
            </a:extLst>
          </p:cNvPr>
          <p:cNvSpPr>
            <a:spLocks noGrp="1"/>
          </p:cNvSpPr>
          <p:nvPr>
            <p:ph idx="10"/>
          </p:nvPr>
        </p:nvSpPr>
        <p:spPr/>
        <p:txBody>
          <a:bodyPr/>
          <a:lstStyle/>
          <a:p>
            <a:r>
              <a:rPr lang="en-US" dirty="0"/>
              <a:t>Comparison of terminologies</a:t>
            </a:r>
          </a:p>
          <a:p>
            <a:endParaRPr lang="en-US" dirty="0"/>
          </a:p>
        </p:txBody>
      </p:sp>
      <p:graphicFrame>
        <p:nvGraphicFramePr>
          <p:cNvPr id="5" name="Table 4">
            <a:extLst>
              <a:ext uri="{FF2B5EF4-FFF2-40B4-BE49-F238E27FC236}">
                <a16:creationId xmlns:a16="http://schemas.microsoft.com/office/drawing/2014/main" id="{DACE8170-EF5B-D341-A15A-39BDC40661A4}"/>
              </a:ext>
            </a:extLst>
          </p:cNvPr>
          <p:cNvGraphicFramePr>
            <a:graphicFrameLocks noGrp="1"/>
          </p:cNvGraphicFramePr>
          <p:nvPr>
            <p:extLst>
              <p:ext uri="{D42A27DB-BD31-4B8C-83A1-F6EECF244321}">
                <p14:modId xmlns:p14="http://schemas.microsoft.com/office/powerpoint/2010/main" val="1714162996"/>
              </p:ext>
            </p:extLst>
          </p:nvPr>
        </p:nvGraphicFramePr>
        <p:xfrm>
          <a:off x="1655064" y="2719154"/>
          <a:ext cx="8593341" cy="2286000"/>
        </p:xfrm>
        <a:graphic>
          <a:graphicData uri="http://schemas.openxmlformats.org/drawingml/2006/table">
            <a:tbl>
              <a:tblPr firstRow="1" bandRow="1">
                <a:tableStyleId>{5C22544A-7EE6-4342-B048-85BDC9FD1C3A}</a:tableStyleId>
              </a:tblPr>
              <a:tblGrid>
                <a:gridCol w="3733800">
                  <a:extLst>
                    <a:ext uri="{9D8B030D-6E8A-4147-A177-3AD203B41FA5}">
                      <a16:colId xmlns:a16="http://schemas.microsoft.com/office/drawing/2014/main" val="1170921038"/>
                    </a:ext>
                  </a:extLst>
                </a:gridCol>
                <a:gridCol w="2567604">
                  <a:extLst>
                    <a:ext uri="{9D8B030D-6E8A-4147-A177-3AD203B41FA5}">
                      <a16:colId xmlns:a16="http://schemas.microsoft.com/office/drawing/2014/main" val="1773268317"/>
                    </a:ext>
                  </a:extLst>
                </a:gridCol>
                <a:gridCol w="2291937">
                  <a:extLst>
                    <a:ext uri="{9D8B030D-6E8A-4147-A177-3AD203B41FA5}">
                      <a16:colId xmlns:a16="http://schemas.microsoft.com/office/drawing/2014/main" val="1325153906"/>
                    </a:ext>
                  </a:extLst>
                </a:gridCol>
              </a:tblGrid>
              <a:tr h="370840">
                <a:tc>
                  <a:txBody>
                    <a:bodyPr/>
                    <a:lstStyle/>
                    <a:p>
                      <a:r>
                        <a:rPr lang="en-US" sz="2400" dirty="0"/>
                        <a:t>Goodman</a:t>
                      </a:r>
                    </a:p>
                  </a:txBody>
                  <a:tcPr/>
                </a:tc>
                <a:tc>
                  <a:txBody>
                    <a:bodyPr/>
                    <a:lstStyle/>
                    <a:p>
                      <a:r>
                        <a:rPr lang="en-US" sz="2400" dirty="0" err="1"/>
                        <a:t>Claerbout</a:t>
                      </a:r>
                      <a:endParaRPr lang="en-US" sz="2400" dirty="0"/>
                    </a:p>
                  </a:txBody>
                  <a:tcPr/>
                </a:tc>
                <a:tc>
                  <a:txBody>
                    <a:bodyPr/>
                    <a:lstStyle/>
                    <a:p>
                      <a:r>
                        <a:rPr lang="en-US" sz="2400" dirty="0"/>
                        <a:t>ACM</a:t>
                      </a:r>
                    </a:p>
                  </a:txBody>
                  <a:tcPr/>
                </a:tc>
                <a:extLst>
                  <a:ext uri="{0D108BD9-81ED-4DB2-BD59-A6C34878D82A}">
                    <a16:rowId xmlns:a16="http://schemas.microsoft.com/office/drawing/2014/main" val="406490829"/>
                  </a:ext>
                </a:extLst>
              </a:tr>
              <a:tr h="370840">
                <a:tc>
                  <a:txBody>
                    <a:bodyPr/>
                    <a:lstStyle/>
                    <a:p>
                      <a:endParaRPr lang="en-US" sz="2400" dirty="0"/>
                    </a:p>
                  </a:txBody>
                  <a:tcPr/>
                </a:tc>
                <a:tc>
                  <a:txBody>
                    <a:bodyPr/>
                    <a:lstStyle/>
                    <a:p>
                      <a:endParaRPr lang="en-US" sz="2400" dirty="0"/>
                    </a:p>
                  </a:txBody>
                  <a:tcPr/>
                </a:tc>
                <a:tc>
                  <a:txBody>
                    <a:bodyPr/>
                    <a:lstStyle/>
                    <a:p>
                      <a:r>
                        <a:rPr lang="en-US" sz="2400" dirty="0"/>
                        <a:t>Repeatability</a:t>
                      </a:r>
                    </a:p>
                  </a:txBody>
                  <a:tcPr/>
                </a:tc>
                <a:extLst>
                  <a:ext uri="{0D108BD9-81ED-4DB2-BD59-A6C34878D82A}">
                    <a16:rowId xmlns:a16="http://schemas.microsoft.com/office/drawing/2014/main" val="304314826"/>
                  </a:ext>
                </a:extLst>
              </a:tr>
              <a:tr h="370840">
                <a:tc>
                  <a:txBody>
                    <a:bodyPr/>
                    <a:lstStyle/>
                    <a:p>
                      <a:r>
                        <a:rPr lang="en-US" sz="2400" dirty="0"/>
                        <a:t>Methods Reproducibility</a:t>
                      </a:r>
                    </a:p>
                  </a:txBody>
                  <a:tcPr/>
                </a:tc>
                <a:tc>
                  <a:txBody>
                    <a:bodyPr/>
                    <a:lstStyle/>
                    <a:p>
                      <a:r>
                        <a:rPr lang="en-US" sz="2400" dirty="0"/>
                        <a:t>Reproducibility</a:t>
                      </a:r>
                    </a:p>
                  </a:txBody>
                  <a:tcPr/>
                </a:tc>
                <a:tc>
                  <a:txBody>
                    <a:bodyPr/>
                    <a:lstStyle/>
                    <a:p>
                      <a:r>
                        <a:rPr lang="en-US" sz="2400" dirty="0"/>
                        <a:t>Replicability</a:t>
                      </a:r>
                    </a:p>
                  </a:txBody>
                  <a:tcPr/>
                </a:tc>
                <a:extLst>
                  <a:ext uri="{0D108BD9-81ED-4DB2-BD59-A6C34878D82A}">
                    <a16:rowId xmlns:a16="http://schemas.microsoft.com/office/drawing/2014/main" val="3520945453"/>
                  </a:ext>
                </a:extLst>
              </a:tr>
              <a:tr h="370840">
                <a:tc>
                  <a:txBody>
                    <a:bodyPr/>
                    <a:lstStyle/>
                    <a:p>
                      <a:r>
                        <a:rPr lang="en-US" sz="2400" dirty="0"/>
                        <a:t>Results Reproducibility</a:t>
                      </a:r>
                    </a:p>
                  </a:txBody>
                  <a:tcPr/>
                </a:tc>
                <a:tc>
                  <a:txBody>
                    <a:bodyPr/>
                    <a:lstStyle/>
                    <a:p>
                      <a:r>
                        <a:rPr lang="en-US" sz="2400" dirty="0"/>
                        <a:t>Replicability</a:t>
                      </a:r>
                    </a:p>
                  </a:txBody>
                  <a:tcPr/>
                </a:tc>
                <a:tc>
                  <a:txBody>
                    <a:bodyPr/>
                    <a:lstStyle/>
                    <a:p>
                      <a:r>
                        <a:rPr lang="en-US" sz="2400" dirty="0"/>
                        <a:t>Reproducibility</a:t>
                      </a:r>
                    </a:p>
                  </a:txBody>
                  <a:tcPr/>
                </a:tc>
                <a:extLst>
                  <a:ext uri="{0D108BD9-81ED-4DB2-BD59-A6C34878D82A}">
                    <a16:rowId xmlns:a16="http://schemas.microsoft.com/office/drawing/2014/main" val="441636387"/>
                  </a:ext>
                </a:extLst>
              </a:tr>
              <a:tr h="370840">
                <a:tc>
                  <a:txBody>
                    <a:bodyPr/>
                    <a:lstStyle/>
                    <a:p>
                      <a:r>
                        <a:rPr lang="en-US" sz="2400" dirty="0"/>
                        <a:t>Inferential Reproducibility</a:t>
                      </a:r>
                    </a:p>
                  </a:txBody>
                  <a:tcPr/>
                </a:tc>
                <a:tc>
                  <a:txBody>
                    <a:bodyPr/>
                    <a:lstStyle/>
                    <a:p>
                      <a:endParaRPr lang="en-US" sz="2400"/>
                    </a:p>
                  </a:txBody>
                  <a:tcPr/>
                </a:tc>
                <a:tc>
                  <a:txBody>
                    <a:bodyPr/>
                    <a:lstStyle/>
                    <a:p>
                      <a:endParaRPr lang="en-US" sz="2400" dirty="0"/>
                    </a:p>
                  </a:txBody>
                  <a:tcPr/>
                </a:tc>
                <a:extLst>
                  <a:ext uri="{0D108BD9-81ED-4DB2-BD59-A6C34878D82A}">
                    <a16:rowId xmlns:a16="http://schemas.microsoft.com/office/drawing/2014/main" val="2856153244"/>
                  </a:ext>
                </a:extLst>
              </a:tr>
            </a:tbl>
          </a:graphicData>
        </a:graphic>
      </p:graphicFrame>
    </p:spTree>
    <p:extLst>
      <p:ext uri="{BB962C8B-B14F-4D97-AF65-F5344CB8AC3E}">
        <p14:creationId xmlns:p14="http://schemas.microsoft.com/office/powerpoint/2010/main" val="11048940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63C5C-4BAB-CE46-A756-841866B868CD}"/>
              </a:ext>
            </a:extLst>
          </p:cNvPr>
          <p:cNvSpPr>
            <a:spLocks noGrp="1"/>
          </p:cNvSpPr>
          <p:nvPr>
            <p:ph type="title"/>
          </p:nvPr>
        </p:nvSpPr>
        <p:spPr/>
        <p:txBody>
          <a:bodyPr/>
          <a:lstStyle/>
          <a:p>
            <a:r>
              <a:rPr lang="en-US" dirty="0"/>
              <a:t>Notebook exercise (learn FDTD)</a:t>
            </a:r>
          </a:p>
        </p:txBody>
      </p:sp>
      <p:sp>
        <p:nvSpPr>
          <p:cNvPr id="3" name="Content Placeholder 2">
            <a:extLst>
              <a:ext uri="{FF2B5EF4-FFF2-40B4-BE49-F238E27FC236}">
                <a16:creationId xmlns:a16="http://schemas.microsoft.com/office/drawing/2014/main" id="{4A41508E-39A2-B546-8235-C679D88C824D}"/>
              </a:ext>
            </a:extLst>
          </p:cNvPr>
          <p:cNvSpPr>
            <a:spLocks noGrp="1"/>
          </p:cNvSpPr>
          <p:nvPr>
            <p:ph idx="10"/>
          </p:nvPr>
        </p:nvSpPr>
        <p:spPr/>
        <p:txBody>
          <a:bodyPr/>
          <a:lstStyle/>
          <a:p>
            <a:r>
              <a:rPr lang="en-US" dirty="0"/>
              <a:t>Examine </a:t>
            </a:r>
            <a:r>
              <a:rPr lang="en-US" dirty="0" err="1"/>
              <a:t>fdtd_intro.ipynb</a:t>
            </a:r>
            <a:endParaRPr lang="en-US" dirty="0"/>
          </a:p>
          <a:p>
            <a:pPr lvl="1"/>
            <a:r>
              <a:rPr lang="en-US" dirty="0"/>
              <a:t>Via </a:t>
            </a:r>
            <a:r>
              <a:rPr lang="en-US" dirty="0" err="1"/>
              <a:t>launchbinder</a:t>
            </a:r>
            <a:r>
              <a:rPr lang="en-US" dirty="0"/>
              <a:t> link on </a:t>
            </a:r>
            <a:r>
              <a:rPr lang="en-US" dirty="0">
                <a:hlinkClick r:id="rId2"/>
              </a:rPr>
              <a:t>https://github.com/danielskatz/repro-fdtd1d</a:t>
            </a:r>
            <a:endParaRPr lang="en-US" dirty="0"/>
          </a:p>
          <a:p>
            <a:pPr lvl="2"/>
            <a:r>
              <a:rPr lang="en-US" dirty="0"/>
              <a:t>Click on </a:t>
            </a:r>
            <a:r>
              <a:rPr lang="en-US" dirty="0" err="1"/>
              <a:t>fdtd_intro.ipynb</a:t>
            </a:r>
            <a:endParaRPr lang="en-US" dirty="0"/>
          </a:p>
          <a:p>
            <a:pPr lvl="1"/>
            <a:r>
              <a:rPr lang="en-US" dirty="0"/>
              <a:t>Via </a:t>
            </a:r>
            <a:r>
              <a:rPr lang="en-US" dirty="0" err="1"/>
              <a:t>nbviewer</a:t>
            </a:r>
            <a:r>
              <a:rPr lang="en-US" dirty="0"/>
              <a:t>: </a:t>
            </a:r>
            <a:r>
              <a:rPr lang="en-US" dirty="0">
                <a:hlinkClick r:id="rId3"/>
              </a:rPr>
              <a:t>https://nbviewer.jupyter.org/github/danielskatz/repro-fdtd1d/blob/master/fdtd_intro.ipynb</a:t>
            </a:r>
            <a:endParaRPr lang="en-US" dirty="0"/>
          </a:p>
          <a:p>
            <a:r>
              <a:rPr lang="en-US" dirty="0"/>
              <a:t>Optional, for reference, feel free to ask questions</a:t>
            </a:r>
          </a:p>
          <a:p>
            <a:endParaRPr lang="en-US" dirty="0"/>
          </a:p>
        </p:txBody>
      </p:sp>
    </p:spTree>
    <p:extLst>
      <p:ext uri="{BB962C8B-B14F-4D97-AF65-F5344CB8AC3E}">
        <p14:creationId xmlns:p14="http://schemas.microsoft.com/office/powerpoint/2010/main" val="31980863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63C5C-4BAB-CE46-A756-841866B868CD}"/>
              </a:ext>
            </a:extLst>
          </p:cNvPr>
          <p:cNvSpPr>
            <a:spLocks noGrp="1"/>
          </p:cNvSpPr>
          <p:nvPr>
            <p:ph type="title"/>
          </p:nvPr>
        </p:nvSpPr>
        <p:spPr/>
        <p:txBody>
          <a:bodyPr/>
          <a:lstStyle/>
          <a:p>
            <a:r>
              <a:rPr lang="en-US" dirty="0"/>
              <a:t>Exercise (fdtd1d.c)</a:t>
            </a:r>
          </a:p>
        </p:txBody>
      </p:sp>
      <p:sp>
        <p:nvSpPr>
          <p:cNvPr id="3" name="Content Placeholder 2">
            <a:extLst>
              <a:ext uri="{FF2B5EF4-FFF2-40B4-BE49-F238E27FC236}">
                <a16:creationId xmlns:a16="http://schemas.microsoft.com/office/drawing/2014/main" id="{4A41508E-39A2-B546-8235-C679D88C824D}"/>
              </a:ext>
            </a:extLst>
          </p:cNvPr>
          <p:cNvSpPr>
            <a:spLocks noGrp="1"/>
          </p:cNvSpPr>
          <p:nvPr>
            <p:ph idx="10"/>
          </p:nvPr>
        </p:nvSpPr>
        <p:spPr/>
        <p:txBody>
          <a:bodyPr>
            <a:normAutofit/>
          </a:bodyPr>
          <a:lstStyle/>
          <a:p>
            <a:r>
              <a:rPr lang="en-US" dirty="0"/>
              <a:t>Examine </a:t>
            </a:r>
            <a:r>
              <a:rPr lang="en-US" dirty="0" err="1"/>
              <a:t>fdtd_intro.c</a:t>
            </a:r>
            <a:endParaRPr lang="en-US" dirty="0"/>
          </a:p>
          <a:p>
            <a:pPr lvl="1"/>
            <a:r>
              <a:rPr lang="en-US" dirty="0"/>
              <a:t>Via </a:t>
            </a:r>
            <a:r>
              <a:rPr lang="en-US" dirty="0" err="1"/>
              <a:t>launchbinder</a:t>
            </a:r>
            <a:r>
              <a:rPr lang="en-US" dirty="0"/>
              <a:t> link on </a:t>
            </a:r>
            <a:r>
              <a:rPr lang="en-US" dirty="0">
                <a:hlinkClick r:id="rId2"/>
              </a:rPr>
              <a:t>https://github.com/danielskatz/repro-fdtd1d</a:t>
            </a:r>
            <a:endParaRPr lang="en-US" dirty="0"/>
          </a:p>
          <a:p>
            <a:pPr lvl="2"/>
            <a:r>
              <a:rPr lang="en-US" dirty="0"/>
              <a:t>Click on </a:t>
            </a:r>
            <a:r>
              <a:rPr lang="en-US" dirty="0" err="1"/>
              <a:t>fdtd_intro.c</a:t>
            </a:r>
            <a:endParaRPr lang="en-US" dirty="0"/>
          </a:p>
          <a:p>
            <a:pPr lvl="1"/>
            <a:r>
              <a:rPr lang="en-US" dirty="0"/>
              <a:t>Via </a:t>
            </a:r>
            <a:r>
              <a:rPr lang="en-US" dirty="0" err="1"/>
              <a:t>github</a:t>
            </a:r>
            <a:r>
              <a:rPr lang="en-US" dirty="0"/>
              <a:t>: </a:t>
            </a:r>
            <a:r>
              <a:rPr lang="en-US" dirty="0">
                <a:hlinkClick r:id="rId3"/>
              </a:rPr>
              <a:t>https://github.com/danielskatz/repro-fdtd1d/blob/master/fdtd1d.c</a:t>
            </a:r>
            <a:endParaRPr lang="en-US" dirty="0"/>
          </a:p>
          <a:p>
            <a:pPr lvl="1"/>
            <a:r>
              <a:rPr lang="en-US" dirty="0"/>
              <a:t>Clone the repro, view locally</a:t>
            </a:r>
          </a:p>
          <a:p>
            <a:pPr marL="0" indent="0">
              <a:buNone/>
            </a:pPr>
            <a:endParaRPr lang="en-US" dirty="0"/>
          </a:p>
        </p:txBody>
      </p:sp>
    </p:spTree>
    <p:extLst>
      <p:ext uri="{BB962C8B-B14F-4D97-AF65-F5344CB8AC3E}">
        <p14:creationId xmlns:p14="http://schemas.microsoft.com/office/powerpoint/2010/main" val="33182700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63C5C-4BAB-CE46-A756-841866B868CD}"/>
              </a:ext>
            </a:extLst>
          </p:cNvPr>
          <p:cNvSpPr>
            <a:spLocks noGrp="1"/>
          </p:cNvSpPr>
          <p:nvPr>
            <p:ph type="title"/>
          </p:nvPr>
        </p:nvSpPr>
        <p:spPr/>
        <p:txBody>
          <a:bodyPr/>
          <a:lstStyle/>
          <a:p>
            <a:r>
              <a:rPr lang="en-US" dirty="0"/>
              <a:t>Exercise (fdtd1d.c)</a:t>
            </a:r>
          </a:p>
        </p:txBody>
      </p:sp>
      <p:sp>
        <p:nvSpPr>
          <p:cNvPr id="3" name="Content Placeholder 2">
            <a:extLst>
              <a:ext uri="{FF2B5EF4-FFF2-40B4-BE49-F238E27FC236}">
                <a16:creationId xmlns:a16="http://schemas.microsoft.com/office/drawing/2014/main" id="{4A41508E-39A2-B546-8235-C679D88C824D}"/>
              </a:ext>
            </a:extLst>
          </p:cNvPr>
          <p:cNvSpPr>
            <a:spLocks noGrp="1"/>
          </p:cNvSpPr>
          <p:nvPr>
            <p:ph idx="10"/>
          </p:nvPr>
        </p:nvSpPr>
        <p:spPr/>
        <p:txBody>
          <a:bodyPr>
            <a:normAutofit fontScale="77500" lnSpcReduction="20000"/>
          </a:bodyPr>
          <a:lstStyle/>
          <a:p>
            <a:pPr>
              <a:lnSpc>
                <a:spcPct val="120000"/>
              </a:lnSpc>
            </a:pPr>
            <a:r>
              <a:rPr lang="en-US" dirty="0"/>
              <a:t>We're going to run a simple, bare-bones 1D FDTD simulation with a hard source.</a:t>
            </a:r>
          </a:p>
          <a:p>
            <a:pPr>
              <a:lnSpc>
                <a:spcPct val="120000"/>
              </a:lnSpc>
            </a:pPr>
            <a:r>
              <a:rPr lang="en-US" dirty="0"/>
              <a:t>The impedance of free space (or vacuum) is 377.0.</a:t>
            </a:r>
          </a:p>
          <a:p>
            <a:pPr>
              <a:lnSpc>
                <a:spcPct val="120000"/>
              </a:lnSpc>
            </a:pPr>
            <a:r>
              <a:rPr lang="en-US" dirty="0"/>
              <a:t>We are going to model 400 mm of space, and run the simulation for 500 time units.</a:t>
            </a:r>
          </a:p>
          <a:p>
            <a:pPr>
              <a:lnSpc>
                <a:spcPct val="120000"/>
              </a:lnSpc>
            </a:pPr>
            <a:r>
              <a:rPr lang="en-US" dirty="0"/>
              <a:t>We use a time step that matches the space step with a Courant number of 1, which means that </a:t>
            </a:r>
            <a:r>
              <a:rPr lang="en-US" dirty="0" err="1"/>
              <a:t>c∗dt</a:t>
            </a:r>
            <a:r>
              <a:rPr lang="en-US" dirty="0"/>
              <a:t>/dx=1, where c is the speed of light. Given that c is 299,792,458 m/s and our space step (dx) is 1 mm, our time step (</a:t>
            </a:r>
            <a:r>
              <a:rPr lang="en-US" dirty="0" err="1"/>
              <a:t>dt</a:t>
            </a:r>
            <a:r>
              <a:rPr lang="en-US" dirty="0"/>
              <a:t>) is dx/c or 3.33∗10−12 s. (Don't worry about this if it doesn't make sense - read more in an FDTD book if you want to.)</a:t>
            </a:r>
          </a:p>
          <a:p>
            <a:pPr>
              <a:lnSpc>
                <a:spcPct val="120000"/>
              </a:lnSpc>
            </a:pPr>
            <a:r>
              <a:rPr lang="en-US" dirty="0"/>
              <a:t>Our source is the electric field at the left edge of the grid. We use a Gaussian source that peaks at 30 time units and has a standard deviation of 7.</a:t>
            </a:r>
          </a:p>
          <a:p>
            <a:pPr>
              <a:lnSpc>
                <a:spcPct val="120000"/>
              </a:lnSpc>
            </a:pPr>
            <a:r>
              <a:rPr lang="en-US" dirty="0"/>
              <a:t>Our output will be the electric field measured at 250 mm over the time of the simulation.</a:t>
            </a:r>
          </a:p>
          <a:p>
            <a:pPr marL="0" indent="0">
              <a:lnSpc>
                <a:spcPct val="120000"/>
              </a:lnSpc>
              <a:buNone/>
            </a:pPr>
            <a:endParaRPr lang="en-US" dirty="0"/>
          </a:p>
        </p:txBody>
      </p:sp>
    </p:spTree>
    <p:extLst>
      <p:ext uri="{BB962C8B-B14F-4D97-AF65-F5344CB8AC3E}">
        <p14:creationId xmlns:p14="http://schemas.microsoft.com/office/powerpoint/2010/main" val="5036616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06F42-70FD-DC46-8840-2D60FF4E1D60}"/>
              </a:ext>
            </a:extLst>
          </p:cNvPr>
          <p:cNvSpPr>
            <a:spLocks noGrp="1"/>
          </p:cNvSpPr>
          <p:nvPr>
            <p:ph type="title"/>
          </p:nvPr>
        </p:nvSpPr>
        <p:spPr/>
        <p:txBody>
          <a:bodyPr/>
          <a:lstStyle/>
          <a:p>
            <a:r>
              <a:rPr lang="en-US" dirty="0"/>
              <a:t>Exercise (run FDTD in C)</a:t>
            </a:r>
          </a:p>
        </p:txBody>
      </p:sp>
      <p:sp>
        <p:nvSpPr>
          <p:cNvPr id="3" name="Content Placeholder 2">
            <a:extLst>
              <a:ext uri="{FF2B5EF4-FFF2-40B4-BE49-F238E27FC236}">
                <a16:creationId xmlns:a16="http://schemas.microsoft.com/office/drawing/2014/main" id="{82DBAD8D-A4CE-5B40-92D7-4BB333A3F614}"/>
              </a:ext>
            </a:extLst>
          </p:cNvPr>
          <p:cNvSpPr>
            <a:spLocks noGrp="1"/>
          </p:cNvSpPr>
          <p:nvPr>
            <p:ph idx="10"/>
          </p:nvPr>
        </p:nvSpPr>
        <p:spPr/>
        <p:txBody>
          <a:bodyPr>
            <a:normAutofit fontScale="70000" lnSpcReduction="20000"/>
          </a:bodyPr>
          <a:lstStyle/>
          <a:p>
            <a:pPr>
              <a:lnSpc>
                <a:spcPct val="120000"/>
              </a:lnSpc>
            </a:pPr>
            <a:r>
              <a:rPr lang="en-US" dirty="0"/>
              <a:t>In binder (see previous slide to start)</a:t>
            </a:r>
          </a:p>
          <a:p>
            <a:pPr>
              <a:lnSpc>
                <a:spcPct val="120000"/>
              </a:lnSpc>
            </a:pPr>
            <a:r>
              <a:rPr lang="en-US" dirty="0"/>
              <a:t>Use new button/menu to create a terminal</a:t>
            </a:r>
          </a:p>
          <a:p>
            <a:pPr>
              <a:lnSpc>
                <a:spcPct val="120000"/>
              </a:lnSpc>
            </a:pPr>
            <a:r>
              <a:rPr lang="en-US" dirty="0"/>
              <a:t>In the terminal</a:t>
            </a:r>
          </a:p>
          <a:p>
            <a:pPr lvl="1">
              <a:lnSpc>
                <a:spcPct val="120000"/>
              </a:lnSpc>
            </a:pPr>
            <a:r>
              <a:rPr lang="en-US" dirty="0">
                <a:latin typeface="American Typewriter" panose="02090604020004020304" pitchFamily="18" charset="77"/>
              </a:rPr>
              <a:t>cc fdtd1d.c –</a:t>
            </a:r>
            <a:r>
              <a:rPr lang="en-US" dirty="0" err="1">
                <a:latin typeface="American Typewriter" panose="02090604020004020304" pitchFamily="18" charset="77"/>
              </a:rPr>
              <a:t>lm</a:t>
            </a:r>
            <a:endParaRPr lang="en-US" dirty="0">
              <a:latin typeface="American Typewriter" panose="02090604020004020304" pitchFamily="18" charset="77"/>
            </a:endParaRPr>
          </a:p>
          <a:p>
            <a:pPr lvl="1">
              <a:lnSpc>
                <a:spcPct val="120000"/>
              </a:lnSpc>
            </a:pPr>
            <a:r>
              <a:rPr lang="en-US" dirty="0">
                <a:latin typeface="American Typewriter" panose="02090604020004020304" pitchFamily="18" charset="77"/>
              </a:rPr>
              <a:t>./</a:t>
            </a:r>
            <a:r>
              <a:rPr lang="en-US" dirty="0" err="1">
                <a:latin typeface="American Typewriter" panose="02090604020004020304" pitchFamily="18" charset="77"/>
              </a:rPr>
              <a:t>a.out</a:t>
            </a:r>
            <a:endParaRPr lang="en-US" dirty="0">
              <a:latin typeface="American Typewriter" panose="02090604020004020304" pitchFamily="18" charset="77"/>
            </a:endParaRPr>
          </a:p>
          <a:p>
            <a:pPr>
              <a:lnSpc>
                <a:spcPct val="120000"/>
              </a:lnSpc>
            </a:pPr>
            <a:r>
              <a:rPr lang="en-US" dirty="0"/>
              <a:t>Graph the output (the wave passing through the sensor location over time)</a:t>
            </a:r>
          </a:p>
          <a:p>
            <a:pPr lvl="1">
              <a:lnSpc>
                <a:spcPct val="120000"/>
              </a:lnSpc>
            </a:pPr>
            <a:r>
              <a:rPr lang="en-US" dirty="0"/>
              <a:t>E.g., copy it into an Excel file, use Insert-&gt;Chart-&gt;Line</a:t>
            </a:r>
          </a:p>
          <a:p>
            <a:pPr>
              <a:lnSpc>
                <a:spcPct val="120000"/>
              </a:lnSpc>
            </a:pPr>
            <a:r>
              <a:rPr lang="en-US" dirty="0"/>
              <a:t>Can also</a:t>
            </a:r>
          </a:p>
          <a:p>
            <a:pPr lvl="1">
              <a:lnSpc>
                <a:spcPct val="120000"/>
              </a:lnSpc>
            </a:pPr>
            <a:r>
              <a:rPr lang="en-US" dirty="0">
                <a:latin typeface="American Typewriter" panose="02090604020004020304" pitchFamily="18" charset="77"/>
              </a:rPr>
              <a:t>./</a:t>
            </a:r>
            <a:r>
              <a:rPr lang="en-US" dirty="0" err="1">
                <a:latin typeface="American Typewriter" panose="02090604020004020304" pitchFamily="18" charset="77"/>
              </a:rPr>
              <a:t>a.out</a:t>
            </a:r>
            <a:r>
              <a:rPr lang="en-US" dirty="0">
                <a:latin typeface="American Typewriter" panose="02090604020004020304" pitchFamily="18" charset="77"/>
              </a:rPr>
              <a:t> &gt; </a:t>
            </a:r>
            <a:r>
              <a:rPr lang="en-US" dirty="0" err="1">
                <a:latin typeface="American Typewriter" panose="02090604020004020304" pitchFamily="18" charset="77"/>
              </a:rPr>
              <a:t>output.txt</a:t>
            </a:r>
            <a:r>
              <a:rPr lang="en-US" dirty="0">
                <a:latin typeface="American Typewriter" panose="02090604020004020304" pitchFamily="18" charset="77"/>
              </a:rPr>
              <a:t> </a:t>
            </a:r>
          </a:p>
          <a:p>
            <a:pPr lvl="1">
              <a:lnSpc>
                <a:spcPct val="120000"/>
              </a:lnSpc>
            </a:pPr>
            <a:r>
              <a:rPr lang="en-US" dirty="0"/>
              <a:t>(or </a:t>
            </a:r>
            <a:r>
              <a:rPr lang="en-US" dirty="0" err="1"/>
              <a:t>output.csv</a:t>
            </a:r>
            <a:r>
              <a:rPr lang="en-US" dirty="0"/>
              <a:t>)</a:t>
            </a:r>
          </a:p>
          <a:p>
            <a:pPr lvl="1">
              <a:lnSpc>
                <a:spcPct val="120000"/>
              </a:lnSpc>
            </a:pPr>
            <a:r>
              <a:rPr lang="en-US" dirty="0"/>
              <a:t>View file in binder, download it from binder, etc.</a:t>
            </a:r>
          </a:p>
          <a:p>
            <a:pPr>
              <a:lnSpc>
                <a:spcPct val="120000"/>
              </a:lnSpc>
            </a:pPr>
            <a:r>
              <a:rPr lang="en-US" dirty="0"/>
              <a:t>In any case, this is the wave passing through the sensor over time</a:t>
            </a:r>
          </a:p>
        </p:txBody>
      </p:sp>
    </p:spTree>
    <p:extLst>
      <p:ext uri="{BB962C8B-B14F-4D97-AF65-F5344CB8AC3E}">
        <p14:creationId xmlns:p14="http://schemas.microsoft.com/office/powerpoint/2010/main" val="11180358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1F607-39A1-2C46-83C5-50FFC2B28F29}"/>
              </a:ext>
            </a:extLst>
          </p:cNvPr>
          <p:cNvSpPr>
            <a:spLocks noGrp="1"/>
          </p:cNvSpPr>
          <p:nvPr>
            <p:ph type="title"/>
          </p:nvPr>
        </p:nvSpPr>
        <p:spPr/>
        <p:txBody>
          <a:bodyPr/>
          <a:lstStyle/>
          <a:p>
            <a:r>
              <a:rPr lang="en-US" dirty="0"/>
              <a:t>Exercise (modify fdtd1d.c for glass)</a:t>
            </a:r>
          </a:p>
        </p:txBody>
      </p:sp>
      <p:sp>
        <p:nvSpPr>
          <p:cNvPr id="3" name="Content Placeholder 2">
            <a:extLst>
              <a:ext uri="{FF2B5EF4-FFF2-40B4-BE49-F238E27FC236}">
                <a16:creationId xmlns:a16="http://schemas.microsoft.com/office/drawing/2014/main" id="{98896B49-F176-384D-8042-18657B13F9E7}"/>
              </a:ext>
            </a:extLst>
          </p:cNvPr>
          <p:cNvSpPr>
            <a:spLocks noGrp="1"/>
          </p:cNvSpPr>
          <p:nvPr>
            <p:ph idx="10"/>
          </p:nvPr>
        </p:nvSpPr>
        <p:spPr/>
        <p:txBody>
          <a:bodyPr/>
          <a:lstStyle/>
          <a:p>
            <a:r>
              <a:rPr lang="en-US" dirty="0"/>
              <a:t>Remove comment characters in line 19 to add a glass slab</a:t>
            </a:r>
          </a:p>
          <a:p>
            <a:pPr lvl="1"/>
            <a:r>
              <a:rPr lang="en-US" dirty="0"/>
              <a:t>Edit in binder</a:t>
            </a:r>
          </a:p>
          <a:p>
            <a:pPr lvl="1"/>
            <a:r>
              <a:rPr lang="en-US" dirty="0"/>
              <a:t>Or use vi from the terminal</a:t>
            </a:r>
          </a:p>
          <a:p>
            <a:r>
              <a:rPr lang="en-US" dirty="0"/>
              <a:t>Rerun the code</a:t>
            </a:r>
          </a:p>
          <a:p>
            <a:r>
              <a:rPr lang="en-US" dirty="0"/>
              <a:t>Plot the output</a:t>
            </a:r>
          </a:p>
          <a:p>
            <a:r>
              <a:rPr lang="en-US" dirty="0"/>
              <a:t>Compare the plots</a:t>
            </a:r>
          </a:p>
        </p:txBody>
      </p:sp>
    </p:spTree>
    <p:extLst>
      <p:ext uri="{BB962C8B-B14F-4D97-AF65-F5344CB8AC3E}">
        <p14:creationId xmlns:p14="http://schemas.microsoft.com/office/powerpoint/2010/main" val="35596230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FABF4-F301-B043-8309-9B904313EF37}"/>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E114CC58-5A73-ED42-BA91-28249FF734C0}"/>
              </a:ext>
            </a:extLst>
          </p:cNvPr>
          <p:cNvSpPr>
            <a:spLocks noGrp="1"/>
          </p:cNvSpPr>
          <p:nvPr>
            <p:ph idx="10"/>
          </p:nvPr>
        </p:nvSpPr>
        <p:spPr/>
        <p:txBody>
          <a:bodyPr/>
          <a:lstStyle/>
          <a:p>
            <a:r>
              <a:rPr lang="en-US" dirty="0"/>
              <a:t>Is this hard or easy?</a:t>
            </a:r>
          </a:p>
          <a:p>
            <a:r>
              <a:rPr lang="en-US" dirty="0"/>
              <a:t>Could you write down what you did in a way that someone else would get the same results?</a:t>
            </a:r>
          </a:p>
          <a:p>
            <a:r>
              <a:rPr lang="en-US" dirty="0"/>
              <a:t>Other thoughts?</a:t>
            </a:r>
          </a:p>
        </p:txBody>
      </p:sp>
    </p:spTree>
    <p:extLst>
      <p:ext uri="{BB962C8B-B14F-4D97-AF65-F5344CB8AC3E}">
        <p14:creationId xmlns:p14="http://schemas.microsoft.com/office/powerpoint/2010/main" val="2136457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F5584-E4ED-E04F-9F07-8F03C6315970}"/>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8EAEF46C-EFF1-BA4A-AA58-3B382392F3BE}"/>
              </a:ext>
            </a:extLst>
          </p:cNvPr>
          <p:cNvSpPr>
            <a:spLocks noGrp="1"/>
          </p:cNvSpPr>
          <p:nvPr>
            <p:ph idx="10"/>
          </p:nvPr>
        </p:nvSpPr>
        <p:spPr/>
        <p:txBody>
          <a:bodyPr>
            <a:normAutofit/>
          </a:bodyPr>
          <a:lstStyle/>
          <a:p>
            <a:pPr>
              <a:lnSpc>
                <a:spcPct val="100000"/>
              </a:lnSpc>
            </a:pPr>
            <a:r>
              <a:rPr lang="en-US" dirty="0"/>
              <a:t>Demo/hands-on: A computational science code in C</a:t>
            </a:r>
          </a:p>
          <a:p>
            <a:pPr>
              <a:lnSpc>
                <a:spcPct val="100000"/>
              </a:lnSpc>
            </a:pPr>
            <a:r>
              <a:rPr lang="en-US" dirty="0"/>
              <a:t>Talk: compiling, dependencies, libraries</a:t>
            </a:r>
          </a:p>
          <a:p>
            <a:pPr>
              <a:lnSpc>
                <a:spcPct val="100000"/>
              </a:lnSpc>
            </a:pPr>
            <a:r>
              <a:rPr lang="en-US" dirty="0"/>
              <a:t>Demo/hands-on: A similar code in Python</a:t>
            </a:r>
          </a:p>
          <a:p>
            <a:pPr>
              <a:lnSpc>
                <a:spcPct val="100000"/>
              </a:lnSpc>
            </a:pPr>
            <a:r>
              <a:rPr lang="en-US" dirty="0"/>
              <a:t>Talk: </a:t>
            </a:r>
            <a:r>
              <a:rPr lang="en-US" dirty="0" err="1"/>
              <a:t>scriptability</a:t>
            </a:r>
            <a:endParaRPr lang="en-US" dirty="0"/>
          </a:p>
          <a:p>
            <a:pPr>
              <a:lnSpc>
                <a:spcPct val="100000"/>
              </a:lnSpc>
            </a:pPr>
            <a:r>
              <a:rPr lang="en-US" dirty="0"/>
              <a:t>Demo/hands-on: inputs and outputs and notebooks</a:t>
            </a:r>
          </a:p>
          <a:p>
            <a:pPr>
              <a:lnSpc>
                <a:spcPct val="100000"/>
              </a:lnSpc>
            </a:pPr>
            <a:r>
              <a:rPr lang="en-US" dirty="0"/>
              <a:t>Talk: reproducibility failures and differences due to: parallelism, hardware, software, time</a:t>
            </a:r>
          </a:p>
          <a:p>
            <a:pPr marL="0" indent="0">
              <a:lnSpc>
                <a:spcPct val="100000"/>
              </a:lnSpc>
              <a:buNone/>
            </a:pPr>
            <a:endParaRPr lang="en-US" dirty="0"/>
          </a:p>
        </p:txBody>
      </p:sp>
    </p:spTree>
    <p:extLst>
      <p:ext uri="{BB962C8B-B14F-4D97-AF65-F5344CB8AC3E}">
        <p14:creationId xmlns:p14="http://schemas.microsoft.com/office/powerpoint/2010/main" val="33637067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B8082-CDD9-E24F-ABA3-FDB0EA5C2D3C}"/>
              </a:ext>
            </a:extLst>
          </p:cNvPr>
          <p:cNvSpPr>
            <a:spLocks noGrp="1"/>
          </p:cNvSpPr>
          <p:nvPr>
            <p:ph type="title"/>
          </p:nvPr>
        </p:nvSpPr>
        <p:spPr/>
        <p:txBody>
          <a:bodyPr/>
          <a:lstStyle/>
          <a:p>
            <a:r>
              <a:rPr lang="en-US"/>
              <a:t>Python version</a:t>
            </a:r>
          </a:p>
        </p:txBody>
      </p:sp>
      <p:sp>
        <p:nvSpPr>
          <p:cNvPr id="4" name="Content Placeholder 3">
            <a:extLst>
              <a:ext uri="{FF2B5EF4-FFF2-40B4-BE49-F238E27FC236}">
                <a16:creationId xmlns:a16="http://schemas.microsoft.com/office/drawing/2014/main" id="{58A2EA21-4EC3-594B-AADA-F312034ECEF4}"/>
              </a:ext>
            </a:extLst>
          </p:cNvPr>
          <p:cNvSpPr>
            <a:spLocks noGrp="1"/>
          </p:cNvSpPr>
          <p:nvPr>
            <p:ph idx="10"/>
          </p:nvPr>
        </p:nvSpPr>
        <p:spPr/>
        <p:txBody>
          <a:bodyPr/>
          <a:lstStyle/>
          <a:p>
            <a:r>
              <a:rPr lang="en-US" dirty="0"/>
              <a:t>fdtd1d.py is the same as the C code</a:t>
            </a:r>
          </a:p>
          <a:p>
            <a:r>
              <a:rPr lang="en-US" dirty="0"/>
              <a:t>Run it</a:t>
            </a:r>
          </a:p>
          <a:p>
            <a:r>
              <a:rPr lang="en-US" dirty="0"/>
              <a:t>What’s the same?  What’s different?</a:t>
            </a:r>
          </a:p>
        </p:txBody>
      </p:sp>
    </p:spTree>
    <p:extLst>
      <p:ext uri="{BB962C8B-B14F-4D97-AF65-F5344CB8AC3E}">
        <p14:creationId xmlns:p14="http://schemas.microsoft.com/office/powerpoint/2010/main" val="105547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8859B-F5CA-5E49-8F02-E9B3A8AAD777}"/>
              </a:ext>
            </a:extLst>
          </p:cNvPr>
          <p:cNvSpPr>
            <a:spLocks noGrp="1"/>
          </p:cNvSpPr>
          <p:nvPr>
            <p:ph type="title"/>
          </p:nvPr>
        </p:nvSpPr>
        <p:spPr/>
        <p:txBody>
          <a:bodyPr/>
          <a:lstStyle/>
          <a:p>
            <a:r>
              <a:rPr lang="en-US" dirty="0"/>
              <a:t>Scripts</a:t>
            </a:r>
          </a:p>
        </p:txBody>
      </p:sp>
      <p:sp>
        <p:nvSpPr>
          <p:cNvPr id="3" name="Content Placeholder 2">
            <a:extLst>
              <a:ext uri="{FF2B5EF4-FFF2-40B4-BE49-F238E27FC236}">
                <a16:creationId xmlns:a16="http://schemas.microsoft.com/office/drawing/2014/main" id="{19661DF9-D376-D548-B1C1-DDB3FB40BFC5}"/>
              </a:ext>
            </a:extLst>
          </p:cNvPr>
          <p:cNvSpPr>
            <a:spLocks noGrp="1"/>
          </p:cNvSpPr>
          <p:nvPr>
            <p:ph idx="10"/>
          </p:nvPr>
        </p:nvSpPr>
        <p:spPr/>
        <p:txBody>
          <a:bodyPr/>
          <a:lstStyle/>
          <a:p>
            <a:pPr>
              <a:lnSpc>
                <a:spcPct val="100000"/>
              </a:lnSpc>
            </a:pPr>
            <a:r>
              <a:rPr lang="en-US" dirty="0"/>
              <a:t>Back to “write down what you did”</a:t>
            </a:r>
          </a:p>
          <a:p>
            <a:pPr>
              <a:lnSpc>
                <a:spcPct val="100000"/>
              </a:lnSpc>
            </a:pPr>
            <a:r>
              <a:rPr lang="en-US" dirty="0"/>
              <a:t>Easier if you write it in an executable manner, and then execute it yourself to do your work</a:t>
            </a:r>
          </a:p>
          <a:p>
            <a:pPr>
              <a:lnSpc>
                <a:spcPct val="100000"/>
              </a:lnSpc>
            </a:pPr>
            <a:r>
              <a:rPr lang="en-US" dirty="0"/>
              <a:t>How to do this?</a:t>
            </a:r>
          </a:p>
          <a:p>
            <a:pPr lvl="1">
              <a:lnSpc>
                <a:spcPct val="100000"/>
              </a:lnSpc>
            </a:pPr>
            <a:r>
              <a:rPr lang="en-US" dirty="0"/>
              <a:t>Shell script – list of commands that can be run</a:t>
            </a:r>
          </a:p>
          <a:p>
            <a:pPr lvl="2">
              <a:lnSpc>
                <a:spcPct val="100000"/>
              </a:lnSpc>
            </a:pPr>
            <a:r>
              <a:rPr lang="en-US" dirty="0"/>
              <a:t>Issues – some steps may not be commands; script can be run end-to-end but is difficult to stop in the middle then resume; most steps benefit from explanation</a:t>
            </a:r>
          </a:p>
          <a:p>
            <a:pPr lvl="1">
              <a:lnSpc>
                <a:spcPct val="100000"/>
              </a:lnSpc>
            </a:pPr>
            <a:r>
              <a:rPr lang="en-US" dirty="0" err="1"/>
              <a:t>Jupyter</a:t>
            </a:r>
            <a:r>
              <a:rPr lang="en-US" dirty="0"/>
              <a:t> notebook – as discussed on Tuesday, embedded explanation and code blocks that can be stepped through (and replayed)</a:t>
            </a:r>
          </a:p>
          <a:p>
            <a:pPr lvl="2">
              <a:lnSpc>
                <a:spcPct val="100000"/>
              </a:lnSpc>
            </a:pPr>
            <a:r>
              <a:rPr lang="en-US" dirty="0"/>
              <a:t>Issues – what about using remote resources?  (One solution is </a:t>
            </a:r>
            <a:r>
              <a:rPr lang="en-US" dirty="0" err="1"/>
              <a:t>iPP</a:t>
            </a:r>
            <a:r>
              <a:rPr lang="en-US" dirty="0"/>
              <a:t>)</a:t>
            </a:r>
          </a:p>
        </p:txBody>
      </p:sp>
    </p:spTree>
    <p:extLst>
      <p:ext uri="{BB962C8B-B14F-4D97-AF65-F5344CB8AC3E}">
        <p14:creationId xmlns:p14="http://schemas.microsoft.com/office/powerpoint/2010/main" val="17782797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CE7B0-D322-414B-9CE9-4A84B753F8F5}"/>
              </a:ext>
            </a:extLst>
          </p:cNvPr>
          <p:cNvSpPr>
            <a:spLocks noGrp="1"/>
          </p:cNvSpPr>
          <p:nvPr>
            <p:ph type="title"/>
          </p:nvPr>
        </p:nvSpPr>
        <p:spPr/>
        <p:txBody>
          <a:bodyPr/>
          <a:lstStyle/>
          <a:p>
            <a:r>
              <a:rPr lang="en-US" dirty="0"/>
              <a:t>planning</a:t>
            </a:r>
          </a:p>
        </p:txBody>
      </p:sp>
      <p:sp>
        <p:nvSpPr>
          <p:cNvPr id="3" name="Content Placeholder 2">
            <a:extLst>
              <a:ext uri="{FF2B5EF4-FFF2-40B4-BE49-F238E27FC236}">
                <a16:creationId xmlns:a16="http://schemas.microsoft.com/office/drawing/2014/main" id="{4A3E422F-93F7-1443-8F91-DB6F29C4FF11}"/>
              </a:ext>
            </a:extLst>
          </p:cNvPr>
          <p:cNvSpPr>
            <a:spLocks noGrp="1"/>
          </p:cNvSpPr>
          <p:nvPr>
            <p:ph idx="10"/>
          </p:nvPr>
        </p:nvSpPr>
        <p:spPr/>
        <p:txBody>
          <a:bodyPr>
            <a:normAutofit fontScale="32500" lnSpcReduction="20000"/>
          </a:bodyPr>
          <a:lstStyle/>
          <a:p>
            <a:r>
              <a:rPr lang="en-US" dirty="0"/>
              <a:t>Notes: 1-D wave equation</a:t>
            </a:r>
          </a:p>
          <a:p>
            <a:pPr lvl="1"/>
            <a:r>
              <a:rPr lang="en-US" dirty="0"/>
              <a:t>Code in python</a:t>
            </a:r>
          </a:p>
          <a:p>
            <a:pPr lvl="1"/>
            <a:r>
              <a:rPr lang="en-US" dirty="0"/>
              <a:t>Define problem (inputs, outputs)</a:t>
            </a:r>
          </a:p>
          <a:p>
            <a:r>
              <a:rPr lang="en-US" dirty="0"/>
              <a:t>Use </a:t>
            </a:r>
            <a:r>
              <a:rPr lang="en-US" dirty="0" err="1"/>
              <a:t>Jupyter</a:t>
            </a:r>
            <a:r>
              <a:rPr lang="en-US" dirty="0"/>
              <a:t> notebook on workbench.</a:t>
            </a:r>
          </a:p>
          <a:p>
            <a:r>
              <a:rPr lang="en-US" dirty="0"/>
              <a:t>Talk - Highlight Importance of </a:t>
            </a:r>
            <a:r>
              <a:rPr lang="en-US" dirty="0" err="1"/>
              <a:t>scriptability</a:t>
            </a:r>
            <a:r>
              <a:rPr lang="en-US" dirty="0"/>
              <a:t> </a:t>
            </a:r>
          </a:p>
          <a:p>
            <a:r>
              <a:rPr lang="en-US" dirty="0"/>
              <a:t>Talk - Compare GUI and script. </a:t>
            </a:r>
          </a:p>
          <a:p>
            <a:r>
              <a:rPr lang="en-US" dirty="0"/>
              <a:t>Code in C</a:t>
            </a:r>
          </a:p>
          <a:p>
            <a:pPr lvl="1"/>
            <a:r>
              <a:rPr lang="en-US" dirty="0"/>
              <a:t>compile, no -</a:t>
            </a:r>
            <a:r>
              <a:rPr lang="en-US" dirty="0" err="1"/>
              <a:t>lm</a:t>
            </a:r>
            <a:endParaRPr lang="en-US" dirty="0"/>
          </a:p>
          <a:p>
            <a:pPr lvl="1"/>
            <a:r>
              <a:rPr lang="en-US" dirty="0"/>
              <a:t>run</a:t>
            </a:r>
          </a:p>
          <a:p>
            <a:pPr lvl="1"/>
            <a:r>
              <a:rPr lang="en-US" dirty="0"/>
              <a:t>run &gt; </a:t>
            </a:r>
            <a:r>
              <a:rPr lang="en-US" dirty="0" err="1"/>
              <a:t>data.txt</a:t>
            </a:r>
            <a:endParaRPr lang="en-US" dirty="0"/>
          </a:p>
          <a:p>
            <a:pPr lvl="1"/>
            <a:r>
              <a:rPr lang="en-US" dirty="0"/>
              <a:t>use excel to chart</a:t>
            </a:r>
          </a:p>
          <a:p>
            <a:pPr lvl="1"/>
            <a:r>
              <a:rPr lang="en-US" dirty="0"/>
              <a:t>add slab</a:t>
            </a:r>
          </a:p>
          <a:p>
            <a:pPr lvl="1"/>
            <a:r>
              <a:rPr lang="en-US" dirty="0"/>
              <a:t>compile</a:t>
            </a:r>
          </a:p>
          <a:p>
            <a:pPr lvl="1"/>
            <a:r>
              <a:rPr lang="en-US" dirty="0"/>
              <a:t>run &gt; data2.txt</a:t>
            </a:r>
          </a:p>
          <a:p>
            <a:pPr lvl="1"/>
            <a:r>
              <a:rPr lang="en-US" dirty="0"/>
              <a:t>use excel - paste to first sheet, chart</a:t>
            </a:r>
          </a:p>
          <a:p>
            <a:r>
              <a:rPr lang="en-US" dirty="0"/>
              <a:t>Talk: Explain difficulties in how to compile and how to run</a:t>
            </a:r>
          </a:p>
          <a:p>
            <a:pPr lvl="1"/>
            <a:r>
              <a:rPr lang="en-US" dirty="0"/>
              <a:t>Compile and code in notebook</a:t>
            </a:r>
          </a:p>
          <a:p>
            <a:r>
              <a:rPr lang="en-US" dirty="0"/>
              <a:t>Write output.</a:t>
            </a:r>
          </a:p>
          <a:p>
            <a:r>
              <a:rPr lang="en-US" dirty="0"/>
              <a:t>Read input and plot </a:t>
            </a:r>
          </a:p>
          <a:p>
            <a:r>
              <a:rPr lang="en-US" dirty="0"/>
              <a:t>Could also suggest they download code and compile and run themselves </a:t>
            </a:r>
          </a:p>
          <a:p>
            <a:r>
              <a:rPr lang="en-US" dirty="0"/>
              <a:t>also talk about what can fail</a:t>
            </a:r>
          </a:p>
          <a:p>
            <a:r>
              <a:rPr lang="en-US" dirty="0"/>
              <a:t>time basis</a:t>
            </a:r>
          </a:p>
          <a:p>
            <a:r>
              <a:rPr lang="en-US" dirty="0"/>
              <a:t>software collapse</a:t>
            </a:r>
          </a:p>
          <a:p>
            <a:r>
              <a:rPr lang="en-US" dirty="0"/>
              <a:t>containers</a:t>
            </a:r>
          </a:p>
          <a:p>
            <a:r>
              <a:rPr lang="en-US" dirty="0"/>
              <a:t>VMs</a:t>
            </a:r>
          </a:p>
        </p:txBody>
      </p:sp>
    </p:spTree>
    <p:extLst>
      <p:ext uri="{BB962C8B-B14F-4D97-AF65-F5344CB8AC3E}">
        <p14:creationId xmlns:p14="http://schemas.microsoft.com/office/powerpoint/2010/main" val="12203182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32812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FE12D-56E3-134E-AF58-4E3398FF1C60}"/>
              </a:ext>
            </a:extLst>
          </p:cNvPr>
          <p:cNvSpPr>
            <a:spLocks noGrp="1"/>
          </p:cNvSpPr>
          <p:nvPr>
            <p:ph type="title"/>
          </p:nvPr>
        </p:nvSpPr>
        <p:spPr/>
        <p:txBody>
          <a:bodyPr/>
          <a:lstStyle/>
          <a:p>
            <a:r>
              <a:rPr lang="en-US" dirty="0"/>
              <a:t>What is computational science?</a:t>
            </a:r>
          </a:p>
        </p:txBody>
      </p:sp>
      <p:sp>
        <p:nvSpPr>
          <p:cNvPr id="3" name="Content Placeholder 2">
            <a:extLst>
              <a:ext uri="{FF2B5EF4-FFF2-40B4-BE49-F238E27FC236}">
                <a16:creationId xmlns:a16="http://schemas.microsoft.com/office/drawing/2014/main" id="{6BE305FB-23D1-754A-9DD4-6074C7B27093}"/>
              </a:ext>
            </a:extLst>
          </p:cNvPr>
          <p:cNvSpPr>
            <a:spLocks noGrp="1"/>
          </p:cNvSpPr>
          <p:nvPr>
            <p:ph idx="10"/>
          </p:nvPr>
        </p:nvSpPr>
        <p:spPr/>
        <p:txBody>
          <a:bodyPr>
            <a:normAutofit fontScale="77500" lnSpcReduction="20000"/>
          </a:bodyPr>
          <a:lstStyle/>
          <a:p>
            <a:pPr>
              <a:lnSpc>
                <a:spcPct val="120000"/>
              </a:lnSpc>
            </a:pPr>
            <a:r>
              <a:rPr lang="en-US" dirty="0"/>
              <a:t>Modeling or simulating a (physical) process in a predictive way, often using one of more equations</a:t>
            </a:r>
          </a:p>
          <a:p>
            <a:pPr>
              <a:lnSpc>
                <a:spcPct val="120000"/>
              </a:lnSpc>
            </a:pPr>
            <a:r>
              <a:rPr lang="en-US" dirty="0"/>
              <a:t>Examples</a:t>
            </a:r>
          </a:p>
          <a:p>
            <a:pPr lvl="1">
              <a:lnSpc>
                <a:spcPct val="120000"/>
              </a:lnSpc>
            </a:pPr>
            <a:r>
              <a:rPr lang="en-US" dirty="0"/>
              <a:t>Atmospheric or oceanic circulation, coupled together with other physical processes into a climate simulation</a:t>
            </a:r>
          </a:p>
          <a:p>
            <a:pPr lvl="1">
              <a:lnSpc>
                <a:spcPct val="120000"/>
              </a:lnSpc>
            </a:pPr>
            <a:r>
              <a:rPr lang="en-US" dirty="0"/>
              <a:t>Simulation of the interactions of atoms in one or more molecules (drug design)</a:t>
            </a:r>
          </a:p>
          <a:p>
            <a:pPr lvl="1">
              <a:lnSpc>
                <a:spcPct val="120000"/>
              </a:lnSpc>
            </a:pPr>
            <a:r>
              <a:rPr lang="en-US" dirty="0"/>
              <a:t>Simulation of the atoms and forces in a material (material design)</a:t>
            </a:r>
          </a:p>
          <a:p>
            <a:pPr lvl="1">
              <a:lnSpc>
                <a:spcPct val="120000"/>
              </a:lnSpc>
            </a:pPr>
            <a:r>
              <a:rPr lang="en-US" dirty="0"/>
              <a:t>Engineering analysis of the stress or deformation of a structure under some load (mechanical engineering)</a:t>
            </a:r>
          </a:p>
          <a:p>
            <a:pPr lvl="1">
              <a:lnSpc>
                <a:spcPct val="120000"/>
              </a:lnSpc>
            </a:pPr>
            <a:r>
              <a:rPr lang="en-US" dirty="0"/>
              <a:t>Simulation of electrical signals in a circuit board or a set of synapses (electrical engineering or neuroscience)</a:t>
            </a:r>
          </a:p>
          <a:p>
            <a:pPr lvl="1">
              <a:lnSpc>
                <a:spcPct val="120000"/>
              </a:lnSpc>
            </a:pPr>
            <a:r>
              <a:rPr lang="en-US" dirty="0"/>
              <a:t>Simulation of microwaves focused on a breast tumor (patient-specific medicine)</a:t>
            </a:r>
          </a:p>
          <a:p>
            <a:pPr>
              <a:lnSpc>
                <a:spcPct val="120000"/>
              </a:lnSpc>
            </a:pPr>
            <a:r>
              <a:rPr lang="en-US" dirty="0"/>
              <a:t>Often called computational science &amp; engineering (CSE)</a:t>
            </a:r>
          </a:p>
          <a:p>
            <a:pPr marL="0" indent="0">
              <a:lnSpc>
                <a:spcPct val="120000"/>
              </a:lnSpc>
              <a:buNone/>
            </a:pPr>
            <a:endParaRPr lang="en-US" dirty="0"/>
          </a:p>
        </p:txBody>
      </p:sp>
    </p:spTree>
    <p:extLst>
      <p:ext uri="{BB962C8B-B14F-4D97-AF65-F5344CB8AC3E}">
        <p14:creationId xmlns:p14="http://schemas.microsoft.com/office/powerpoint/2010/main" val="3048029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0E725-630A-4B44-9A5E-01EB1246D287}"/>
              </a:ext>
            </a:extLst>
          </p:cNvPr>
          <p:cNvSpPr>
            <a:spLocks noGrp="1"/>
          </p:cNvSpPr>
          <p:nvPr>
            <p:ph type="title"/>
          </p:nvPr>
        </p:nvSpPr>
        <p:spPr/>
        <p:txBody>
          <a:bodyPr/>
          <a:lstStyle/>
          <a:p>
            <a:r>
              <a:rPr lang="en-US" dirty="0"/>
              <a:t>What is FDTD Electromagnetics</a:t>
            </a:r>
          </a:p>
        </p:txBody>
      </p:sp>
      <p:sp>
        <p:nvSpPr>
          <p:cNvPr id="3" name="Content Placeholder 2">
            <a:extLst>
              <a:ext uri="{FF2B5EF4-FFF2-40B4-BE49-F238E27FC236}">
                <a16:creationId xmlns:a16="http://schemas.microsoft.com/office/drawing/2014/main" id="{2E923DD5-F51F-F944-8B54-3DD0C6807947}"/>
              </a:ext>
            </a:extLst>
          </p:cNvPr>
          <p:cNvSpPr>
            <a:spLocks noGrp="1"/>
          </p:cNvSpPr>
          <p:nvPr>
            <p:ph idx="10"/>
          </p:nvPr>
        </p:nvSpPr>
        <p:spPr/>
        <p:txBody>
          <a:bodyPr/>
          <a:lstStyle/>
          <a:p>
            <a:pPr>
              <a:lnSpc>
                <a:spcPct val="100000"/>
              </a:lnSpc>
            </a:pPr>
            <a:r>
              <a:rPr lang="en-US" dirty="0"/>
              <a:t>The solution of Maxwell’s equations using the finite difference time domain method</a:t>
            </a:r>
          </a:p>
          <a:p>
            <a:pPr>
              <a:lnSpc>
                <a:spcPct val="100000"/>
              </a:lnSpc>
            </a:pPr>
            <a:r>
              <a:rPr lang="en-US" dirty="0"/>
              <a:t>In 1-D, this reduces to a wave equation</a:t>
            </a:r>
          </a:p>
          <a:p>
            <a:pPr>
              <a:lnSpc>
                <a:spcPct val="100000"/>
              </a:lnSpc>
            </a:pPr>
            <a:r>
              <a:rPr lang="en-US" dirty="0"/>
              <a:t>FDTD is an approximate solution method</a:t>
            </a:r>
          </a:p>
          <a:p>
            <a:pPr lvl="1">
              <a:lnSpc>
                <a:spcPct val="100000"/>
              </a:lnSpc>
            </a:pPr>
            <a:r>
              <a:rPr lang="en-US" dirty="0"/>
              <a:t>Fields are known/calculated at discrete points in space and time, and updated based on central differences in both space and time</a:t>
            </a:r>
          </a:p>
          <a:p>
            <a:pPr lvl="1">
              <a:lnSpc>
                <a:spcPct val="100000"/>
              </a:lnSpc>
            </a:pPr>
            <a:r>
              <a:rPr lang="en-US" dirty="0"/>
              <a:t>Time marching – meaning that if fields are known at some time, there’s a set of update equations that can be used to calculate the fields at a future time</a:t>
            </a:r>
          </a:p>
          <a:p>
            <a:pPr lvl="1">
              <a:lnSpc>
                <a:spcPct val="100000"/>
              </a:lnSpc>
            </a:pPr>
            <a:r>
              <a:rPr lang="en-US" dirty="0"/>
              <a:t>This is done in a loop</a:t>
            </a:r>
          </a:p>
        </p:txBody>
      </p:sp>
    </p:spTree>
    <p:extLst>
      <p:ext uri="{BB962C8B-B14F-4D97-AF65-F5344CB8AC3E}">
        <p14:creationId xmlns:p14="http://schemas.microsoft.com/office/powerpoint/2010/main" val="288566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09551-CB79-934E-B911-60B2B904D1EC}"/>
              </a:ext>
            </a:extLst>
          </p:cNvPr>
          <p:cNvSpPr>
            <a:spLocks noGrp="1"/>
          </p:cNvSpPr>
          <p:nvPr>
            <p:ph type="title"/>
          </p:nvPr>
        </p:nvSpPr>
        <p:spPr/>
        <p:txBody>
          <a:bodyPr/>
          <a:lstStyle/>
          <a:p>
            <a:r>
              <a:rPr lang="en-US" dirty="0"/>
              <a:t>An example computational science problem</a:t>
            </a:r>
          </a:p>
        </p:txBody>
      </p:sp>
      <p:sp>
        <p:nvSpPr>
          <p:cNvPr id="3" name="Content Placeholder 2">
            <a:extLst>
              <a:ext uri="{FF2B5EF4-FFF2-40B4-BE49-F238E27FC236}">
                <a16:creationId xmlns:a16="http://schemas.microsoft.com/office/drawing/2014/main" id="{A7B02CE0-DD17-924E-A4E3-C7AA53870FD9}"/>
              </a:ext>
            </a:extLst>
          </p:cNvPr>
          <p:cNvSpPr>
            <a:spLocks noGrp="1"/>
          </p:cNvSpPr>
          <p:nvPr>
            <p:ph idx="10"/>
          </p:nvPr>
        </p:nvSpPr>
        <p:spPr/>
        <p:txBody>
          <a:bodyPr/>
          <a:lstStyle/>
          <a:p>
            <a:r>
              <a:rPr lang="en-US" dirty="0"/>
              <a:t>Simulation of an electromagnetic wave striking a glass slab, leading to reflectance and transmission</a:t>
            </a:r>
          </a:p>
          <a:p>
            <a:r>
              <a:rPr lang="en-US" dirty="0"/>
              <a:t>When an electromagnetic wave crosses a boundary between two different materials, some of the wave is transmitted and some is reflected</a:t>
            </a:r>
          </a:p>
          <a:p>
            <a:r>
              <a:rPr lang="en-US" dirty="0"/>
              <a:t>A glass slab is two boundaries</a:t>
            </a:r>
          </a:p>
          <a:p>
            <a:r>
              <a:rPr lang="en-US" dirty="0"/>
              <a:t>We will measure the transmission and reflectance – two floating point numbers</a:t>
            </a:r>
          </a:p>
        </p:txBody>
      </p:sp>
    </p:spTree>
    <p:extLst>
      <p:ext uri="{BB962C8B-B14F-4D97-AF65-F5344CB8AC3E}">
        <p14:creationId xmlns:p14="http://schemas.microsoft.com/office/powerpoint/2010/main" val="2313167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7EE4C-E6EF-654E-873C-8D7BF4137327}"/>
              </a:ext>
            </a:extLst>
          </p:cNvPr>
          <p:cNvSpPr>
            <a:spLocks noGrp="1"/>
          </p:cNvSpPr>
          <p:nvPr>
            <p:ph type="title"/>
          </p:nvPr>
        </p:nvSpPr>
        <p:spPr/>
        <p:txBody>
          <a:bodyPr>
            <a:normAutofit/>
          </a:bodyPr>
          <a:lstStyle/>
          <a:p>
            <a:r>
              <a:rPr lang="en-US" dirty="0"/>
              <a:t>Some Definitions towards V&amp;V</a:t>
            </a:r>
          </a:p>
        </p:txBody>
      </p:sp>
      <p:sp>
        <p:nvSpPr>
          <p:cNvPr id="3" name="Content Placeholder 2">
            <a:extLst>
              <a:ext uri="{FF2B5EF4-FFF2-40B4-BE49-F238E27FC236}">
                <a16:creationId xmlns:a16="http://schemas.microsoft.com/office/drawing/2014/main" id="{005134E1-EA44-324F-B042-29FD702B9000}"/>
              </a:ext>
            </a:extLst>
          </p:cNvPr>
          <p:cNvSpPr>
            <a:spLocks noGrp="1"/>
          </p:cNvSpPr>
          <p:nvPr>
            <p:ph idx="10"/>
          </p:nvPr>
        </p:nvSpPr>
        <p:spPr/>
        <p:txBody>
          <a:bodyPr>
            <a:normAutofit fontScale="62500" lnSpcReduction="20000"/>
          </a:bodyPr>
          <a:lstStyle/>
          <a:p>
            <a:pPr>
              <a:lnSpc>
                <a:spcPct val="120000"/>
              </a:lnSpc>
            </a:pPr>
            <a:r>
              <a:rPr lang="en-US" dirty="0"/>
              <a:t>from Ivo </a:t>
            </a:r>
            <a:r>
              <a:rPr lang="en-US" dirty="0" err="1"/>
              <a:t>Babuska</a:t>
            </a:r>
            <a:r>
              <a:rPr lang="en-US" dirty="0"/>
              <a:t>, J. Tinsley Oden, “Verification and validation in computational engineering and science: basic concepts” </a:t>
            </a:r>
            <a:r>
              <a:rPr lang="en-US" i="1" dirty="0" err="1"/>
              <a:t>Comput</a:t>
            </a:r>
            <a:r>
              <a:rPr lang="en-US" i="1" dirty="0"/>
              <a:t>. Methods Appl. Mech. </a:t>
            </a:r>
            <a:r>
              <a:rPr lang="en-US" i="1" dirty="0" err="1"/>
              <a:t>Engrg</a:t>
            </a:r>
            <a:r>
              <a:rPr lang="en-US" i="1" dirty="0"/>
              <a:t>.</a:t>
            </a:r>
            <a:r>
              <a:rPr lang="en-US" dirty="0"/>
              <a:t> 19:3(2004) 4057-4066</a:t>
            </a:r>
          </a:p>
          <a:p>
            <a:pPr>
              <a:lnSpc>
                <a:spcPct val="120000"/>
              </a:lnSpc>
            </a:pPr>
            <a:r>
              <a:rPr lang="en-US" dirty="0"/>
              <a:t>Here we lay down basic definitions that provide the basis for communicating our views on V&amp;V. Some of these differ from those in standard use. Let us begin with some primitive notions. </a:t>
            </a:r>
          </a:p>
          <a:p>
            <a:pPr>
              <a:lnSpc>
                <a:spcPct val="120000"/>
              </a:lnSpc>
            </a:pPr>
            <a:r>
              <a:rPr lang="en-US" i="1" dirty="0"/>
              <a:t>Physical event: </a:t>
            </a:r>
            <a:r>
              <a:rPr lang="en-US" dirty="0"/>
              <a:t>an occurrence in nature or in a physical system; a fundamental entity of a physical reality; a physical phenomenon. </a:t>
            </a:r>
          </a:p>
          <a:p>
            <a:pPr>
              <a:lnSpc>
                <a:spcPct val="120000"/>
              </a:lnSpc>
            </a:pPr>
            <a:r>
              <a:rPr lang="en-US" dirty="0"/>
              <a:t>The dictionary (Merriam-Webster Collegiate Dictionary, 10th edition) indicates that an event is "something that happens." Thus, we are interested in' something that happens as a physical reality; not for example, in behavioral aspects or trends in, for instance, sociological or economical systems.</a:t>
            </a:r>
          </a:p>
          <a:p>
            <a:pPr>
              <a:lnSpc>
                <a:spcPct val="120000"/>
              </a:lnSpc>
            </a:pPr>
            <a:r>
              <a:rPr lang="en-US" i="1" dirty="0"/>
              <a:t>Simulate: </a:t>
            </a:r>
            <a:r>
              <a:rPr lang="en-US" dirty="0"/>
              <a:t>To build a likeness; in our case, a likeness produced by an interpretation of output from a computer or computational device.</a:t>
            </a:r>
          </a:p>
          <a:p>
            <a:pPr>
              <a:lnSpc>
                <a:spcPct val="120000"/>
              </a:lnSpc>
            </a:pPr>
            <a:r>
              <a:rPr lang="en-US" i="1" dirty="0"/>
              <a:t>Mathematical model (of a physical event): </a:t>
            </a:r>
            <a:r>
              <a:rPr lang="en-US" dirty="0"/>
              <a:t>A collection of mathematical constructions that provide abstractions of a physical event consistent with a scientific theory proposed to cover that event. </a:t>
            </a:r>
          </a:p>
          <a:p>
            <a:pPr>
              <a:lnSpc>
                <a:spcPct val="120000"/>
              </a:lnSpc>
            </a:pPr>
            <a:endParaRPr lang="en-US" dirty="0"/>
          </a:p>
        </p:txBody>
      </p:sp>
    </p:spTree>
    <p:extLst>
      <p:ext uri="{BB962C8B-B14F-4D97-AF65-F5344CB8AC3E}">
        <p14:creationId xmlns:p14="http://schemas.microsoft.com/office/powerpoint/2010/main" val="3023396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7EE4C-E6EF-654E-873C-8D7BF4137327}"/>
              </a:ext>
            </a:extLst>
          </p:cNvPr>
          <p:cNvSpPr>
            <a:spLocks noGrp="1"/>
          </p:cNvSpPr>
          <p:nvPr>
            <p:ph type="title"/>
          </p:nvPr>
        </p:nvSpPr>
        <p:spPr/>
        <p:txBody>
          <a:bodyPr>
            <a:normAutofit/>
          </a:bodyPr>
          <a:lstStyle/>
          <a:p>
            <a:r>
              <a:rPr lang="en-US" dirty="0"/>
              <a:t>Some Definitions towards V&amp;V (2)</a:t>
            </a:r>
          </a:p>
        </p:txBody>
      </p:sp>
      <p:sp>
        <p:nvSpPr>
          <p:cNvPr id="3" name="Content Placeholder 2">
            <a:extLst>
              <a:ext uri="{FF2B5EF4-FFF2-40B4-BE49-F238E27FC236}">
                <a16:creationId xmlns:a16="http://schemas.microsoft.com/office/drawing/2014/main" id="{005134E1-EA44-324F-B042-29FD702B9000}"/>
              </a:ext>
            </a:extLst>
          </p:cNvPr>
          <p:cNvSpPr>
            <a:spLocks noGrp="1"/>
          </p:cNvSpPr>
          <p:nvPr>
            <p:ph idx="10"/>
          </p:nvPr>
        </p:nvSpPr>
        <p:spPr/>
        <p:txBody>
          <a:bodyPr>
            <a:normAutofit fontScale="55000" lnSpcReduction="20000"/>
          </a:bodyPr>
          <a:lstStyle/>
          <a:p>
            <a:pPr>
              <a:lnSpc>
                <a:spcPct val="120000"/>
              </a:lnSpc>
            </a:pPr>
            <a:r>
              <a:rPr lang="en-US" i="1" dirty="0"/>
              <a:t>Data of a mathematical model (of a physical event): </a:t>
            </a:r>
            <a:r>
              <a:rPr lang="en-US" dirty="0"/>
              <a:t>Factual information that defines the values or ranges of values of parameters iii the mathematical model of a physical event.</a:t>
            </a:r>
          </a:p>
          <a:p>
            <a:pPr>
              <a:lnSpc>
                <a:spcPct val="120000"/>
              </a:lnSpc>
            </a:pPr>
            <a:r>
              <a:rPr lang="en-US" i="1" dirty="0"/>
              <a:t>Discretize: </a:t>
            </a:r>
            <a:r>
              <a:rPr lang="en-US" dirty="0"/>
              <a:t>To transform a mathematical model into a finite number of discrete components that can be processed by a digital computer.</a:t>
            </a:r>
          </a:p>
          <a:p>
            <a:pPr>
              <a:lnSpc>
                <a:spcPct val="120000"/>
              </a:lnSpc>
            </a:pPr>
            <a:r>
              <a:rPr lang="en-US" i="1" dirty="0"/>
              <a:t>Computational model: </a:t>
            </a:r>
            <a:r>
              <a:rPr lang="en-US" dirty="0"/>
              <a:t>The discretized version of a mathematical model that has been designed to be implemented on (or to be processed by) a computer or computational device.</a:t>
            </a:r>
          </a:p>
          <a:p>
            <a:pPr>
              <a:lnSpc>
                <a:spcPct val="120000"/>
              </a:lnSpc>
            </a:pPr>
            <a:r>
              <a:rPr lang="en-US" i="1" dirty="0"/>
              <a:t>Code: </a:t>
            </a:r>
            <a:r>
              <a:rPr lang="en-US" dirty="0"/>
              <a:t>A computer program designed (in the present context) to implement a computational model. </a:t>
            </a:r>
          </a:p>
          <a:p>
            <a:pPr>
              <a:lnSpc>
                <a:spcPct val="120000"/>
              </a:lnSpc>
            </a:pPr>
            <a:r>
              <a:rPr lang="en-US" i="1" dirty="0"/>
              <a:t>Prediction: </a:t>
            </a:r>
            <a:r>
              <a:rPr lang="en-US" dirty="0"/>
              <a:t>(Merriam-Webster Collegiate Dictionary, 10th edition) Something that is predicted, declared or indicated in advance; foretold on the basis of observation, experience, or scientific reason. A prediction is not simply a deduction or a consequence of a theory of something that may or may not be known. It is the indication of an event not already known: </a:t>
            </a:r>
          </a:p>
          <a:p>
            <a:pPr>
              <a:lnSpc>
                <a:spcPct val="120000"/>
              </a:lnSpc>
            </a:pPr>
            <a:r>
              <a:rPr lang="en-US" i="1" dirty="0"/>
              <a:t>Verification: </a:t>
            </a:r>
            <a:r>
              <a:rPr lang="en-US" dirty="0"/>
              <a:t>The process of determining if a computational model obtained by discretizing a mathematical model of a physical event and the code implementing the computational model can be used to represent the mathematical model of the event with sufficient accuracy. </a:t>
            </a:r>
          </a:p>
          <a:p>
            <a:pPr>
              <a:lnSpc>
                <a:spcPct val="120000"/>
              </a:lnSpc>
            </a:pPr>
            <a:r>
              <a:rPr lang="en-US" i="1" dirty="0"/>
              <a:t>Validation: </a:t>
            </a:r>
            <a:r>
              <a:rPr lang="en-US" dirty="0"/>
              <a:t>The process of determining if a mathematical model of a physical event represents the actual physical event with sufficient accuracy. </a:t>
            </a:r>
          </a:p>
        </p:txBody>
      </p:sp>
    </p:spTree>
    <p:extLst>
      <p:ext uri="{BB962C8B-B14F-4D97-AF65-F5344CB8AC3E}">
        <p14:creationId xmlns:p14="http://schemas.microsoft.com/office/powerpoint/2010/main" val="1087311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7DF06-7934-974D-807B-0372CC7F17F7}"/>
              </a:ext>
            </a:extLst>
          </p:cNvPr>
          <p:cNvSpPr>
            <a:spLocks noGrp="1"/>
          </p:cNvSpPr>
          <p:nvPr>
            <p:ph type="title"/>
          </p:nvPr>
        </p:nvSpPr>
        <p:spPr/>
        <p:txBody>
          <a:bodyPr/>
          <a:lstStyle/>
          <a:p>
            <a:r>
              <a:rPr lang="en-US" dirty="0"/>
              <a:t>Definitions of R*</a:t>
            </a:r>
          </a:p>
        </p:txBody>
      </p:sp>
      <p:sp>
        <p:nvSpPr>
          <p:cNvPr id="3" name="Content Placeholder 2">
            <a:extLst>
              <a:ext uri="{FF2B5EF4-FFF2-40B4-BE49-F238E27FC236}">
                <a16:creationId xmlns:a16="http://schemas.microsoft.com/office/drawing/2014/main" id="{D0733B02-466F-7143-AF68-AEBD649226DC}"/>
              </a:ext>
            </a:extLst>
          </p:cNvPr>
          <p:cNvSpPr>
            <a:spLocks noGrp="1"/>
          </p:cNvSpPr>
          <p:nvPr>
            <p:ph idx="10"/>
          </p:nvPr>
        </p:nvSpPr>
        <p:spPr/>
        <p:txBody>
          <a:bodyPr>
            <a:normAutofit fontScale="70000" lnSpcReduction="20000"/>
          </a:bodyPr>
          <a:lstStyle/>
          <a:p>
            <a:pPr>
              <a:lnSpc>
                <a:spcPct val="120000"/>
              </a:lnSpc>
            </a:pPr>
            <a:r>
              <a:rPr lang="en-US" dirty="0"/>
              <a:t>Reproducibility, Replicability, Repeatability, etc.</a:t>
            </a:r>
          </a:p>
          <a:p>
            <a:pPr>
              <a:lnSpc>
                <a:spcPct val="120000"/>
              </a:lnSpc>
            </a:pPr>
            <a:r>
              <a:rPr lang="en-US" dirty="0"/>
              <a:t>Confusing terms – see </a:t>
            </a:r>
            <a:r>
              <a:rPr lang="en-US" dirty="0">
                <a:hlinkClick r:id="rId2"/>
              </a:rPr>
              <a:t>http://languagelog.ldc.upenn.edu/nll/?p=21956</a:t>
            </a:r>
            <a:r>
              <a:rPr lang="en-US" dirty="0"/>
              <a:t> and </a:t>
            </a:r>
            <a:r>
              <a:rPr lang="en-US" dirty="0">
                <a:hlinkClick r:id="rId3"/>
              </a:rPr>
              <a:t>https://www.ncbi.nlm.nih.gov/pmc/articles/PMC5778115/</a:t>
            </a:r>
            <a:r>
              <a:rPr lang="en-US" dirty="0"/>
              <a:t> (</a:t>
            </a:r>
            <a:r>
              <a:rPr lang="en-US" dirty="0" err="1"/>
              <a:t>Plesser</a:t>
            </a:r>
            <a:r>
              <a:rPr lang="en-US" dirty="0"/>
              <a:t>) for some discussion</a:t>
            </a:r>
          </a:p>
          <a:p>
            <a:pPr>
              <a:lnSpc>
                <a:spcPct val="120000"/>
              </a:lnSpc>
            </a:pPr>
            <a:r>
              <a:rPr lang="en-US" dirty="0"/>
              <a:t>From </a:t>
            </a:r>
            <a:r>
              <a:rPr lang="en-US" dirty="0" err="1"/>
              <a:t>Plesser</a:t>
            </a:r>
            <a:endParaRPr lang="en-US" dirty="0"/>
          </a:p>
          <a:p>
            <a:pPr lvl="1">
              <a:lnSpc>
                <a:spcPct val="120000"/>
              </a:lnSpc>
            </a:pPr>
            <a:r>
              <a:rPr lang="en-US" dirty="0" err="1"/>
              <a:t>Claerbout</a:t>
            </a:r>
            <a:r>
              <a:rPr lang="en-US" dirty="0"/>
              <a:t> defined “reproducing” to mean “running the same software on the same input data and obtaining the same results” (Rougier et al., 2017), going so far as to state that “[j]</a:t>
            </a:r>
            <a:r>
              <a:rPr lang="en-US" dirty="0" err="1"/>
              <a:t>udgement</a:t>
            </a:r>
            <a:r>
              <a:rPr lang="en-US" dirty="0"/>
              <a:t> of the reproducibility of computationally oriented research no longer requires an expert—a clerk can do it” (</a:t>
            </a:r>
            <a:r>
              <a:rPr lang="en-US" dirty="0" err="1"/>
              <a:t>Claerbout</a:t>
            </a:r>
            <a:r>
              <a:rPr lang="en-US" dirty="0"/>
              <a:t> and </a:t>
            </a:r>
            <a:r>
              <a:rPr lang="en-US" dirty="0" err="1"/>
              <a:t>Karrenbach</a:t>
            </a:r>
            <a:r>
              <a:rPr lang="en-US" dirty="0"/>
              <a:t>, 1992). As a complement, replicating a published result is then defined to mean “writing and then running new software based on the description of a computational model or method provided in the original publication, and obtaining results that are similar enough …” (Rougier et al., 2017). </a:t>
            </a:r>
          </a:p>
          <a:p>
            <a:pPr lvl="1">
              <a:lnSpc>
                <a:spcPct val="120000"/>
              </a:lnSpc>
            </a:pPr>
            <a:r>
              <a:rPr lang="en-US" dirty="0"/>
              <a:t>I will refer to these definitions of “reproducibility” and “replicability” as </a:t>
            </a:r>
            <a:r>
              <a:rPr lang="en-US" i="1" dirty="0" err="1"/>
              <a:t>Claerbout</a:t>
            </a:r>
            <a:r>
              <a:rPr lang="en-US" i="1" dirty="0"/>
              <a:t> terminology</a:t>
            </a:r>
            <a:r>
              <a:rPr lang="en-US" dirty="0"/>
              <a:t>; they have also been recommended in social, behavioral and economic sciences (</a:t>
            </a:r>
            <a:r>
              <a:rPr lang="en-US" dirty="0" err="1"/>
              <a:t>Bollen</a:t>
            </a:r>
            <a:r>
              <a:rPr lang="en-US" dirty="0"/>
              <a:t> et al., 2015).</a:t>
            </a:r>
          </a:p>
          <a:p>
            <a:pPr>
              <a:lnSpc>
                <a:spcPct val="120000"/>
              </a:lnSpc>
            </a:pPr>
            <a:endParaRPr lang="en-US" dirty="0"/>
          </a:p>
        </p:txBody>
      </p:sp>
    </p:spTree>
    <p:extLst>
      <p:ext uri="{BB962C8B-B14F-4D97-AF65-F5344CB8AC3E}">
        <p14:creationId xmlns:p14="http://schemas.microsoft.com/office/powerpoint/2010/main" val="240251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C1EA6-F368-3E42-A578-78AF7551F861}"/>
              </a:ext>
            </a:extLst>
          </p:cNvPr>
          <p:cNvSpPr>
            <a:spLocks noGrp="1"/>
          </p:cNvSpPr>
          <p:nvPr>
            <p:ph type="title"/>
          </p:nvPr>
        </p:nvSpPr>
        <p:spPr/>
        <p:txBody>
          <a:bodyPr/>
          <a:lstStyle/>
          <a:p>
            <a:r>
              <a:rPr lang="en-US" dirty="0"/>
              <a:t>More from </a:t>
            </a:r>
            <a:r>
              <a:rPr lang="en-US" dirty="0" err="1"/>
              <a:t>Plesser</a:t>
            </a:r>
            <a:endParaRPr lang="en-US" dirty="0"/>
          </a:p>
        </p:txBody>
      </p:sp>
      <p:sp>
        <p:nvSpPr>
          <p:cNvPr id="3" name="Content Placeholder 2">
            <a:extLst>
              <a:ext uri="{FF2B5EF4-FFF2-40B4-BE49-F238E27FC236}">
                <a16:creationId xmlns:a16="http://schemas.microsoft.com/office/drawing/2014/main" id="{3EC84AD5-A590-E445-AADC-A034BCA650D1}"/>
              </a:ext>
            </a:extLst>
          </p:cNvPr>
          <p:cNvSpPr>
            <a:spLocks noGrp="1"/>
          </p:cNvSpPr>
          <p:nvPr>
            <p:ph idx="10"/>
          </p:nvPr>
        </p:nvSpPr>
        <p:spPr/>
        <p:txBody>
          <a:bodyPr>
            <a:normAutofit/>
          </a:bodyPr>
          <a:lstStyle/>
          <a:p>
            <a:pPr lvl="1">
              <a:lnSpc>
                <a:spcPct val="100000"/>
              </a:lnSpc>
            </a:pPr>
            <a:r>
              <a:rPr lang="en-US" dirty="0"/>
              <a:t>Unfortunately, this use of “reproducing” and “replicating” is at odds with the terminology long established in experimental sciences. A standard textbook in analytical chemistry states (Miller and Miller, 2000, p. 6, emphasis in the original)</a:t>
            </a:r>
          </a:p>
          <a:p>
            <a:pPr lvl="2">
              <a:lnSpc>
                <a:spcPct val="100000"/>
              </a:lnSpc>
            </a:pPr>
            <a:r>
              <a:rPr lang="en-US" i="1" dirty="0"/>
              <a:t>…modern convention makes a careful distinction between </a:t>
            </a:r>
            <a:r>
              <a:rPr lang="en-US" b="1" i="1" dirty="0"/>
              <a:t>reproducibility</a:t>
            </a:r>
            <a:r>
              <a:rPr lang="en-US" i="1" dirty="0"/>
              <a:t> and </a:t>
            </a:r>
            <a:r>
              <a:rPr lang="en-US" b="1" i="1" dirty="0"/>
              <a:t>repeatability</a:t>
            </a:r>
            <a:r>
              <a:rPr lang="en-US" i="1" dirty="0"/>
              <a:t>. …student A …would do the five replicate titrations in rapid succession …. The same set of solutions and the same glassware would be used throughout, the same temperature, humidity and other laboratory conditions would remain much the same. In such circumstances, the precision measured would be the within-run precision: this is called the </a:t>
            </a:r>
            <a:r>
              <a:rPr lang="en-US" b="1" i="1" dirty="0"/>
              <a:t>repeatability</a:t>
            </a:r>
            <a:r>
              <a:rPr lang="en-US" i="1" dirty="0"/>
              <a:t>. Suppose, however, that for some reason the titrations were performed by different staff on five different occasions in different laboratories, using different pieces of glassware and different batches of indicator …. This set of data would reflect the between-run precision of the method, i.e. its </a:t>
            </a:r>
            <a:r>
              <a:rPr lang="en-US" b="1" i="1" dirty="0"/>
              <a:t>reproducibility</a:t>
            </a:r>
            <a:r>
              <a:rPr lang="en-US" i="1" dirty="0"/>
              <a:t>.</a:t>
            </a:r>
          </a:p>
          <a:p>
            <a:pPr>
              <a:lnSpc>
                <a:spcPct val="100000"/>
              </a:lnSpc>
            </a:pPr>
            <a:endParaRPr lang="en-US" dirty="0"/>
          </a:p>
        </p:txBody>
      </p:sp>
    </p:spTree>
    <p:extLst>
      <p:ext uri="{BB962C8B-B14F-4D97-AF65-F5344CB8AC3E}">
        <p14:creationId xmlns:p14="http://schemas.microsoft.com/office/powerpoint/2010/main" val="4222768514"/>
      </p:ext>
    </p:extLst>
  </p:cSld>
  <p:clrMapOvr>
    <a:masterClrMapping/>
  </p:clrMapOvr>
</p:sld>
</file>

<file path=ppt/theme/theme1.xml><?xml version="1.0" encoding="utf-8"?>
<a:theme xmlns:a="http://schemas.openxmlformats.org/drawingml/2006/main" name="NCSA">
  <a:themeElements>
    <a:clrScheme name="NCSA">
      <a:dk1>
        <a:srgbClr val="666666"/>
      </a:dk1>
      <a:lt1>
        <a:srgbClr val="FFFFFF"/>
      </a:lt1>
      <a:dk2>
        <a:srgbClr val="999999"/>
      </a:dk2>
      <a:lt2>
        <a:srgbClr val="FFFFFF"/>
      </a:lt2>
      <a:accent1>
        <a:srgbClr val="336699"/>
      </a:accent1>
      <a:accent2>
        <a:srgbClr val="3399FF"/>
      </a:accent2>
      <a:accent3>
        <a:srgbClr val="CCCCCC"/>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lIns="0" tIns="0" rIns="0" bIns="0" anchor="ctr" anchorCtr="0"/>
      <a:lstStyle>
        <a:defPPr algn="ctr">
          <a:defRPr cap="all" dirty="0" smtClean="0"/>
        </a:defPPr>
      </a:lstStyle>
    </a:txDef>
  </a:objectDefaults>
  <a:extraClrSchemeLst/>
  <a:extLst>
    <a:ext uri="{05A4C25C-085E-4340-85A3-A5531E510DB2}">
      <thm15:themeFamily xmlns:thm15="http://schemas.microsoft.com/office/thememl/2012/main" name="ncsa_template_0518" id="{295B7A58-2CB3-6F4F-9F67-FC63C4AFFA25}" vid="{97A3B996-3CB7-5542-8479-3B70817ED4A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NCSA</Template>
  <TotalTime>22</TotalTime>
  <Words>2085</Words>
  <Application>Microsoft Macintosh PowerPoint</Application>
  <PresentationFormat>Widescreen</PresentationFormat>
  <Paragraphs>164</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American Typewriter</vt:lpstr>
      <vt:lpstr>Arial</vt:lpstr>
      <vt:lpstr>Calibri</vt:lpstr>
      <vt:lpstr>NCSA</vt:lpstr>
      <vt:lpstr>PowerPoint Presentation</vt:lpstr>
      <vt:lpstr>Agenda</vt:lpstr>
      <vt:lpstr>What is computational science?</vt:lpstr>
      <vt:lpstr>What is FDTD Electromagnetics</vt:lpstr>
      <vt:lpstr>An example computational science problem</vt:lpstr>
      <vt:lpstr>Some Definitions towards V&amp;V</vt:lpstr>
      <vt:lpstr>Some Definitions towards V&amp;V (2)</vt:lpstr>
      <vt:lpstr>Definitions of R*</vt:lpstr>
      <vt:lpstr>More from Plesser</vt:lpstr>
      <vt:lpstr>Even more from Plesser</vt:lpstr>
      <vt:lpstr>And more from Plesser</vt:lpstr>
      <vt:lpstr>Yet more from Plesser</vt:lpstr>
      <vt:lpstr>Finally from Plesser</vt:lpstr>
      <vt:lpstr>Notebook exercise (learn FDTD)</vt:lpstr>
      <vt:lpstr>Exercise (fdtd1d.c)</vt:lpstr>
      <vt:lpstr>Exercise (fdtd1d.c)</vt:lpstr>
      <vt:lpstr>Exercise (run FDTD in C)</vt:lpstr>
      <vt:lpstr>Exercise (modify fdtd1d.c for glass)</vt:lpstr>
      <vt:lpstr>Discussion</vt:lpstr>
      <vt:lpstr>Python version</vt:lpstr>
      <vt:lpstr>Scripts</vt:lpstr>
      <vt:lpstr>planning</vt:lpstr>
      <vt:lpstr>PowerPoint Presentation</vt:lpstr>
    </vt:vector>
  </TitlesOfParts>
  <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S. Katz</dc:creator>
  <cp:lastModifiedBy>Daniel S. Katz</cp:lastModifiedBy>
  <cp:revision>6</cp:revision>
  <dcterms:created xsi:type="dcterms:W3CDTF">2018-07-30T16:49:25Z</dcterms:created>
  <dcterms:modified xsi:type="dcterms:W3CDTF">2018-07-30T17:16:30Z</dcterms:modified>
</cp:coreProperties>
</file>