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61" r:id="rId4"/>
    <p:sldId id="263" r:id="rId5"/>
    <p:sldId id="264" r:id="rId6"/>
    <p:sldId id="266" r:id="rId7"/>
    <p:sldId id="267" r:id="rId8"/>
    <p:sldId id="268" r:id="rId9"/>
    <p:sldId id="269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B57"/>
    <a:srgbClr val="014683"/>
    <a:srgbClr val="F9B81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82" autoAdjust="0"/>
    <p:restoredTop sz="94291" autoAdjust="0"/>
  </p:normalViewPr>
  <p:slideViewPr>
    <p:cSldViewPr snapToGrid="0">
      <p:cViewPr varScale="1">
        <p:scale>
          <a:sx n="72" d="100"/>
          <a:sy n="72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Porcentaje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F03-4A63-8B2C-3A87267A763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F03-4A63-8B2C-3A87267A763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F03-4A63-8B2C-3A87267A763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6F03-4A63-8B2C-3A87267A763F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Hoja1!$A$2:$A$5</c:f>
              <c:strCache>
                <c:ptCount val="4"/>
                <c:pt idx="0">
                  <c:v>Juego simbólico</c:v>
                </c:pt>
                <c:pt idx="1">
                  <c:v>Construcción</c:v>
                </c:pt>
                <c:pt idx="2">
                  <c:v>Lectura</c:v>
                </c:pt>
                <c:pt idx="3">
                  <c:v>Proyectos</c:v>
                </c:pt>
              </c:strCache>
            </c:strRef>
          </c:cat>
          <c:val>
            <c:numRef>
              <c:f>Hoja1!$B$2:$B$5</c:f>
              <c:numCache>
                <c:formatCode>0%</c:formatCode>
                <c:ptCount val="4"/>
                <c:pt idx="0">
                  <c:v>0.5</c:v>
                </c:pt>
                <c:pt idx="1">
                  <c:v>0.38</c:v>
                </c:pt>
                <c:pt idx="2">
                  <c:v>0.25</c:v>
                </c:pt>
                <c:pt idx="3" formatCode="0.00%">
                  <c:v>0.125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F03-4A63-8B2C-3A87267A763F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5024475065616794"/>
          <c:y val="0.31551119773015263"/>
          <c:w val="0.20531080489938758"/>
          <c:h val="0.3689776045396948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Hoja2!$B$1</c:f>
              <c:strCache>
                <c:ptCount val="1"/>
                <c:pt idx="0">
                  <c:v>Porcentaje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14D-4F3E-9DC0-2475571F6A4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14D-4F3E-9DC0-2475571F6A4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F14D-4F3E-9DC0-2475571F6A4C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Hoja2!$A$2:$A$4</c:f>
              <c:strCache>
                <c:ptCount val="3"/>
                <c:pt idx="0">
                  <c:v>Baja</c:v>
                </c:pt>
                <c:pt idx="1">
                  <c:v>Media</c:v>
                </c:pt>
                <c:pt idx="2">
                  <c:v>Alta</c:v>
                </c:pt>
              </c:strCache>
            </c:strRef>
          </c:cat>
          <c:val>
            <c:numRef>
              <c:f>Hoja2!$B$2:$B$4</c:f>
              <c:numCache>
                <c:formatCode>0%</c:formatCode>
                <c:ptCount val="3"/>
                <c:pt idx="0">
                  <c:v>0.12</c:v>
                </c:pt>
                <c:pt idx="1">
                  <c:v>0.3</c:v>
                </c:pt>
                <c:pt idx="2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14D-4F3E-9DC0-2475571F6A4C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7731496062992111"/>
          <c:y val="0.45451297754447362"/>
          <c:w val="0.10879615048118985"/>
          <c:h val="0.23437664041994752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Hoja4!$B$1</c:f>
              <c:strCache>
                <c:ptCount val="1"/>
                <c:pt idx="0">
                  <c:v>Porcentaje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1B3-479E-BA64-A4452AABC79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1B3-479E-BA64-A4452AABC79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71B3-479E-BA64-A4452AABC797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Hoja4!$A$2:$A$4</c:f>
              <c:strCache>
                <c:ptCount val="3"/>
                <c:pt idx="0">
                  <c:v>Negativo</c:v>
                </c:pt>
                <c:pt idx="1">
                  <c:v>Nulo</c:v>
                </c:pt>
                <c:pt idx="2">
                  <c:v>Positivo</c:v>
                </c:pt>
              </c:strCache>
            </c:strRef>
          </c:cat>
          <c:val>
            <c:numRef>
              <c:f>Hoja4!$B$2:$B$4</c:f>
              <c:numCache>
                <c:formatCode>0%</c:formatCode>
                <c:ptCount val="3"/>
                <c:pt idx="0">
                  <c:v>0.1</c:v>
                </c:pt>
                <c:pt idx="1">
                  <c:v>0.1</c:v>
                </c:pt>
                <c:pt idx="2">
                  <c:v>0.85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1B3-479E-BA64-A4452AABC797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7330074365704282"/>
          <c:y val="0.35109346104916095"/>
          <c:w val="0.13503258967629048"/>
          <c:h val="0.24868923534892931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73EAB-E77B-4A4D-B50B-11EEA973E625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88EC-F50B-40CD-9072-7B1D0B3B0B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410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73EAB-E77B-4A4D-B50B-11EEA973E625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88EC-F50B-40CD-9072-7B1D0B3B0B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81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73EAB-E77B-4A4D-B50B-11EEA973E625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88EC-F50B-40CD-9072-7B1D0B3B0B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42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73EAB-E77B-4A4D-B50B-11EEA973E625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88EC-F50B-40CD-9072-7B1D0B3B0B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63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73EAB-E77B-4A4D-B50B-11EEA973E625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88EC-F50B-40CD-9072-7B1D0B3B0B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96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73EAB-E77B-4A4D-B50B-11EEA973E625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88EC-F50B-40CD-9072-7B1D0B3B0B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371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73EAB-E77B-4A4D-B50B-11EEA973E625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88EC-F50B-40CD-9072-7B1D0B3B0B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5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73EAB-E77B-4A4D-B50B-11EEA973E625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88EC-F50B-40CD-9072-7B1D0B3B0B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80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73EAB-E77B-4A4D-B50B-11EEA973E625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88EC-F50B-40CD-9072-7B1D0B3B0B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78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73EAB-E77B-4A4D-B50B-11EEA973E625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88EC-F50B-40CD-9072-7B1D0B3B0B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2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73EAB-E77B-4A4D-B50B-11EEA973E625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88EC-F50B-40CD-9072-7B1D0B3B0B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894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73EAB-E77B-4A4D-B50B-11EEA973E625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F88EC-F50B-40CD-9072-7B1D0B3B0B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369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7774019B-8FE3-4C62-8BC7-2E173F225B1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9E944B6-E07D-425F-80C7-54BF364E41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3200" cy="686239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23CE54E5-260B-495D-8495-9FB5B4A27E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0" y="-70060"/>
            <a:ext cx="12185400" cy="685800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8C1181B-03AB-50D7-03F8-649E476436BE}"/>
              </a:ext>
            </a:extLst>
          </p:cNvPr>
          <p:cNvSpPr txBox="1"/>
          <p:nvPr/>
        </p:nvSpPr>
        <p:spPr>
          <a:xfrm>
            <a:off x="3001192" y="2989608"/>
            <a:ext cx="61852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EC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B3F818-F572-5C82-5F42-5BB7C60C62AE}"/>
              </a:ext>
            </a:extLst>
          </p:cNvPr>
          <p:cNvSpPr txBox="1"/>
          <p:nvPr/>
        </p:nvSpPr>
        <p:spPr>
          <a:xfrm>
            <a:off x="3001192" y="2989608"/>
            <a:ext cx="61852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EC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1F5C56B-29AC-CFD2-8427-E2525391E7BF}"/>
              </a:ext>
            </a:extLst>
          </p:cNvPr>
          <p:cNvSpPr txBox="1"/>
          <p:nvPr/>
        </p:nvSpPr>
        <p:spPr>
          <a:xfrm>
            <a:off x="3001192" y="2989608"/>
            <a:ext cx="61852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EC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933943B-048F-08AD-07CA-E84F0A3F1ABD}"/>
              </a:ext>
            </a:extLst>
          </p:cNvPr>
          <p:cNvSpPr txBox="1"/>
          <p:nvPr/>
        </p:nvSpPr>
        <p:spPr>
          <a:xfrm>
            <a:off x="3001192" y="2989608"/>
            <a:ext cx="61852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EC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E7B9101-9089-7508-2EEA-F1009A16E5E7}"/>
              </a:ext>
            </a:extLst>
          </p:cNvPr>
          <p:cNvSpPr txBox="1"/>
          <p:nvPr/>
        </p:nvSpPr>
        <p:spPr>
          <a:xfrm>
            <a:off x="3001192" y="2924294"/>
            <a:ext cx="61852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EC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E128697-0C12-9DFF-4DE3-C1EEB0C77D97}"/>
              </a:ext>
            </a:extLst>
          </p:cNvPr>
          <p:cNvSpPr txBox="1"/>
          <p:nvPr/>
        </p:nvSpPr>
        <p:spPr>
          <a:xfrm>
            <a:off x="721872" y="4736854"/>
            <a:ext cx="280693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sz="2000" b="1" dirty="0">
                <a:solidFill>
                  <a:srgbClr val="7030A0"/>
                </a:solidFill>
              </a:rPr>
              <a:t>ELABORADO POR</a:t>
            </a:r>
          </a:p>
          <a:p>
            <a:endParaRPr lang="es-EC" sz="2000" b="1" dirty="0">
              <a:solidFill>
                <a:srgbClr val="7030A0"/>
              </a:solidFill>
            </a:endParaRPr>
          </a:p>
          <a:p>
            <a:r>
              <a:rPr lang="es-EC" sz="2000" b="1" dirty="0">
                <a:solidFill>
                  <a:srgbClr val="7030A0"/>
                </a:solidFill>
              </a:rPr>
              <a:t>DOCENTE:</a:t>
            </a:r>
          </a:p>
          <a:p>
            <a:r>
              <a:rPr lang="es-EC" sz="2000" b="1" dirty="0">
                <a:solidFill>
                  <a:srgbClr val="7030A0"/>
                </a:solidFill>
              </a:rPr>
              <a:t>MGS:PAULINA YASELGA 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CA52829-6EFB-D853-2034-B6F16C2F6444}"/>
              </a:ext>
            </a:extLst>
          </p:cNvPr>
          <p:cNvSpPr txBox="1"/>
          <p:nvPr/>
        </p:nvSpPr>
        <p:spPr>
          <a:xfrm>
            <a:off x="3528811" y="5088614"/>
            <a:ext cx="64155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dirty="0">
                <a:solidFill>
                  <a:srgbClr val="7030A0"/>
                </a:solidFill>
              </a:rPr>
              <a:t>CARRERA  : </a:t>
            </a:r>
          </a:p>
          <a:p>
            <a:r>
              <a:rPr lang="es-ES" sz="2000" b="1" dirty="0">
                <a:solidFill>
                  <a:srgbClr val="7030A0"/>
                </a:solidFill>
              </a:rPr>
              <a:t>TEGNOLOGIA EN DESARROLLO INFANTIL INTEGRAL</a:t>
            </a:r>
            <a:endParaRPr lang="es-EC" sz="2000" b="1" dirty="0">
              <a:solidFill>
                <a:srgbClr val="7030A0"/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4EAF14B9-3171-009D-9D35-D50903FAB20C}"/>
              </a:ext>
            </a:extLst>
          </p:cNvPr>
          <p:cNvSpPr txBox="1"/>
          <p:nvPr/>
        </p:nvSpPr>
        <p:spPr>
          <a:xfrm>
            <a:off x="9419767" y="5088614"/>
            <a:ext cx="6415589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sz="2000" b="1" dirty="0">
                <a:solidFill>
                  <a:srgbClr val="7030A0"/>
                </a:solidFill>
              </a:rPr>
              <a:t>NIVEL:</a:t>
            </a:r>
          </a:p>
          <a:p>
            <a:r>
              <a:rPr lang="es-EC" sz="2000" b="1" dirty="0">
                <a:solidFill>
                  <a:srgbClr val="7030A0"/>
                </a:solidFill>
              </a:rPr>
              <a:t>TERCER NIVEL</a:t>
            </a:r>
          </a:p>
          <a:p>
            <a:r>
              <a:rPr lang="es-EC" b="1" dirty="0">
                <a:solidFill>
                  <a:srgbClr val="7030A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36911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018BF3CD-B101-4E33-8852-70F1258914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" y="0"/>
            <a:ext cx="1218946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4EE5D29-B343-413D-8722-6F7F399FD7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" y="0"/>
            <a:ext cx="12185400" cy="68580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AA86665-2F71-4F53-8BBD-12D86A8C90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" y="0"/>
            <a:ext cx="12185400" cy="68580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FE40154-A95F-44A6-8D30-B1A1528D43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" y="0"/>
            <a:ext cx="12185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289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278380" y="2207904"/>
            <a:ext cx="49187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err="1">
                <a:solidFill>
                  <a:srgbClr val="202B57"/>
                </a:solidFill>
              </a:rPr>
              <a:t>Título</a:t>
            </a:r>
            <a:r>
              <a:rPr lang="en-US" sz="3600" b="1" dirty="0">
                <a:solidFill>
                  <a:srgbClr val="202B57"/>
                </a:solidFill>
              </a:rPr>
              <a:t> de la </a:t>
            </a:r>
            <a:r>
              <a:rPr lang="en-US" sz="3600" b="1" dirty="0" err="1">
                <a:solidFill>
                  <a:srgbClr val="202B57"/>
                </a:solidFill>
              </a:rPr>
              <a:t>Presentación</a:t>
            </a:r>
            <a:endParaRPr lang="en-US" sz="3600" b="1" dirty="0">
              <a:solidFill>
                <a:srgbClr val="202B57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292448" y="2981235"/>
            <a:ext cx="35307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err="1">
                <a:solidFill>
                  <a:srgbClr val="202B57"/>
                </a:solidFill>
              </a:rPr>
              <a:t>Autor</a:t>
            </a:r>
            <a:r>
              <a:rPr lang="en-US" sz="2200" b="1" dirty="0">
                <a:solidFill>
                  <a:srgbClr val="202B57"/>
                </a:solidFill>
              </a:rPr>
              <a:t>/a: </a:t>
            </a:r>
            <a:r>
              <a:rPr lang="en-US" sz="2200" dirty="0" err="1">
                <a:solidFill>
                  <a:srgbClr val="202B57"/>
                </a:solidFill>
              </a:rPr>
              <a:t>Nombre</a:t>
            </a:r>
            <a:r>
              <a:rPr lang="en-US" sz="2200" dirty="0">
                <a:solidFill>
                  <a:srgbClr val="202B57"/>
                </a:solidFill>
              </a:rPr>
              <a:t>  </a:t>
            </a:r>
            <a:r>
              <a:rPr lang="en-US" sz="2200" dirty="0" err="1">
                <a:solidFill>
                  <a:srgbClr val="202B57"/>
                </a:solidFill>
              </a:rPr>
              <a:t>Apellido</a:t>
            </a:r>
            <a:endParaRPr lang="en-US" sz="2200" dirty="0">
              <a:solidFill>
                <a:srgbClr val="202B57"/>
              </a:solidFill>
            </a:endParaRPr>
          </a:p>
          <a:p>
            <a:r>
              <a:rPr lang="es-ES" sz="2200" b="1" dirty="0">
                <a:solidFill>
                  <a:srgbClr val="202B57"/>
                </a:solidFill>
              </a:rPr>
              <a:t>Asesor: </a:t>
            </a:r>
            <a:r>
              <a:rPr lang="es-ES" sz="2200" dirty="0">
                <a:solidFill>
                  <a:srgbClr val="202B57"/>
                </a:solidFill>
              </a:rPr>
              <a:t>Nombre Apellido</a:t>
            </a:r>
          </a:p>
          <a:p>
            <a:endParaRPr lang="en-US" sz="2800" dirty="0"/>
          </a:p>
        </p:txBody>
      </p:sp>
      <p:sp>
        <p:nvSpPr>
          <p:cNvPr id="9" name="Rectángulo 8"/>
          <p:cNvSpPr/>
          <p:nvPr/>
        </p:nvSpPr>
        <p:spPr>
          <a:xfrm>
            <a:off x="4292448" y="3941794"/>
            <a:ext cx="266581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02B57"/>
                </a:solidFill>
              </a:rPr>
              <a:t>Cotacachi 2021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0EC9010-BF4C-42C6-9F5F-00C1789E8CC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C38B007-033F-47D1-B4C1-D1B57AD388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3200" cy="685981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B253DD2-80D7-4F0F-A8BA-1820C09D7B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" y="0"/>
            <a:ext cx="12189970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50CFCD9-3297-0B93-30B7-3BD1DAD1E7D6}"/>
              </a:ext>
            </a:extLst>
          </p:cNvPr>
          <p:cNvSpPr txBox="1"/>
          <p:nvPr/>
        </p:nvSpPr>
        <p:spPr>
          <a:xfrm>
            <a:off x="4292448" y="596121"/>
            <a:ext cx="685298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2000" b="1" dirty="0">
                <a:solidFill>
                  <a:srgbClr val="0146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EXPLORACIÓN DE LA INFLUENCIA DE RINCONES DE APRENDIZAJE EN EL DESARROLLO DE LA AUTONOMÍA DE NIÑOS.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Nuevos espacios de aprendizaje para nuestros estudiantes | Unidad Educativa  Vigotsky">
            <a:extLst>
              <a:ext uri="{FF2B5EF4-FFF2-40B4-BE49-F238E27FC236}">
                <a16:creationId xmlns:a16="http://schemas.microsoft.com/office/drawing/2014/main" id="{FE3A860E-27D8-79C6-C1C0-380232E5F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388" y="1949152"/>
            <a:ext cx="5320559" cy="3985284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4174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3039" y="387277"/>
            <a:ext cx="10515600" cy="87682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146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CAPITULO I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3098041" y="1241946"/>
            <a:ext cx="8720920" cy="479036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b="1" dirty="0">
                <a:solidFill>
                  <a:srgbClr val="0146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</a:t>
            </a:r>
          </a:p>
          <a:p>
            <a:pPr marL="0" indent="0" algn="just">
              <a:buNone/>
            </a:pPr>
            <a:r>
              <a:rPr lang="en-US" sz="2400" b="1" dirty="0" err="1">
                <a:solidFill>
                  <a:srgbClr val="0146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</a:t>
            </a:r>
            <a:r>
              <a:rPr lang="en-US" sz="2400" b="1" dirty="0">
                <a:solidFill>
                  <a:srgbClr val="0146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General</a:t>
            </a:r>
          </a:p>
          <a:p>
            <a:pPr algn="just"/>
            <a:r>
              <a:rPr lang="es-E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Evaluar la influencia de los rincones de aprendizaje en el desarrollo de la autonomía de niños.</a:t>
            </a:r>
          </a:p>
          <a:p>
            <a:pPr marL="0" indent="0" algn="just">
              <a:buNone/>
            </a:pPr>
            <a:r>
              <a:rPr lang="en-US" sz="2400" b="1" dirty="0" err="1">
                <a:solidFill>
                  <a:srgbClr val="0146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</a:t>
            </a:r>
            <a:r>
              <a:rPr lang="en-US" sz="2400" b="1" dirty="0">
                <a:solidFill>
                  <a:srgbClr val="0146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146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Específicos</a:t>
            </a:r>
            <a:endParaRPr lang="en-US" sz="2400" b="1" dirty="0">
              <a:solidFill>
                <a:srgbClr val="01468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Identificar los rincones de aprendizaje que promueven la autonomía de los niños.</a:t>
            </a:r>
          </a:p>
          <a:p>
            <a:pPr algn="just"/>
            <a:r>
              <a:rPr lang="es-E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Analizar el impacto de los rincones de aprendizaje en el desarrollo de la autonomía de los niños.</a:t>
            </a:r>
          </a:p>
          <a:p>
            <a:pPr algn="just"/>
            <a:r>
              <a:rPr lang="es-E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Proponer estrategias para mejorar la implementación de rincones de aprendizaje que fomenten la autonomía de los niños.</a:t>
            </a:r>
            <a:endParaRPr lang="en-US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4" name="Picture 6" descr="Imágenes de Ninos Evaluacion - Descarga gratuita en Freepik">
            <a:extLst>
              <a:ext uri="{FF2B5EF4-FFF2-40B4-BE49-F238E27FC236}">
                <a16:creationId xmlns:a16="http://schemas.microsoft.com/office/drawing/2014/main" id="{786AA21C-00F8-70F8-6E05-E799A9C9B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39" y="1974361"/>
            <a:ext cx="2588525" cy="3880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7854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9689717-9437-11B8-E325-E86F1AA20ABD}"/>
              </a:ext>
            </a:extLst>
          </p:cNvPr>
          <p:cNvSpPr txBox="1"/>
          <p:nvPr/>
        </p:nvSpPr>
        <p:spPr>
          <a:xfrm>
            <a:off x="220433" y="556812"/>
            <a:ext cx="681336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sz="4400" b="1" dirty="0">
                <a:solidFill>
                  <a:srgbClr val="0146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CAPITULO II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B9A6B17-C194-D13F-C45E-22B4EF7C4B7A}"/>
              </a:ext>
            </a:extLst>
          </p:cNvPr>
          <p:cNvSpPr txBox="1"/>
          <p:nvPr/>
        </p:nvSpPr>
        <p:spPr>
          <a:xfrm>
            <a:off x="220433" y="2353851"/>
            <a:ext cx="70082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E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Autonomía y creatividad en los rincones de aprendizaje</a:t>
            </a:r>
            <a:endParaRPr lang="es-EC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4C72082-1527-5482-1FA6-54B542974ADA}"/>
              </a:ext>
            </a:extLst>
          </p:cNvPr>
          <p:cNvSpPr txBox="1"/>
          <p:nvPr/>
        </p:nvSpPr>
        <p:spPr>
          <a:xfrm>
            <a:off x="222611" y="5085470"/>
            <a:ext cx="70082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E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Principios básicos de los rincones de aprendizaje</a:t>
            </a:r>
            <a:endParaRPr lang="es-EC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275CF82-5B42-93EA-184C-9E6A6E20D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783" y="425017"/>
            <a:ext cx="5097217" cy="50972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BFCF0728-18EC-AA63-4971-BE4907EAA035}"/>
              </a:ext>
            </a:extLst>
          </p:cNvPr>
          <p:cNvSpPr txBox="1"/>
          <p:nvPr/>
        </p:nvSpPr>
        <p:spPr>
          <a:xfrm>
            <a:off x="2738320" y="1428170"/>
            <a:ext cx="70082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sz="2800" b="1" dirty="0">
                <a:solidFill>
                  <a:srgbClr val="0146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MARCO TEÓRICO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342E91D-1599-B2AB-4F8D-C9BE321E720F}"/>
              </a:ext>
            </a:extLst>
          </p:cNvPr>
          <p:cNvSpPr txBox="1"/>
          <p:nvPr/>
        </p:nvSpPr>
        <p:spPr>
          <a:xfrm>
            <a:off x="220433" y="4159022"/>
            <a:ext cx="7010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s-E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Fomento de la autonomía a través de actividades lúdicas</a:t>
            </a:r>
            <a:endParaRPr lang="es-EC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D556329-DEC7-2DC2-CD0B-D2915E6F71F2}"/>
              </a:ext>
            </a:extLst>
          </p:cNvPr>
          <p:cNvSpPr txBox="1"/>
          <p:nvPr/>
        </p:nvSpPr>
        <p:spPr>
          <a:xfrm>
            <a:off x="220433" y="3232574"/>
            <a:ext cx="7010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E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Desarrollo integral de los niños a través de los rincones de aprendizaje</a:t>
            </a:r>
            <a:endParaRPr lang="es-EC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697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C12A8E-20C0-70DE-3CDC-9071D2797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069" y="404338"/>
            <a:ext cx="10515600" cy="921225"/>
          </a:xfrm>
        </p:spPr>
        <p:txBody>
          <a:bodyPr/>
          <a:lstStyle/>
          <a:p>
            <a:r>
              <a:rPr lang="es-EC" b="1" dirty="0">
                <a:solidFill>
                  <a:srgbClr val="0146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CAPITULO III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B34169-8687-16A2-33D6-42F690651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069" y="1474618"/>
            <a:ext cx="6096000" cy="39087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C" sz="2400" b="1" dirty="0">
                <a:solidFill>
                  <a:srgbClr val="0146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METODOLOGIA DE  LA INVESTIGACIÓN</a:t>
            </a:r>
          </a:p>
          <a:p>
            <a:pPr algn="just"/>
            <a:r>
              <a:rPr lang="es-E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emplea una metodología cualitativa y se combina diferentes técnicas de recolección de datos:</a:t>
            </a:r>
          </a:p>
          <a:p>
            <a:pPr algn="just"/>
            <a:r>
              <a:rPr lang="es-E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Observación participante: </a:t>
            </a:r>
            <a:r>
              <a:rPr lang="es-E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observó a los niños interactuando con los rincones de aprendizaje en su contexto natural.</a:t>
            </a:r>
          </a:p>
          <a:p>
            <a:pPr algn="just"/>
            <a:r>
              <a:rPr lang="es-E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Entrevistas a niños:</a:t>
            </a:r>
            <a:r>
              <a:rPr lang="es-E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 dialogó con ellos para conocer sus experiencias y opiniones sobre los rincones.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3816C04-7E3E-CBAA-172F-B4A589AB4380}"/>
              </a:ext>
            </a:extLst>
          </p:cNvPr>
          <p:cNvSpPr txBox="1"/>
          <p:nvPr/>
        </p:nvSpPr>
        <p:spPr>
          <a:xfrm>
            <a:off x="6395356" y="1443841"/>
            <a:ext cx="61003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sz="2400" b="1" dirty="0">
                <a:solidFill>
                  <a:srgbClr val="0146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MODALIDAD DE LA INVESTIGACIÓN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F8902B1-5030-3B08-9AD9-8F175CF26A95}"/>
              </a:ext>
            </a:extLst>
          </p:cNvPr>
          <p:cNvSpPr txBox="1"/>
          <p:nvPr/>
        </p:nvSpPr>
        <p:spPr>
          <a:xfrm>
            <a:off x="6395356" y="2023785"/>
            <a:ext cx="571064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rgbClr val="0146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INVESTIGACIÓN DE CAMPO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investigación se lleva a cabo en las aulas, donde los niños interactúan con los rincones. Se utiliza la modalidad de investigación-acción, donde el investigador participa activamente en el contexto para comprender mejor el fenómeno. Se recopila datos mediante la observación y entrevistas a los niños.</a:t>
            </a:r>
          </a:p>
        </p:txBody>
      </p:sp>
    </p:spTree>
    <p:extLst>
      <p:ext uri="{BB962C8B-B14F-4D97-AF65-F5344CB8AC3E}">
        <p14:creationId xmlns:p14="http://schemas.microsoft.com/office/powerpoint/2010/main" val="3568985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B469FC1-8393-2F8B-F054-98F1A3536CB3}"/>
              </a:ext>
            </a:extLst>
          </p:cNvPr>
          <p:cNvSpPr txBox="1"/>
          <p:nvPr/>
        </p:nvSpPr>
        <p:spPr>
          <a:xfrm>
            <a:off x="4404993" y="87797"/>
            <a:ext cx="76316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rgbClr val="0146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 OBTENIDOS DE LA INVESTIGACIÓN </a:t>
            </a:r>
            <a:endParaRPr lang="es-EC" sz="2400" b="1" dirty="0">
              <a:solidFill>
                <a:srgbClr val="01468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2875151-850B-637D-436D-DCEF5DD3C96D}"/>
              </a:ext>
            </a:extLst>
          </p:cNvPr>
          <p:cNvSpPr txBox="1"/>
          <p:nvPr/>
        </p:nvSpPr>
        <p:spPr>
          <a:xfrm>
            <a:off x="385354" y="641795"/>
            <a:ext cx="46916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b="1" dirty="0">
                <a:solidFill>
                  <a:srgbClr val="0146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PREGUNTA :1  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C3BD892-4FA6-6023-4990-F42A2814ABE0}"/>
              </a:ext>
            </a:extLst>
          </p:cNvPr>
          <p:cNvSpPr txBox="1"/>
          <p:nvPr/>
        </p:nvSpPr>
        <p:spPr>
          <a:xfrm>
            <a:off x="52300" y="884318"/>
            <a:ext cx="56365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¿Qué tipos de rincones de aprendizaje favorecen el desarrollo de la autonomía en los niños?</a:t>
            </a:r>
            <a:endParaRPr lang="es-EC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DD722EE-A78A-30C7-546A-59353E7C5034}"/>
              </a:ext>
            </a:extLst>
          </p:cNvPr>
          <p:cNvSpPr txBox="1"/>
          <p:nvPr/>
        </p:nvSpPr>
        <p:spPr>
          <a:xfrm>
            <a:off x="0" y="3953969"/>
            <a:ext cx="6065520" cy="2723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0146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ANÁLISIS CUALITATIVO: </a:t>
            </a:r>
            <a:endParaRPr lang="es-E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17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juego simbólico (50%) y la construcción (30%) son los rincones más mencionados.</a:t>
            </a:r>
          </a:p>
          <a:p>
            <a:pPr algn="just"/>
            <a:r>
              <a:rPr lang="es-ES" sz="17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Estos rincones fomentan la imaginación, la toma de decisiones, las habilidades motrices y el trabajo en equipo.</a:t>
            </a:r>
          </a:p>
          <a:p>
            <a:pPr algn="just"/>
            <a:r>
              <a:rPr lang="es-ES" sz="17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lectura (20%) y los proyectos (10%) también son importantes para la lectoescritura, el vocabulario, la investigación y el pensamiento crítico.</a:t>
            </a:r>
          </a:p>
          <a:p>
            <a:pPr algn="just"/>
            <a:r>
              <a:rPr lang="es-ES" sz="17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variedad de rincones es fundamental para la autonomía infantil.</a:t>
            </a:r>
            <a:endParaRPr lang="es-EC" sz="17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B240375-A12C-9424-A51D-65D7A9173AC9}"/>
              </a:ext>
            </a:extLst>
          </p:cNvPr>
          <p:cNvSpPr txBox="1"/>
          <p:nvPr/>
        </p:nvSpPr>
        <p:spPr>
          <a:xfrm>
            <a:off x="5831749" y="488330"/>
            <a:ext cx="6126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b="1" dirty="0">
                <a:solidFill>
                  <a:srgbClr val="0146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PREGUNTA :2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4E39A74-8591-70E7-CE01-67723A2525A3}"/>
              </a:ext>
            </a:extLst>
          </p:cNvPr>
          <p:cNvSpPr txBox="1"/>
          <p:nvPr/>
        </p:nvSpPr>
        <p:spPr>
          <a:xfrm>
            <a:off x="6151107" y="884318"/>
            <a:ext cx="54877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202B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¿Cómo influyen los rincones de aprendizaje en la toma de decisiones de los niños?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8FD6821-18FB-B283-7C9C-4773E32275BB}"/>
              </a:ext>
            </a:extLst>
          </p:cNvPr>
          <p:cNvSpPr txBox="1"/>
          <p:nvPr/>
        </p:nvSpPr>
        <p:spPr>
          <a:xfrm>
            <a:off x="6328528" y="4161718"/>
            <a:ext cx="548776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b="1" dirty="0">
                <a:solidFill>
                  <a:srgbClr val="0146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ANÁLISIS CUALITATIVO: </a:t>
            </a:r>
          </a:p>
          <a:p>
            <a:r>
              <a:rPr lang="es-E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mayoría de los niños (49%) percibe una influencia alta de los rincones en la toma de decisiones.</a:t>
            </a:r>
          </a:p>
          <a:p>
            <a:r>
              <a:rPr lang="es-E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rincones les permiten elegir: actividades, materiales, compañeros.</a:t>
            </a:r>
          </a:p>
          <a:p>
            <a:r>
              <a:rPr lang="es-E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Esto aumenta su autonomía, responsabilidad y capacidad de resolver problemas.</a:t>
            </a:r>
            <a:endParaRPr lang="es-EC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C17E6AE-47D6-4AC1-2E1E-5E6720650EFC}"/>
              </a:ext>
            </a:extLst>
          </p:cNvPr>
          <p:cNvSpPr txBox="1"/>
          <p:nvPr/>
        </p:nvSpPr>
        <p:spPr>
          <a:xfrm>
            <a:off x="1025071" y="-67410"/>
            <a:ext cx="61277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sz="3600" b="1" dirty="0">
                <a:solidFill>
                  <a:srgbClr val="0146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CAPITULO IV</a:t>
            </a:r>
          </a:p>
        </p:txBody>
      </p:sp>
      <p:graphicFrame>
        <p:nvGraphicFramePr>
          <p:cNvPr id="23" name="Gráfico 22">
            <a:extLst>
              <a:ext uri="{FF2B5EF4-FFF2-40B4-BE49-F238E27FC236}">
                <a16:creationId xmlns:a16="http://schemas.microsoft.com/office/drawing/2014/main" id="{AADC2E95-4A2D-114E-481E-34FF765F4A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8553472"/>
              </p:ext>
            </p:extLst>
          </p:nvPr>
        </p:nvGraphicFramePr>
        <p:xfrm>
          <a:off x="504967" y="1478231"/>
          <a:ext cx="4572000" cy="2323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8" name="Gráfico 27">
            <a:extLst>
              <a:ext uri="{FF2B5EF4-FFF2-40B4-BE49-F238E27FC236}">
                <a16:creationId xmlns:a16="http://schemas.microsoft.com/office/drawing/2014/main" id="{F2B3AC19-6E9A-8B16-2DB5-47B51D7CE4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7490278"/>
              </p:ext>
            </p:extLst>
          </p:nvPr>
        </p:nvGraphicFramePr>
        <p:xfrm>
          <a:off x="6527802" y="1478231"/>
          <a:ext cx="4572000" cy="2323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56507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D7C86DF7-BB6C-B961-BC71-57E5BE374C5A}"/>
              </a:ext>
            </a:extLst>
          </p:cNvPr>
          <p:cNvSpPr txBox="1"/>
          <p:nvPr/>
        </p:nvSpPr>
        <p:spPr>
          <a:xfrm>
            <a:off x="120833" y="676645"/>
            <a:ext cx="59751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¿De qué manera los rincones de aprendizaje favorecen la capacidad de los niños para resolver problemas?</a:t>
            </a:r>
            <a:endParaRPr lang="es-EC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87F2C1F-216B-D57C-0858-C7F78C77FD6C}"/>
              </a:ext>
            </a:extLst>
          </p:cNvPr>
          <p:cNvSpPr txBox="1"/>
          <p:nvPr/>
        </p:nvSpPr>
        <p:spPr>
          <a:xfrm>
            <a:off x="277586" y="318254"/>
            <a:ext cx="6093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b="1" dirty="0">
                <a:solidFill>
                  <a:srgbClr val="0146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PREGUNTA :3</a:t>
            </a:r>
            <a:r>
              <a:rPr lang="es-EC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8D7BD0A-28BC-EA31-9D1E-735096A0892E}"/>
              </a:ext>
            </a:extLst>
          </p:cNvPr>
          <p:cNvSpPr txBox="1"/>
          <p:nvPr/>
        </p:nvSpPr>
        <p:spPr>
          <a:xfrm>
            <a:off x="128258" y="3924951"/>
            <a:ext cx="548313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0146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ANÁLISIS CUALITATIVO:  </a:t>
            </a:r>
          </a:p>
          <a:p>
            <a:pPr algn="just"/>
            <a:r>
              <a:rPr lang="es-E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rincones de aprendizaje (50%) son la principal fuente de desarrollo de habilidades para resolver problemas.</a:t>
            </a:r>
          </a:p>
          <a:p>
            <a:pPr algn="just"/>
            <a:r>
              <a:rPr lang="es-E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niños experimentan, diseñan, construyen y trabajan en equipo, lo que les permite enfrentar y superar desafíos.</a:t>
            </a:r>
          </a:p>
          <a:p>
            <a:pPr algn="just"/>
            <a:r>
              <a:rPr lang="es-E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autonomía en los rincones les da la libertad de probar diferentes soluciones y aprender de sus errores.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357B1E0-5D3E-BD77-AE3D-0B04A4C14356}"/>
              </a:ext>
            </a:extLst>
          </p:cNvPr>
          <p:cNvSpPr txBox="1"/>
          <p:nvPr/>
        </p:nvSpPr>
        <p:spPr>
          <a:xfrm>
            <a:off x="6524937" y="307313"/>
            <a:ext cx="5383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b="1" dirty="0">
                <a:solidFill>
                  <a:srgbClr val="0146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PREGUNTA :4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1AE0B04-D45D-8F1D-39FF-EB224B211843}"/>
              </a:ext>
            </a:extLst>
          </p:cNvPr>
          <p:cNvSpPr txBox="1"/>
          <p:nvPr/>
        </p:nvSpPr>
        <p:spPr>
          <a:xfrm>
            <a:off x="6408379" y="684550"/>
            <a:ext cx="52750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¿Cómo impactan los rincones de aprendizaje en la autoestima de los niños?</a:t>
            </a:r>
            <a:endParaRPr lang="es-EC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950A183-00CD-E604-0DB6-91D4144E6D67}"/>
              </a:ext>
            </a:extLst>
          </p:cNvPr>
          <p:cNvSpPr txBox="1"/>
          <p:nvPr/>
        </p:nvSpPr>
        <p:spPr>
          <a:xfrm>
            <a:off x="6371408" y="3946642"/>
            <a:ext cx="540902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0146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ANÁLISIS CUALITATIVO:  </a:t>
            </a:r>
          </a:p>
          <a:p>
            <a:pPr algn="just"/>
            <a:r>
              <a:rPr lang="es-E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mayoría de los niños (81%) percibe un impacto positivo de los rincones en su autoestima.</a:t>
            </a:r>
          </a:p>
          <a:p>
            <a:pPr algn="just"/>
            <a:r>
              <a:rPr lang="es-E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rincones les permiten lograr objetivos, sentirse competentes y ser reconocidos por sus compañeros.</a:t>
            </a:r>
          </a:p>
          <a:p>
            <a:pPr algn="just"/>
            <a:r>
              <a:rPr lang="es-E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éxito en los rincones aumenta la confianza en sí mismos y la seguridad en sus habilidades.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144748F-C0F4-51AE-3F0D-71224A107F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811"/>
          <a:stretch/>
        </p:blipFill>
        <p:spPr>
          <a:xfrm>
            <a:off x="277586" y="1549910"/>
            <a:ext cx="5184478" cy="2375041"/>
          </a:xfrm>
          <a:prstGeom prst="rect">
            <a:avLst/>
          </a:prstGeom>
        </p:spPr>
      </p:pic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6105D8E3-7959-7D64-B58E-469167264A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5898350"/>
              </p:ext>
            </p:extLst>
          </p:nvPr>
        </p:nvGraphicFramePr>
        <p:xfrm>
          <a:off x="6498941" y="1358174"/>
          <a:ext cx="5184477" cy="2410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61438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95E1FE46-FC80-43D3-8799-1742E573B5A5}"/>
              </a:ext>
            </a:extLst>
          </p:cNvPr>
          <p:cNvSpPr txBox="1"/>
          <p:nvPr/>
        </p:nvSpPr>
        <p:spPr>
          <a:xfrm>
            <a:off x="255001" y="584704"/>
            <a:ext cx="741504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PREGUNTA 5:  </a:t>
            </a:r>
          </a:p>
          <a:p>
            <a:endParaRPr lang="es-ES" sz="2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¿Qué recomendaciones se pueden ofrecer a los educadores para implementar rincones de aprendizaje que favorezcan la autonomía en los niños?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B0282BD-D5D5-9AB2-FC2C-60E9B5E75CBE}"/>
              </a:ext>
            </a:extLst>
          </p:cNvPr>
          <p:cNvSpPr txBox="1"/>
          <p:nvPr/>
        </p:nvSpPr>
        <p:spPr>
          <a:xfrm>
            <a:off x="255000" y="2404915"/>
            <a:ext cx="7565167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ANALISIS CUALITATIVO:</a:t>
            </a:r>
          </a:p>
          <a:p>
            <a:pPr algn="just"/>
            <a:r>
              <a:rPr lang="es-E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algn="just"/>
            <a:r>
              <a:rPr lang="es-E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Ofrecer una variedad de rincones que atiendan diferentes intereses y necesidades.</a:t>
            </a:r>
          </a:p>
          <a:p>
            <a:pPr algn="just"/>
            <a:endParaRPr lang="es-ES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Brindar a los niños libertad para elegir y participar en los rincones.</a:t>
            </a:r>
          </a:p>
          <a:p>
            <a:pPr algn="just"/>
            <a:endParaRPr lang="es-ES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Fomentar la colaboración entre los niños en los rincones.</a:t>
            </a:r>
          </a:p>
          <a:p>
            <a:pPr algn="just"/>
            <a:endParaRPr lang="es-ES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Proporcionar materiales y recursos adecuados para cada rincón.</a:t>
            </a:r>
          </a:p>
          <a:p>
            <a:pPr algn="just"/>
            <a:endParaRPr lang="es-ES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Observar y evaluar el aprendizaje de los niños en los rincones.</a:t>
            </a:r>
          </a:p>
        </p:txBody>
      </p:sp>
      <p:pic>
        <p:nvPicPr>
          <p:cNvPr id="3074" name="Picture 2" descr="Recomendaciones - Iconos gratis de márketing">
            <a:extLst>
              <a:ext uri="{FF2B5EF4-FFF2-40B4-BE49-F238E27FC236}">
                <a16:creationId xmlns:a16="http://schemas.microsoft.com/office/drawing/2014/main" id="{D7CA231C-9447-8415-F35A-047441D31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047" y="1656362"/>
            <a:ext cx="3357349" cy="3799764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4815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089793-0173-A3EA-03A1-D48CC1765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999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C" b="1" dirty="0">
                <a:solidFill>
                  <a:srgbClr val="0146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CAPITULO V</a:t>
            </a:r>
            <a:br>
              <a:rPr lang="es-EC" b="1" dirty="0">
                <a:solidFill>
                  <a:srgbClr val="014683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C" b="1" dirty="0">
              <a:solidFill>
                <a:srgbClr val="01468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BAAB7E-77DB-0A3D-963D-9725BD57E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063" y="1110416"/>
            <a:ext cx="8273436" cy="5255798"/>
          </a:xfrm>
          <a:noFill/>
        </p:spPr>
        <p:txBody>
          <a:bodyPr wrap="square">
            <a:spAutoFit/>
          </a:bodyPr>
          <a:lstStyle/>
          <a:p>
            <a:pPr marL="0" algn="just"/>
            <a:r>
              <a:rPr lang="es-ES" b="1" dirty="0">
                <a:solidFill>
                  <a:srgbClr val="0146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CONCLUSIONES</a:t>
            </a:r>
          </a:p>
          <a:p>
            <a:pPr algn="just"/>
            <a:r>
              <a:rPr lang="es-ES" sz="1800" dirty="0">
                <a:solidFill>
                  <a:srgbClr val="0146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rincones de aprendizaje fomentan la toma de decisiones, la planificación y la ejecución de acciones independientes en los niños, impulsando su autonomía.</a:t>
            </a:r>
          </a:p>
          <a:p>
            <a:pPr algn="just"/>
            <a:r>
              <a:rPr lang="es-ES" sz="1800" dirty="0">
                <a:solidFill>
                  <a:srgbClr val="0146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variedad de rincones permite a los niños elegir y explorar sus intereses, fortaleciendo su confianza y capacidad de autogestión.</a:t>
            </a:r>
          </a:p>
          <a:p>
            <a:pPr algn="just"/>
            <a:r>
              <a:rPr lang="es-ES" sz="1800" dirty="0">
                <a:solidFill>
                  <a:srgbClr val="0146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rincones de aprendizaje no solo favorecen la autonomía, sino que también contribuyen al desarrollo de habilidades sociales, cognitivas y emocionales en los niños.</a:t>
            </a:r>
          </a:p>
          <a:p>
            <a:pPr marL="0" algn="just"/>
            <a:r>
              <a:rPr lang="es-ES" b="1" dirty="0">
                <a:solidFill>
                  <a:srgbClr val="0146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RECOMEDACIONES</a:t>
            </a:r>
          </a:p>
          <a:p>
            <a:pPr marL="0" algn="just"/>
            <a:r>
              <a:rPr lang="es-ES" sz="1800" dirty="0">
                <a:solidFill>
                  <a:srgbClr val="0146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Ofrecer una amplia variedad de rincones que atiendan diferentes intereses y necesidades de los niños.</a:t>
            </a:r>
          </a:p>
          <a:p>
            <a:pPr marL="0" algn="just"/>
            <a:r>
              <a:rPr lang="es-ES" sz="1800" dirty="0">
                <a:solidFill>
                  <a:srgbClr val="0146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Brindar a los niños la libertad de explorar, a la vez que se les ofrece apoyo y orientación cuando lo necesiten.</a:t>
            </a:r>
          </a:p>
          <a:p>
            <a:pPr marL="0" algn="just"/>
            <a:r>
              <a:rPr lang="es-ES" sz="1800" dirty="0">
                <a:solidFill>
                  <a:srgbClr val="0146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Observar y evaluar el impacto de los rincones de aprendizaje en la autonomía de los niños para realizar ajustes y mejoras.</a:t>
            </a:r>
            <a:endParaRPr lang="es-EC" sz="1800" dirty="0">
              <a:solidFill>
                <a:srgbClr val="01468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53942D6-E1DD-081A-37E7-7A4FAE8D02D7}"/>
              </a:ext>
            </a:extLst>
          </p:cNvPr>
          <p:cNvSpPr txBox="1"/>
          <p:nvPr/>
        </p:nvSpPr>
        <p:spPr>
          <a:xfrm>
            <a:off x="3046912" y="3244334"/>
            <a:ext cx="6093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EC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FD4B243-7651-C0BC-2AB3-4C48D5FAF848}"/>
              </a:ext>
            </a:extLst>
          </p:cNvPr>
          <p:cNvSpPr txBox="1"/>
          <p:nvPr/>
        </p:nvSpPr>
        <p:spPr>
          <a:xfrm>
            <a:off x="3046912" y="3244334"/>
            <a:ext cx="6093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EC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4D15AAB-DE8A-0516-EDD0-A6BC55430C60}"/>
              </a:ext>
            </a:extLst>
          </p:cNvPr>
          <p:cNvSpPr txBox="1"/>
          <p:nvPr/>
        </p:nvSpPr>
        <p:spPr>
          <a:xfrm>
            <a:off x="5259978" y="1479896"/>
            <a:ext cx="6093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EC" dirty="0"/>
          </a:p>
        </p:txBody>
      </p:sp>
      <p:pic>
        <p:nvPicPr>
          <p:cNvPr id="4100" name="Picture 4" descr="rincones de aprendizaje | Educacion infantil, Rincones infantil, Asamblea  educacion infantil">
            <a:extLst>
              <a:ext uri="{FF2B5EF4-FFF2-40B4-BE49-F238E27FC236}">
                <a16:creationId xmlns:a16="http://schemas.microsoft.com/office/drawing/2014/main" id="{97B24C7F-41CA-B9C3-9022-C2959D159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2162" y="1979820"/>
            <a:ext cx="3225421" cy="3267692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4605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1266</TotalTime>
  <Words>838</Words>
  <Application>Microsoft Office PowerPoint</Application>
  <PresentationFormat>Panorámica</PresentationFormat>
  <Paragraphs>86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Tema de Office</vt:lpstr>
      <vt:lpstr>Presentación de PowerPoint</vt:lpstr>
      <vt:lpstr>Presentación de PowerPoint</vt:lpstr>
      <vt:lpstr>CAPITULO I</vt:lpstr>
      <vt:lpstr>Presentación de PowerPoint</vt:lpstr>
      <vt:lpstr>CAPITULO III</vt:lpstr>
      <vt:lpstr>Presentación de PowerPoint</vt:lpstr>
      <vt:lpstr>Presentación de PowerPoint</vt:lpstr>
      <vt:lpstr>Presentación de PowerPoint</vt:lpstr>
      <vt:lpstr>CAPITULO V 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IVAN</dc:creator>
  <cp:lastModifiedBy>CADENA NARVAEZ DIANA PAMELA</cp:lastModifiedBy>
  <cp:revision>31</cp:revision>
  <dcterms:created xsi:type="dcterms:W3CDTF">2021-05-12T17:20:26Z</dcterms:created>
  <dcterms:modified xsi:type="dcterms:W3CDTF">2024-02-07T05:08:58Z</dcterms:modified>
</cp:coreProperties>
</file>