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</p:sldMasterIdLst>
  <p:notesMasterIdLst>
    <p:notesMasterId r:id="rId19"/>
  </p:notesMasterIdLst>
  <p:sldIdLst>
    <p:sldId id="257" r:id="rId3"/>
    <p:sldId id="258" r:id="rId4"/>
    <p:sldId id="259" r:id="rId5"/>
    <p:sldId id="260" r:id="rId6"/>
    <p:sldId id="269" r:id="rId7"/>
    <p:sldId id="268" r:id="rId8"/>
    <p:sldId id="261" r:id="rId9"/>
    <p:sldId id="270" r:id="rId10"/>
    <p:sldId id="263" r:id="rId11"/>
    <p:sldId id="271" r:id="rId12"/>
    <p:sldId id="272" r:id="rId13"/>
    <p:sldId id="274" r:id="rId14"/>
    <p:sldId id="273" r:id="rId15"/>
    <p:sldId id="267" r:id="rId16"/>
    <p:sldId id="262" r:id="rId17"/>
    <p:sldId id="256" r:id="rId18"/>
  </p:sldIdLst>
  <p:sldSz cx="12192000" cy="6858000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5858"/>
    <a:srgbClr val="787878"/>
    <a:srgbClr val="939393"/>
    <a:srgbClr val="BBBBBB"/>
    <a:srgbClr val="FFDA7F"/>
    <a:srgbClr val="799BB2"/>
    <a:srgbClr val="C692C2"/>
    <a:srgbClr val="A84D97"/>
    <a:srgbClr val="961B81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BDF7E-B3FC-3BF2-B579-FA2D0248FE2B}" v="27" dt="2025-03-18T10:41:50.397"/>
    <p1510:client id="{157C363C-1195-6EE5-AE35-B597DC427C24}" v="154" dt="2025-03-19T10:44:50.637"/>
    <p1510:client id="{167ADB7A-58F4-1F82-F49F-E5410B4FFA8B}" v="30" dt="2025-03-18T10:28:56.961"/>
    <p1510:client id="{285201F1-E523-AC41-AB32-C6AC0CA1B5C8}" v="130" dt="2025-03-17T20:38:56.712"/>
    <p1510:client id="{5C5F874D-10DA-6AF5-4314-5456E7307F6F}" v="190" dt="2025-03-17T23:23:18.606"/>
    <p1510:client id="{645D005C-637F-6336-55C7-6FB1997DFFA4}" v="1" dt="2025-03-18T09:56:33.663"/>
    <p1510:client id="{70A3574F-665C-BB4E-0208-468CC7FB9312}" v="7" dt="2025-03-17T19:24:15.966"/>
    <p1510:client id="{7E657343-B3EC-45F2-3FF4-C336BE4EDAEE}" v="160" dt="2025-03-17T21:06:53.205"/>
    <p1510:client id="{808CAB6A-6371-00E2-CDD7-6CC61D4AF2A5}" v="5" dt="2025-03-17T14:09:35.907"/>
    <p1510:client id="{A1DF63DA-0F3E-8915-CE3C-EFB36CB7295C}" v="809" dt="2025-03-17T12:55:53.576"/>
    <p1510:client id="{F29E4225-161B-946F-68F5-EB28CE791251}" v="1642" dt="2025-03-17T20:10:27.106"/>
    <p1510:client id="{F2E28DF5-8C53-1A67-0CC1-4A79A9863351}" v="454" dt="2025-03-17T22:45:50.584"/>
    <p1510:client id="{F3694C9F-4A43-881E-1C89-890DD73DC490}" v="1" dt="2025-03-17T13:56:54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4D5EB-F25B-4CD9-B071-040D57428B97}" type="datetimeFigureOut">
              <a:rPr lang="sv-SE" smtClean="0"/>
              <a:t>2025-03-19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B5F86-B050-4F5E-91F6-82CD62AD2DB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5584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9233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33BF9-D7C3-7CE9-B4F5-6B33FAB9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CC7E6A-3B44-7C86-5004-FFFD650182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5BFC2A-9099-072A-B449-61B8A6CCF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74D13-D9F0-924C-94E6-080A4168FE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89582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2D740-DF83-9CDC-8F5E-E4059D405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8CE076-9B2B-5CF6-E3D1-21AA6AA4CB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875181-6039-16E8-E4AD-9F1E77556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5ED62-B435-220D-CC59-C1D262500F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2552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53B79-E7BB-8AB4-0DDE-E06AC95D3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64B18B-81D4-195C-D6B1-E89EAAE2EE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BA4E49-B1E8-28C1-F668-C50DF4EB0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err="1">
                <a:ea typeface="Calibri"/>
                <a:cs typeface="Calibri"/>
              </a:rPr>
              <a:t>Testing</a:t>
            </a:r>
            <a:r>
              <a:rPr lang="sv-SE">
                <a:ea typeface="Calibri"/>
                <a:cs typeface="Calibri"/>
              </a:rPr>
              <a:t> and </a:t>
            </a:r>
            <a:r>
              <a:rPr lang="sv-SE" err="1">
                <a:ea typeface="Calibri"/>
                <a:cs typeface="Calibri"/>
              </a:rPr>
              <a:t>validation</a:t>
            </a:r>
            <a:r>
              <a:rPr lang="sv-SE">
                <a:ea typeface="Calibri"/>
                <a:cs typeface="Calibri"/>
              </a:rPr>
              <a:t>: </a:t>
            </a:r>
            <a:r>
              <a:rPr lang="sv-SE" err="1">
                <a:ea typeface="Calibri"/>
                <a:cs typeface="Calibri"/>
              </a:rPr>
              <a:t>First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of</a:t>
            </a:r>
            <a:r>
              <a:rPr lang="sv-SE">
                <a:ea typeface="Calibri"/>
                <a:cs typeface="Calibri"/>
              </a:rPr>
              <a:t> all, the </a:t>
            </a:r>
            <a:r>
              <a:rPr lang="sv-SE" err="1">
                <a:ea typeface="Calibri"/>
                <a:cs typeface="Calibri"/>
              </a:rPr>
              <a:t>model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should</a:t>
            </a:r>
            <a:r>
              <a:rPr lang="sv-SE">
                <a:ea typeface="Calibri"/>
                <a:cs typeface="Calibri"/>
              </a:rPr>
              <a:t> be </a:t>
            </a:r>
            <a:r>
              <a:rPr lang="sv-SE" err="1">
                <a:ea typeface="Calibri"/>
                <a:cs typeface="Calibri"/>
              </a:rPr>
              <a:t>tested</a:t>
            </a:r>
            <a:r>
              <a:rPr lang="sv-SE">
                <a:ea typeface="Calibri"/>
                <a:cs typeface="Calibri"/>
              </a:rPr>
              <a:t> by </a:t>
            </a:r>
            <a:r>
              <a:rPr lang="sv-SE" err="1">
                <a:ea typeface="Calibri"/>
                <a:cs typeface="Calibri"/>
              </a:rPr>
              <a:t>your</a:t>
            </a:r>
            <a:r>
              <a:rPr lang="sv-SE">
                <a:ea typeface="Calibri"/>
                <a:cs typeface="Calibri"/>
              </a:rPr>
              <a:t> team, by </a:t>
            </a:r>
            <a:r>
              <a:rPr lang="sv-SE" err="1">
                <a:ea typeface="Calibri"/>
                <a:cs typeface="Calibri"/>
              </a:rPr>
              <a:t>making</a:t>
            </a:r>
            <a:r>
              <a:rPr lang="sv-SE">
                <a:ea typeface="Calibri"/>
                <a:cs typeface="Calibri"/>
              </a:rPr>
              <a:t> test </a:t>
            </a:r>
            <a:r>
              <a:rPr lang="sv-SE" err="1">
                <a:ea typeface="Calibri"/>
                <a:cs typeface="Calibri"/>
              </a:rPr>
              <a:t>quotations</a:t>
            </a:r>
            <a:r>
              <a:rPr lang="sv-SE">
                <a:ea typeface="Calibri"/>
                <a:cs typeface="Calibri"/>
              </a:rPr>
              <a:t> and </a:t>
            </a:r>
            <a:r>
              <a:rPr lang="sv-SE" err="1">
                <a:ea typeface="Calibri"/>
                <a:cs typeface="Calibri"/>
              </a:rPr>
              <a:t>see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if</a:t>
            </a:r>
            <a:r>
              <a:rPr lang="sv-SE">
                <a:ea typeface="Calibri"/>
                <a:cs typeface="Calibri"/>
              </a:rPr>
              <a:t> it </a:t>
            </a:r>
            <a:r>
              <a:rPr lang="sv-SE" err="1">
                <a:ea typeface="Calibri"/>
                <a:cs typeface="Calibri"/>
              </a:rPr>
              <a:t>matches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our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prediction</a:t>
            </a:r>
            <a:r>
              <a:rPr lang="sv-SE">
                <a:ea typeface="Calibri"/>
                <a:cs typeface="Calibri"/>
              </a:rPr>
              <a:t>; and </a:t>
            </a:r>
            <a:r>
              <a:rPr lang="sv-SE" err="1">
                <a:ea typeface="Calibri"/>
                <a:cs typeface="Calibri"/>
              </a:rPr>
              <a:t>possibly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adjust</a:t>
            </a:r>
            <a:r>
              <a:rPr lang="sv-SE">
                <a:ea typeface="Calibri"/>
                <a:cs typeface="Calibri"/>
              </a:rPr>
              <a:t> the </a:t>
            </a:r>
            <a:r>
              <a:rPr lang="sv-SE" err="1">
                <a:ea typeface="Calibri"/>
                <a:cs typeface="Calibri"/>
              </a:rPr>
              <a:t>model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according</a:t>
            </a:r>
            <a:r>
              <a:rPr lang="sv-SE">
                <a:ea typeface="Calibri"/>
                <a:cs typeface="Calibri"/>
              </a:rPr>
              <a:t> to </a:t>
            </a:r>
            <a:r>
              <a:rPr lang="sv-SE" err="1">
                <a:ea typeface="Calibri"/>
                <a:cs typeface="Calibri"/>
              </a:rPr>
              <a:t>your</a:t>
            </a:r>
            <a:r>
              <a:rPr lang="sv-SE">
                <a:ea typeface="Calibri"/>
                <a:cs typeface="Calibri"/>
              </a:rPr>
              <a:t> tests </a:t>
            </a:r>
            <a:r>
              <a:rPr lang="sv-SE" err="1">
                <a:ea typeface="Calibri"/>
                <a:cs typeface="Calibri"/>
              </a:rPr>
              <a:t>results</a:t>
            </a:r>
            <a:r>
              <a:rPr lang="sv-SE">
                <a:ea typeface="Calibri"/>
                <a:cs typeface="Calibri"/>
              </a:rPr>
              <a:t>.</a:t>
            </a:r>
          </a:p>
          <a:p>
            <a:r>
              <a:rPr lang="sv-SE">
                <a:ea typeface="Calibri"/>
                <a:cs typeface="Calibri"/>
              </a:rPr>
              <a:t>Implementation in </a:t>
            </a:r>
            <a:r>
              <a:rPr lang="sv-SE" err="1">
                <a:ea typeface="Calibri"/>
                <a:cs typeface="Calibri"/>
              </a:rPr>
              <a:t>production</a:t>
            </a:r>
            <a:r>
              <a:rPr lang="sv-SE">
                <a:ea typeface="Calibri"/>
                <a:cs typeface="Calibri"/>
              </a:rPr>
              <a:t>: </a:t>
            </a:r>
            <a:r>
              <a:rPr lang="sv-SE" err="1">
                <a:ea typeface="Calibri"/>
                <a:cs typeface="Calibri"/>
              </a:rPr>
              <a:t>if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you</a:t>
            </a:r>
            <a:r>
              <a:rPr lang="sv-SE">
                <a:ea typeface="Calibri"/>
                <a:cs typeface="Calibri"/>
              </a:rPr>
              <a:t> </a:t>
            </a:r>
            <a:r>
              <a:rPr lang="sv-SE" err="1">
                <a:ea typeface="Calibri"/>
                <a:cs typeface="Calibri"/>
              </a:rPr>
              <a:t>think</a:t>
            </a:r>
            <a:r>
              <a:rPr lang="sv-SE">
                <a:ea typeface="Calibri"/>
                <a:cs typeface="Calibri"/>
              </a:rPr>
              <a:t> the </a:t>
            </a:r>
            <a:r>
              <a:rPr lang="sv-SE" err="1">
                <a:ea typeface="Calibri"/>
                <a:cs typeface="Calibri"/>
              </a:rPr>
              <a:t>results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are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good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enough</a:t>
            </a:r>
            <a:r>
              <a:rPr lang="sv-SE">
                <a:ea typeface="Calibri"/>
                <a:cs typeface="Calibri"/>
              </a:rPr>
              <a:t>, the </a:t>
            </a:r>
            <a:r>
              <a:rPr lang="sv-SE" err="1">
                <a:ea typeface="Calibri"/>
                <a:cs typeface="Calibri"/>
              </a:rPr>
              <a:t>model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can</a:t>
            </a:r>
            <a:r>
              <a:rPr lang="sv-SE">
                <a:ea typeface="Calibri"/>
                <a:cs typeface="Calibri"/>
              </a:rPr>
              <a:t> be </a:t>
            </a:r>
            <a:r>
              <a:rPr lang="sv-SE" err="1">
                <a:ea typeface="Calibri"/>
                <a:cs typeface="Calibri"/>
              </a:rPr>
              <a:t>implemented</a:t>
            </a:r>
            <a:r>
              <a:rPr lang="sv-SE">
                <a:ea typeface="Calibri"/>
                <a:cs typeface="Calibri"/>
              </a:rPr>
              <a:t>, </a:t>
            </a:r>
            <a:r>
              <a:rPr lang="sv-SE" err="1">
                <a:ea typeface="Calibri"/>
                <a:cs typeface="Calibri"/>
              </a:rPr>
              <a:t>also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very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easy</a:t>
            </a:r>
            <a:r>
              <a:rPr lang="sv-SE">
                <a:ea typeface="Calibri"/>
                <a:cs typeface="Calibri"/>
              </a:rPr>
              <a:t> to </a:t>
            </a:r>
            <a:r>
              <a:rPr lang="sv-SE" err="1">
                <a:ea typeface="Calibri"/>
                <a:cs typeface="Calibri"/>
              </a:rPr>
              <a:t>implement</a:t>
            </a:r>
            <a:r>
              <a:rPr lang="sv-SE">
                <a:ea typeface="Calibri"/>
                <a:cs typeface="Calibri"/>
              </a:rPr>
              <a:t> in a web page, and as </a:t>
            </a:r>
            <a:r>
              <a:rPr lang="sv-SE" err="1">
                <a:ea typeface="Calibri"/>
                <a:cs typeface="Calibri"/>
              </a:rPr>
              <a:t>shown</a:t>
            </a:r>
            <a:r>
              <a:rPr lang="sv-SE">
                <a:ea typeface="Calibri"/>
                <a:cs typeface="Calibri"/>
              </a:rPr>
              <a:t>, </a:t>
            </a:r>
            <a:r>
              <a:rPr lang="sv-SE" err="1">
                <a:ea typeface="Calibri"/>
                <a:cs typeface="Calibri"/>
              </a:rPr>
              <a:t>its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very</a:t>
            </a:r>
            <a:r>
              <a:rPr lang="sv-SE">
                <a:ea typeface="Calibri"/>
                <a:cs typeface="Calibri"/>
              </a:rPr>
              <a:t> fast and </a:t>
            </a:r>
            <a:r>
              <a:rPr lang="sv-SE" err="1">
                <a:ea typeface="Calibri"/>
                <a:cs typeface="Calibri"/>
              </a:rPr>
              <a:t>easy</a:t>
            </a:r>
            <a:r>
              <a:rPr lang="sv-SE">
                <a:ea typeface="Calibri"/>
                <a:cs typeface="Calibri"/>
              </a:rPr>
              <a:t> to </a:t>
            </a:r>
            <a:r>
              <a:rPr lang="sv-SE" err="1">
                <a:ea typeface="Calibri"/>
                <a:cs typeface="Calibri"/>
              </a:rPr>
              <a:t>use</a:t>
            </a:r>
            <a:r>
              <a:rPr lang="sv-SE">
                <a:ea typeface="Calibri"/>
                <a:cs typeface="Calibri"/>
              </a:rPr>
              <a:t>.</a:t>
            </a:r>
            <a:endParaRPr lang="sv-SE"/>
          </a:p>
          <a:p>
            <a:r>
              <a:rPr lang="sv-SE" err="1">
                <a:ea typeface="Calibri"/>
                <a:cs typeface="Calibri"/>
              </a:rPr>
              <a:t>Improve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with</a:t>
            </a:r>
            <a:r>
              <a:rPr lang="sv-SE">
                <a:ea typeface="Calibri"/>
                <a:cs typeface="Calibri"/>
              </a:rPr>
              <a:t> data: The </a:t>
            </a:r>
            <a:r>
              <a:rPr lang="sv-SE" err="1">
                <a:ea typeface="Calibri"/>
                <a:cs typeface="Calibri"/>
              </a:rPr>
              <a:t>more</a:t>
            </a:r>
            <a:r>
              <a:rPr lang="sv-SE">
                <a:ea typeface="Calibri"/>
                <a:cs typeface="Calibri"/>
              </a:rPr>
              <a:t> data </a:t>
            </a:r>
            <a:r>
              <a:rPr lang="sv-SE" err="1">
                <a:ea typeface="Calibri"/>
                <a:cs typeface="Calibri"/>
              </a:rPr>
              <a:t>we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have</a:t>
            </a:r>
            <a:r>
              <a:rPr lang="sv-SE">
                <a:ea typeface="Calibri"/>
                <a:cs typeface="Calibri"/>
              </a:rPr>
              <a:t>, the </a:t>
            </a:r>
            <a:r>
              <a:rPr lang="sv-SE" err="1">
                <a:ea typeface="Calibri"/>
                <a:cs typeface="Calibri"/>
              </a:rPr>
              <a:t>more</a:t>
            </a:r>
            <a:r>
              <a:rPr lang="sv-SE">
                <a:ea typeface="Calibri"/>
                <a:cs typeface="Calibri"/>
              </a:rPr>
              <a:t> precise the </a:t>
            </a:r>
            <a:r>
              <a:rPr lang="sv-SE" err="1">
                <a:ea typeface="Calibri"/>
                <a:cs typeface="Calibri"/>
              </a:rPr>
              <a:t>model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will</a:t>
            </a:r>
            <a:r>
              <a:rPr lang="sv-SE">
                <a:ea typeface="Calibri"/>
                <a:cs typeface="Calibri"/>
              </a:rPr>
              <a:t> be, so </a:t>
            </a:r>
            <a:r>
              <a:rPr lang="sv-SE" err="1">
                <a:ea typeface="Calibri"/>
                <a:cs typeface="Calibri"/>
              </a:rPr>
              <a:t>its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important</a:t>
            </a:r>
            <a:r>
              <a:rPr lang="sv-SE">
                <a:ea typeface="Calibri"/>
                <a:cs typeface="Calibri"/>
              </a:rPr>
              <a:t> to </a:t>
            </a:r>
            <a:r>
              <a:rPr lang="sv-SE" err="1">
                <a:ea typeface="Calibri"/>
                <a:cs typeface="Calibri"/>
              </a:rPr>
              <a:t>give</a:t>
            </a:r>
            <a:r>
              <a:rPr lang="sv-SE">
                <a:ea typeface="Calibri"/>
                <a:cs typeface="Calibri"/>
              </a:rPr>
              <a:t> it as </a:t>
            </a:r>
            <a:r>
              <a:rPr lang="sv-SE" err="1">
                <a:ea typeface="Calibri"/>
                <a:cs typeface="Calibri"/>
              </a:rPr>
              <a:t>much</a:t>
            </a:r>
            <a:r>
              <a:rPr lang="sv-SE">
                <a:ea typeface="Calibri"/>
                <a:cs typeface="Calibri"/>
              </a:rPr>
              <a:t> data as </a:t>
            </a:r>
            <a:r>
              <a:rPr lang="sv-SE" err="1">
                <a:ea typeface="Calibri"/>
                <a:cs typeface="Calibri"/>
              </a:rPr>
              <a:t>possible</a:t>
            </a:r>
            <a:r>
              <a:rPr lang="sv-SE">
                <a:ea typeface="Calibri"/>
                <a:cs typeface="Calibri"/>
              </a:rPr>
              <a:t> to </a:t>
            </a:r>
            <a:r>
              <a:rPr lang="sv-SE" err="1">
                <a:ea typeface="Calibri"/>
                <a:cs typeface="Calibri"/>
              </a:rPr>
              <a:t>have</a:t>
            </a:r>
            <a:r>
              <a:rPr lang="sv-SE">
                <a:ea typeface="Calibri"/>
                <a:cs typeface="Calibri"/>
              </a:rPr>
              <a:t> the best </a:t>
            </a:r>
            <a:r>
              <a:rPr lang="sv-SE" err="1">
                <a:ea typeface="Calibri"/>
                <a:cs typeface="Calibri"/>
              </a:rPr>
              <a:t>result</a:t>
            </a:r>
            <a:r>
              <a:rPr lang="sv-SE">
                <a:ea typeface="Calibri"/>
                <a:cs typeface="Calibri"/>
              </a:rPr>
              <a:t>.</a:t>
            </a:r>
          </a:p>
          <a:p>
            <a:r>
              <a:rPr lang="sv-SE" err="1">
                <a:ea typeface="Calibri"/>
                <a:cs typeface="Calibri"/>
              </a:rPr>
              <a:t>Maintenance</a:t>
            </a:r>
            <a:r>
              <a:rPr lang="sv-SE">
                <a:ea typeface="Calibri"/>
                <a:cs typeface="Calibri"/>
              </a:rPr>
              <a:t>: </a:t>
            </a:r>
            <a:r>
              <a:rPr lang="sv-SE" err="1">
                <a:ea typeface="Calibri"/>
                <a:cs typeface="Calibri"/>
              </a:rPr>
              <a:t>Its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also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important</a:t>
            </a:r>
            <a:r>
              <a:rPr lang="sv-SE">
                <a:ea typeface="Calibri"/>
                <a:cs typeface="Calibri"/>
              </a:rPr>
              <a:t> to </a:t>
            </a:r>
            <a:r>
              <a:rPr lang="sv-SE" err="1">
                <a:ea typeface="Calibri"/>
                <a:cs typeface="Calibri"/>
              </a:rPr>
              <a:t>update</a:t>
            </a:r>
            <a:r>
              <a:rPr lang="sv-SE">
                <a:ea typeface="Calibri"/>
                <a:cs typeface="Calibri"/>
              </a:rPr>
              <a:t> the </a:t>
            </a:r>
            <a:r>
              <a:rPr lang="sv-SE" err="1">
                <a:ea typeface="Calibri"/>
                <a:cs typeface="Calibri"/>
              </a:rPr>
              <a:t>model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with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possible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prices</a:t>
            </a:r>
            <a:r>
              <a:rPr lang="sv-SE">
                <a:ea typeface="Calibri"/>
                <a:cs typeface="Calibri"/>
              </a:rPr>
              <a:t> </a:t>
            </a:r>
            <a:r>
              <a:rPr lang="sv-SE" err="1">
                <a:ea typeface="Calibri"/>
                <a:cs typeface="Calibri"/>
              </a:rPr>
              <a:t>fluctuation</a:t>
            </a:r>
            <a:r>
              <a:rPr lang="sv-SE">
                <a:ea typeface="Calibri"/>
                <a:cs typeface="Calibri"/>
              </a:rPr>
              <a:t>, like material </a:t>
            </a:r>
            <a:r>
              <a:rPr lang="sv-SE" err="1">
                <a:ea typeface="Calibri"/>
                <a:cs typeface="Calibri"/>
              </a:rPr>
              <a:t>shortage</a:t>
            </a:r>
            <a:r>
              <a:rPr lang="sv-SE">
                <a:ea typeface="Calibri"/>
                <a:cs typeface="Calibri"/>
              </a:rPr>
              <a:t> or </a:t>
            </a:r>
            <a:r>
              <a:rPr lang="sv-SE" err="1">
                <a:ea typeface="Calibri"/>
                <a:cs typeface="Calibri"/>
              </a:rPr>
              <a:t>sales</a:t>
            </a:r>
            <a:r>
              <a:rPr lang="sv-SE">
                <a:ea typeface="Calibri"/>
                <a:cs typeface="Calibri"/>
              </a:rPr>
              <a:t>, so </a:t>
            </a:r>
            <a:r>
              <a:rPr lang="sv-SE" err="1">
                <a:ea typeface="Calibri"/>
                <a:cs typeface="Calibri"/>
              </a:rPr>
              <a:t>that</a:t>
            </a:r>
            <a:r>
              <a:rPr lang="sv-SE">
                <a:ea typeface="Calibri"/>
                <a:cs typeface="Calibri"/>
              </a:rPr>
              <a:t> it </a:t>
            </a:r>
            <a:r>
              <a:rPr lang="sv-SE" err="1">
                <a:ea typeface="Calibri"/>
                <a:cs typeface="Calibri"/>
              </a:rPr>
              <a:t>reflects</a:t>
            </a:r>
            <a:r>
              <a:rPr lang="sv-SE">
                <a:ea typeface="Calibri"/>
                <a:cs typeface="Calibri"/>
              </a:rPr>
              <a:t> the </a:t>
            </a:r>
            <a:r>
              <a:rPr lang="sv-SE" err="1">
                <a:ea typeface="Calibri"/>
                <a:cs typeface="Calibri"/>
              </a:rPr>
              <a:t>reality</a:t>
            </a:r>
            <a:r>
              <a:rPr lang="sv-SE">
                <a:ea typeface="Calibri"/>
                <a:cs typeface="Calibri"/>
              </a:rPr>
              <a:t> as </a:t>
            </a:r>
            <a:r>
              <a:rPr lang="sv-SE" err="1">
                <a:ea typeface="Calibri"/>
                <a:cs typeface="Calibri"/>
              </a:rPr>
              <a:t>much</a:t>
            </a:r>
            <a:r>
              <a:rPr lang="sv-SE">
                <a:ea typeface="Calibri"/>
                <a:cs typeface="Calibri"/>
              </a:rPr>
              <a:t> as </a:t>
            </a:r>
            <a:r>
              <a:rPr lang="sv-SE" err="1">
                <a:ea typeface="Calibri"/>
                <a:cs typeface="Calibri"/>
              </a:rPr>
              <a:t>possible</a:t>
            </a:r>
            <a:r>
              <a:rPr lang="sv-SE">
                <a:ea typeface="Calibri"/>
                <a:cs typeface="Calibri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D61AF-316E-5CB5-C8FD-B208BDE3BE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18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8553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EC4E8-F5B2-A620-A59F-044CA995F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111D96-C7A2-A3BB-4155-721F24CBB5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F40D9A-1A32-2AAD-7234-D2B5C89668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37DE8-1EAC-1977-D576-577E335D2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515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C241A-D67B-FD53-4614-AEB1C91AB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1DE0AD-D14C-7F67-A4B3-09465739EB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51AA39-F33C-A2A3-EDBE-AF80EADBF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60A02-0100-80E4-DBB0-20ADA2480A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63692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745E8-15D5-84D7-3F1B-E6A4874E0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BCF13-B53C-5A6C-8050-4F7612A6BD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2EC2F3-0703-322A-7160-05F2BC5DF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65A0C-5B22-1E68-5E84-9939AF8E4A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60963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87F51-8FD5-AF28-4B08-7B584A3C4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6C4B29-E768-262F-5102-0804832C5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9D363D-257C-C45A-18E3-18F65D598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378A2-6440-769B-B441-8EE101649E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72354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38018-F523-F990-2524-D8A6DF109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C92949-D33D-9C5A-DBFC-BBABCA521F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A623E-449F-C7A6-CF1C-5C6D9080B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91BBD-10D7-B0DD-E837-BA8CE1082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8882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650D6-42F8-F2F2-8D5D-63E857B30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B2860A-3B92-F0CF-ABE5-251EBAC28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20B9CE-974D-F91D-96D3-017F60E3D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FD601-0A4E-0676-72A5-78B585BB81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8029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BDC29-61AA-CB6D-EDBA-0652A2FB3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AF4AC7-90EA-D07C-0553-FC115A484F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61305C-A9B7-EDA6-E3A2-03D35905E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67D90-6B17-63EC-61E2-D2EC70B5AD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9665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44697-73D6-750D-9CBA-CBC3971FA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DFE105-31F9-69CC-F672-41E69B2C92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4717BB-0A0B-6BB5-E78D-0ADC7BE26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85BFD-4BB7-C78F-CB65-A68D6330A5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B5F86-B050-4F5E-91F6-82CD62AD2DBB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3049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 hasCustomPrompt="1"/>
          </p:nvPr>
        </p:nvSpPr>
        <p:spPr>
          <a:xfrm>
            <a:off x="572440" y="1656007"/>
            <a:ext cx="11068017" cy="2277645"/>
          </a:xfrm>
          <a:prstGeom prst="rect">
            <a:avLst/>
          </a:prstGeom>
        </p:spPr>
        <p:txBody>
          <a:bodyPr/>
          <a:lstStyle>
            <a:lvl1pPr>
              <a:defRPr lang="sv-SE" sz="7000" b="1" kern="1200" baseline="0" dirty="0" smtClean="0">
                <a:solidFill>
                  <a:srgbClr val="585858"/>
                </a:solidFill>
                <a:latin typeface="+mj-lt"/>
                <a:ea typeface="+mn-ea"/>
                <a:cs typeface="BentonSans Bold"/>
              </a:defRPr>
            </a:lvl1pPr>
          </a:lstStyle>
          <a:p>
            <a:r>
              <a:rPr lang="sv-SE"/>
              <a:t>INSERT </a:t>
            </a:r>
            <a:br>
              <a:rPr lang="sv-SE"/>
            </a:br>
            <a:r>
              <a:rPr lang="sv-SE"/>
              <a:t>HEADING</a:t>
            </a:r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1" hasCustomPrompt="1"/>
          </p:nvPr>
        </p:nvSpPr>
        <p:spPr>
          <a:xfrm>
            <a:off x="572445" y="4716007"/>
            <a:ext cx="4957233" cy="42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dirty="0">
                <a:solidFill>
                  <a:srgbClr val="585858"/>
                </a:solidFill>
                <a:latin typeface="+mn-lt"/>
                <a:ea typeface="+mn-ea"/>
                <a:cs typeface="ScalaOT"/>
              </a:defRPr>
            </a:lvl1pPr>
          </a:lstStyle>
          <a:p>
            <a:pPr lvl="0"/>
            <a:r>
              <a:rPr lang="sv-SE" err="1"/>
              <a:t>Insert</a:t>
            </a:r>
            <a:r>
              <a:rPr lang="sv-SE"/>
              <a:t> date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00" y="3942000"/>
            <a:ext cx="7680000" cy="6731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3000" kern="1200" baseline="0" dirty="0" smtClean="0">
                <a:solidFill>
                  <a:srgbClr val="585858"/>
                </a:solidFill>
                <a:latin typeface="+mj-lt"/>
                <a:ea typeface="+mn-ea"/>
                <a:cs typeface="BentonSans Regular" panose="02000503000000020004" pitchFamily="50" charset="0"/>
              </a:defRPr>
            </a:lvl1pPr>
          </a:lstStyle>
          <a:p>
            <a:pPr lvl="0"/>
            <a:r>
              <a:rPr lang="sv-SE" err="1"/>
              <a:t>Insert</a:t>
            </a:r>
            <a:r>
              <a:rPr lang="sv-SE"/>
              <a:t> </a:t>
            </a:r>
            <a:r>
              <a:rPr lang="sv-SE" err="1"/>
              <a:t>Subtitle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541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5"/>
          <p:cNvSpPr>
            <a:spLocks noGrp="1"/>
          </p:cNvSpPr>
          <p:nvPr>
            <p:ph type="title" hasCustomPrompt="1"/>
          </p:nvPr>
        </p:nvSpPr>
        <p:spPr>
          <a:xfrm>
            <a:off x="571200" y="1180800"/>
            <a:ext cx="8812800" cy="756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INSERT HEADLINE</a:t>
            </a:r>
          </a:p>
        </p:txBody>
      </p:sp>
      <p:sp>
        <p:nvSpPr>
          <p:cNvPr id="5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571205" y="2300400"/>
            <a:ext cx="8758767" cy="3268662"/>
          </a:xfrm>
          <a:prstGeom prst="rect">
            <a:avLst/>
          </a:prstGeom>
        </p:spPr>
        <p:txBody>
          <a:bodyPr/>
          <a:lstStyle>
            <a:lvl1pPr marL="342000" indent="-342000"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Insert text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64948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696000" y="901920"/>
            <a:ext cx="10804800" cy="505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err="1"/>
              <a:t>Insert</a:t>
            </a:r>
            <a:r>
              <a:rPr lang="sv-SE"/>
              <a:t>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4473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6854400" y="1695600"/>
            <a:ext cx="4142400" cy="648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4400" y="2631600"/>
            <a:ext cx="4142400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Insert text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696000" y="1206000"/>
            <a:ext cx="5400000" cy="443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err="1"/>
              <a:t>Insert</a:t>
            </a:r>
            <a:r>
              <a:rPr lang="sv-SE"/>
              <a:t>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49563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Rubrik 5"/>
          <p:cNvSpPr>
            <a:spLocks noGrp="1"/>
          </p:cNvSpPr>
          <p:nvPr>
            <p:ph type="title" hasCustomPrompt="1"/>
          </p:nvPr>
        </p:nvSpPr>
        <p:spPr>
          <a:xfrm>
            <a:off x="710899" y="1250594"/>
            <a:ext cx="4142400" cy="589092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901" y="2301681"/>
            <a:ext cx="503675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err="1"/>
              <a:t>Insert</a:t>
            </a:r>
            <a:r>
              <a:rPr lang="sv-SE"/>
              <a:t> text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392583" y="2301681"/>
            <a:ext cx="503675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 err="1"/>
              <a:t>Insert</a:t>
            </a:r>
            <a:r>
              <a:rPr lang="sv-SE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2690995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6854400" y="1695600"/>
            <a:ext cx="4142400" cy="648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4400" y="2631600"/>
            <a:ext cx="4142400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sv-SE"/>
              <a:t>Insert text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696000" y="1206000"/>
            <a:ext cx="540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err="1"/>
              <a:t>Insert</a:t>
            </a:r>
            <a:r>
              <a:rPr lang="sv-SE"/>
              <a:t> image</a:t>
            </a:r>
          </a:p>
        </p:txBody>
      </p:sp>
      <p:sp>
        <p:nvSpPr>
          <p:cNvPr id="7" name="Platshållare för bild 2"/>
          <p:cNvSpPr>
            <a:spLocks noGrp="1"/>
          </p:cNvSpPr>
          <p:nvPr>
            <p:ph type="pic" sz="quarter" idx="13" hasCustomPrompt="1"/>
          </p:nvPr>
        </p:nvSpPr>
        <p:spPr>
          <a:xfrm>
            <a:off x="696000" y="3510000"/>
            <a:ext cx="540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err="1"/>
              <a:t>Insert</a:t>
            </a:r>
            <a:r>
              <a:rPr lang="sv-SE"/>
              <a:t>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575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571200" y="1180800"/>
            <a:ext cx="8812800" cy="756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rgbClr val="585858"/>
                </a:solidFill>
                <a:latin typeface="+mj-lt"/>
              </a:defRPr>
            </a:lvl1pPr>
          </a:lstStyle>
          <a:p>
            <a:r>
              <a:rPr lang="sv-SE"/>
              <a:t>INSERT HEADLINE</a:t>
            </a:r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571205" y="2300400"/>
            <a:ext cx="8758767" cy="3268662"/>
          </a:xfrm>
          <a:prstGeom prst="rect">
            <a:avLst/>
          </a:prstGeom>
        </p:spPr>
        <p:txBody>
          <a:bodyPr/>
          <a:lstStyle>
            <a:lvl1pPr marL="342000" indent="-342000">
              <a:defRPr sz="2000" baseline="0">
                <a:solidFill>
                  <a:srgbClr val="585858"/>
                </a:solidFill>
                <a:latin typeface="+mj-lt"/>
              </a:defRPr>
            </a:lvl1pPr>
          </a:lstStyle>
          <a:p>
            <a:r>
              <a:rPr lang="sv-SE"/>
              <a:t>Insert text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585858"/>
                </a:solidFill>
              </a:defRPr>
            </a:lvl1pPr>
          </a:lstStyle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4717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696000" y="962880"/>
            <a:ext cx="10804800" cy="505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58585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err="1"/>
              <a:t>Insert</a:t>
            </a:r>
            <a:r>
              <a:rPr lang="sv-SE"/>
              <a:t>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585858"/>
                </a:solidFill>
              </a:defRPr>
            </a:lvl1pPr>
          </a:lstStyle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64965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 userDrawn="1"/>
        </p:nvSpPr>
        <p:spPr>
          <a:xfrm>
            <a:off x="422035" y="263769"/>
            <a:ext cx="11148647" cy="395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/>
          </a:p>
        </p:txBody>
      </p:sp>
      <p:sp>
        <p:nvSpPr>
          <p:cNvPr id="4" name="Rektangel 3"/>
          <p:cNvSpPr/>
          <p:nvPr userDrawn="1"/>
        </p:nvSpPr>
        <p:spPr>
          <a:xfrm>
            <a:off x="668221" y="6150217"/>
            <a:ext cx="11148647" cy="395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/>
          </a:p>
        </p:txBody>
      </p:sp>
      <p:sp>
        <p:nvSpPr>
          <p:cNvPr id="5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5" y="0"/>
            <a:ext cx="12191999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58585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err="1"/>
              <a:t>Insert</a:t>
            </a:r>
            <a:r>
              <a:rPr lang="sv-SE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178508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imag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6854400" y="1695600"/>
            <a:ext cx="4142400" cy="648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rgbClr val="585858"/>
                </a:solidFill>
                <a:latin typeface="+mj-lt"/>
              </a:defRPr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4400" y="2631600"/>
            <a:ext cx="4142400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585858"/>
                </a:solidFill>
                <a:latin typeface="+mj-lt"/>
              </a:defRPr>
            </a:lvl1pPr>
          </a:lstStyle>
          <a:p>
            <a:r>
              <a:rPr lang="sv-SE"/>
              <a:t>Insert text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696000" y="1206000"/>
            <a:ext cx="5400000" cy="4431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58585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err="1"/>
              <a:t>Insert</a:t>
            </a:r>
            <a:r>
              <a:rPr lang="sv-SE"/>
              <a:t>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585858"/>
                </a:solidFill>
              </a:defRPr>
            </a:lvl1pPr>
          </a:lstStyle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4686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6854400" y="1695600"/>
            <a:ext cx="4142400" cy="648000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rgbClr val="585858"/>
                </a:solidFill>
                <a:latin typeface="+mj-lt"/>
              </a:defRPr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8" name="Platshållare för text 7"/>
          <p:cNvSpPr>
            <a:spLocks noGrp="1"/>
          </p:cNvSpPr>
          <p:nvPr>
            <p:ph type="body" sz="quarter" idx="11" hasCustomPrompt="1"/>
          </p:nvPr>
        </p:nvSpPr>
        <p:spPr>
          <a:xfrm>
            <a:off x="6854400" y="2631600"/>
            <a:ext cx="4142400" cy="326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rgbClr val="585858"/>
                </a:solidFill>
                <a:latin typeface="+mj-lt"/>
              </a:defRPr>
            </a:lvl1pPr>
          </a:lstStyle>
          <a:p>
            <a:r>
              <a:rPr lang="sv-SE"/>
              <a:t>Insert text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sz="quarter" idx="12" hasCustomPrompt="1"/>
          </p:nvPr>
        </p:nvSpPr>
        <p:spPr>
          <a:xfrm>
            <a:off x="696000" y="1206000"/>
            <a:ext cx="540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58585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err="1"/>
              <a:t>Insert</a:t>
            </a:r>
            <a:r>
              <a:rPr lang="sv-SE"/>
              <a:t> image</a:t>
            </a:r>
          </a:p>
        </p:txBody>
      </p:sp>
      <p:sp>
        <p:nvSpPr>
          <p:cNvPr id="7" name="Platshållare för bild 2"/>
          <p:cNvSpPr>
            <a:spLocks noGrp="1"/>
          </p:cNvSpPr>
          <p:nvPr>
            <p:ph type="pic" sz="quarter" idx="13" hasCustomPrompt="1"/>
          </p:nvPr>
        </p:nvSpPr>
        <p:spPr>
          <a:xfrm>
            <a:off x="696000" y="3510000"/>
            <a:ext cx="5400000" cy="21276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baseline="0" dirty="0">
                <a:solidFill>
                  <a:srgbClr val="585858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sv-SE" err="1"/>
              <a:t>Insert</a:t>
            </a:r>
            <a:r>
              <a:rPr lang="sv-SE"/>
              <a:t> image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585858"/>
                </a:solidFill>
              </a:defRPr>
            </a:lvl1pPr>
          </a:lstStyle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6970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with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ubrik 5"/>
          <p:cNvSpPr>
            <a:spLocks noGrp="1"/>
          </p:cNvSpPr>
          <p:nvPr>
            <p:ph type="title" hasCustomPrompt="1"/>
          </p:nvPr>
        </p:nvSpPr>
        <p:spPr>
          <a:xfrm>
            <a:off x="710899" y="1250594"/>
            <a:ext cx="4142400" cy="589092"/>
          </a:xfrm>
          <a:prstGeom prst="rect">
            <a:avLst/>
          </a:prstGeom>
        </p:spPr>
        <p:txBody>
          <a:bodyPr/>
          <a:lstStyle>
            <a:lvl1pPr>
              <a:defRPr sz="3500" b="1" cap="all" baseline="0">
                <a:solidFill>
                  <a:srgbClr val="585858"/>
                </a:solidFill>
                <a:latin typeface="+mj-lt"/>
              </a:defRPr>
            </a:lvl1pPr>
          </a:lstStyle>
          <a:p>
            <a:r>
              <a:rPr lang="sv-SE"/>
              <a:t>HEADLINE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rgbClr val="585858"/>
                </a:solidFill>
              </a:defRPr>
            </a:lvl1pPr>
          </a:lstStyle>
          <a:p>
            <a:endParaRPr lang="sv-SE"/>
          </a:p>
        </p:txBody>
      </p:sp>
      <p:sp>
        <p:nvSpPr>
          <p:cNvPr id="11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10901" y="2301681"/>
            <a:ext cx="503675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585858"/>
                </a:solidFill>
                <a:latin typeface="+mj-lt"/>
              </a:defRPr>
            </a:lvl1pPr>
          </a:lstStyle>
          <a:p>
            <a:r>
              <a:rPr lang="sv-SE" err="1"/>
              <a:t>Insert</a:t>
            </a:r>
            <a:r>
              <a:rPr lang="sv-SE"/>
              <a:t> text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392583" y="2301681"/>
            <a:ext cx="5036759" cy="295963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585858"/>
                </a:solidFill>
                <a:latin typeface="+mj-lt"/>
              </a:defRPr>
            </a:lvl1pPr>
          </a:lstStyle>
          <a:p>
            <a:r>
              <a:rPr lang="sv-SE" err="1"/>
              <a:t>Insert</a:t>
            </a:r>
            <a:r>
              <a:rPr lang="sv-SE"/>
              <a:t> text</a:t>
            </a:r>
          </a:p>
        </p:txBody>
      </p:sp>
    </p:spTree>
    <p:extLst>
      <p:ext uri="{BB962C8B-B14F-4D97-AF65-F5344CB8AC3E}">
        <p14:creationId xmlns:p14="http://schemas.microsoft.com/office/powerpoint/2010/main" val="133539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 title="pic_logoA_white"/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90021" y="2310026"/>
            <a:ext cx="3611958" cy="2007832"/>
          </a:xfrm>
          <a:prstGeom prst="rect">
            <a:avLst/>
          </a:prstGeom>
        </p:spPr>
      </p:pic>
      <p:sp>
        <p:nvSpPr>
          <p:cNvPr id="4" name="Rektangel 3"/>
          <p:cNvSpPr/>
          <p:nvPr userDrawn="1"/>
        </p:nvSpPr>
        <p:spPr>
          <a:xfrm>
            <a:off x="562713" y="298941"/>
            <a:ext cx="11153037" cy="369277"/>
          </a:xfrm>
          <a:prstGeom prst="rect">
            <a:avLst/>
          </a:prstGeom>
          <a:solidFill>
            <a:srgbClr val="5858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sz="1800"/>
          </a:p>
        </p:txBody>
      </p:sp>
    </p:spTree>
    <p:extLst>
      <p:ext uri="{BB962C8B-B14F-4D97-AF65-F5344CB8AC3E}">
        <p14:creationId xmlns:p14="http://schemas.microsoft.com/office/powerpoint/2010/main" val="67304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ubrik 4"/>
          <p:cNvSpPr>
            <a:spLocks noGrp="1"/>
          </p:cNvSpPr>
          <p:nvPr>
            <p:ph type="title" hasCustomPrompt="1"/>
          </p:nvPr>
        </p:nvSpPr>
        <p:spPr>
          <a:xfrm>
            <a:off x="572440" y="1656007"/>
            <a:ext cx="11038989" cy="2277645"/>
          </a:xfrm>
          <a:prstGeom prst="rect">
            <a:avLst/>
          </a:prstGeom>
        </p:spPr>
        <p:txBody>
          <a:bodyPr/>
          <a:lstStyle>
            <a:lvl1pPr>
              <a:defRPr lang="sv-SE" sz="7000" b="1" kern="1200" baseline="0" dirty="0" smtClean="0">
                <a:solidFill>
                  <a:schemeClr val="bg1"/>
                </a:solidFill>
                <a:latin typeface="+mj-lt"/>
                <a:ea typeface="+mn-ea"/>
                <a:cs typeface="BentonSans Bold"/>
              </a:defRPr>
            </a:lvl1pPr>
          </a:lstStyle>
          <a:p>
            <a:r>
              <a:rPr lang="sv-SE"/>
              <a:t>INSERT </a:t>
            </a:r>
            <a:br>
              <a:rPr lang="sv-SE"/>
            </a:br>
            <a:r>
              <a:rPr lang="sv-SE"/>
              <a:t>HEADING</a:t>
            </a:r>
          </a:p>
        </p:txBody>
      </p:sp>
      <p:sp>
        <p:nvSpPr>
          <p:cNvPr id="11" name="Platshållare för text 10"/>
          <p:cNvSpPr>
            <a:spLocks noGrp="1"/>
          </p:cNvSpPr>
          <p:nvPr>
            <p:ph type="body" sz="quarter" idx="11" hasCustomPrompt="1"/>
          </p:nvPr>
        </p:nvSpPr>
        <p:spPr>
          <a:xfrm>
            <a:off x="572445" y="4716007"/>
            <a:ext cx="4957233" cy="42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2000" kern="1200" dirty="0">
                <a:solidFill>
                  <a:schemeClr val="bg1"/>
                </a:solidFill>
                <a:latin typeface="+mn-lt"/>
                <a:ea typeface="+mn-ea"/>
                <a:cs typeface="ScalaOT"/>
              </a:defRPr>
            </a:lvl1pPr>
          </a:lstStyle>
          <a:p>
            <a:pPr lvl="0"/>
            <a:r>
              <a:rPr lang="sv-SE" err="1"/>
              <a:t>Insert</a:t>
            </a:r>
            <a:r>
              <a:rPr lang="sv-SE"/>
              <a:t> date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2" hasCustomPrompt="1"/>
          </p:nvPr>
        </p:nvSpPr>
        <p:spPr>
          <a:xfrm>
            <a:off x="571200" y="3942000"/>
            <a:ext cx="7680000" cy="6731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sv-SE" sz="3000" kern="1200" baseline="0" dirty="0" smtClean="0">
                <a:solidFill>
                  <a:schemeClr val="bg1"/>
                </a:solidFill>
                <a:latin typeface="+mj-lt"/>
                <a:ea typeface="+mn-ea"/>
                <a:cs typeface="BentonSans Regular" panose="02000503000000020004" pitchFamily="50" charset="0"/>
              </a:defRPr>
            </a:lvl1pPr>
          </a:lstStyle>
          <a:p>
            <a:pPr lvl="0"/>
            <a:r>
              <a:rPr lang="sv-SE" err="1"/>
              <a:t>Insert</a:t>
            </a:r>
            <a:r>
              <a:rPr lang="sv-SE"/>
              <a:t> </a:t>
            </a:r>
            <a:r>
              <a:rPr lang="sv-SE" err="1"/>
              <a:t>Subtitle</a:t>
            </a:r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4125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Rak 7"/>
          <p:cNvCxnSpPr>
            <a:cxnSpLocks/>
          </p:cNvCxnSpPr>
          <p:nvPr userDrawn="1"/>
        </p:nvCxnSpPr>
        <p:spPr>
          <a:xfrm>
            <a:off x="589492" y="573847"/>
            <a:ext cx="8602133" cy="0"/>
          </a:xfrm>
          <a:prstGeom prst="line">
            <a:avLst/>
          </a:prstGeom>
          <a:ln w="9525" cmpd="sng">
            <a:solidFill>
              <a:srgbClr val="78787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_logoB" title="pic_logoB_gray"/>
          <p:cNvPicPr preferRelativeResize="0"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586383" y="427471"/>
            <a:ext cx="1458157" cy="22860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383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72" r:id="rId3"/>
    <p:sldLayoutId id="2147483674" r:id="rId4"/>
    <p:sldLayoutId id="2147483667" r:id="rId5"/>
    <p:sldLayoutId id="2147483670" r:id="rId6"/>
    <p:sldLayoutId id="2147483687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5858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objekt 8" title="pic_logoB_white"/>
          <p:cNvPicPr preferRelativeResize="0">
            <a:picLocks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9586383" y="426317"/>
            <a:ext cx="1458157" cy="22860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038600" y="635635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sv-SE"/>
          </a:p>
        </p:txBody>
      </p:sp>
      <p:cxnSp>
        <p:nvCxnSpPr>
          <p:cNvPr id="6" name="Rak 7">
            <a:extLst>
              <a:ext uri="{FF2B5EF4-FFF2-40B4-BE49-F238E27FC236}">
                <a16:creationId xmlns:a16="http://schemas.microsoft.com/office/drawing/2014/main" id="{1A33AFBF-8337-4847-AC5D-93973099FBDC}"/>
              </a:ext>
            </a:extLst>
          </p:cNvPr>
          <p:cNvCxnSpPr>
            <a:cxnSpLocks/>
          </p:cNvCxnSpPr>
          <p:nvPr userDrawn="1"/>
        </p:nvCxnSpPr>
        <p:spPr>
          <a:xfrm>
            <a:off x="589492" y="573847"/>
            <a:ext cx="8602133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26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4" r:id="rId2"/>
    <p:sldLayoutId id="2147483666" r:id="rId3"/>
    <p:sldLayoutId id="2147483673" r:id="rId4"/>
    <p:sldLayoutId id="2147483669" r:id="rId5"/>
    <p:sldLayoutId id="2147483688" r:id="rId6"/>
    <p:sldLayoutId id="2147483668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valer\Downloads\cost%20estimator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sv-SE"/>
              <a:t>HUSGRUPPEN </a:t>
            </a:r>
            <a:br>
              <a:rPr lang="sv-SE"/>
            </a:br>
            <a:r>
              <a:rPr lang="sv-SE"/>
              <a:t>FINAL PRESENTATION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sv-SE"/>
              <a:t>Group: mlproject</a:t>
            </a:r>
          </a:p>
          <a:p>
            <a:r>
              <a:rPr lang="sv-SE"/>
              <a:t>Machine Learning TMLS22</a:t>
            </a:r>
          </a:p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sv-SE"/>
              <a:t>Cost Estimation Project</a:t>
            </a:r>
          </a:p>
        </p:txBody>
      </p:sp>
    </p:spTree>
    <p:extLst>
      <p:ext uri="{BB962C8B-B14F-4D97-AF65-F5344CB8AC3E}">
        <p14:creationId xmlns:p14="http://schemas.microsoft.com/office/powerpoint/2010/main" val="3943000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2023E-C452-94F9-DB31-42AA611BD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BE0E-9778-7ADC-6946-47F256C1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00" y="1180800"/>
            <a:ext cx="9560818" cy="756000"/>
          </a:xfrm>
        </p:spPr>
        <p:txBody>
          <a:bodyPr lIns="91440" tIns="45720" rIns="91440" bIns="45720" anchor="t"/>
          <a:lstStyle/>
          <a:p>
            <a:r>
              <a:rPr lang="sv-SE" err="1">
                <a:cs typeface="Arial"/>
              </a:rPr>
              <a:t>Result</a:t>
            </a:r>
            <a:r>
              <a:rPr lang="sv-SE">
                <a:cs typeface="Arial"/>
              </a:rPr>
              <a:t>: final </a:t>
            </a:r>
            <a:r>
              <a:rPr lang="sv-SE" err="1">
                <a:cs typeface="Arial"/>
              </a:rPr>
              <a:t>model</a:t>
            </a:r>
            <a:r>
              <a:rPr lang="sv-SE">
                <a:cs typeface="Arial"/>
              </a:rPr>
              <a:t> </a:t>
            </a:r>
            <a:r>
              <a:rPr lang="sv-SE" err="1">
                <a:cs typeface="Arial"/>
              </a:rPr>
              <a:t>performance</a:t>
            </a:r>
            <a:endParaRPr lang="en-US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6BB1E-091B-1B77-74C6-E14BE9DFC36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pPr marL="341630" indent="-341630"/>
            <a:endParaRPr lang="sv-SE">
              <a:cs typeface="Arial"/>
            </a:endParaRPr>
          </a:p>
          <a:p>
            <a:pPr marL="341630" indent="-341630"/>
            <a:endParaRPr lang="sv-SE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7D7D5-35CD-D72E-88B0-E3429FF011B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59591" y="6300430"/>
            <a:ext cx="8952450" cy="504941"/>
          </a:xfrm>
        </p:spPr>
        <p:txBody>
          <a:bodyPr/>
          <a:lstStyle/>
          <a:p>
            <a:r>
              <a:rPr lang="sv-SE" sz="1400">
                <a:ea typeface="+mn-lt"/>
                <a:cs typeface="+mn-lt"/>
              </a:rPr>
              <a:t>The </a:t>
            </a:r>
            <a:r>
              <a:rPr lang="sv-SE" sz="1400" err="1">
                <a:ea typeface="+mn-lt"/>
                <a:cs typeface="+mn-lt"/>
              </a:rPr>
              <a:t>margin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err="1">
                <a:ea typeface="+mn-lt"/>
                <a:cs typeface="+mn-lt"/>
              </a:rPr>
              <a:t>of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err="1">
                <a:ea typeface="+mn-lt"/>
                <a:cs typeface="+mn-lt"/>
              </a:rPr>
              <a:t>error</a:t>
            </a:r>
            <a:r>
              <a:rPr lang="sv-SE" sz="1400">
                <a:ea typeface="+mn-lt"/>
                <a:cs typeface="+mn-lt"/>
              </a:rPr>
              <a:t>, </a:t>
            </a:r>
            <a:r>
              <a:rPr lang="sv-SE" sz="1400" err="1">
                <a:ea typeface="+mn-lt"/>
                <a:cs typeface="+mn-lt"/>
              </a:rPr>
              <a:t>based</a:t>
            </a:r>
            <a:r>
              <a:rPr lang="sv-SE" sz="1400">
                <a:ea typeface="+mn-lt"/>
                <a:cs typeface="+mn-lt"/>
              </a:rPr>
              <a:t> on the t-distribution, is </a:t>
            </a:r>
            <a:r>
              <a:rPr lang="sv-SE" sz="1400" b="1">
                <a:ea typeface="+mn-lt"/>
                <a:cs typeface="+mn-lt"/>
              </a:rPr>
              <a:t>167,592kr</a:t>
            </a:r>
            <a:r>
              <a:rPr lang="sv-SE" sz="1400">
                <a:ea typeface="+mn-lt"/>
                <a:cs typeface="+mn-lt"/>
              </a:rPr>
              <a:t>. </a:t>
            </a:r>
            <a:r>
              <a:rPr lang="sv-SE" sz="1400" err="1">
                <a:ea typeface="+mn-lt"/>
                <a:cs typeface="+mn-lt"/>
              </a:rPr>
              <a:t>Using</a:t>
            </a:r>
            <a:r>
              <a:rPr lang="sv-SE" sz="1400">
                <a:ea typeface="+mn-lt"/>
                <a:cs typeface="+mn-lt"/>
              </a:rPr>
              <a:t> a </a:t>
            </a:r>
            <a:r>
              <a:rPr lang="sv-SE" sz="1400" err="1">
                <a:ea typeface="+mn-lt"/>
                <a:cs typeface="+mn-lt"/>
              </a:rPr>
              <a:t>confidence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err="1">
                <a:ea typeface="+mn-lt"/>
                <a:cs typeface="+mn-lt"/>
              </a:rPr>
              <a:t>interval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err="1">
                <a:ea typeface="+mn-lt"/>
                <a:cs typeface="+mn-lt"/>
              </a:rPr>
              <a:t>extending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b="1">
                <a:ea typeface="+mn-lt"/>
                <a:cs typeface="+mn-lt"/>
              </a:rPr>
              <a:t>±</a:t>
            </a:r>
            <a:r>
              <a:rPr lang="sv-SE" sz="1400" b="1">
                <a:latin typeface="Consolas"/>
                <a:ea typeface="+mn-lt"/>
                <a:cs typeface="+mn-lt"/>
              </a:rPr>
              <a:t>167,565KR</a:t>
            </a:r>
            <a:r>
              <a:rPr lang="sv-SE" sz="1400">
                <a:ea typeface="+mn-lt"/>
                <a:cs typeface="+mn-lt"/>
              </a:rPr>
              <a:t>, the </a:t>
            </a:r>
            <a:r>
              <a:rPr lang="sv-SE" sz="1400" err="1">
                <a:ea typeface="+mn-lt"/>
                <a:cs typeface="+mn-lt"/>
              </a:rPr>
              <a:t>true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err="1">
                <a:ea typeface="+mn-lt"/>
                <a:cs typeface="+mn-lt"/>
              </a:rPr>
              <a:t>value</a:t>
            </a:r>
            <a:r>
              <a:rPr lang="sv-SE" sz="1400">
                <a:ea typeface="+mn-lt"/>
                <a:cs typeface="+mn-lt"/>
              </a:rPr>
              <a:t> falls </a:t>
            </a:r>
            <a:r>
              <a:rPr lang="sv-SE" sz="1400" err="1">
                <a:ea typeface="+mn-lt"/>
                <a:cs typeface="+mn-lt"/>
              </a:rPr>
              <a:t>within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err="1">
                <a:ea typeface="+mn-lt"/>
                <a:cs typeface="+mn-lt"/>
              </a:rPr>
              <a:t>this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err="1">
                <a:ea typeface="+mn-lt"/>
                <a:cs typeface="+mn-lt"/>
              </a:rPr>
              <a:t>range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b="1">
                <a:ea typeface="+mn-lt"/>
                <a:cs typeface="+mn-lt"/>
              </a:rPr>
              <a:t>81.82%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err="1">
                <a:ea typeface="+mn-lt"/>
                <a:cs typeface="+mn-lt"/>
              </a:rPr>
              <a:t>of</a:t>
            </a:r>
            <a:r>
              <a:rPr lang="sv-SE" sz="1400">
                <a:ea typeface="+mn-lt"/>
                <a:cs typeface="+mn-lt"/>
              </a:rPr>
              <a:t> the </a:t>
            </a:r>
            <a:r>
              <a:rPr lang="sv-SE" sz="1400" err="1">
                <a:ea typeface="+mn-lt"/>
                <a:cs typeface="+mn-lt"/>
              </a:rPr>
              <a:t>time</a:t>
            </a:r>
            <a:r>
              <a:rPr lang="sv-SE" sz="1400">
                <a:ea typeface="+mn-lt"/>
                <a:cs typeface="+mn-lt"/>
              </a:rPr>
              <a:t>.</a:t>
            </a:r>
            <a:endParaRPr lang="es-ES">
              <a:ea typeface="+mn-lt"/>
              <a:cs typeface="+mn-lt"/>
            </a:endParaRPr>
          </a:p>
        </p:txBody>
      </p:sp>
      <p:pic>
        <p:nvPicPr>
          <p:cNvPr id="6" name="Imagen 5" descr="Gráfico&#10;&#10;El contenido generado por inteligencia artificial puede ser incorrecto.">
            <a:extLst>
              <a:ext uri="{FF2B5EF4-FFF2-40B4-BE49-F238E27FC236}">
                <a16:creationId xmlns:a16="http://schemas.microsoft.com/office/drawing/2014/main" id="{E05DE52B-B6DC-37FE-D1CA-9F082E856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325" y="1654175"/>
            <a:ext cx="851535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36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23E2B-9122-B214-F10A-9C15E6FBB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CE3-316B-95CC-4FF0-A64F62FA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00" y="1180800"/>
            <a:ext cx="9560818" cy="756000"/>
          </a:xfrm>
        </p:spPr>
        <p:txBody>
          <a:bodyPr lIns="91440" tIns="45720" rIns="91440" bIns="45720" anchor="t"/>
          <a:lstStyle/>
          <a:p>
            <a:r>
              <a:rPr lang="sv-SE" err="1">
                <a:cs typeface="Arial"/>
              </a:rPr>
              <a:t>Result</a:t>
            </a:r>
            <a:r>
              <a:rPr lang="sv-SE">
                <a:cs typeface="Arial"/>
              </a:rPr>
              <a:t>: final </a:t>
            </a:r>
            <a:r>
              <a:rPr lang="sv-SE" err="1">
                <a:cs typeface="Arial"/>
              </a:rPr>
              <a:t>model</a:t>
            </a:r>
            <a:r>
              <a:rPr lang="sv-SE">
                <a:cs typeface="Arial"/>
              </a:rPr>
              <a:t> </a:t>
            </a:r>
            <a:r>
              <a:rPr lang="sv-SE" err="1">
                <a:cs typeface="Arial"/>
              </a:rPr>
              <a:t>performance</a:t>
            </a:r>
            <a:endParaRPr lang="en-US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9273B-ED2C-0D2C-02F4-C19AF8C528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pPr marL="341630" indent="-341630"/>
            <a:endParaRPr lang="sv-SE">
              <a:cs typeface="Arial"/>
            </a:endParaRPr>
          </a:p>
          <a:p>
            <a:pPr marL="341630" indent="-341630"/>
            <a:endParaRPr lang="sv-SE">
              <a:cs typeface="Arial"/>
            </a:endParaRPr>
          </a:p>
        </p:txBody>
      </p:sp>
      <p:pic>
        <p:nvPicPr>
          <p:cNvPr id="6" name="Imagen 5" descr="Tabla&#10;&#10;El contenido generado por inteligencia artificial puede ser incorrecto.">
            <a:extLst>
              <a:ext uri="{FF2B5EF4-FFF2-40B4-BE49-F238E27FC236}">
                <a16:creationId xmlns:a16="http://schemas.microsoft.com/office/drawing/2014/main" id="{BD1C18FC-D95F-AF1D-CE05-E7B379425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975" y="1714500"/>
            <a:ext cx="5981700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32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BA5E-A60D-D8F1-3B65-AA384B9C7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cs typeface="Arial"/>
              </a:rPr>
              <a:t>Result: Absolute error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98C0A-99AA-082C-AE65-778CCBB106D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945D1B-D245-8D86-142A-02E8F6319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8" y="2227749"/>
            <a:ext cx="10132219" cy="412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598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BC7EA-A774-CA53-33E5-66B341F2D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887A7-58A4-2D87-1D47-DDE82E6C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sv-SE" err="1">
                <a:cs typeface="Arial"/>
              </a:rPr>
              <a:t>Result</a:t>
            </a:r>
            <a:endParaRPr lang="en-US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7D803-B28D-C97E-F64D-175A626DEB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pPr marL="341630" indent="-341630"/>
            <a:endParaRPr lang="sv-SE">
              <a:cs typeface="Arial"/>
            </a:endParaRPr>
          </a:p>
          <a:p>
            <a:pPr marL="341630" indent="-341630"/>
            <a:endParaRPr lang="sv-SE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7009A-E060-3417-BB82-81DF8E6703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06398" y="3937531"/>
            <a:ext cx="8952450" cy="588831"/>
          </a:xfrm>
        </p:spPr>
        <p:txBody>
          <a:bodyPr/>
          <a:lstStyle/>
          <a:p>
            <a:r>
              <a:rPr lang="sv-SE" sz="1400" err="1">
                <a:ea typeface="+mn-lt"/>
                <a:cs typeface="+mn-lt"/>
              </a:rPr>
              <a:t>This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err="1">
                <a:ea typeface="+mn-lt"/>
                <a:cs typeface="+mn-lt"/>
              </a:rPr>
              <a:t>formula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err="1">
                <a:ea typeface="+mn-lt"/>
                <a:cs typeface="+mn-lt"/>
              </a:rPr>
              <a:t>can</a:t>
            </a:r>
            <a:r>
              <a:rPr lang="sv-SE" sz="1400">
                <a:ea typeface="+mn-lt"/>
                <a:cs typeface="+mn-lt"/>
              </a:rPr>
              <a:t> be </a:t>
            </a:r>
            <a:r>
              <a:rPr lang="sv-SE" sz="1400" err="1">
                <a:ea typeface="+mn-lt"/>
                <a:cs typeface="+mn-lt"/>
              </a:rPr>
              <a:t>used</a:t>
            </a:r>
            <a:r>
              <a:rPr lang="sv-SE" sz="1400">
                <a:ea typeface="+mn-lt"/>
                <a:cs typeface="+mn-lt"/>
              </a:rPr>
              <a:t> to </a:t>
            </a:r>
            <a:r>
              <a:rPr lang="sv-SE" sz="1400" err="1">
                <a:ea typeface="+mn-lt"/>
                <a:cs typeface="+mn-lt"/>
              </a:rPr>
              <a:t>calculate</a:t>
            </a:r>
            <a:r>
              <a:rPr lang="sv-SE" sz="1400">
                <a:ea typeface="+mn-lt"/>
                <a:cs typeface="+mn-lt"/>
              </a:rPr>
              <a:t> price_sek_excl_tax_incl_6_10, </a:t>
            </a:r>
            <a:r>
              <a:rPr lang="sv-SE" sz="1400" err="1">
                <a:ea typeface="+mn-lt"/>
                <a:cs typeface="+mn-lt"/>
              </a:rPr>
              <a:t>with</a:t>
            </a:r>
            <a:r>
              <a:rPr lang="sv-SE" sz="1400">
                <a:ea typeface="+mn-lt"/>
                <a:cs typeface="+mn-lt"/>
              </a:rPr>
              <a:t> an </a:t>
            </a:r>
            <a:r>
              <a:rPr lang="sv-SE" sz="1400" err="1">
                <a:ea typeface="+mn-lt"/>
                <a:cs typeface="+mn-lt"/>
              </a:rPr>
              <a:t>expected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err="1">
                <a:ea typeface="+mn-lt"/>
                <a:cs typeface="+mn-lt"/>
              </a:rPr>
              <a:t>Mean</a:t>
            </a:r>
            <a:r>
              <a:rPr lang="sv-SE" sz="1400">
                <a:ea typeface="+mn-lt"/>
                <a:cs typeface="+mn-lt"/>
              </a:rPr>
              <a:t> Absolute </a:t>
            </a:r>
            <a:r>
              <a:rPr lang="sv-SE" sz="1400" err="1">
                <a:ea typeface="+mn-lt"/>
                <a:cs typeface="+mn-lt"/>
              </a:rPr>
              <a:t>Error</a:t>
            </a:r>
            <a:r>
              <a:rPr lang="sv-SE" sz="1400">
                <a:ea typeface="+mn-lt"/>
                <a:cs typeface="+mn-lt"/>
              </a:rPr>
              <a:t> (MAE) </a:t>
            </a:r>
            <a:r>
              <a:rPr lang="sv-SE" sz="1400" err="1">
                <a:ea typeface="+mn-lt"/>
                <a:cs typeface="+mn-lt"/>
              </a:rPr>
              <a:t>of</a:t>
            </a:r>
            <a:r>
              <a:rPr lang="sv-SE" sz="1400">
                <a:ea typeface="+mn-lt"/>
                <a:cs typeface="+mn-lt"/>
              </a:rPr>
              <a:t> </a:t>
            </a:r>
            <a:r>
              <a:rPr lang="sv-SE" sz="1400" b="1">
                <a:ea typeface="+mn-lt"/>
                <a:cs typeface="+mn-lt"/>
              </a:rPr>
              <a:t>113,457.90 SEK</a:t>
            </a:r>
            <a:r>
              <a:rPr lang="sv-SE" sz="1400">
                <a:ea typeface="+mn-lt"/>
                <a:cs typeface="+mn-lt"/>
              </a:rPr>
              <a:t>.</a:t>
            </a:r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AF00F4D-D9E9-43E8-D0DB-AB4509F551F1}"/>
              </a:ext>
            </a:extLst>
          </p:cNvPr>
          <p:cNvSpPr txBox="1"/>
          <p:nvPr/>
        </p:nvSpPr>
        <p:spPr>
          <a:xfrm>
            <a:off x="2158767" y="4766345"/>
            <a:ext cx="844771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1400" err="1">
                <a:solidFill>
                  <a:srgbClr val="585858"/>
                </a:solidFill>
              </a:rPr>
              <a:t>Using</a:t>
            </a:r>
            <a:r>
              <a:rPr lang="sv-SE" sz="1400">
                <a:solidFill>
                  <a:srgbClr val="585858"/>
                </a:solidFill>
              </a:rPr>
              <a:t> a </a:t>
            </a:r>
            <a:r>
              <a:rPr lang="sv-SE" sz="1400" err="1">
                <a:solidFill>
                  <a:srgbClr val="585858"/>
                </a:solidFill>
              </a:rPr>
              <a:t>confidence</a:t>
            </a:r>
            <a:r>
              <a:rPr lang="sv-SE" sz="1400">
                <a:solidFill>
                  <a:srgbClr val="585858"/>
                </a:solidFill>
              </a:rPr>
              <a:t> </a:t>
            </a:r>
            <a:r>
              <a:rPr lang="sv-SE" sz="1400" err="1">
                <a:solidFill>
                  <a:srgbClr val="585858"/>
                </a:solidFill>
              </a:rPr>
              <a:t>interval</a:t>
            </a:r>
            <a:r>
              <a:rPr lang="sv-SE" sz="1400">
                <a:solidFill>
                  <a:srgbClr val="585858"/>
                </a:solidFill>
              </a:rPr>
              <a:t> </a:t>
            </a:r>
            <a:r>
              <a:rPr lang="sv-SE" sz="1400" err="1">
                <a:solidFill>
                  <a:srgbClr val="585858"/>
                </a:solidFill>
              </a:rPr>
              <a:t>extending</a:t>
            </a:r>
            <a:r>
              <a:rPr lang="sv-SE" sz="1400">
                <a:solidFill>
                  <a:srgbClr val="585858"/>
                </a:solidFill>
              </a:rPr>
              <a:t> </a:t>
            </a:r>
            <a:r>
              <a:rPr lang="sv-SE" sz="1400" b="1">
                <a:solidFill>
                  <a:srgbClr val="585858"/>
                </a:solidFill>
              </a:rPr>
              <a:t>±</a:t>
            </a:r>
            <a:r>
              <a:rPr lang="sv-SE" sz="1400" b="1">
                <a:solidFill>
                  <a:srgbClr val="585858"/>
                </a:solidFill>
                <a:latin typeface="Times New Roman"/>
                <a:ea typeface="+mn-lt"/>
                <a:cs typeface="+mn-lt"/>
              </a:rPr>
              <a:t>167,565kr</a:t>
            </a:r>
            <a:r>
              <a:rPr lang="sv-SE" sz="1400">
                <a:solidFill>
                  <a:srgbClr val="585858"/>
                </a:solidFill>
              </a:rPr>
              <a:t>, the </a:t>
            </a:r>
            <a:r>
              <a:rPr lang="sv-SE" sz="1400" err="1">
                <a:solidFill>
                  <a:srgbClr val="585858"/>
                </a:solidFill>
              </a:rPr>
              <a:t>true</a:t>
            </a:r>
            <a:r>
              <a:rPr lang="sv-SE" sz="1400">
                <a:solidFill>
                  <a:srgbClr val="585858"/>
                </a:solidFill>
              </a:rPr>
              <a:t> </a:t>
            </a:r>
            <a:r>
              <a:rPr lang="sv-SE" sz="1400" err="1">
                <a:solidFill>
                  <a:srgbClr val="585858"/>
                </a:solidFill>
              </a:rPr>
              <a:t>value</a:t>
            </a:r>
            <a:r>
              <a:rPr lang="sv-SE" sz="1400">
                <a:solidFill>
                  <a:srgbClr val="585858"/>
                </a:solidFill>
              </a:rPr>
              <a:t> falls </a:t>
            </a:r>
            <a:r>
              <a:rPr lang="sv-SE" sz="1400" err="1">
                <a:solidFill>
                  <a:srgbClr val="585858"/>
                </a:solidFill>
              </a:rPr>
              <a:t>within</a:t>
            </a:r>
            <a:r>
              <a:rPr lang="sv-SE" sz="1400">
                <a:solidFill>
                  <a:srgbClr val="585858"/>
                </a:solidFill>
              </a:rPr>
              <a:t> </a:t>
            </a:r>
            <a:r>
              <a:rPr lang="sv-SE" sz="1400" err="1">
                <a:solidFill>
                  <a:srgbClr val="585858"/>
                </a:solidFill>
              </a:rPr>
              <a:t>this</a:t>
            </a:r>
            <a:r>
              <a:rPr lang="sv-SE" sz="1400">
                <a:solidFill>
                  <a:srgbClr val="585858"/>
                </a:solidFill>
              </a:rPr>
              <a:t> </a:t>
            </a:r>
            <a:r>
              <a:rPr lang="sv-SE" sz="1400" err="1">
                <a:solidFill>
                  <a:srgbClr val="585858"/>
                </a:solidFill>
              </a:rPr>
              <a:t>range</a:t>
            </a:r>
            <a:r>
              <a:rPr lang="sv-SE" sz="1400">
                <a:solidFill>
                  <a:srgbClr val="585858"/>
                </a:solidFill>
              </a:rPr>
              <a:t> </a:t>
            </a:r>
            <a:r>
              <a:rPr lang="sv-SE" sz="1400" b="1">
                <a:solidFill>
                  <a:srgbClr val="585858"/>
                </a:solidFill>
              </a:rPr>
              <a:t>81.82%</a:t>
            </a:r>
            <a:r>
              <a:rPr lang="sv-SE" sz="1400">
                <a:solidFill>
                  <a:srgbClr val="585858"/>
                </a:solidFill>
              </a:rPr>
              <a:t> </a:t>
            </a:r>
            <a:r>
              <a:rPr lang="sv-SE" sz="1400" err="1">
                <a:solidFill>
                  <a:srgbClr val="585858"/>
                </a:solidFill>
              </a:rPr>
              <a:t>of</a:t>
            </a:r>
            <a:r>
              <a:rPr lang="sv-SE" sz="1400">
                <a:solidFill>
                  <a:srgbClr val="585858"/>
                </a:solidFill>
              </a:rPr>
              <a:t> the </a:t>
            </a:r>
            <a:r>
              <a:rPr lang="sv-SE" sz="1400" err="1">
                <a:solidFill>
                  <a:srgbClr val="585858"/>
                </a:solidFill>
              </a:rPr>
              <a:t>time</a:t>
            </a:r>
            <a:r>
              <a:rPr lang="sv-SE" sz="1400">
                <a:solidFill>
                  <a:srgbClr val="585858"/>
                </a:solidFill>
              </a:rPr>
              <a:t>.</a:t>
            </a:r>
            <a:r>
              <a:rPr lang="es-ES" sz="1400">
                <a:cs typeface="Times New Roman"/>
              </a:rPr>
              <a:t>​</a:t>
            </a:r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265659A-316B-478E-5E0E-A1BE2D573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" y="2905125"/>
            <a:ext cx="116586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9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211D1-6046-436B-E74E-8B2B54525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1467-7B65-699F-3F26-08009AA7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3458" y="720095"/>
            <a:ext cx="2080635" cy="756000"/>
          </a:xfrm>
        </p:spPr>
        <p:txBody>
          <a:bodyPr lIns="91440" tIns="45720" rIns="91440" bIns="45720" anchor="t"/>
          <a:lstStyle/>
          <a:p>
            <a:r>
              <a:rPr lang="sv-SE">
                <a:cs typeface="Arial"/>
              </a:rPr>
              <a:t>DEMO</a:t>
            </a:r>
            <a:endParaRPr lang="en-US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308A5-21E9-1768-6B68-AACF17679A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pPr marL="341630" indent="-341630"/>
            <a:endParaRPr lang="sv-SE">
              <a:cs typeface="Arial"/>
            </a:endParaRPr>
          </a:p>
          <a:p>
            <a:pPr marL="341630" indent="-341630"/>
            <a:endParaRPr lang="sv-SE">
              <a:cs typeface="Arial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6DAF20A-D4DA-2BBE-9D04-0D205B8317E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276102" y="1181160"/>
            <a:ext cx="8952450" cy="588831"/>
          </a:xfrm>
        </p:spPr>
        <p:txBody>
          <a:bodyPr/>
          <a:lstStyle/>
          <a:p>
            <a:r>
              <a:rPr lang="sv-SE" sz="1400">
                <a:ea typeface="+mn-lt"/>
                <a:cs typeface="+mn-lt"/>
                <a:hlinkClick r:id="rId3"/>
              </a:rPr>
              <a:t>Construction Cost Predictor</a:t>
            </a:r>
            <a:endParaRPr lang="en-US">
              <a:ea typeface="+mn-lt"/>
              <a:cs typeface="+mn-lt"/>
            </a:endParaRPr>
          </a:p>
        </p:txBody>
      </p:sp>
      <p:pic>
        <p:nvPicPr>
          <p:cNvPr id="4" name="Picture 3" descr="A screenshot of a home construction site&#10;&#10;AI-generated content may be incorrect.">
            <a:extLst>
              <a:ext uri="{FF2B5EF4-FFF2-40B4-BE49-F238E27FC236}">
                <a16:creationId xmlns:a16="http://schemas.microsoft.com/office/drawing/2014/main" id="{D6931100-51FA-DE19-74EB-8AF04F6C7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07" y="1756474"/>
            <a:ext cx="5206315" cy="4352441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5315E67-7972-7002-82B8-4595FD87DAD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765" t="17647" r="594" b="799"/>
          <a:stretch/>
        </p:blipFill>
        <p:spPr>
          <a:xfrm>
            <a:off x="5757294" y="2299878"/>
            <a:ext cx="6167372" cy="35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2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8503B-FB76-17F8-39A2-10CA73FD7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23B9-ED35-49EE-CAAD-CE11C496B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sv-SE" err="1">
                <a:latin typeface="Arial"/>
                <a:cs typeface="Arial"/>
              </a:rPr>
              <a:t>REcommendations</a:t>
            </a:r>
            <a:endParaRPr lang="fr-FR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62A70-09BA-8C6A-2048-D3F947419B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46120" y="2268111"/>
            <a:ext cx="8758767" cy="3268662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endParaRPr lang="sv-SE">
              <a:cs typeface="Arial"/>
            </a:endParaRPr>
          </a:p>
          <a:p>
            <a:pPr marL="341630" indent="-341630"/>
            <a:endParaRPr lang="sv-SE">
              <a:cs typeface="Arial"/>
            </a:endParaRPr>
          </a:p>
          <a:p>
            <a:pPr marL="341630" indent="-341630"/>
            <a:endParaRPr lang="sv-SE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D1008-11F9-8AE1-B0F1-5198F15589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19B80E1-BF92-147D-AFA4-72C9B0936543}"/>
              </a:ext>
            </a:extLst>
          </p:cNvPr>
          <p:cNvSpPr/>
          <p:nvPr/>
        </p:nvSpPr>
        <p:spPr>
          <a:xfrm>
            <a:off x="6901342" y="1938012"/>
            <a:ext cx="4237654" cy="1898553"/>
          </a:xfrm>
          <a:prstGeom prst="roundRect">
            <a:avLst/>
          </a:prstGeom>
          <a:solidFill>
            <a:srgbClr val="58585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>
                <a:latin typeface="Arial"/>
                <a:cs typeface="Times New Roman"/>
              </a:rPr>
              <a:t>IMPLEMENTATION IN PRODUCTION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190BAF0-D77F-D9FB-416C-B5483C4A2006}"/>
              </a:ext>
            </a:extLst>
          </p:cNvPr>
          <p:cNvSpPr/>
          <p:nvPr/>
        </p:nvSpPr>
        <p:spPr>
          <a:xfrm>
            <a:off x="926773" y="4289992"/>
            <a:ext cx="4237654" cy="1898553"/>
          </a:xfrm>
          <a:prstGeom prst="roundRect">
            <a:avLst/>
          </a:prstGeom>
          <a:solidFill>
            <a:srgbClr val="58585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000" b="1">
                <a:latin typeface="Arial"/>
                <a:cs typeface="Times New Roman"/>
              </a:rPr>
              <a:t>IMPROVE WITH MORE DATA</a:t>
            </a:r>
            <a:endParaRPr lang="fr-FR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74CE03F-839B-F391-573F-513934ADE864}"/>
              </a:ext>
            </a:extLst>
          </p:cNvPr>
          <p:cNvSpPr/>
          <p:nvPr/>
        </p:nvSpPr>
        <p:spPr>
          <a:xfrm>
            <a:off x="6901340" y="4288726"/>
            <a:ext cx="4237654" cy="1898553"/>
          </a:xfrm>
          <a:prstGeom prst="roundRect">
            <a:avLst/>
          </a:prstGeom>
          <a:solidFill>
            <a:srgbClr val="585858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000" b="1">
                <a:latin typeface="Arial"/>
                <a:cs typeface="Times New Roman"/>
              </a:rPr>
              <a:t>MAINTENANCE</a:t>
            </a:r>
            <a:endParaRPr lang="fr-FR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0F0B2E5-0D00-0987-EA1A-475C55A9FC0C}"/>
              </a:ext>
            </a:extLst>
          </p:cNvPr>
          <p:cNvSpPr/>
          <p:nvPr/>
        </p:nvSpPr>
        <p:spPr>
          <a:xfrm>
            <a:off x="926771" y="1936748"/>
            <a:ext cx="4237654" cy="1898553"/>
          </a:xfrm>
          <a:prstGeom prst="roundRect">
            <a:avLst/>
          </a:prstGeom>
          <a:solidFill>
            <a:srgbClr val="585858"/>
          </a:solidFill>
          <a:ln>
            <a:solidFill>
              <a:srgbClr val="585858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000" b="1">
                <a:latin typeface="Arial"/>
                <a:cs typeface="Times New Roman"/>
              </a:rPr>
              <a:t>TESTING AND VALIDATION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6533DBF-567D-33CB-714A-F2BC0D68A5F5}"/>
              </a:ext>
            </a:extLst>
          </p:cNvPr>
          <p:cNvCxnSpPr/>
          <p:nvPr/>
        </p:nvCxnSpPr>
        <p:spPr>
          <a:xfrm flipV="1">
            <a:off x="5175031" y="2836164"/>
            <a:ext cx="1728336" cy="7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226EA06-5DE2-9FC9-D7EB-B99F12289024}"/>
              </a:ext>
            </a:extLst>
          </p:cNvPr>
          <p:cNvCxnSpPr>
            <a:cxnSpLocks/>
          </p:cNvCxnSpPr>
          <p:nvPr/>
        </p:nvCxnSpPr>
        <p:spPr>
          <a:xfrm flipH="1">
            <a:off x="5075859" y="3637900"/>
            <a:ext cx="1849188" cy="761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59EAA18C-AC33-03D0-975D-B28E191B6E70}"/>
              </a:ext>
            </a:extLst>
          </p:cNvPr>
          <p:cNvCxnSpPr>
            <a:cxnSpLocks/>
          </p:cNvCxnSpPr>
          <p:nvPr/>
        </p:nvCxnSpPr>
        <p:spPr>
          <a:xfrm flipV="1">
            <a:off x="5175030" y="5238401"/>
            <a:ext cx="1728336" cy="74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185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7651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sv-SE">
                <a:cs typeface="Arial"/>
              </a:rPr>
              <a:t>Problem </a:t>
            </a:r>
            <a:r>
              <a:rPr lang="sv-SE" err="1">
                <a:cs typeface="Arial"/>
              </a:rPr>
              <a:t>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pPr marL="0" indent="0">
              <a:buNone/>
            </a:pPr>
            <a:r>
              <a:rPr lang="sv-SE" err="1">
                <a:ea typeface="+mj-lt"/>
                <a:cs typeface="+mj-lt"/>
              </a:rPr>
              <a:t>Currently</a:t>
            </a:r>
            <a:r>
              <a:rPr lang="sv-SE">
                <a:ea typeface="+mj-lt"/>
                <a:cs typeface="+mj-lt"/>
              </a:rPr>
              <a:t>, the </a:t>
            </a:r>
            <a:r>
              <a:rPr lang="sv-SE" err="1">
                <a:ea typeface="+mj-lt"/>
                <a:cs typeface="+mj-lt"/>
              </a:rPr>
              <a:t>company</a:t>
            </a:r>
            <a:r>
              <a:rPr lang="sv-SE">
                <a:ea typeface="+mj-lt"/>
                <a:cs typeface="+mj-lt"/>
              </a:rPr>
              <a:t> </a:t>
            </a:r>
            <a:r>
              <a:rPr lang="sv-SE" err="1">
                <a:ea typeface="+mj-lt"/>
                <a:cs typeface="+mj-lt"/>
              </a:rPr>
              <a:t>relies</a:t>
            </a:r>
            <a:r>
              <a:rPr lang="sv-SE">
                <a:ea typeface="+mj-lt"/>
                <a:cs typeface="+mj-lt"/>
              </a:rPr>
              <a:t> on a </a:t>
            </a:r>
            <a:r>
              <a:rPr lang="sv-SE" b="1">
                <a:ea typeface="+mj-lt"/>
                <a:cs typeface="+mj-lt"/>
              </a:rPr>
              <a:t>manual process to </a:t>
            </a:r>
            <a:r>
              <a:rPr lang="sv-SE" b="1" err="1">
                <a:ea typeface="+mj-lt"/>
                <a:cs typeface="+mj-lt"/>
              </a:rPr>
              <a:t>calculate</a:t>
            </a:r>
            <a:r>
              <a:rPr lang="sv-SE" b="1">
                <a:ea typeface="+mj-lt"/>
                <a:cs typeface="+mj-lt"/>
              </a:rPr>
              <a:t> </a:t>
            </a:r>
            <a:r>
              <a:rPr lang="sv-SE" b="1" err="1">
                <a:ea typeface="+mj-lt"/>
                <a:cs typeface="+mj-lt"/>
              </a:rPr>
              <a:t>cost</a:t>
            </a:r>
            <a:r>
              <a:rPr lang="sv-SE">
                <a:ea typeface="+mj-lt"/>
                <a:cs typeface="+mj-lt"/>
              </a:rPr>
              <a:t> </a:t>
            </a:r>
            <a:r>
              <a:rPr lang="sv-SE" err="1">
                <a:ea typeface="+mj-lt"/>
                <a:cs typeface="+mj-lt"/>
              </a:rPr>
              <a:t>estimates</a:t>
            </a:r>
            <a:r>
              <a:rPr lang="sv-SE">
                <a:ea typeface="+mj-lt"/>
                <a:cs typeface="+mj-lt"/>
              </a:rPr>
              <a:t> for </a:t>
            </a:r>
            <a:r>
              <a:rPr lang="sv-SE" err="1">
                <a:ea typeface="+mj-lt"/>
                <a:cs typeface="+mj-lt"/>
              </a:rPr>
              <a:t>customers</a:t>
            </a:r>
            <a:r>
              <a:rPr lang="sv-SE">
                <a:ea typeface="+mj-lt"/>
                <a:cs typeface="+mj-lt"/>
              </a:rPr>
              <a:t>. </a:t>
            </a:r>
            <a:r>
              <a:rPr lang="sv-SE" err="1">
                <a:ea typeface="+mj-lt"/>
                <a:cs typeface="+mj-lt"/>
              </a:rPr>
              <a:t>This</a:t>
            </a:r>
            <a:r>
              <a:rPr lang="sv-SE">
                <a:ea typeface="+mj-lt"/>
                <a:cs typeface="+mj-lt"/>
              </a:rPr>
              <a:t> process is not </a:t>
            </a:r>
            <a:r>
              <a:rPr lang="sv-SE" err="1">
                <a:ea typeface="+mj-lt"/>
                <a:cs typeface="+mj-lt"/>
              </a:rPr>
              <a:t>only</a:t>
            </a:r>
            <a:r>
              <a:rPr lang="sv-SE" b="1">
                <a:ea typeface="+mj-lt"/>
                <a:cs typeface="+mj-lt"/>
              </a:rPr>
              <a:t> </a:t>
            </a:r>
            <a:r>
              <a:rPr lang="sv-SE" b="1" err="1">
                <a:ea typeface="+mj-lt"/>
                <a:cs typeface="+mj-lt"/>
              </a:rPr>
              <a:t>time-consuming</a:t>
            </a:r>
            <a:r>
              <a:rPr lang="sv-SE" b="1">
                <a:ea typeface="+mj-lt"/>
                <a:cs typeface="+mj-lt"/>
              </a:rPr>
              <a:t> </a:t>
            </a:r>
            <a:r>
              <a:rPr lang="sv-SE" err="1">
                <a:ea typeface="+mj-lt"/>
                <a:cs typeface="+mj-lt"/>
              </a:rPr>
              <a:t>but</a:t>
            </a:r>
            <a:r>
              <a:rPr lang="sv-SE">
                <a:ea typeface="+mj-lt"/>
                <a:cs typeface="+mj-lt"/>
              </a:rPr>
              <a:t> </a:t>
            </a:r>
            <a:r>
              <a:rPr lang="sv-SE" err="1">
                <a:ea typeface="+mj-lt"/>
                <a:cs typeface="+mj-lt"/>
              </a:rPr>
              <a:t>also</a:t>
            </a:r>
            <a:r>
              <a:rPr lang="sv-SE">
                <a:ea typeface="+mj-lt"/>
                <a:cs typeface="+mj-lt"/>
              </a:rPr>
              <a:t> </a:t>
            </a:r>
            <a:r>
              <a:rPr lang="sv-SE" b="1" err="1">
                <a:ea typeface="+mj-lt"/>
                <a:cs typeface="+mj-lt"/>
              </a:rPr>
              <a:t>prone</a:t>
            </a:r>
            <a:r>
              <a:rPr lang="sv-SE" b="1">
                <a:ea typeface="+mj-lt"/>
                <a:cs typeface="+mj-lt"/>
              </a:rPr>
              <a:t> to human </a:t>
            </a:r>
            <a:r>
              <a:rPr lang="sv-SE" b="1" err="1">
                <a:ea typeface="+mj-lt"/>
                <a:cs typeface="+mj-lt"/>
              </a:rPr>
              <a:t>error</a:t>
            </a:r>
            <a:r>
              <a:rPr lang="sv-SE" b="1">
                <a:ea typeface="+mj-lt"/>
                <a:cs typeface="+mj-lt"/>
              </a:rPr>
              <a:t> and </a:t>
            </a:r>
            <a:r>
              <a:rPr lang="sv-SE" b="1" err="1">
                <a:ea typeface="+mj-lt"/>
                <a:cs typeface="+mj-lt"/>
              </a:rPr>
              <a:t>inconsistencies</a:t>
            </a:r>
            <a:r>
              <a:rPr lang="sv-SE">
                <a:ea typeface="+mj-lt"/>
                <a:cs typeface="+mj-lt"/>
              </a:rPr>
              <a:t>.</a:t>
            </a:r>
          </a:p>
          <a:p>
            <a:pPr marL="0" indent="0">
              <a:buNone/>
            </a:pPr>
            <a:endParaRPr lang="sv-SE">
              <a:ea typeface="+mj-lt"/>
              <a:cs typeface="+mj-lt"/>
            </a:endParaRPr>
          </a:p>
          <a:p>
            <a:pPr marL="0" indent="0">
              <a:buNone/>
            </a:pPr>
            <a:r>
              <a:rPr lang="sv-SE">
                <a:ea typeface="+mj-lt"/>
                <a:cs typeface="+mj-lt"/>
              </a:rPr>
              <a:t>To </a:t>
            </a:r>
            <a:r>
              <a:rPr lang="sv-SE" err="1">
                <a:ea typeface="+mj-lt"/>
                <a:cs typeface="+mj-lt"/>
              </a:rPr>
              <a:t>enhance</a:t>
            </a:r>
            <a:r>
              <a:rPr lang="sv-SE">
                <a:ea typeface="+mj-lt"/>
                <a:cs typeface="+mj-lt"/>
              </a:rPr>
              <a:t> </a:t>
            </a:r>
            <a:r>
              <a:rPr lang="sv-SE" err="1">
                <a:ea typeface="+mj-lt"/>
                <a:cs typeface="+mj-lt"/>
              </a:rPr>
              <a:t>efficiency</a:t>
            </a:r>
            <a:r>
              <a:rPr lang="sv-SE">
                <a:ea typeface="+mj-lt"/>
                <a:cs typeface="+mj-lt"/>
              </a:rPr>
              <a:t> and </a:t>
            </a:r>
            <a:r>
              <a:rPr lang="sv-SE" err="1">
                <a:ea typeface="+mj-lt"/>
                <a:cs typeface="+mj-lt"/>
              </a:rPr>
              <a:t>customer</a:t>
            </a:r>
            <a:r>
              <a:rPr lang="sv-SE">
                <a:ea typeface="+mj-lt"/>
                <a:cs typeface="+mj-lt"/>
              </a:rPr>
              <a:t> </a:t>
            </a:r>
            <a:r>
              <a:rPr lang="sv-SE" err="1">
                <a:ea typeface="+mj-lt"/>
                <a:cs typeface="+mj-lt"/>
              </a:rPr>
              <a:t>experience</a:t>
            </a:r>
            <a:r>
              <a:rPr lang="sv-SE">
                <a:ea typeface="+mj-lt"/>
                <a:cs typeface="+mj-lt"/>
              </a:rPr>
              <a:t>, </a:t>
            </a:r>
            <a:r>
              <a:rPr lang="sv-SE" err="1">
                <a:ea typeface="+mj-lt"/>
                <a:cs typeface="+mj-lt"/>
              </a:rPr>
              <a:t>we</a:t>
            </a:r>
            <a:r>
              <a:rPr lang="sv-SE">
                <a:ea typeface="+mj-lt"/>
                <a:cs typeface="+mj-lt"/>
              </a:rPr>
              <a:t> </a:t>
            </a:r>
            <a:r>
              <a:rPr lang="sv-SE" err="1">
                <a:ea typeface="+mj-lt"/>
                <a:cs typeface="+mj-lt"/>
              </a:rPr>
              <a:t>want</a:t>
            </a:r>
            <a:r>
              <a:rPr lang="sv-SE">
                <a:ea typeface="+mj-lt"/>
                <a:cs typeface="+mj-lt"/>
              </a:rPr>
              <a:t> to </a:t>
            </a:r>
            <a:r>
              <a:rPr lang="sv-SE" err="1">
                <a:ea typeface="+mj-lt"/>
                <a:cs typeface="+mj-lt"/>
              </a:rPr>
              <a:t>i</a:t>
            </a:r>
            <a:r>
              <a:rPr lang="sv-SE" b="1" err="1">
                <a:ea typeface="+mj-lt"/>
                <a:cs typeface="+mj-lt"/>
              </a:rPr>
              <a:t>mplement</a:t>
            </a:r>
            <a:r>
              <a:rPr lang="sv-SE" b="1">
                <a:ea typeface="+mj-lt"/>
                <a:cs typeface="+mj-lt"/>
              </a:rPr>
              <a:t> an AI-driven solution </a:t>
            </a:r>
            <a:r>
              <a:rPr lang="sv-SE" b="1" err="1">
                <a:ea typeface="+mj-lt"/>
                <a:cs typeface="+mj-lt"/>
              </a:rPr>
              <a:t>that</a:t>
            </a:r>
            <a:r>
              <a:rPr lang="sv-SE" b="1">
                <a:ea typeface="+mj-lt"/>
                <a:cs typeface="+mj-lt"/>
              </a:rPr>
              <a:t> </a:t>
            </a:r>
            <a:r>
              <a:rPr lang="sv-SE" b="1" err="1">
                <a:ea typeface="+mj-lt"/>
                <a:cs typeface="+mj-lt"/>
              </a:rPr>
              <a:t>automates</a:t>
            </a:r>
            <a:r>
              <a:rPr lang="sv-SE" b="1">
                <a:ea typeface="+mj-lt"/>
                <a:cs typeface="+mj-lt"/>
              </a:rPr>
              <a:t> the </a:t>
            </a:r>
            <a:r>
              <a:rPr lang="sv-SE" b="1" err="1">
                <a:ea typeface="+mj-lt"/>
                <a:cs typeface="+mj-lt"/>
              </a:rPr>
              <a:t>cost</a:t>
            </a:r>
            <a:r>
              <a:rPr lang="sv-SE" b="1">
                <a:ea typeface="+mj-lt"/>
                <a:cs typeface="+mj-lt"/>
              </a:rPr>
              <a:t> </a:t>
            </a:r>
            <a:r>
              <a:rPr lang="sv-SE" b="1" err="1">
                <a:ea typeface="+mj-lt"/>
                <a:cs typeface="+mj-lt"/>
              </a:rPr>
              <a:t>estimation</a:t>
            </a:r>
            <a:r>
              <a:rPr lang="sv-SE" b="1">
                <a:ea typeface="+mj-lt"/>
                <a:cs typeface="+mj-lt"/>
              </a:rPr>
              <a:t> process</a:t>
            </a:r>
            <a:r>
              <a:rPr lang="sv-SE">
                <a:ea typeface="+mj-lt"/>
                <a:cs typeface="+mj-lt"/>
              </a:rPr>
              <a:t> by </a:t>
            </a:r>
            <a:r>
              <a:rPr lang="sv-SE" err="1">
                <a:ea typeface="+mj-lt"/>
                <a:cs typeface="+mj-lt"/>
              </a:rPr>
              <a:t>asking</a:t>
            </a:r>
            <a:r>
              <a:rPr lang="sv-SE">
                <a:ea typeface="+mj-lt"/>
                <a:cs typeface="+mj-lt"/>
              </a:rPr>
              <a:t> </a:t>
            </a:r>
            <a:r>
              <a:rPr lang="sv-SE" err="1">
                <a:ea typeface="+mj-lt"/>
                <a:cs typeface="+mj-lt"/>
              </a:rPr>
              <a:t>customers</a:t>
            </a:r>
            <a:r>
              <a:rPr lang="sv-SE">
                <a:ea typeface="+mj-lt"/>
                <a:cs typeface="+mj-lt"/>
              </a:rPr>
              <a:t> input parameters </a:t>
            </a:r>
            <a:r>
              <a:rPr lang="sv-SE" err="1">
                <a:ea typeface="+mj-lt"/>
                <a:cs typeface="+mj-lt"/>
              </a:rPr>
              <a:t>such</a:t>
            </a:r>
            <a:r>
              <a:rPr lang="sv-SE">
                <a:ea typeface="+mj-lt"/>
                <a:cs typeface="+mj-lt"/>
              </a:rPr>
              <a:t> as </a:t>
            </a:r>
            <a:r>
              <a:rPr lang="sv-SE" err="1">
                <a:ea typeface="+mj-lt"/>
                <a:cs typeface="+mj-lt"/>
              </a:rPr>
              <a:t>wall</a:t>
            </a:r>
            <a:r>
              <a:rPr lang="sv-SE">
                <a:ea typeface="+mj-lt"/>
                <a:cs typeface="+mj-lt"/>
              </a:rPr>
              <a:t> area, </a:t>
            </a:r>
            <a:r>
              <a:rPr lang="sv-SE" err="1">
                <a:ea typeface="+mj-lt"/>
                <a:cs typeface="+mj-lt"/>
              </a:rPr>
              <a:t>roof</a:t>
            </a:r>
            <a:r>
              <a:rPr lang="sv-SE">
                <a:ea typeface="+mj-lt"/>
                <a:cs typeface="+mj-lt"/>
              </a:rPr>
              <a:t> area, </a:t>
            </a:r>
            <a:r>
              <a:rPr lang="sv-SE" err="1">
                <a:ea typeface="+mj-lt"/>
                <a:cs typeface="+mj-lt"/>
              </a:rPr>
              <a:t>location</a:t>
            </a:r>
            <a:r>
              <a:rPr lang="sv-SE">
                <a:ea typeface="+mj-lt"/>
                <a:cs typeface="+mj-lt"/>
              </a:rPr>
              <a:t>, etc.</a:t>
            </a:r>
          </a:p>
          <a:p>
            <a:pPr marL="341630" indent="-341630"/>
            <a:endParaRPr lang="sv-SE">
              <a:cs typeface="Arial"/>
            </a:endParaRPr>
          </a:p>
          <a:p>
            <a:pPr marL="341630" indent="-341630"/>
            <a:endParaRPr lang="sv-SE"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415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A1D44-BD14-C99A-4BFC-268617955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F777-16A4-8486-7AC7-AD9C35AB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sv-SE">
                <a:cs typeface="Arial"/>
              </a:rPr>
              <a:t>OUR INVESTIGATION Approach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86679-1D8A-E09D-154D-9B9BB4C00E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1290F4-1BE8-FC8A-B56E-236E726DA307}"/>
              </a:ext>
            </a:extLst>
          </p:cNvPr>
          <p:cNvSpPr/>
          <p:nvPr/>
        </p:nvSpPr>
        <p:spPr>
          <a:xfrm>
            <a:off x="700282" y="2052018"/>
            <a:ext cx="2833567" cy="184345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858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sv-SE" sz="1200" b="1">
                <a:solidFill>
                  <a:srgbClr val="585858"/>
                </a:solidFill>
                <a:latin typeface="Arial"/>
                <a:cs typeface="Arial"/>
              </a:rPr>
              <a:t>Data </a:t>
            </a:r>
            <a:r>
              <a:rPr lang="sv-SE" sz="1200" b="1" err="1">
                <a:solidFill>
                  <a:srgbClr val="585858"/>
                </a:solidFill>
                <a:latin typeface="Arial"/>
                <a:cs typeface="Arial"/>
              </a:rPr>
              <a:t>Understanding</a:t>
            </a:r>
            <a:r>
              <a:rPr lang="sv-SE" sz="1200" b="1">
                <a:solidFill>
                  <a:srgbClr val="585858"/>
                </a:solidFill>
                <a:latin typeface="Arial"/>
                <a:cs typeface="Arial"/>
              </a:rPr>
              <a:t> and Preparation</a:t>
            </a:r>
            <a:endParaRPr lang="en-US" sz="1200" b="1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Examine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the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dataset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and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analyse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the distribution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key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features</a:t>
            </a:r>
            <a:endParaRPr lang="en-US" sz="120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Identify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important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feature and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assess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multicollinearity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between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features</a:t>
            </a:r>
            <a:endParaRPr lang="en-US" sz="12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A880E5-CAA5-44BB-BE14-DA885A0F3D34}"/>
              </a:ext>
            </a:extLst>
          </p:cNvPr>
          <p:cNvSpPr/>
          <p:nvPr/>
        </p:nvSpPr>
        <p:spPr>
          <a:xfrm>
            <a:off x="4280244" y="2052017"/>
            <a:ext cx="2833567" cy="184345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858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sv-SE" sz="1200" b="1">
                <a:solidFill>
                  <a:srgbClr val="585858"/>
                </a:solidFill>
                <a:latin typeface="Arial"/>
                <a:cs typeface="Arial"/>
              </a:rPr>
              <a:t>2. Data </a:t>
            </a:r>
            <a:r>
              <a:rPr lang="sv-SE" sz="1200" b="1" err="1">
                <a:solidFill>
                  <a:srgbClr val="585858"/>
                </a:solidFill>
                <a:latin typeface="Arial"/>
                <a:cs typeface="Arial"/>
              </a:rPr>
              <a:t>Augmentation</a:t>
            </a:r>
            <a:endParaRPr lang="sv-SE" sz="1200" b="1">
              <a:solidFill>
                <a:srgbClr val="585858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Apply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noise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addition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techniques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to synthetic data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points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Ensure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augmented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data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maintains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the original feature distribution and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validate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augmented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data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3BCA1B-357C-7619-8471-92A406B4970C}"/>
              </a:ext>
            </a:extLst>
          </p:cNvPr>
          <p:cNvSpPr/>
          <p:nvPr/>
        </p:nvSpPr>
        <p:spPr>
          <a:xfrm>
            <a:off x="7860206" y="2052018"/>
            <a:ext cx="2833567" cy="184345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858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sv-SE" sz="1200" b="1">
                <a:solidFill>
                  <a:srgbClr val="585858"/>
                </a:solidFill>
                <a:latin typeface="Arial"/>
                <a:cs typeface="Arial"/>
              </a:rPr>
              <a:t>3. </a:t>
            </a:r>
            <a:r>
              <a:rPr lang="sv-SE" sz="1200" b="1" err="1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lang="sv-SE" sz="120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sv-SE" sz="1200" b="1" err="1">
                <a:solidFill>
                  <a:srgbClr val="585858"/>
                </a:solidFill>
                <a:latin typeface="Arial"/>
                <a:cs typeface="Arial"/>
              </a:rPr>
              <a:t>Exploration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-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Train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a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baseline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linear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regression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and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apply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feature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normalisation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Explore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such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as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linear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regression, SVM, XGB and MLP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5822B3F-F790-343A-3901-F524A9CC6322}"/>
              </a:ext>
            </a:extLst>
          </p:cNvPr>
          <p:cNvSpPr/>
          <p:nvPr/>
        </p:nvSpPr>
        <p:spPr>
          <a:xfrm>
            <a:off x="6235564" y="4237376"/>
            <a:ext cx="2833567" cy="184345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858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sv-SE" sz="1200" b="1">
                <a:solidFill>
                  <a:srgbClr val="585858"/>
                </a:solidFill>
                <a:latin typeface="Arial"/>
                <a:cs typeface="Arial"/>
              </a:rPr>
              <a:t>4. </a:t>
            </a:r>
            <a:r>
              <a:rPr lang="sv-SE" sz="1200" b="1" err="1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lang="sv-SE" sz="1200" b="1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sv-SE" sz="1200" b="1" err="1">
                <a:solidFill>
                  <a:srgbClr val="585858"/>
                </a:solidFill>
                <a:latin typeface="Arial"/>
                <a:cs typeface="Arial"/>
              </a:rPr>
              <a:t>Evaluation</a:t>
            </a:r>
            <a:endParaRPr lang="sv-SE" sz="1200" b="1">
              <a:solidFill>
                <a:srgbClr val="585858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Use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MAE and R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Squared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to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assess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overall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fit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-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Apply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k-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fold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cross-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validation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to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ensure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generalisability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69E9ED6-3991-9E63-FBFC-44CFA128773F}"/>
              </a:ext>
            </a:extLst>
          </p:cNvPr>
          <p:cNvSpPr/>
          <p:nvPr/>
        </p:nvSpPr>
        <p:spPr>
          <a:xfrm>
            <a:off x="2626848" y="4237376"/>
            <a:ext cx="2833567" cy="1843457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5858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sv-SE" sz="1200" b="1">
                <a:solidFill>
                  <a:srgbClr val="585858"/>
                </a:solidFill>
                <a:latin typeface="Arial"/>
                <a:cs typeface="Arial"/>
              </a:rPr>
              <a:t>5. </a:t>
            </a:r>
            <a:r>
              <a:rPr lang="sv-SE" sz="1200" b="1" err="1">
                <a:solidFill>
                  <a:srgbClr val="585858"/>
                </a:solidFill>
                <a:latin typeface="Arial"/>
                <a:cs typeface="Arial"/>
              </a:rPr>
              <a:t>Result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-Construction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of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equation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using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the best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model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to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estimate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construction</a:t>
            </a:r>
            <a:r>
              <a:rPr lang="sv-SE" sz="120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lang="sv-SE" sz="1200" err="1">
                <a:solidFill>
                  <a:srgbClr val="585858"/>
                </a:solidFill>
                <a:latin typeface="Arial"/>
                <a:cs typeface="Arial"/>
              </a:rPr>
              <a:t>cost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27BC95-F88F-9E30-AF7B-A37CE6398A01}"/>
              </a:ext>
            </a:extLst>
          </p:cNvPr>
          <p:cNvCxnSpPr/>
          <p:nvPr/>
        </p:nvCxnSpPr>
        <p:spPr>
          <a:xfrm flipV="1">
            <a:off x="3541388" y="2968745"/>
            <a:ext cx="727021" cy="266"/>
          </a:xfrm>
          <a:prstGeom prst="straightConnector1">
            <a:avLst/>
          </a:prstGeom>
          <a:ln w="28575">
            <a:solidFill>
              <a:srgbClr val="5858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A5448C-854B-BA64-2840-073DA32383E6}"/>
              </a:ext>
            </a:extLst>
          </p:cNvPr>
          <p:cNvCxnSpPr>
            <a:cxnSpLocks/>
          </p:cNvCxnSpPr>
          <p:nvPr/>
        </p:nvCxnSpPr>
        <p:spPr>
          <a:xfrm flipV="1">
            <a:off x="7121350" y="2968744"/>
            <a:ext cx="727021" cy="266"/>
          </a:xfrm>
          <a:prstGeom prst="straightConnector1">
            <a:avLst/>
          </a:prstGeom>
          <a:ln w="28575">
            <a:solidFill>
              <a:srgbClr val="5858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2901BD-7564-488D-BE90-5C9D1CEF70EC}"/>
              </a:ext>
            </a:extLst>
          </p:cNvPr>
          <p:cNvCxnSpPr>
            <a:cxnSpLocks/>
          </p:cNvCxnSpPr>
          <p:nvPr/>
        </p:nvCxnSpPr>
        <p:spPr>
          <a:xfrm flipH="1">
            <a:off x="9070448" y="3909790"/>
            <a:ext cx="755721" cy="1233843"/>
          </a:xfrm>
          <a:prstGeom prst="straightConnector1">
            <a:avLst/>
          </a:prstGeom>
          <a:ln w="28575">
            <a:solidFill>
              <a:srgbClr val="5858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C6B67F-005E-9E16-7D41-D51083E3D2C3}"/>
              </a:ext>
            </a:extLst>
          </p:cNvPr>
          <p:cNvCxnSpPr>
            <a:cxnSpLocks/>
          </p:cNvCxnSpPr>
          <p:nvPr/>
        </p:nvCxnSpPr>
        <p:spPr>
          <a:xfrm flipH="1" flipV="1">
            <a:off x="5461728" y="5168480"/>
            <a:ext cx="782603" cy="264"/>
          </a:xfrm>
          <a:prstGeom prst="straightConnector1">
            <a:avLst/>
          </a:prstGeom>
          <a:ln w="28575">
            <a:solidFill>
              <a:srgbClr val="58585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162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88B28-2B26-7B16-49C8-F52C26228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A2FC4-1392-9EDA-8CF3-59E6D0B7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sv-SE" err="1">
                <a:cs typeface="Arial"/>
              </a:rPr>
              <a:t>Evaluation</a:t>
            </a:r>
            <a:r>
              <a:rPr lang="sv-SE">
                <a:cs typeface="Arial"/>
              </a:rPr>
              <a:t> </a:t>
            </a:r>
            <a:r>
              <a:rPr lang="sv-SE" err="1">
                <a:cs typeface="Arial"/>
              </a:rPr>
              <a:t>Procedure</a:t>
            </a:r>
            <a:endParaRPr lang="en-US" err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AC5F1-BDA8-A98B-E8E4-EB49424640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898783" y="6104687"/>
            <a:ext cx="4114800" cy="365125"/>
          </a:xfrm>
        </p:spPr>
        <p:txBody>
          <a:bodyPr/>
          <a:lstStyle/>
          <a:p>
            <a:r>
              <a:rPr lang="sv-SE" err="1">
                <a:cs typeface="Times New Roman"/>
              </a:rPr>
              <a:t>Description</a:t>
            </a:r>
            <a:r>
              <a:rPr lang="sv-SE">
                <a:cs typeface="Times New Roman"/>
              </a:rPr>
              <a:t> </a:t>
            </a:r>
            <a:r>
              <a:rPr lang="sv-SE" err="1">
                <a:cs typeface="Times New Roman"/>
              </a:rPr>
              <a:t>of</a:t>
            </a:r>
            <a:r>
              <a:rPr lang="sv-SE">
                <a:cs typeface="Times New Roman"/>
              </a:rPr>
              <a:t> the </a:t>
            </a:r>
            <a:r>
              <a:rPr lang="sv-SE" err="1">
                <a:cs typeface="Times New Roman"/>
              </a:rPr>
              <a:t>evaluation</a:t>
            </a:r>
            <a:r>
              <a:rPr lang="sv-SE">
                <a:cs typeface="Times New Roman"/>
              </a:rPr>
              <a:t> process.</a:t>
            </a:r>
          </a:p>
        </p:txBody>
      </p:sp>
      <p:sp>
        <p:nvSpPr>
          <p:cNvPr id="6" name="Google Shape;292;p37">
            <a:extLst>
              <a:ext uri="{FF2B5EF4-FFF2-40B4-BE49-F238E27FC236}">
                <a16:creationId xmlns:a16="http://schemas.microsoft.com/office/drawing/2014/main" id="{CA50A1EC-A4CE-6572-C74C-B33091EBDA1F}"/>
              </a:ext>
            </a:extLst>
          </p:cNvPr>
          <p:cNvSpPr/>
          <p:nvPr/>
        </p:nvSpPr>
        <p:spPr>
          <a:xfrm>
            <a:off x="105212" y="3572360"/>
            <a:ext cx="638779" cy="425853"/>
          </a:xfrm>
          <a:prstGeom prst="flowChartMagneticDisk">
            <a:avLst/>
          </a:prstGeom>
          <a:solidFill>
            <a:srgbClr val="9FC5E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PRE-PROCESSED</a:t>
            </a:r>
            <a:endParaRPr lang="es-ES"/>
          </a:p>
        </p:txBody>
      </p:sp>
      <p:sp>
        <p:nvSpPr>
          <p:cNvPr id="10" name="Google Shape;296;p37">
            <a:extLst>
              <a:ext uri="{FF2B5EF4-FFF2-40B4-BE49-F238E27FC236}">
                <a16:creationId xmlns:a16="http://schemas.microsoft.com/office/drawing/2014/main" id="{5039C89F-B794-4F43-4C30-CC16ABCC9AC0}"/>
              </a:ext>
            </a:extLst>
          </p:cNvPr>
          <p:cNvSpPr/>
          <p:nvPr/>
        </p:nvSpPr>
        <p:spPr>
          <a:xfrm>
            <a:off x="2078652" y="3079798"/>
            <a:ext cx="1020900" cy="232900"/>
          </a:xfrm>
          <a:prstGeom prst="flowChartMagneticDisk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RAW DATA (1)</a:t>
            </a:r>
            <a:endParaRPr sz="6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297;p37">
            <a:extLst>
              <a:ext uri="{FF2B5EF4-FFF2-40B4-BE49-F238E27FC236}">
                <a16:creationId xmlns:a16="http://schemas.microsoft.com/office/drawing/2014/main" id="{A5C49085-74E0-B7B5-DEA6-67CCCD4D67A3}"/>
              </a:ext>
            </a:extLst>
          </p:cNvPr>
          <p:cNvSpPr/>
          <p:nvPr/>
        </p:nvSpPr>
        <p:spPr>
          <a:xfrm>
            <a:off x="2075741" y="3368536"/>
            <a:ext cx="1020900" cy="232900"/>
          </a:xfrm>
          <a:prstGeom prst="flowChartMagneticDisk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RAW DATA (2)</a:t>
            </a:r>
            <a:endParaRPr sz="6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" name="Google Shape;298;p37">
            <a:extLst>
              <a:ext uri="{FF2B5EF4-FFF2-40B4-BE49-F238E27FC236}">
                <a16:creationId xmlns:a16="http://schemas.microsoft.com/office/drawing/2014/main" id="{840056D1-6072-4FA6-EA1A-28FC7FC26BC6}"/>
              </a:ext>
            </a:extLst>
          </p:cNvPr>
          <p:cNvSpPr/>
          <p:nvPr/>
        </p:nvSpPr>
        <p:spPr>
          <a:xfrm>
            <a:off x="3232890" y="3083036"/>
            <a:ext cx="1020900" cy="232900"/>
          </a:xfrm>
          <a:prstGeom prst="flowChartMagneticDisk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RAW DATA (3)</a:t>
            </a:r>
            <a:endParaRPr sz="6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299;p37">
            <a:extLst>
              <a:ext uri="{FF2B5EF4-FFF2-40B4-BE49-F238E27FC236}">
                <a16:creationId xmlns:a16="http://schemas.microsoft.com/office/drawing/2014/main" id="{DF5BB77F-E085-B739-B2F4-49DDF3E59655}"/>
              </a:ext>
            </a:extLst>
          </p:cNvPr>
          <p:cNvSpPr/>
          <p:nvPr/>
        </p:nvSpPr>
        <p:spPr>
          <a:xfrm>
            <a:off x="3232890" y="3368536"/>
            <a:ext cx="1020900" cy="232900"/>
          </a:xfrm>
          <a:prstGeom prst="flowChartMagneticDisk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RAW DATA (4)</a:t>
            </a:r>
            <a:endParaRPr sz="6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300;p37">
            <a:extLst>
              <a:ext uri="{FF2B5EF4-FFF2-40B4-BE49-F238E27FC236}">
                <a16:creationId xmlns:a16="http://schemas.microsoft.com/office/drawing/2014/main" id="{FEF12FCD-A2C2-E16B-188F-CAF83F5C0DED}"/>
              </a:ext>
            </a:extLst>
          </p:cNvPr>
          <p:cNvSpPr/>
          <p:nvPr/>
        </p:nvSpPr>
        <p:spPr>
          <a:xfrm>
            <a:off x="2075741" y="3714511"/>
            <a:ext cx="1020900" cy="232900"/>
          </a:xfrm>
          <a:prstGeom prst="flowChartMagneticDisk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RAW DATA (5)</a:t>
            </a:r>
            <a:endParaRPr sz="6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Google Shape;301;p37">
            <a:extLst>
              <a:ext uri="{FF2B5EF4-FFF2-40B4-BE49-F238E27FC236}">
                <a16:creationId xmlns:a16="http://schemas.microsoft.com/office/drawing/2014/main" id="{1B359A80-FE1D-B500-B168-74BD7E7EF23B}"/>
              </a:ext>
            </a:extLst>
          </p:cNvPr>
          <p:cNvSpPr/>
          <p:nvPr/>
        </p:nvSpPr>
        <p:spPr>
          <a:xfrm>
            <a:off x="2075741" y="4000011"/>
            <a:ext cx="1020900" cy="232900"/>
          </a:xfrm>
          <a:prstGeom prst="flowChartMagneticDisk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RAW DATA (7)</a:t>
            </a:r>
            <a:endParaRPr sz="6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Google Shape;302;p37">
            <a:extLst>
              <a:ext uri="{FF2B5EF4-FFF2-40B4-BE49-F238E27FC236}">
                <a16:creationId xmlns:a16="http://schemas.microsoft.com/office/drawing/2014/main" id="{76637936-68BA-DB7D-D62B-126BE2209DA0}"/>
              </a:ext>
            </a:extLst>
          </p:cNvPr>
          <p:cNvSpPr/>
          <p:nvPr/>
        </p:nvSpPr>
        <p:spPr>
          <a:xfrm>
            <a:off x="3232890" y="3714511"/>
            <a:ext cx="1020900" cy="232900"/>
          </a:xfrm>
          <a:prstGeom prst="flowChartMagneticDisk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RAW DATA (6)</a:t>
            </a:r>
            <a:endParaRPr sz="6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" name="Google Shape;303;p37">
            <a:extLst>
              <a:ext uri="{FF2B5EF4-FFF2-40B4-BE49-F238E27FC236}">
                <a16:creationId xmlns:a16="http://schemas.microsoft.com/office/drawing/2014/main" id="{62763BC9-F24B-650B-05BB-ECC20FDB4ABC}"/>
              </a:ext>
            </a:extLst>
          </p:cNvPr>
          <p:cNvSpPr/>
          <p:nvPr/>
        </p:nvSpPr>
        <p:spPr>
          <a:xfrm>
            <a:off x="3232890" y="4000011"/>
            <a:ext cx="1020900" cy="232900"/>
          </a:xfrm>
          <a:prstGeom prst="flowChartMagneticDisk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RAW DATA (8)</a:t>
            </a:r>
            <a:endParaRPr sz="6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" name="Google Shape;304;p37">
            <a:extLst>
              <a:ext uri="{FF2B5EF4-FFF2-40B4-BE49-F238E27FC236}">
                <a16:creationId xmlns:a16="http://schemas.microsoft.com/office/drawing/2014/main" id="{216A5588-F19E-137B-9B95-0DC72B6CCB43}"/>
              </a:ext>
            </a:extLst>
          </p:cNvPr>
          <p:cNvSpPr/>
          <p:nvPr/>
        </p:nvSpPr>
        <p:spPr>
          <a:xfrm>
            <a:off x="2075741" y="4285511"/>
            <a:ext cx="1020900" cy="232900"/>
          </a:xfrm>
          <a:prstGeom prst="flowChartMagneticDisk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RAW DATA (9)</a:t>
            </a:r>
            <a:endParaRPr sz="6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Google Shape;305;p37">
            <a:extLst>
              <a:ext uri="{FF2B5EF4-FFF2-40B4-BE49-F238E27FC236}">
                <a16:creationId xmlns:a16="http://schemas.microsoft.com/office/drawing/2014/main" id="{731BCC37-C931-A301-CBA6-2F26CA96FBCA}"/>
              </a:ext>
            </a:extLst>
          </p:cNvPr>
          <p:cNvSpPr/>
          <p:nvPr/>
        </p:nvSpPr>
        <p:spPr>
          <a:xfrm>
            <a:off x="3232890" y="4285511"/>
            <a:ext cx="1020900" cy="232900"/>
          </a:xfrm>
          <a:prstGeom prst="flowChartMagneticDisk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RAW DATA (10)</a:t>
            </a:r>
            <a:endParaRPr sz="6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" name="Google Shape;306;p37">
            <a:extLst>
              <a:ext uri="{FF2B5EF4-FFF2-40B4-BE49-F238E27FC236}">
                <a16:creationId xmlns:a16="http://schemas.microsoft.com/office/drawing/2014/main" id="{35326C6A-98C0-381F-9F21-5371F4204606}"/>
              </a:ext>
            </a:extLst>
          </p:cNvPr>
          <p:cNvSpPr txBox="1"/>
          <p:nvPr/>
        </p:nvSpPr>
        <p:spPr>
          <a:xfrm>
            <a:off x="5452613" y="5082367"/>
            <a:ext cx="2961167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4999"/>
              </a:lnSpc>
              <a:spcBef>
                <a:spcPts val="1200"/>
              </a:spcBef>
            </a:pPr>
            <a:r>
              <a:rPr lang="en" sz="1000" b="1">
                <a:sym typeface="Abel"/>
              </a:rPr>
              <a:t>Goal:</a:t>
            </a:r>
            <a:r>
              <a:rPr lang="en" sz="1000">
                <a:sym typeface="Abel"/>
              </a:rPr>
              <a:t> Ensure the model is suitable for the problem, measure expected performance, and evaluate its ability to generalize to new data.</a:t>
            </a:r>
            <a:endParaRPr lang="es-ES">
              <a:sym typeface="Abel"/>
            </a:endParaRPr>
          </a:p>
          <a:p>
            <a:pPr>
              <a:lnSpc>
                <a:spcPct val="114999"/>
              </a:lnSpc>
              <a:spcBef>
                <a:spcPts val="1200"/>
              </a:spcBef>
            </a:pPr>
            <a:endParaRPr lang="en" sz="1000" b="1">
              <a:latin typeface="Abel"/>
            </a:endParaRPr>
          </a:p>
        </p:txBody>
      </p:sp>
      <p:sp>
        <p:nvSpPr>
          <p:cNvPr id="24" name="Google Shape;310;p37">
            <a:extLst>
              <a:ext uri="{FF2B5EF4-FFF2-40B4-BE49-F238E27FC236}">
                <a16:creationId xmlns:a16="http://schemas.microsoft.com/office/drawing/2014/main" id="{B9BB2BEB-121B-EF73-2895-347AEFE9A8A6}"/>
              </a:ext>
            </a:extLst>
          </p:cNvPr>
          <p:cNvSpPr/>
          <p:nvPr/>
        </p:nvSpPr>
        <p:spPr>
          <a:xfrm>
            <a:off x="1980065" y="3003798"/>
            <a:ext cx="2346300" cy="1690200"/>
          </a:xfrm>
          <a:prstGeom prst="rect">
            <a:avLst/>
          </a:prstGeom>
          <a:noFill/>
          <a:ln w="19050" cap="flat" cmpd="sng">
            <a:solidFill>
              <a:srgbClr val="1C458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6" name="Google Shape;312;p37">
            <a:extLst>
              <a:ext uri="{FF2B5EF4-FFF2-40B4-BE49-F238E27FC236}">
                <a16:creationId xmlns:a16="http://schemas.microsoft.com/office/drawing/2014/main" id="{AB3AEC27-408A-E60C-C1D1-728FCF11E0A1}"/>
              </a:ext>
            </a:extLst>
          </p:cNvPr>
          <p:cNvSpPr txBox="1"/>
          <p:nvPr/>
        </p:nvSpPr>
        <p:spPr>
          <a:xfrm>
            <a:off x="1976471" y="4789598"/>
            <a:ext cx="2282042" cy="29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* 2-3 samples by partition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E6824DC-75B3-EBDF-1144-7C4B9B49AC8F}"/>
              </a:ext>
            </a:extLst>
          </p:cNvPr>
          <p:cNvSpPr txBox="1"/>
          <p:nvPr/>
        </p:nvSpPr>
        <p:spPr>
          <a:xfrm>
            <a:off x="-1693178" y="-99270"/>
            <a:ext cx="229578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latin typeface="Abel"/>
              </a:rPr>
              <a:t>Noisy data-augmentation on train set</a:t>
            </a:r>
            <a:endParaRPr lang="en-US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4F84A0AF-5AA1-B004-1CD0-4FBD1ABE004E}"/>
              </a:ext>
            </a:extLst>
          </p:cNvPr>
          <p:cNvSpPr/>
          <p:nvPr/>
        </p:nvSpPr>
        <p:spPr>
          <a:xfrm>
            <a:off x="866860" y="3544348"/>
            <a:ext cx="978408" cy="484632"/>
          </a:xfrm>
          <a:prstGeom prst="rightArrow">
            <a:avLst/>
          </a:prstGeom>
          <a:solidFill>
            <a:srgbClr val="58585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100">
                <a:cs typeface="Times New Roman"/>
              </a:rPr>
              <a:t>Split</a:t>
            </a:r>
            <a:endParaRPr lang="es-ES" err="1"/>
          </a:p>
        </p:txBody>
      </p:sp>
      <p:sp>
        <p:nvSpPr>
          <p:cNvPr id="32" name="Signo de multiplicación 31">
            <a:extLst>
              <a:ext uri="{FF2B5EF4-FFF2-40B4-BE49-F238E27FC236}">
                <a16:creationId xmlns:a16="http://schemas.microsoft.com/office/drawing/2014/main" id="{8028D74B-C5CC-B365-7235-85BA4276678E}"/>
              </a:ext>
            </a:extLst>
          </p:cNvPr>
          <p:cNvSpPr/>
          <p:nvPr/>
        </p:nvSpPr>
        <p:spPr>
          <a:xfrm>
            <a:off x="5375943" y="2132201"/>
            <a:ext cx="620785" cy="585831"/>
          </a:xfrm>
          <a:prstGeom prst="mathMultiply">
            <a:avLst/>
          </a:prstGeom>
          <a:solidFill>
            <a:srgbClr val="58585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6C2BC7AC-452E-7F13-172E-9393CC313D3C}"/>
              </a:ext>
            </a:extLst>
          </p:cNvPr>
          <p:cNvSpPr txBox="1"/>
          <p:nvPr/>
        </p:nvSpPr>
        <p:spPr>
          <a:xfrm>
            <a:off x="5996730" y="2305574"/>
            <a:ext cx="229578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latin typeface="Abel"/>
              </a:rPr>
              <a:t>Cross-Validation of 10 partitions</a:t>
            </a:r>
            <a:endParaRPr lang="es-ES"/>
          </a:p>
        </p:txBody>
      </p:sp>
      <p:sp>
        <p:nvSpPr>
          <p:cNvPr id="34" name="Flecha: a la derecha 33">
            <a:extLst>
              <a:ext uri="{FF2B5EF4-FFF2-40B4-BE49-F238E27FC236}">
                <a16:creationId xmlns:a16="http://schemas.microsoft.com/office/drawing/2014/main" id="{2F04543D-1D71-820A-7821-4F82A8668B6C}"/>
              </a:ext>
            </a:extLst>
          </p:cNvPr>
          <p:cNvSpPr/>
          <p:nvPr/>
        </p:nvSpPr>
        <p:spPr>
          <a:xfrm>
            <a:off x="4474126" y="3544347"/>
            <a:ext cx="978408" cy="484632"/>
          </a:xfrm>
          <a:prstGeom prst="rightArrow">
            <a:avLst/>
          </a:prstGeom>
          <a:solidFill>
            <a:srgbClr val="58585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100" err="1">
                <a:cs typeface="Times New Roman"/>
              </a:rPr>
              <a:t>Iterating</a:t>
            </a:r>
            <a:endParaRPr lang="es-ES" err="1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4589EC40-1618-C71C-8529-2A78ABC1EE1F}"/>
              </a:ext>
            </a:extLst>
          </p:cNvPr>
          <p:cNvSpPr txBox="1"/>
          <p:nvPr/>
        </p:nvSpPr>
        <p:spPr>
          <a:xfrm>
            <a:off x="5535334" y="2878821"/>
            <a:ext cx="3120705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latin typeface="Abel"/>
                <a:ea typeface="+mn-lt"/>
                <a:cs typeface="+mn-lt"/>
              </a:rPr>
              <a:t>Repeated 10-Fold Cross-Validation Process:</a:t>
            </a:r>
            <a:endParaRPr lang="es-ES">
              <a:latin typeface="Abel"/>
            </a:endParaRPr>
          </a:p>
          <a:p>
            <a:pPr marL="285750" indent="-285750">
              <a:buFont typeface="Arial"/>
              <a:buChar char="•"/>
            </a:pPr>
            <a:r>
              <a:rPr lang="en-US" sz="1000">
                <a:latin typeface="Abel"/>
                <a:ea typeface="+mn-lt"/>
                <a:cs typeface="+mn-lt"/>
              </a:rPr>
              <a:t>Repeat the following process </a:t>
            </a:r>
            <a:r>
              <a:rPr lang="en-US" sz="1000" b="1">
                <a:latin typeface="Abel"/>
                <a:ea typeface="+mn-lt"/>
                <a:cs typeface="+mn-lt"/>
              </a:rPr>
              <a:t>10 times</a:t>
            </a:r>
            <a:r>
              <a:rPr lang="en-US" sz="1000">
                <a:latin typeface="Abel"/>
                <a:ea typeface="+mn-lt"/>
                <a:cs typeface="+mn-lt"/>
              </a:rPr>
              <a:t>:</a:t>
            </a:r>
            <a:endParaRPr lang="en-US">
              <a:latin typeface="Abe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000">
                <a:latin typeface="Abel"/>
                <a:ea typeface="+mn-lt"/>
                <a:cs typeface="+mn-lt"/>
              </a:rPr>
              <a:t>Select partition </a:t>
            </a:r>
            <a:r>
              <a:rPr lang="en-US" sz="1000" b="1">
                <a:latin typeface="Abel"/>
                <a:ea typeface="+mn-lt"/>
                <a:cs typeface="+mn-lt"/>
              </a:rPr>
              <a:t>J</a:t>
            </a:r>
            <a:r>
              <a:rPr lang="en-US" sz="1000">
                <a:latin typeface="Abel"/>
                <a:ea typeface="+mn-lt"/>
                <a:cs typeface="+mn-lt"/>
              </a:rPr>
              <a:t> as the test dataset and keep it hidden from the models.</a:t>
            </a:r>
            <a:endParaRPr lang="es-ES">
              <a:latin typeface="Abe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000">
                <a:latin typeface="Abel"/>
                <a:ea typeface="+mn-lt"/>
                <a:cs typeface="+mn-lt"/>
              </a:rPr>
              <a:t>Use all other partitions (except </a:t>
            </a:r>
            <a:r>
              <a:rPr lang="en-US" sz="1000" b="1">
                <a:latin typeface="Abel"/>
                <a:ea typeface="+mn-lt"/>
                <a:cs typeface="+mn-lt"/>
              </a:rPr>
              <a:t>J</a:t>
            </a:r>
            <a:r>
              <a:rPr lang="en-US" sz="1000">
                <a:latin typeface="Abel"/>
                <a:ea typeface="+mn-lt"/>
                <a:cs typeface="+mn-lt"/>
              </a:rPr>
              <a:t>) as the training dataset.</a:t>
            </a:r>
            <a:endParaRPr lang="en-US">
              <a:latin typeface="Abel"/>
            </a:endParaRPr>
          </a:p>
          <a:p>
            <a:pPr marL="285750" indent="-285750">
              <a:buFont typeface="Arial"/>
              <a:buChar char="•"/>
            </a:pPr>
            <a:r>
              <a:rPr lang="en-US" sz="1000">
                <a:latin typeface="Abel"/>
                <a:ea typeface="+mn-lt"/>
                <a:cs typeface="+mn-lt"/>
              </a:rPr>
              <a:t>For each model </a:t>
            </a:r>
            <a:r>
              <a:rPr lang="en-US" sz="1000" b="1">
                <a:latin typeface="Abel"/>
                <a:ea typeface="+mn-lt"/>
                <a:cs typeface="+mn-lt"/>
              </a:rPr>
              <a:t>[Linear Regression, Multilayer Perceptron, GBM, SVM]</a:t>
            </a:r>
            <a:r>
              <a:rPr lang="en-US" sz="1000">
                <a:latin typeface="Abel"/>
                <a:ea typeface="+mn-lt"/>
                <a:cs typeface="+mn-lt"/>
              </a:rPr>
              <a:t>:</a:t>
            </a:r>
            <a:endParaRPr lang="en-US">
              <a:latin typeface="Abe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000">
                <a:latin typeface="Abel"/>
                <a:ea typeface="+mn-lt"/>
                <a:cs typeface="+mn-lt"/>
              </a:rPr>
              <a:t>Train the model using the training dataset.</a:t>
            </a:r>
            <a:endParaRPr lang="en-US">
              <a:latin typeface="Abe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000">
                <a:latin typeface="Abel"/>
                <a:ea typeface="+mn-lt"/>
                <a:cs typeface="+mn-lt"/>
              </a:rPr>
              <a:t>Predict values for the unseen test dataset (</a:t>
            </a:r>
            <a:r>
              <a:rPr lang="en-US" sz="1000" b="1">
                <a:latin typeface="Abel"/>
                <a:ea typeface="+mn-lt"/>
                <a:cs typeface="+mn-lt"/>
              </a:rPr>
              <a:t>J</a:t>
            </a:r>
            <a:r>
              <a:rPr lang="en-US" sz="1000">
                <a:latin typeface="Abel"/>
                <a:ea typeface="+mn-lt"/>
                <a:cs typeface="+mn-lt"/>
              </a:rPr>
              <a:t>).</a:t>
            </a:r>
            <a:endParaRPr lang="en-US">
              <a:latin typeface="Abe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000">
                <a:latin typeface="Abel"/>
                <a:ea typeface="+mn-lt"/>
                <a:cs typeface="+mn-lt"/>
              </a:rPr>
              <a:t>Collect predictions and compare them against the actual values.</a:t>
            </a:r>
            <a:endParaRPr lang="en-US">
              <a:latin typeface="Abel"/>
            </a:endParaRPr>
          </a:p>
          <a:p>
            <a:endParaRPr lang="en-US" sz="1000" b="1">
              <a:latin typeface="Abel"/>
              <a:cs typeface="Times New Roman"/>
            </a:endParaRPr>
          </a:p>
          <a:p>
            <a:endParaRPr lang="en-US" sz="1000" b="1">
              <a:latin typeface="Abel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EA34EF1F-8FF3-EFF3-A447-DC2EB456B576}"/>
              </a:ext>
            </a:extLst>
          </p:cNvPr>
          <p:cNvSpPr/>
          <p:nvPr/>
        </p:nvSpPr>
        <p:spPr>
          <a:xfrm>
            <a:off x="5306036" y="5033394"/>
            <a:ext cx="3257724" cy="48935"/>
          </a:xfrm>
          <a:prstGeom prst="rect">
            <a:avLst/>
          </a:prstGeom>
          <a:solidFill>
            <a:srgbClr val="58585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4E8C26B-0685-AA4A-8FC9-6E74F528C9CE}"/>
              </a:ext>
            </a:extLst>
          </p:cNvPr>
          <p:cNvSpPr/>
          <p:nvPr/>
        </p:nvSpPr>
        <p:spPr>
          <a:xfrm>
            <a:off x="5306036" y="2782348"/>
            <a:ext cx="3257724" cy="48935"/>
          </a:xfrm>
          <a:prstGeom prst="rect">
            <a:avLst/>
          </a:prstGeom>
          <a:solidFill>
            <a:srgbClr val="58585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Rayo 39">
            <a:extLst>
              <a:ext uri="{FF2B5EF4-FFF2-40B4-BE49-F238E27FC236}">
                <a16:creationId xmlns:a16="http://schemas.microsoft.com/office/drawing/2014/main" id="{463DFB47-6AA0-EC3E-E569-01691268AC28}"/>
              </a:ext>
            </a:extLst>
          </p:cNvPr>
          <p:cNvSpPr/>
          <p:nvPr/>
        </p:nvSpPr>
        <p:spPr>
          <a:xfrm>
            <a:off x="8766495" y="2174146"/>
            <a:ext cx="543886" cy="501941"/>
          </a:xfrm>
          <a:prstGeom prst="lightningBolt">
            <a:avLst/>
          </a:prstGeom>
          <a:solidFill>
            <a:srgbClr val="58585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06F3D8DC-6F97-CBC0-D955-6BD5FB71C215}"/>
              </a:ext>
            </a:extLst>
          </p:cNvPr>
          <p:cNvSpPr txBox="1"/>
          <p:nvPr/>
        </p:nvSpPr>
        <p:spPr>
          <a:xfrm>
            <a:off x="9310381" y="2305573"/>
            <a:ext cx="229578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ea typeface="+mn-lt"/>
                <a:cs typeface="+mn-lt"/>
              </a:rPr>
              <a:t>Model Evaluation &amp; Final Pipeline</a:t>
            </a:r>
            <a:endParaRPr lang="es-ES" b="1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94BD1032-9032-BD0E-7E30-4594CE37861F}"/>
              </a:ext>
            </a:extLst>
          </p:cNvPr>
          <p:cNvSpPr txBox="1"/>
          <p:nvPr/>
        </p:nvSpPr>
        <p:spPr>
          <a:xfrm>
            <a:off x="8765095" y="2878820"/>
            <a:ext cx="3120705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latin typeface="Abel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000">
                <a:latin typeface="Abel"/>
                <a:ea typeface="+mn-lt"/>
                <a:cs typeface="+mn-lt"/>
              </a:rPr>
              <a:t>Calculate </a:t>
            </a:r>
            <a:r>
              <a:rPr lang="en-US" sz="1000" b="1">
                <a:latin typeface="Abel"/>
                <a:ea typeface="+mn-lt"/>
                <a:cs typeface="+mn-lt"/>
              </a:rPr>
              <a:t>MAE </a:t>
            </a:r>
            <a:r>
              <a:rPr lang="en-US" sz="1000">
                <a:latin typeface="Abel"/>
                <a:ea typeface="+mn-lt"/>
                <a:cs typeface="+mn-lt"/>
              </a:rPr>
              <a:t>for all predicted data across all models.</a:t>
            </a:r>
            <a:endParaRPr lang="en-US">
              <a:latin typeface="Abel"/>
            </a:endParaRPr>
          </a:p>
          <a:p>
            <a:pPr marL="285750" indent="-285750">
              <a:buFont typeface="Arial"/>
              <a:buChar char="•"/>
            </a:pPr>
            <a:r>
              <a:rPr lang="en-US" sz="1000">
                <a:latin typeface="Abel"/>
                <a:ea typeface="+mn-lt"/>
                <a:cs typeface="+mn-lt"/>
              </a:rPr>
              <a:t>Balance performance and complexity to select the best approach.</a:t>
            </a:r>
            <a:endParaRPr lang="en-US">
              <a:latin typeface="Abel"/>
            </a:endParaRPr>
          </a:p>
          <a:p>
            <a:pPr marL="285750" indent="-285750">
              <a:buFont typeface="Arial"/>
              <a:buChar char="•"/>
            </a:pPr>
            <a:r>
              <a:rPr lang="en-US" sz="1000">
                <a:latin typeface="Abel"/>
                <a:ea typeface="+mn-lt"/>
                <a:cs typeface="+mn-lt"/>
              </a:rPr>
              <a:t>Choose the </a:t>
            </a:r>
            <a:r>
              <a:rPr lang="en-US" sz="1000" b="1">
                <a:latin typeface="Abel"/>
                <a:ea typeface="+mn-lt"/>
                <a:cs typeface="+mn-lt"/>
              </a:rPr>
              <a:t>winning model </a:t>
            </a:r>
            <a:r>
              <a:rPr lang="en-US" sz="1000">
                <a:latin typeface="Abel"/>
                <a:ea typeface="+mn-lt"/>
                <a:cs typeface="+mn-lt"/>
              </a:rPr>
              <a:t>based on evaluation metrics.</a:t>
            </a:r>
            <a:endParaRPr lang="en-US">
              <a:latin typeface="Abel"/>
            </a:endParaRPr>
          </a:p>
          <a:p>
            <a:pPr marL="285750" indent="-285750">
              <a:buFont typeface="Arial"/>
              <a:buChar char="•"/>
            </a:pPr>
            <a:r>
              <a:rPr lang="en-US" sz="1000">
                <a:latin typeface="Abel"/>
                <a:ea typeface="+mn-lt"/>
                <a:cs typeface="+mn-lt"/>
              </a:rPr>
              <a:t>Extract model parameters.</a:t>
            </a:r>
            <a:endParaRPr lang="en-US">
              <a:latin typeface="Abel"/>
            </a:endParaRPr>
          </a:p>
          <a:p>
            <a:pPr marL="285750" indent="-285750">
              <a:buFont typeface="Arial"/>
              <a:buChar char="•"/>
            </a:pPr>
            <a:r>
              <a:rPr lang="en-US" sz="1000">
                <a:latin typeface="Abel"/>
                <a:ea typeface="+mn-lt"/>
                <a:cs typeface="+mn-lt"/>
              </a:rPr>
              <a:t>Use the results to explain to the company how the problem can be solved and applied.</a:t>
            </a:r>
            <a:endParaRPr lang="en-US">
              <a:latin typeface="Abel"/>
            </a:endParaRPr>
          </a:p>
          <a:p>
            <a:endParaRPr lang="en-US" sz="1000" b="1">
              <a:latin typeface="Abel"/>
              <a:cs typeface="Times New Roman"/>
            </a:endParaRPr>
          </a:p>
          <a:p>
            <a:endParaRPr lang="en-US" sz="1000" b="1">
              <a:latin typeface="Abel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2765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C524B-C3C7-9669-E0A1-CECC240F2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AB58-BCFD-F729-0652-45569ADB8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sv-SE" err="1">
                <a:cs typeface="Arial"/>
              </a:rPr>
              <a:t>Result</a:t>
            </a:r>
            <a:r>
              <a:rPr lang="sv-SE">
                <a:cs typeface="Arial"/>
              </a:rPr>
              <a:t>: Data </a:t>
            </a:r>
            <a:r>
              <a:rPr lang="sv-SE" err="1">
                <a:cs typeface="Arial"/>
              </a:rPr>
              <a:t>Augmentation</a:t>
            </a:r>
            <a:endParaRPr lang="en-US" err="1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AAAC229-F234-894B-4605-4158826866CC}"/>
              </a:ext>
            </a:extLst>
          </p:cNvPr>
          <p:cNvSpPr txBox="1"/>
          <p:nvPr/>
        </p:nvSpPr>
        <p:spPr>
          <a:xfrm>
            <a:off x="-1693178" y="-99270"/>
            <a:ext cx="229578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latin typeface="Abel"/>
              </a:rPr>
              <a:t>Noisy data-augmentation on train set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80BFB1-BB00-6293-6C55-FC03A9617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50" y="1929565"/>
            <a:ext cx="10788818" cy="405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A1BD6-E06B-D78D-7C24-CDBAB5344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D387-FE88-F695-3973-535DC7551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sv-SE" err="1">
                <a:cs typeface="Arial"/>
              </a:rPr>
              <a:t>Result</a:t>
            </a:r>
            <a:r>
              <a:rPr lang="sv-SE">
                <a:cs typeface="Arial"/>
              </a:rPr>
              <a:t>: Data </a:t>
            </a:r>
            <a:r>
              <a:rPr lang="sv-SE" err="1">
                <a:cs typeface="Arial"/>
              </a:rPr>
              <a:t>Augmentation</a:t>
            </a:r>
            <a:endParaRPr lang="en-US" err="1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ACD3838-1272-9624-E4F9-B9B58933DD24}"/>
              </a:ext>
            </a:extLst>
          </p:cNvPr>
          <p:cNvSpPr txBox="1"/>
          <p:nvPr/>
        </p:nvSpPr>
        <p:spPr>
          <a:xfrm>
            <a:off x="-1693178" y="-99270"/>
            <a:ext cx="2295788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>
                <a:latin typeface="Abel"/>
              </a:rPr>
              <a:t>Noisy data-augmentation on train set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99D2D6-EF34-554C-3E83-107C8B242F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40" b="50439"/>
          <a:stretch/>
        </p:blipFill>
        <p:spPr>
          <a:xfrm>
            <a:off x="605922" y="1935079"/>
            <a:ext cx="5485741" cy="44416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69AF09-487B-D13B-44EB-0EACB83555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9634" r="-240" b="-146"/>
          <a:stretch/>
        </p:blipFill>
        <p:spPr>
          <a:xfrm>
            <a:off x="6100343" y="1935079"/>
            <a:ext cx="5355399" cy="44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4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817A3-6D59-EADF-91D9-1178E811A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FB10-2F94-8BD9-2D87-0CAC765C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sv-SE" err="1">
                <a:cs typeface="Arial"/>
              </a:rPr>
              <a:t>Result</a:t>
            </a:r>
            <a:r>
              <a:rPr lang="sv-SE">
                <a:cs typeface="Arial"/>
              </a:rPr>
              <a:t>: </a:t>
            </a:r>
            <a:r>
              <a:rPr lang="sv-SE" err="1">
                <a:cs typeface="Arial"/>
              </a:rPr>
              <a:t>Model</a:t>
            </a:r>
            <a:r>
              <a:rPr lang="sv-SE">
                <a:cs typeface="Arial"/>
              </a:rPr>
              <a:t> </a:t>
            </a:r>
            <a:r>
              <a:rPr lang="sv-SE" err="1">
                <a:cs typeface="Arial"/>
              </a:rPr>
              <a:t>selection</a:t>
            </a:r>
            <a:endParaRPr lang="en-US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9690B-2FD5-2CD2-F5A5-E1E528016F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pPr marL="341630" indent="-341630"/>
            <a:endParaRPr lang="sv-SE">
              <a:cs typeface="Arial"/>
            </a:endParaRPr>
          </a:p>
          <a:p>
            <a:pPr marL="341630" indent="-341630"/>
            <a:endParaRPr lang="sv-SE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25837-4170-CCD3-1666-B106650FDC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96674" y="6006816"/>
            <a:ext cx="8798652" cy="365125"/>
          </a:xfrm>
        </p:spPr>
        <p:txBody>
          <a:bodyPr/>
          <a:lstStyle/>
          <a:p>
            <a:r>
              <a:rPr lang="sv-SE" sz="1400" err="1">
                <a:ea typeface="+mn-lt"/>
                <a:cs typeface="+mn-lt"/>
              </a:rPr>
              <a:t>Comparison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err="1">
                <a:ea typeface="+mn-lt"/>
                <a:cs typeface="+mn-lt"/>
              </a:rPr>
              <a:t>of</a:t>
            </a:r>
            <a:r>
              <a:rPr lang="sv-SE" sz="1400">
                <a:ea typeface="+mn-lt"/>
                <a:cs typeface="+mn-lt"/>
              </a:rPr>
              <a:t> different ML </a:t>
            </a:r>
            <a:r>
              <a:rPr lang="sv-SE" sz="1400" err="1">
                <a:ea typeface="+mn-lt"/>
                <a:cs typeface="+mn-lt"/>
              </a:rPr>
              <a:t>models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err="1">
                <a:ea typeface="+mn-lt"/>
                <a:cs typeface="+mn-lt"/>
              </a:rPr>
              <a:t>based</a:t>
            </a:r>
            <a:r>
              <a:rPr lang="sv-SE" sz="1400">
                <a:ea typeface="+mn-lt"/>
                <a:cs typeface="+mn-lt"/>
              </a:rPr>
              <a:t> on MAE and R². </a:t>
            </a:r>
            <a:r>
              <a:rPr lang="sv-SE" sz="1400" err="1">
                <a:ea typeface="+mn-lt"/>
                <a:cs typeface="+mn-lt"/>
              </a:rPr>
              <a:t>Lower</a:t>
            </a:r>
            <a:r>
              <a:rPr lang="sv-SE" sz="1400">
                <a:ea typeface="+mn-lt"/>
                <a:cs typeface="+mn-lt"/>
              </a:rPr>
              <a:t> MAE </a:t>
            </a:r>
            <a:r>
              <a:rPr lang="sv-SE" sz="1400" err="1">
                <a:ea typeface="+mn-lt"/>
                <a:cs typeface="+mn-lt"/>
              </a:rPr>
              <a:t>values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err="1">
                <a:ea typeface="+mn-lt"/>
                <a:cs typeface="+mn-lt"/>
              </a:rPr>
              <a:t>indicate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err="1">
                <a:ea typeface="+mn-lt"/>
                <a:cs typeface="+mn-lt"/>
              </a:rPr>
              <a:t>better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err="1">
                <a:ea typeface="+mn-lt"/>
                <a:cs typeface="+mn-lt"/>
              </a:rPr>
              <a:t>performance</a:t>
            </a:r>
            <a:r>
              <a:rPr lang="sv-SE" sz="1400">
                <a:ea typeface="+mn-lt"/>
                <a:cs typeface="+mn-lt"/>
              </a:rPr>
              <a:t>, </a:t>
            </a:r>
            <a:r>
              <a:rPr lang="sv-SE" sz="1400" err="1">
                <a:ea typeface="+mn-lt"/>
                <a:cs typeface="+mn-lt"/>
              </a:rPr>
              <a:t>while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err="1">
                <a:ea typeface="+mn-lt"/>
                <a:cs typeface="+mn-lt"/>
              </a:rPr>
              <a:t>higher</a:t>
            </a:r>
            <a:r>
              <a:rPr lang="sv-SE" sz="1400">
                <a:ea typeface="+mn-lt"/>
                <a:cs typeface="+mn-lt"/>
              </a:rPr>
              <a:t> R² </a:t>
            </a:r>
            <a:r>
              <a:rPr lang="sv-SE" sz="1400" err="1">
                <a:ea typeface="+mn-lt"/>
                <a:cs typeface="+mn-lt"/>
              </a:rPr>
              <a:t>values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err="1">
                <a:ea typeface="+mn-lt"/>
                <a:cs typeface="+mn-lt"/>
              </a:rPr>
              <a:t>are</a:t>
            </a:r>
            <a:r>
              <a:rPr lang="sv-SE" sz="1400">
                <a:ea typeface="+mn-lt"/>
                <a:cs typeface="+mn-lt"/>
              </a:rPr>
              <a:t> preferred</a:t>
            </a:r>
            <a:endParaRPr lang="es-ES" sz="1400" err="1">
              <a:ea typeface="+mn-lt"/>
              <a:cs typeface="+mn-lt"/>
            </a:endParaRPr>
          </a:p>
        </p:txBody>
      </p:sp>
      <p:pic>
        <p:nvPicPr>
          <p:cNvPr id="6" name="Imagen 5" descr="Gráfico, Gráfico de líneas&#10;&#10;El contenido generado por inteligencia artificial puede ser incorrecto.">
            <a:extLst>
              <a:ext uri="{FF2B5EF4-FFF2-40B4-BE49-F238E27FC236}">
                <a16:creationId xmlns:a16="http://schemas.microsoft.com/office/drawing/2014/main" id="{25121990-F3B1-ABCD-9315-2035CC517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714500"/>
            <a:ext cx="9525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14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9B3A-6E81-0515-1EC7-6F373813E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cs typeface="Arial"/>
              </a:rPr>
              <a:t>Optimal number of features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03081-E68A-BC18-AD80-D54CD6F64B5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E34FC-2213-AFDF-3F25-8270D904B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89" y="1994053"/>
            <a:ext cx="9982200" cy="472440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82EC742-0BC5-E93A-1C7C-1974298AC4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6702094"/>
              </p:ext>
            </p:extLst>
          </p:nvPr>
        </p:nvGraphicFramePr>
        <p:xfrm>
          <a:off x="10301873" y="3247075"/>
          <a:ext cx="1686852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86852">
                  <a:extLst>
                    <a:ext uri="{9D8B030D-6E8A-4147-A177-3AD203B41FA5}">
                      <a16:colId xmlns:a16="http://schemas.microsoft.com/office/drawing/2014/main" val="4006578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Top 5 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125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200"/>
                        <a:t>Wall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358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u="none" strike="noStrike" noProof="0" dirty="0">
                          <a:solidFill>
                            <a:srgbClr val="000000"/>
                          </a:solidFill>
                        </a:rPr>
                        <a:t>Number Windows &gt; 18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336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u="none" strike="noStrike" noProof="0" dirty="0">
                          <a:solidFill>
                            <a:srgbClr val="000000"/>
                          </a:solidFill>
                        </a:rPr>
                        <a:t>Number  Sliding doors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67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u="none" strike="noStrike" noProof="0" dirty="0">
                          <a:solidFill>
                            <a:srgbClr val="000000"/>
                          </a:solidFill>
                        </a:rPr>
                        <a:t>Number  Doors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813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u="none" strike="noStrike" noProof="0" dirty="0">
                          <a:solidFill>
                            <a:srgbClr val="000000"/>
                          </a:solidFill>
                        </a:rPr>
                        <a:t>Snow zone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3886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478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A7357-E216-93D0-45E8-7815D7221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B3824-F28A-D092-F8D6-BEB042128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sv-SE" err="1">
                <a:cs typeface="Arial"/>
              </a:rPr>
              <a:t>Result</a:t>
            </a:r>
            <a:r>
              <a:rPr lang="sv-SE">
                <a:cs typeface="Arial"/>
              </a:rPr>
              <a:t>: </a:t>
            </a:r>
            <a:r>
              <a:rPr lang="sv-SE" err="1">
                <a:cs typeface="Arial"/>
              </a:rPr>
              <a:t>model</a:t>
            </a:r>
            <a:r>
              <a:rPr lang="sv-SE">
                <a:cs typeface="Arial"/>
              </a:rPr>
              <a:t> </a:t>
            </a:r>
            <a:r>
              <a:rPr lang="sv-SE" err="1">
                <a:cs typeface="Arial"/>
              </a:rPr>
              <a:t>selection</a:t>
            </a:r>
            <a:endParaRPr lang="en-US" err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26BC2-DA77-FC3E-4FF1-2FA599FAED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pPr marL="341630" indent="-341630"/>
            <a:endParaRPr lang="sv-SE">
              <a:cs typeface="Arial"/>
            </a:endParaRPr>
          </a:p>
          <a:p>
            <a:pPr marL="341630" indent="-341630"/>
            <a:endParaRPr lang="sv-SE">
              <a:cs typeface="Aria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E9CAA5-5314-0469-30DE-9FC895EB3F3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696674" y="4394611"/>
            <a:ext cx="8798652" cy="365125"/>
          </a:xfrm>
        </p:spPr>
        <p:txBody>
          <a:bodyPr/>
          <a:lstStyle/>
          <a:p>
            <a:r>
              <a:rPr lang="sv-SE" sz="1400">
                <a:ea typeface="+mn-lt"/>
                <a:cs typeface="+mn-lt"/>
              </a:rPr>
              <a:t>The best </a:t>
            </a:r>
            <a:r>
              <a:rPr lang="sv-SE" sz="1400" err="1">
                <a:ea typeface="+mn-lt"/>
                <a:cs typeface="+mn-lt"/>
              </a:rPr>
              <a:t>model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err="1">
                <a:ea typeface="+mn-lt"/>
                <a:cs typeface="+mn-lt"/>
              </a:rPr>
              <a:t>was</a:t>
            </a:r>
            <a:r>
              <a:rPr lang="sv-SE" sz="1400">
                <a:ea typeface="+mn-lt"/>
                <a:cs typeface="+mn-lt"/>
              </a:rPr>
              <a:t> an MLP. </a:t>
            </a:r>
            <a:r>
              <a:rPr lang="sv-SE" sz="1400" err="1">
                <a:ea typeface="+mn-lt"/>
                <a:cs typeface="+mn-lt"/>
              </a:rPr>
              <a:t>However</a:t>
            </a:r>
            <a:r>
              <a:rPr lang="sv-SE" sz="1400">
                <a:ea typeface="+mn-lt"/>
                <a:cs typeface="+mn-lt"/>
              </a:rPr>
              <a:t>, </a:t>
            </a:r>
            <a:r>
              <a:rPr lang="sv-SE" sz="1400" err="1">
                <a:ea typeface="+mn-lt"/>
                <a:cs typeface="+mn-lt"/>
              </a:rPr>
              <a:t>we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err="1">
                <a:ea typeface="+mn-lt"/>
                <a:cs typeface="+mn-lt"/>
              </a:rPr>
              <a:t>believe</a:t>
            </a:r>
            <a:r>
              <a:rPr lang="sv-SE" sz="1400">
                <a:ea typeface="+mn-lt"/>
                <a:cs typeface="+mn-lt"/>
              </a:rPr>
              <a:t> a </a:t>
            </a:r>
            <a:r>
              <a:rPr lang="sv-SE" sz="1400" err="1">
                <a:ea typeface="+mn-lt"/>
                <a:cs typeface="+mn-lt"/>
              </a:rPr>
              <a:t>Linear</a:t>
            </a:r>
            <a:r>
              <a:rPr lang="sv-SE" sz="1400">
                <a:ea typeface="+mn-lt"/>
                <a:cs typeface="+mn-lt"/>
              </a:rPr>
              <a:t> Regression is </a:t>
            </a:r>
            <a:r>
              <a:rPr lang="sv-SE" sz="1400" err="1">
                <a:ea typeface="+mn-lt"/>
                <a:cs typeface="+mn-lt"/>
              </a:rPr>
              <a:t>better</a:t>
            </a:r>
            <a:r>
              <a:rPr lang="sv-SE" sz="1400">
                <a:ea typeface="+mn-lt"/>
                <a:cs typeface="+mn-lt"/>
              </a:rPr>
              <a:t> for </a:t>
            </a:r>
            <a:r>
              <a:rPr lang="sv-SE" sz="1400" err="1">
                <a:ea typeface="+mn-lt"/>
                <a:cs typeface="+mn-lt"/>
              </a:rPr>
              <a:t>your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err="1">
                <a:ea typeface="+mn-lt"/>
                <a:cs typeface="+mn-lt"/>
              </a:rPr>
              <a:t>need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err="1">
                <a:ea typeface="+mn-lt"/>
                <a:cs typeface="+mn-lt"/>
              </a:rPr>
              <a:t>because</a:t>
            </a:r>
            <a:r>
              <a:rPr lang="sv-SE" sz="1400">
                <a:ea typeface="+mn-lt"/>
                <a:cs typeface="+mn-lt"/>
              </a:rPr>
              <a:t> the </a:t>
            </a:r>
            <a:r>
              <a:rPr lang="sv-SE" sz="1400" err="1">
                <a:ea typeface="+mn-lt"/>
                <a:cs typeface="+mn-lt"/>
              </a:rPr>
              <a:t>amount</a:t>
            </a:r>
            <a:r>
              <a:rPr lang="sv-SE" sz="1400">
                <a:ea typeface="+mn-lt"/>
                <a:cs typeface="+mn-lt"/>
              </a:rPr>
              <a:t> </a:t>
            </a:r>
            <a:r>
              <a:rPr lang="sv-SE" sz="1400" err="1">
                <a:ea typeface="+mn-lt"/>
                <a:cs typeface="+mn-lt"/>
              </a:rPr>
              <a:t>of</a:t>
            </a:r>
            <a:r>
              <a:rPr lang="sv-SE" sz="1400">
                <a:ea typeface="+mn-lt"/>
                <a:cs typeface="+mn-lt"/>
              </a:rPr>
              <a:t> the data and </a:t>
            </a:r>
            <a:r>
              <a:rPr lang="sv-SE" sz="1400" err="1">
                <a:ea typeface="+mn-lt"/>
                <a:cs typeface="+mn-lt"/>
              </a:rPr>
              <a:t>simplicity</a:t>
            </a:r>
            <a:r>
              <a:rPr lang="sv-SE" sz="1400">
                <a:ea typeface="+mn-lt"/>
                <a:cs typeface="+mn-lt"/>
              </a:rPr>
              <a:t>.</a:t>
            </a:r>
            <a:endParaRPr lang="sv-SE" sz="1400">
              <a:cs typeface="Times New Roman"/>
            </a:endParaRP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581B8CB-FA68-024F-FFA7-B64961D16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154169"/>
              </p:ext>
            </p:extLst>
          </p:nvPr>
        </p:nvGraphicFramePr>
        <p:xfrm>
          <a:off x="641351" y="2703830"/>
          <a:ext cx="10912673" cy="1188720"/>
        </p:xfrm>
        <a:graphic>
          <a:graphicData uri="http://schemas.openxmlformats.org/drawingml/2006/table">
            <a:tbl>
              <a:tblPr bandRow="1">
                <a:tableStyleId>{616DA210-FB5B-4158-B5E0-FEB733F419BA}</a:tableStyleId>
              </a:tblPr>
              <a:tblGrid>
                <a:gridCol w="999687">
                  <a:extLst>
                    <a:ext uri="{9D8B030D-6E8A-4147-A177-3AD203B41FA5}">
                      <a16:colId xmlns:a16="http://schemas.microsoft.com/office/drawing/2014/main" val="1397043060"/>
                    </a:ext>
                  </a:extLst>
                </a:gridCol>
                <a:gridCol w="1244366">
                  <a:extLst>
                    <a:ext uri="{9D8B030D-6E8A-4147-A177-3AD203B41FA5}">
                      <a16:colId xmlns:a16="http://schemas.microsoft.com/office/drawing/2014/main" val="2875755447"/>
                    </a:ext>
                  </a:extLst>
                </a:gridCol>
                <a:gridCol w="1719743">
                  <a:extLst>
                    <a:ext uri="{9D8B030D-6E8A-4147-A177-3AD203B41FA5}">
                      <a16:colId xmlns:a16="http://schemas.microsoft.com/office/drawing/2014/main" val="1755806930"/>
                    </a:ext>
                  </a:extLst>
                </a:gridCol>
                <a:gridCol w="1628861">
                  <a:extLst>
                    <a:ext uri="{9D8B030D-6E8A-4147-A177-3AD203B41FA5}">
                      <a16:colId xmlns:a16="http://schemas.microsoft.com/office/drawing/2014/main" val="518750256"/>
                    </a:ext>
                  </a:extLst>
                </a:gridCol>
                <a:gridCol w="2244055">
                  <a:extLst>
                    <a:ext uri="{9D8B030D-6E8A-4147-A177-3AD203B41FA5}">
                      <a16:colId xmlns:a16="http://schemas.microsoft.com/office/drawing/2014/main" val="620274407"/>
                    </a:ext>
                  </a:extLst>
                </a:gridCol>
                <a:gridCol w="1649833">
                  <a:extLst>
                    <a:ext uri="{9D8B030D-6E8A-4147-A177-3AD203B41FA5}">
                      <a16:colId xmlns:a16="http://schemas.microsoft.com/office/drawing/2014/main" val="2824076026"/>
                    </a:ext>
                  </a:extLst>
                </a:gridCol>
                <a:gridCol w="1426128">
                  <a:extLst>
                    <a:ext uri="{9D8B030D-6E8A-4147-A177-3AD203B41FA5}">
                      <a16:colId xmlns:a16="http://schemas.microsoft.com/office/drawing/2014/main" val="154945826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/>
                      <a:r>
                        <a:rPr lang="es-ES" err="1">
                          <a:solidFill>
                            <a:schemeClr val="tx1"/>
                          </a:solidFill>
                          <a:effectLst/>
                        </a:rPr>
                        <a:t>Metric</a:t>
                      </a:r>
                      <a:endParaRPr lang="es-E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err="1">
                          <a:solidFill>
                            <a:schemeClr val="tx1"/>
                          </a:solidFill>
                          <a:effectLst/>
                        </a:rPr>
                        <a:t>Baseline</a:t>
                      </a:r>
                      <a:endParaRPr lang="es-E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err="1">
                          <a:solidFill>
                            <a:schemeClr val="tx1"/>
                          </a:solidFill>
                          <a:effectLst/>
                        </a:rPr>
                        <a:t>LinearRegression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s-ES" err="1">
                          <a:solidFill>
                            <a:schemeClr val="tx1"/>
                          </a:solidFill>
                          <a:effectLst/>
                        </a:rPr>
                        <a:t>withoutoversampling</a:t>
                      </a:r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err="1">
                          <a:solidFill>
                            <a:schemeClr val="tx1"/>
                          </a:solidFill>
                          <a:effectLst/>
                        </a:rPr>
                        <a:t>LinearRegression</a:t>
                      </a:r>
                      <a:endParaRPr lang="es-E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dirty="0">
                          <a:solidFill>
                            <a:schemeClr val="tx1"/>
                          </a:solidFill>
                          <a:effectLst/>
                        </a:rPr>
                        <a:t>XGB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736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/>
                      <a:r>
                        <a:rPr lang="es-ES" sz="1200" dirty="0">
                          <a:effectLst/>
                        </a:rPr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310,341.87 SEK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312,418.18 SEK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112,948.08 SEK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114,233.90 SEK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113,457.90 SEK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190,477.79 SEK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37189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/>
                      <a:r>
                        <a:rPr lang="es-ES" sz="1200" dirty="0">
                          <a:effectLst/>
                        </a:rPr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-0.213698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-0.072515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0.837154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0.83601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0.836306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" sz="1200" dirty="0">
                          <a:effectLst/>
                        </a:rPr>
                        <a:t>0.481758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58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1605238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JU Colors">
      <a:dk1>
        <a:sysClr val="windowText" lastClr="000000"/>
      </a:dk1>
      <a:lt1>
        <a:sysClr val="window" lastClr="FFFFFF"/>
      </a:lt1>
      <a:dk2>
        <a:srgbClr val="787878"/>
      </a:dk2>
      <a:lt2>
        <a:srgbClr val="E7E6E6"/>
      </a:lt2>
      <a:accent1>
        <a:srgbClr val="961B77"/>
      </a:accent1>
      <a:accent2>
        <a:srgbClr val="003865"/>
      </a:accent2>
      <a:accent3>
        <a:srgbClr val="FFB500"/>
      </a:accent3>
      <a:accent4>
        <a:srgbClr val="55AAA7"/>
      </a:accent4>
      <a:accent5>
        <a:srgbClr val="EBEBDF"/>
      </a:accent5>
      <a:accent6>
        <a:srgbClr val="FFFFFF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8CF9DE53-0DE6-41F9-A76D-7CCC3AC75918}" vid="{875B3327-1BC9-4171-8420-F729FFEC3EF3}"/>
    </a:ext>
  </a:extLst>
</a:theme>
</file>

<file path=ppt/theme/theme2.xml><?xml version="1.0" encoding="utf-8"?>
<a:theme xmlns:a="http://schemas.openxmlformats.org/drawingml/2006/main" name="Gray">
  <a:themeElements>
    <a:clrScheme name="JU COLORS">
      <a:dk1>
        <a:sysClr val="windowText" lastClr="000000"/>
      </a:dk1>
      <a:lt1>
        <a:sysClr val="window" lastClr="FFFFFF"/>
      </a:lt1>
      <a:dk2>
        <a:srgbClr val="787878"/>
      </a:dk2>
      <a:lt2>
        <a:srgbClr val="E7E6E6"/>
      </a:lt2>
      <a:accent1>
        <a:srgbClr val="961B77"/>
      </a:accent1>
      <a:accent2>
        <a:srgbClr val="003865"/>
      </a:accent2>
      <a:accent3>
        <a:srgbClr val="FFB500"/>
      </a:accent3>
      <a:accent4>
        <a:srgbClr val="55AAA7"/>
      </a:accent4>
      <a:accent5>
        <a:srgbClr val="EBEBDF"/>
      </a:accent5>
      <a:accent6>
        <a:srgbClr val="FFFFFF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2" id="{8CF9DE53-0DE6-41F9-A76D-7CCC3AC75918}" vid="{D4D56483-7E7B-4DC1-8829-D7B905239C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JTH_Gray</Template>
  <Application>Microsoft Office PowerPoint</Application>
  <PresentationFormat>Widescreen</PresentationFormat>
  <Slides>16</Slides>
  <Notes>12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White</vt:lpstr>
      <vt:lpstr>Gray</vt:lpstr>
      <vt:lpstr>HUSGRUPPEN  FINAL PRESENTATION</vt:lpstr>
      <vt:lpstr>Problem statement</vt:lpstr>
      <vt:lpstr>OUR INVESTIGATION Approach</vt:lpstr>
      <vt:lpstr>Evaluation Procedure</vt:lpstr>
      <vt:lpstr>Result: Data Augmentation</vt:lpstr>
      <vt:lpstr>Result: Data Augmentation</vt:lpstr>
      <vt:lpstr>Result: Model selection</vt:lpstr>
      <vt:lpstr>Optimal number of features</vt:lpstr>
      <vt:lpstr>Result: model selection</vt:lpstr>
      <vt:lpstr>Result: final model performance</vt:lpstr>
      <vt:lpstr>Result: final model performance</vt:lpstr>
      <vt:lpstr>Result: Absolute error</vt:lpstr>
      <vt:lpstr>Result</vt:lpstr>
      <vt:lpstr>DEMO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Valerie Christy</dc:creator>
  <cp:revision>31</cp:revision>
  <dcterms:created xsi:type="dcterms:W3CDTF">2025-03-17T12:10:41Z</dcterms:created>
  <dcterms:modified xsi:type="dcterms:W3CDTF">2025-03-19T10:45:16Z</dcterms:modified>
</cp:coreProperties>
</file>