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aleway"/>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bold.fntdata"/><Relationship Id="rId23" Type="http://schemas.openxmlformats.org/officeDocument/2006/relationships/font" Target="fonts/Raleway-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boldItalic.fntdata"/><Relationship Id="rId25" Type="http://schemas.openxmlformats.org/officeDocument/2006/relationships/font" Target="fonts/Raleway-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7087fa07b5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7087fa07b5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7087fa07b5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7087fa07b5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7087fa07b5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7087fa07b5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7087fa07b5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7087fa07b5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7087fa07b5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7087fa07b5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7087fa07b5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7087fa07b5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7087fa07b5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7087fa07b5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d251bb473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d251bb473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7087fa07b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7087fa07b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7087fa07b5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7087fa07b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7087fa07b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7087fa07b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7087fa07b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7087fa07b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7087fa07b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7087fa07b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7087fa07b5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7087fa07b5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7087fa07b5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7087fa07b5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hyperlink" Target="https://public.tableau.com/views/FaskesJawaBarat_16662825903160/Dashboard1?:language=en-US&amp;:display_count=n&amp;:origin=viz_share_link" TargetMode="Externa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hyperlink" Target="http://www.linkedin.com/in/aprilianurmawati" TargetMode="External"/><Relationship Id="rId4" Type="http://schemas.openxmlformats.org/officeDocument/2006/relationships/hyperlink" Target="https://public.tableau.com/views/FaskesJawaBarat_16662825903160/Dashboard1?:language=en-US&amp;:display_count=n&amp;:origin=viz_share_link"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Analisis Fasilitas Kesehatan</a:t>
            </a:r>
            <a:endParaRPr/>
          </a:p>
          <a:p>
            <a:pPr indent="0" lvl="0" marL="0" rtl="0" algn="l">
              <a:spcBef>
                <a:spcPts val="0"/>
              </a:spcBef>
              <a:spcAft>
                <a:spcPts val="0"/>
              </a:spcAft>
              <a:buNone/>
            </a:pPr>
            <a:r>
              <a:rPr lang="en"/>
              <a:t>di Jawa Barat</a:t>
            </a:r>
            <a:endParaRPr/>
          </a:p>
        </p:txBody>
      </p:sp>
      <p:sp>
        <p:nvSpPr>
          <p:cNvPr id="73" name="Google Shape;73;p13"/>
          <p:cNvSpPr txBox="1"/>
          <p:nvPr>
            <p:ph idx="1" type="subTitle"/>
          </p:nvPr>
        </p:nvSpPr>
        <p:spPr>
          <a:xfrm>
            <a:off x="2418817" y="339540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300">
                <a:solidFill>
                  <a:schemeClr val="dk2"/>
                </a:solidFill>
              </a:rPr>
              <a:t>RevoU Data Analytics Mini Course</a:t>
            </a:r>
            <a:endParaRPr sz="1300">
              <a:solidFill>
                <a:schemeClr val="dk2"/>
              </a:solidFill>
            </a:endParaRPr>
          </a:p>
          <a:p>
            <a:pPr indent="0" lvl="0" marL="0" rtl="0" algn="l">
              <a:spcBef>
                <a:spcPts val="0"/>
              </a:spcBef>
              <a:spcAft>
                <a:spcPts val="0"/>
              </a:spcAft>
              <a:buNone/>
            </a:pPr>
            <a:r>
              <a:rPr lang="en" sz="1300">
                <a:solidFill>
                  <a:schemeClr val="dk2"/>
                </a:solidFill>
              </a:rPr>
              <a:t>Oktober 2022</a:t>
            </a:r>
            <a:endParaRPr sz="1300">
              <a:solidFill>
                <a:schemeClr val="dk2"/>
              </a:solidFill>
            </a:endParaRPr>
          </a:p>
        </p:txBody>
      </p:sp>
      <p:sp>
        <p:nvSpPr>
          <p:cNvPr id="74" name="Google Shape;74;p13"/>
          <p:cNvSpPr txBox="1"/>
          <p:nvPr>
            <p:ph idx="1" type="subTitle"/>
          </p:nvPr>
        </p:nvSpPr>
        <p:spPr>
          <a:xfrm>
            <a:off x="2390267" y="2620425"/>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chemeClr val="dk2"/>
                </a:solidFill>
              </a:rPr>
              <a:t>Oleh:</a:t>
            </a:r>
            <a:r>
              <a:rPr lang="en" sz="2400"/>
              <a:t> Aprilia</a:t>
            </a:r>
            <a:endParaRPr b="1"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idx="4294967295" type="title"/>
          </p:nvPr>
        </p:nvSpPr>
        <p:spPr>
          <a:xfrm>
            <a:off x="107750" y="103325"/>
            <a:ext cx="61701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700">
                <a:latin typeface="Lato"/>
                <a:ea typeface="Lato"/>
                <a:cs typeface="Lato"/>
                <a:sym typeface="Lato"/>
              </a:rPr>
              <a:t>5. Rasio Jumlah Penduduk dengan Fasilitas Kesehatan</a:t>
            </a:r>
            <a:endParaRPr sz="1700">
              <a:latin typeface="Lato"/>
              <a:ea typeface="Lato"/>
              <a:cs typeface="Lato"/>
              <a:sym typeface="Lato"/>
            </a:endParaRPr>
          </a:p>
        </p:txBody>
      </p:sp>
      <p:pic>
        <p:nvPicPr>
          <p:cNvPr id="130" name="Google Shape;130;p22"/>
          <p:cNvPicPr preferRelativeResize="0"/>
          <p:nvPr/>
        </p:nvPicPr>
        <p:blipFill>
          <a:blip r:embed="rId3">
            <a:alphaModFix/>
          </a:blip>
          <a:stretch>
            <a:fillRect/>
          </a:stretch>
        </p:blipFill>
        <p:spPr>
          <a:xfrm>
            <a:off x="1108425" y="544750"/>
            <a:ext cx="6532190" cy="45987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4" name="Shape 134"/>
        <p:cNvGrpSpPr/>
        <p:nvPr/>
      </p:nvGrpSpPr>
      <p:grpSpPr>
        <a:xfrm>
          <a:off x="0" y="0"/>
          <a:ext cx="0" cy="0"/>
          <a:chOff x="0" y="0"/>
          <a:chExt cx="0" cy="0"/>
        </a:xfrm>
      </p:grpSpPr>
      <p:sp>
        <p:nvSpPr>
          <p:cNvPr id="135" name="Google Shape;135;p23"/>
          <p:cNvSpPr txBox="1"/>
          <p:nvPr>
            <p:ph idx="4294967295" type="title"/>
          </p:nvPr>
        </p:nvSpPr>
        <p:spPr>
          <a:xfrm>
            <a:off x="693900" y="2024775"/>
            <a:ext cx="8450100" cy="768000"/>
          </a:xfrm>
          <a:prstGeom prst="rect">
            <a:avLst/>
          </a:prstGeom>
          <a:solidFill>
            <a:schemeClr val="lt2"/>
          </a:solidFill>
        </p:spPr>
        <p:txBody>
          <a:bodyPr anchorCtr="0" anchor="t" bIns="91425" lIns="91425" spcFirstLastPara="1" rIns="91425" wrap="square" tIns="91425">
            <a:noAutofit/>
          </a:bodyPr>
          <a:lstStyle/>
          <a:p>
            <a:pPr indent="0" lvl="0" marL="0" rtl="0" algn="l">
              <a:spcBef>
                <a:spcPts val="0"/>
              </a:spcBef>
              <a:spcAft>
                <a:spcPts val="1600"/>
              </a:spcAft>
              <a:buNone/>
            </a:pPr>
            <a:r>
              <a:rPr lang="en" sz="3600"/>
              <a:t>Analisis</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9" name="Shape 139"/>
        <p:cNvGrpSpPr/>
        <p:nvPr/>
      </p:nvGrpSpPr>
      <p:grpSpPr>
        <a:xfrm>
          <a:off x="0" y="0"/>
          <a:ext cx="0" cy="0"/>
          <a:chOff x="0" y="0"/>
          <a:chExt cx="0" cy="0"/>
        </a:xfrm>
      </p:grpSpPr>
      <p:sp>
        <p:nvSpPr>
          <p:cNvPr id="140" name="Google Shape;140;p24"/>
          <p:cNvSpPr txBox="1"/>
          <p:nvPr>
            <p:ph idx="4294967295" type="title"/>
          </p:nvPr>
        </p:nvSpPr>
        <p:spPr>
          <a:xfrm>
            <a:off x="52563" y="4786775"/>
            <a:ext cx="9044100" cy="278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800">
                <a:latin typeface="Lato"/>
                <a:ea typeface="Lato"/>
                <a:cs typeface="Lato"/>
                <a:sym typeface="Lato"/>
              </a:rPr>
              <a:t>Link dashboard: </a:t>
            </a:r>
            <a:r>
              <a:rPr b="0" lang="en" sz="800" u="sng">
                <a:solidFill>
                  <a:schemeClr val="hlink"/>
                </a:solidFill>
                <a:hlinkClick r:id="rId3"/>
              </a:rPr>
              <a:t>https://public.tableau.com/views/FaskesJawaBarat_16662825903160/Dashboard1?:language=en-US&amp;:display_count=n&amp;:origin=viz_share_link</a:t>
            </a:r>
            <a:r>
              <a:rPr lang="en" sz="800">
                <a:latin typeface="Lato"/>
                <a:ea typeface="Lato"/>
                <a:cs typeface="Lato"/>
                <a:sym typeface="Lato"/>
              </a:rPr>
              <a:t> </a:t>
            </a:r>
            <a:endParaRPr sz="800">
              <a:latin typeface="Lato"/>
              <a:ea typeface="Lato"/>
              <a:cs typeface="Lato"/>
              <a:sym typeface="Lato"/>
            </a:endParaRPr>
          </a:p>
        </p:txBody>
      </p:sp>
      <p:pic>
        <p:nvPicPr>
          <p:cNvPr id="141" name="Google Shape;141;p24"/>
          <p:cNvPicPr preferRelativeResize="0"/>
          <p:nvPr/>
        </p:nvPicPr>
        <p:blipFill>
          <a:blip r:embed="rId4">
            <a:alphaModFix/>
          </a:blip>
          <a:stretch>
            <a:fillRect/>
          </a:stretch>
        </p:blipFill>
        <p:spPr>
          <a:xfrm>
            <a:off x="52538" y="473400"/>
            <a:ext cx="9044173" cy="4313375"/>
          </a:xfrm>
          <a:prstGeom prst="rect">
            <a:avLst/>
          </a:prstGeom>
          <a:noFill/>
          <a:ln>
            <a:noFill/>
          </a:ln>
        </p:spPr>
      </p:pic>
      <p:sp>
        <p:nvSpPr>
          <p:cNvPr id="142" name="Google Shape;142;p24"/>
          <p:cNvSpPr txBox="1"/>
          <p:nvPr>
            <p:ph idx="4294967295" type="title"/>
          </p:nvPr>
        </p:nvSpPr>
        <p:spPr>
          <a:xfrm>
            <a:off x="0" y="-3690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100">
                <a:solidFill>
                  <a:schemeClr val="dk1"/>
                </a:solidFill>
              </a:rPr>
              <a:t>Dashboard</a:t>
            </a:r>
            <a:endParaRPr sz="19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6" name="Shape 146"/>
        <p:cNvGrpSpPr/>
        <p:nvPr/>
      </p:nvGrpSpPr>
      <p:grpSpPr>
        <a:xfrm>
          <a:off x="0" y="0"/>
          <a:ext cx="0" cy="0"/>
          <a:chOff x="0" y="0"/>
          <a:chExt cx="0" cy="0"/>
        </a:xfrm>
      </p:grpSpPr>
      <p:pic>
        <p:nvPicPr>
          <p:cNvPr id="147" name="Google Shape;147;p25"/>
          <p:cNvPicPr preferRelativeResize="0"/>
          <p:nvPr/>
        </p:nvPicPr>
        <p:blipFill>
          <a:blip r:embed="rId3">
            <a:alphaModFix/>
          </a:blip>
          <a:stretch>
            <a:fillRect/>
          </a:stretch>
        </p:blipFill>
        <p:spPr>
          <a:xfrm>
            <a:off x="49913" y="67100"/>
            <a:ext cx="9044173" cy="4313375"/>
          </a:xfrm>
          <a:prstGeom prst="rect">
            <a:avLst/>
          </a:prstGeom>
          <a:noFill/>
          <a:ln>
            <a:noFill/>
          </a:ln>
        </p:spPr>
      </p:pic>
      <p:sp>
        <p:nvSpPr>
          <p:cNvPr id="148" name="Google Shape;148;p25"/>
          <p:cNvSpPr/>
          <p:nvPr/>
        </p:nvSpPr>
        <p:spPr>
          <a:xfrm>
            <a:off x="406600" y="2496850"/>
            <a:ext cx="313800" cy="1933200"/>
          </a:xfrm>
          <a:prstGeom prst="rect">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5"/>
          <p:cNvSpPr/>
          <p:nvPr/>
        </p:nvSpPr>
        <p:spPr>
          <a:xfrm>
            <a:off x="5773850" y="2496850"/>
            <a:ext cx="313800" cy="1933200"/>
          </a:xfrm>
          <a:prstGeom prst="rect">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5"/>
          <p:cNvSpPr txBox="1"/>
          <p:nvPr>
            <p:ph idx="4294967295" type="title"/>
          </p:nvPr>
        </p:nvSpPr>
        <p:spPr>
          <a:xfrm>
            <a:off x="49950" y="4572750"/>
            <a:ext cx="9044100" cy="456600"/>
          </a:xfrm>
          <a:prstGeom prst="rect">
            <a:avLst/>
          </a:prstGeom>
          <a:solidFill>
            <a:schemeClr val="dk1"/>
          </a:solidFill>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0" lang="en" sz="800">
                <a:latin typeface="Lato"/>
                <a:ea typeface="Lato"/>
                <a:cs typeface="Lato"/>
                <a:sym typeface="Lato"/>
              </a:rPr>
              <a:t>Terlihat bahwa Kota Depok memiliki rasio jumlah penduduk terhadap faskes paling tinggi, menandakan rata-rata 1 faskes menangani sekitar 1300 penduduk. Sebaliknya, Kabupaten Pangandaran memiliki rasio terkecil, yakni 104 penduduk untuk 1 fasilitas kesehatan.</a:t>
            </a:r>
            <a:endParaRPr b="0" sz="800">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4" name="Shape 154"/>
        <p:cNvGrpSpPr/>
        <p:nvPr/>
      </p:nvGrpSpPr>
      <p:grpSpPr>
        <a:xfrm>
          <a:off x="0" y="0"/>
          <a:ext cx="0" cy="0"/>
          <a:chOff x="0" y="0"/>
          <a:chExt cx="0" cy="0"/>
        </a:xfrm>
      </p:grpSpPr>
      <p:sp>
        <p:nvSpPr>
          <p:cNvPr id="155" name="Google Shape;155;p26"/>
          <p:cNvSpPr txBox="1"/>
          <p:nvPr>
            <p:ph idx="4294967295" type="title"/>
          </p:nvPr>
        </p:nvSpPr>
        <p:spPr>
          <a:xfrm>
            <a:off x="49950" y="81050"/>
            <a:ext cx="5450400" cy="404700"/>
          </a:xfrm>
          <a:prstGeom prst="rect">
            <a:avLst/>
          </a:prstGeom>
          <a:solidFill>
            <a:schemeClr val="dk2"/>
          </a:solidFill>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800">
                <a:solidFill>
                  <a:schemeClr val="dk1"/>
                </a:solidFill>
                <a:latin typeface="Lato"/>
                <a:ea typeface="Lato"/>
                <a:cs typeface="Lato"/>
                <a:sym typeface="Lato"/>
              </a:rPr>
              <a:t>Hipotesis 1 </a:t>
            </a:r>
            <a:r>
              <a:rPr b="0" lang="en" sz="800">
                <a:solidFill>
                  <a:schemeClr val="dk1"/>
                </a:solidFill>
                <a:latin typeface="Lato"/>
                <a:ea typeface="Lato"/>
                <a:cs typeface="Lato"/>
                <a:sym typeface="Lato"/>
              </a:rPr>
              <a:t>: Posyandu tidak dapat memberikan pelayanan kesehatan setiap hari. Sehingga dilakukan analisis tanpa menyertakan data posyandu.</a:t>
            </a:r>
            <a:endParaRPr b="0" sz="800">
              <a:solidFill>
                <a:schemeClr val="dk1"/>
              </a:solidFill>
              <a:latin typeface="Lato"/>
              <a:ea typeface="Lato"/>
              <a:cs typeface="Lato"/>
              <a:sym typeface="Lato"/>
            </a:endParaRPr>
          </a:p>
        </p:txBody>
      </p:sp>
      <p:pic>
        <p:nvPicPr>
          <p:cNvPr id="156" name="Google Shape;156;p26"/>
          <p:cNvPicPr preferRelativeResize="0"/>
          <p:nvPr/>
        </p:nvPicPr>
        <p:blipFill>
          <a:blip r:embed="rId3">
            <a:alphaModFix/>
          </a:blip>
          <a:stretch>
            <a:fillRect/>
          </a:stretch>
        </p:blipFill>
        <p:spPr>
          <a:xfrm>
            <a:off x="227900" y="578150"/>
            <a:ext cx="8415400" cy="4044574"/>
          </a:xfrm>
          <a:prstGeom prst="rect">
            <a:avLst/>
          </a:prstGeom>
          <a:noFill/>
          <a:ln>
            <a:noFill/>
          </a:ln>
        </p:spPr>
      </p:pic>
      <p:sp>
        <p:nvSpPr>
          <p:cNvPr id="157" name="Google Shape;157;p26"/>
          <p:cNvSpPr/>
          <p:nvPr/>
        </p:nvSpPr>
        <p:spPr>
          <a:xfrm>
            <a:off x="563575" y="2905500"/>
            <a:ext cx="313800" cy="1645800"/>
          </a:xfrm>
          <a:prstGeom prst="rect">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6"/>
          <p:cNvSpPr/>
          <p:nvPr/>
        </p:nvSpPr>
        <p:spPr>
          <a:xfrm>
            <a:off x="5550300" y="2798500"/>
            <a:ext cx="313800" cy="1789500"/>
          </a:xfrm>
          <a:prstGeom prst="rect">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6"/>
          <p:cNvSpPr txBox="1"/>
          <p:nvPr>
            <p:ph idx="4294967295" type="title"/>
          </p:nvPr>
        </p:nvSpPr>
        <p:spPr>
          <a:xfrm>
            <a:off x="49950" y="4653225"/>
            <a:ext cx="8767500" cy="404700"/>
          </a:xfrm>
          <a:prstGeom prst="rect">
            <a:avLst/>
          </a:prstGeom>
          <a:solidFill>
            <a:schemeClr val="dk1"/>
          </a:solidFill>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0" lang="en" sz="800">
                <a:latin typeface="Lato"/>
                <a:ea typeface="Lato"/>
                <a:cs typeface="Lato"/>
                <a:sym typeface="Lato"/>
              </a:rPr>
              <a:t>Saat posyandu tidak disertakan, Kabupaten Sukabumi</a:t>
            </a:r>
            <a:r>
              <a:rPr b="0" lang="en" sz="800">
                <a:latin typeface="Lato"/>
                <a:ea typeface="Lato"/>
                <a:cs typeface="Lato"/>
                <a:sym typeface="Lato"/>
              </a:rPr>
              <a:t> memiliki rasio jumlah penduduk terhadap faskes paling tinggi,  yakni 1 faskes menangani sekitar 22000 penduduk. Sedangkan Kabupaten Pangandaran tetap memiliki rasio terkecil, yakni </a:t>
            </a:r>
            <a:r>
              <a:rPr b="0" lang="en" sz="800">
                <a:latin typeface="Lato"/>
                <a:ea typeface="Lato"/>
                <a:cs typeface="Lato"/>
                <a:sym typeface="Lato"/>
              </a:rPr>
              <a:t>1 fasilitas kesehatan untuk </a:t>
            </a:r>
            <a:r>
              <a:rPr b="0" lang="en" sz="800">
                <a:latin typeface="Lato"/>
                <a:ea typeface="Lato"/>
                <a:cs typeface="Lato"/>
                <a:sym typeface="Lato"/>
              </a:rPr>
              <a:t>sekitar 2700 penduduk.</a:t>
            </a:r>
            <a:endParaRPr b="0" sz="800">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3" name="Shape 163"/>
        <p:cNvGrpSpPr/>
        <p:nvPr/>
      </p:nvGrpSpPr>
      <p:grpSpPr>
        <a:xfrm>
          <a:off x="0" y="0"/>
          <a:ext cx="0" cy="0"/>
          <a:chOff x="0" y="0"/>
          <a:chExt cx="0" cy="0"/>
        </a:xfrm>
      </p:grpSpPr>
      <p:sp>
        <p:nvSpPr>
          <p:cNvPr id="164" name="Google Shape;164;p27"/>
          <p:cNvSpPr txBox="1"/>
          <p:nvPr>
            <p:ph idx="4294967295" type="title"/>
          </p:nvPr>
        </p:nvSpPr>
        <p:spPr>
          <a:xfrm>
            <a:off x="49950" y="81050"/>
            <a:ext cx="5685600" cy="439800"/>
          </a:xfrm>
          <a:prstGeom prst="rect">
            <a:avLst/>
          </a:prstGeom>
          <a:solidFill>
            <a:schemeClr val="dk2"/>
          </a:solidFill>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800">
                <a:solidFill>
                  <a:schemeClr val="dk1"/>
                </a:solidFill>
                <a:latin typeface="Lato"/>
                <a:ea typeface="Lato"/>
                <a:cs typeface="Lato"/>
                <a:sym typeface="Lato"/>
              </a:rPr>
              <a:t>Hipotesis 2 </a:t>
            </a:r>
            <a:r>
              <a:rPr b="0" lang="en" sz="800">
                <a:solidFill>
                  <a:schemeClr val="dk1"/>
                </a:solidFill>
                <a:latin typeface="Lato"/>
                <a:ea typeface="Lato"/>
                <a:cs typeface="Lato"/>
                <a:sym typeface="Lato"/>
              </a:rPr>
              <a:t>: Rumah Sakit Umum dianggap sebagai fasilitas kesehatan terlengkap sehingga dilakukan analisis dengan skenario hanya ada Rumah Sakit Umum (RSU)  sebagai rujukan.</a:t>
            </a:r>
            <a:endParaRPr b="0" sz="800">
              <a:solidFill>
                <a:schemeClr val="dk1"/>
              </a:solidFill>
              <a:latin typeface="Lato"/>
              <a:ea typeface="Lato"/>
              <a:cs typeface="Lato"/>
              <a:sym typeface="Lato"/>
            </a:endParaRPr>
          </a:p>
        </p:txBody>
      </p:sp>
      <p:sp>
        <p:nvSpPr>
          <p:cNvPr id="165" name="Google Shape;165;p27"/>
          <p:cNvSpPr txBox="1"/>
          <p:nvPr>
            <p:ph idx="4294967295" type="title"/>
          </p:nvPr>
        </p:nvSpPr>
        <p:spPr>
          <a:xfrm>
            <a:off x="49950" y="4653225"/>
            <a:ext cx="8767500" cy="404700"/>
          </a:xfrm>
          <a:prstGeom prst="rect">
            <a:avLst/>
          </a:prstGeom>
          <a:solidFill>
            <a:schemeClr val="dk1"/>
          </a:solidFill>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0" lang="en" sz="800">
                <a:latin typeface="Lato"/>
                <a:ea typeface="Lato"/>
                <a:cs typeface="Lato"/>
                <a:sym typeface="Lato"/>
              </a:rPr>
              <a:t>Meskipun Kabupaten Bekasi memiliki jumlah RSU terbanyak, Kota Cimahi</a:t>
            </a:r>
            <a:r>
              <a:rPr b="0" lang="en" sz="800">
                <a:latin typeface="Lato"/>
                <a:ea typeface="Lato"/>
                <a:cs typeface="Lato"/>
                <a:sym typeface="Lato"/>
              </a:rPr>
              <a:t> memiliki rasio terkecil, yakni </a:t>
            </a:r>
            <a:r>
              <a:rPr b="0" lang="en" sz="800">
                <a:latin typeface="Lato"/>
                <a:ea typeface="Lato"/>
                <a:cs typeface="Lato"/>
                <a:sym typeface="Lato"/>
              </a:rPr>
              <a:t>1 RSU melayani sekitar </a:t>
            </a:r>
            <a:r>
              <a:rPr b="0" lang="en" sz="800">
                <a:latin typeface="Lato"/>
                <a:ea typeface="Lato"/>
                <a:cs typeface="Lato"/>
                <a:sym typeface="Lato"/>
              </a:rPr>
              <a:t>10000 penduduk. </a:t>
            </a:r>
            <a:r>
              <a:rPr b="0" lang="en" sz="800">
                <a:latin typeface="Lato"/>
                <a:ea typeface="Lato"/>
                <a:cs typeface="Lato"/>
                <a:sym typeface="Lato"/>
              </a:rPr>
              <a:t>Kabupaten Garut memiliki rasio jumlah penduduk terhadap faskes paling tinggi,  yakni 1 RSU menangani sekitar 231000 penduduk. </a:t>
            </a:r>
            <a:endParaRPr b="0" sz="800">
              <a:latin typeface="Lato"/>
              <a:ea typeface="Lato"/>
              <a:cs typeface="Lato"/>
              <a:sym typeface="Lato"/>
            </a:endParaRPr>
          </a:p>
        </p:txBody>
      </p:sp>
      <p:pic>
        <p:nvPicPr>
          <p:cNvPr id="166" name="Google Shape;166;p27"/>
          <p:cNvPicPr preferRelativeResize="0"/>
          <p:nvPr/>
        </p:nvPicPr>
        <p:blipFill>
          <a:blip r:embed="rId3">
            <a:alphaModFix/>
          </a:blip>
          <a:stretch>
            <a:fillRect/>
          </a:stretch>
        </p:blipFill>
        <p:spPr>
          <a:xfrm>
            <a:off x="321450" y="560050"/>
            <a:ext cx="8501076" cy="4072776"/>
          </a:xfrm>
          <a:prstGeom prst="rect">
            <a:avLst/>
          </a:prstGeom>
          <a:noFill/>
          <a:ln>
            <a:noFill/>
          </a:ln>
        </p:spPr>
      </p:pic>
      <p:sp>
        <p:nvSpPr>
          <p:cNvPr id="167" name="Google Shape;167;p27"/>
          <p:cNvSpPr/>
          <p:nvPr/>
        </p:nvSpPr>
        <p:spPr>
          <a:xfrm>
            <a:off x="663450" y="2970725"/>
            <a:ext cx="313800" cy="1645800"/>
          </a:xfrm>
          <a:prstGeom prst="rect">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7"/>
          <p:cNvSpPr/>
          <p:nvPr/>
        </p:nvSpPr>
        <p:spPr>
          <a:xfrm>
            <a:off x="5650175" y="2863725"/>
            <a:ext cx="313800" cy="1789500"/>
          </a:xfrm>
          <a:prstGeom prst="rect">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2" name="Shape 172"/>
        <p:cNvGrpSpPr/>
        <p:nvPr/>
      </p:nvGrpSpPr>
      <p:grpSpPr>
        <a:xfrm>
          <a:off x="0" y="0"/>
          <a:ext cx="0" cy="0"/>
          <a:chOff x="0" y="0"/>
          <a:chExt cx="0" cy="0"/>
        </a:xfrm>
      </p:grpSpPr>
      <p:sp>
        <p:nvSpPr>
          <p:cNvPr id="173" name="Google Shape;173;p28"/>
          <p:cNvSpPr txBox="1"/>
          <p:nvPr>
            <p:ph idx="4294967295" type="title"/>
          </p:nvPr>
        </p:nvSpPr>
        <p:spPr>
          <a:xfrm>
            <a:off x="693950" y="1018925"/>
            <a:ext cx="8450100" cy="768000"/>
          </a:xfrm>
          <a:prstGeom prst="rect">
            <a:avLst/>
          </a:prstGeom>
          <a:solidFill>
            <a:schemeClr val="lt2"/>
          </a:solidFill>
        </p:spPr>
        <p:txBody>
          <a:bodyPr anchorCtr="0" anchor="t" bIns="91425" lIns="91425" spcFirstLastPara="1" rIns="91425" wrap="square" tIns="91425">
            <a:noAutofit/>
          </a:bodyPr>
          <a:lstStyle/>
          <a:p>
            <a:pPr indent="0" lvl="0" marL="0" rtl="0" algn="l">
              <a:spcBef>
                <a:spcPts val="0"/>
              </a:spcBef>
              <a:spcAft>
                <a:spcPts val="1600"/>
              </a:spcAft>
              <a:buNone/>
            </a:pPr>
            <a:r>
              <a:rPr lang="en" sz="3600"/>
              <a:t>Saran</a:t>
            </a:r>
            <a:endParaRPr sz="2400"/>
          </a:p>
        </p:txBody>
      </p:sp>
      <p:sp>
        <p:nvSpPr>
          <p:cNvPr id="174" name="Google Shape;174;p28"/>
          <p:cNvSpPr txBox="1"/>
          <p:nvPr>
            <p:ph idx="4294967295" type="title"/>
          </p:nvPr>
        </p:nvSpPr>
        <p:spPr>
          <a:xfrm>
            <a:off x="693950" y="2070775"/>
            <a:ext cx="8037900" cy="2651700"/>
          </a:xfrm>
          <a:prstGeom prst="rect">
            <a:avLst/>
          </a:prstGeom>
          <a:noFill/>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1400">
                <a:latin typeface="Lato"/>
                <a:ea typeface="Lato"/>
                <a:cs typeface="Lato"/>
                <a:sym typeface="Lato"/>
              </a:rPr>
              <a:t>Berdasarkan analisis yang telah dilakukan, terdapat beberapa kabupaten dan kota di Jawa Barat yang harus memberikan pelayanan kepada penduduk dengan rasio yang cukup besar. Dengan asumsi seluruh penduduk membutuhkan pelayanan, dikhawatirkan fasilitas kesehatan di beberapa daerah di Jawa Barat ini mengalami kesulitan dalam melayani masyarakat.</a:t>
            </a:r>
            <a:endParaRPr b="0" sz="1400">
              <a:latin typeface="Lato"/>
              <a:ea typeface="Lato"/>
              <a:cs typeface="Lato"/>
              <a:sym typeface="Lato"/>
            </a:endParaRPr>
          </a:p>
          <a:p>
            <a:pPr indent="0" lvl="0" marL="0" rtl="0" algn="l">
              <a:lnSpc>
                <a:spcPct val="115000"/>
              </a:lnSpc>
              <a:spcBef>
                <a:spcPts val="1600"/>
              </a:spcBef>
              <a:spcAft>
                <a:spcPts val="1600"/>
              </a:spcAft>
              <a:buNone/>
            </a:pPr>
            <a:r>
              <a:rPr b="0" lang="en" sz="1400">
                <a:latin typeface="Lato"/>
                <a:ea typeface="Lato"/>
                <a:cs typeface="Lato"/>
                <a:sym typeface="Lato"/>
              </a:rPr>
              <a:t>Diharapkan dengan ditambahnya jumlah fasilitas kesehatan dapat mengurangi beban faskes yang telah ada dalam melayani masyarakat, sehingga pelayanan kesehatan dapat dilakukan dengan lebih optimal.</a:t>
            </a:r>
            <a:endParaRPr b="0" sz="1400">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9"/>
          <p:cNvSpPr txBox="1"/>
          <p:nvPr>
            <p:ph type="title"/>
          </p:nvPr>
        </p:nvSpPr>
        <p:spPr>
          <a:xfrm>
            <a:off x="283099" y="712150"/>
            <a:ext cx="86223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LINKS</a:t>
            </a:r>
            <a:endParaRPr/>
          </a:p>
          <a:p>
            <a:pPr indent="0" lvl="0" marL="0" rtl="0" algn="l">
              <a:spcBef>
                <a:spcPts val="1000"/>
              </a:spcBef>
              <a:spcAft>
                <a:spcPts val="0"/>
              </a:spcAft>
              <a:buNone/>
            </a:pPr>
            <a:r>
              <a:t/>
            </a:r>
            <a:endParaRPr b="0" sz="2400"/>
          </a:p>
          <a:p>
            <a:pPr indent="0" lvl="0" marL="0" rtl="0" algn="l">
              <a:spcBef>
                <a:spcPts val="1000"/>
              </a:spcBef>
              <a:spcAft>
                <a:spcPts val="0"/>
              </a:spcAft>
              <a:buNone/>
            </a:pPr>
            <a:r>
              <a:rPr lang="en" sz="2400">
                <a:solidFill>
                  <a:schemeClr val="dk2"/>
                </a:solidFill>
              </a:rPr>
              <a:t>Analisis oleh:</a:t>
            </a:r>
            <a:r>
              <a:rPr b="0" lang="en" sz="2400"/>
              <a:t> Aprilia</a:t>
            </a:r>
            <a:endParaRPr b="0" sz="2400"/>
          </a:p>
          <a:p>
            <a:pPr indent="0" lvl="0" marL="0" rtl="0" algn="l">
              <a:spcBef>
                <a:spcPts val="1000"/>
              </a:spcBef>
              <a:spcAft>
                <a:spcPts val="0"/>
              </a:spcAft>
              <a:buNone/>
            </a:pPr>
            <a:r>
              <a:rPr b="0" lang="en" sz="1800" u="sng">
                <a:solidFill>
                  <a:schemeClr val="hlink"/>
                </a:solidFill>
                <a:hlinkClick r:id="rId3"/>
              </a:rPr>
              <a:t>www.linkedin.com/in/aprilianurmawati</a:t>
            </a:r>
            <a:endParaRPr b="0" sz="1800"/>
          </a:p>
          <a:p>
            <a:pPr indent="0" lvl="0" marL="0" rtl="0" algn="l">
              <a:spcBef>
                <a:spcPts val="1000"/>
              </a:spcBef>
              <a:spcAft>
                <a:spcPts val="0"/>
              </a:spcAft>
              <a:buNone/>
            </a:pPr>
            <a:r>
              <a:t/>
            </a:r>
            <a:endParaRPr b="0" sz="2400"/>
          </a:p>
          <a:p>
            <a:pPr indent="0" lvl="0" marL="0" rtl="0" algn="l">
              <a:spcBef>
                <a:spcPts val="1000"/>
              </a:spcBef>
              <a:spcAft>
                <a:spcPts val="0"/>
              </a:spcAft>
              <a:buNone/>
            </a:pPr>
            <a:r>
              <a:rPr lang="en" sz="2400">
                <a:solidFill>
                  <a:schemeClr val="dk2"/>
                </a:solidFill>
              </a:rPr>
              <a:t>Hasil analisis:</a:t>
            </a:r>
            <a:endParaRPr sz="2400">
              <a:solidFill>
                <a:schemeClr val="dk2"/>
              </a:solidFill>
            </a:endParaRPr>
          </a:p>
          <a:p>
            <a:pPr indent="0" lvl="0" marL="0" rtl="0" algn="l">
              <a:spcBef>
                <a:spcPts val="1000"/>
              </a:spcBef>
              <a:spcAft>
                <a:spcPts val="0"/>
              </a:spcAft>
              <a:buClr>
                <a:schemeClr val="dk2"/>
              </a:buClr>
              <a:buSzPts val="1100"/>
              <a:buFont typeface="Arial"/>
              <a:buNone/>
            </a:pPr>
            <a:r>
              <a:rPr b="0" lang="en" sz="1400" u="sng">
                <a:solidFill>
                  <a:schemeClr val="hlink"/>
                </a:solidFill>
                <a:hlinkClick r:id="rId4"/>
              </a:rPr>
              <a:t>https://public.tableau.com/views/FaskesJawaBarat_16662825903160/Dashboard1?:language=en-US&amp;:display_count=n&amp;:origin=viz_share_link</a:t>
            </a:r>
            <a:endParaRPr b="0" sz="2000"/>
          </a:p>
          <a:p>
            <a:pPr indent="0" lvl="0" marL="0" rtl="0" algn="l">
              <a:spcBef>
                <a:spcPts val="1000"/>
              </a:spcBef>
              <a:spcAft>
                <a:spcPts val="0"/>
              </a:spcAft>
              <a:buNone/>
            </a:pPr>
            <a:r>
              <a:t/>
            </a:r>
            <a:endParaRPr b="0" sz="2400"/>
          </a:p>
          <a:p>
            <a:pPr indent="0" lvl="0" marL="0" rtl="0" algn="l">
              <a:spcBef>
                <a:spcPts val="1000"/>
              </a:spcBef>
              <a:spcAft>
                <a:spcPts val="1000"/>
              </a:spcAft>
              <a:buNone/>
            </a:pPr>
            <a:r>
              <a:t/>
            </a:r>
            <a:endParaRPr b="0"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4"/>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Dataset</a:t>
            </a:r>
            <a:endParaRPr sz="2400"/>
          </a:p>
        </p:txBody>
      </p:sp>
      <p:sp>
        <p:nvSpPr>
          <p:cNvPr id="80" name="Google Shape;80;p14"/>
          <p:cNvSpPr txBox="1"/>
          <p:nvPr>
            <p:ph idx="4294967295" type="title"/>
          </p:nvPr>
        </p:nvSpPr>
        <p:spPr>
          <a:xfrm>
            <a:off x="535775" y="1480150"/>
            <a:ext cx="5197200" cy="3067500"/>
          </a:xfrm>
          <a:prstGeom prst="rect">
            <a:avLst/>
          </a:prstGeom>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SzPts val="1700"/>
              <a:buFont typeface="Lato"/>
              <a:buAutoNum type="arabicPeriod"/>
            </a:pPr>
            <a:r>
              <a:rPr lang="en" sz="1700">
                <a:latin typeface="Lato"/>
                <a:ea typeface="Lato"/>
                <a:cs typeface="Lato"/>
                <a:sym typeface="Lato"/>
              </a:rPr>
              <a:t>Jaminan Kesehatan Jabar</a:t>
            </a:r>
            <a:endParaRPr sz="1700">
              <a:latin typeface="Lato"/>
              <a:ea typeface="Lato"/>
              <a:cs typeface="Lato"/>
              <a:sym typeface="Lato"/>
            </a:endParaRPr>
          </a:p>
        </p:txBody>
      </p:sp>
      <p:pic>
        <p:nvPicPr>
          <p:cNvPr id="81" name="Google Shape;81;p14"/>
          <p:cNvPicPr preferRelativeResize="0"/>
          <p:nvPr/>
        </p:nvPicPr>
        <p:blipFill>
          <a:blip r:embed="rId3">
            <a:alphaModFix/>
          </a:blip>
          <a:stretch>
            <a:fillRect/>
          </a:stretch>
        </p:blipFill>
        <p:spPr>
          <a:xfrm>
            <a:off x="2302850" y="1853625"/>
            <a:ext cx="6172501" cy="3232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5"/>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Dataset</a:t>
            </a:r>
            <a:endParaRPr sz="2400"/>
          </a:p>
        </p:txBody>
      </p:sp>
      <p:sp>
        <p:nvSpPr>
          <p:cNvPr id="87" name="Google Shape;87;p15"/>
          <p:cNvSpPr txBox="1"/>
          <p:nvPr>
            <p:ph idx="4294967295" type="title"/>
          </p:nvPr>
        </p:nvSpPr>
        <p:spPr>
          <a:xfrm>
            <a:off x="535775" y="1480150"/>
            <a:ext cx="5197200" cy="3067500"/>
          </a:xfrm>
          <a:prstGeom prst="rect">
            <a:avLst/>
          </a:prstGeom>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SzPts val="1700"/>
              <a:buFont typeface="Lato"/>
              <a:buAutoNum type="arabicPeriod"/>
            </a:pPr>
            <a:r>
              <a:rPr lang="en" sz="1700">
                <a:latin typeface="Lato"/>
                <a:ea typeface="Lato"/>
                <a:cs typeface="Lato"/>
                <a:sym typeface="Lato"/>
              </a:rPr>
              <a:t>Jumlah Faskes Jabar</a:t>
            </a:r>
            <a:endParaRPr sz="1700">
              <a:latin typeface="Lato"/>
              <a:ea typeface="Lato"/>
              <a:cs typeface="Lato"/>
              <a:sym typeface="Lato"/>
            </a:endParaRPr>
          </a:p>
        </p:txBody>
      </p:sp>
      <p:pic>
        <p:nvPicPr>
          <p:cNvPr id="88" name="Google Shape;88;p15"/>
          <p:cNvPicPr preferRelativeResize="0"/>
          <p:nvPr/>
        </p:nvPicPr>
        <p:blipFill>
          <a:blip r:embed="rId3">
            <a:alphaModFix/>
          </a:blip>
          <a:stretch>
            <a:fillRect/>
          </a:stretch>
        </p:blipFill>
        <p:spPr>
          <a:xfrm>
            <a:off x="2703725" y="1873400"/>
            <a:ext cx="6063775" cy="31953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2" name="Shape 92"/>
        <p:cNvGrpSpPr/>
        <p:nvPr/>
      </p:nvGrpSpPr>
      <p:grpSpPr>
        <a:xfrm>
          <a:off x="0" y="0"/>
          <a:ext cx="0" cy="0"/>
          <a:chOff x="0" y="0"/>
          <a:chExt cx="0" cy="0"/>
        </a:xfrm>
      </p:grpSpPr>
      <p:sp>
        <p:nvSpPr>
          <p:cNvPr id="93" name="Google Shape;93;p16"/>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Rumusan Masalah</a:t>
            </a:r>
            <a:endParaRPr sz="2400">
              <a:solidFill>
                <a:schemeClr val="dk1"/>
              </a:solidFill>
            </a:endParaRPr>
          </a:p>
        </p:txBody>
      </p:sp>
      <p:sp>
        <p:nvSpPr>
          <p:cNvPr id="94" name="Google Shape;94;p16"/>
          <p:cNvSpPr txBox="1"/>
          <p:nvPr>
            <p:ph idx="4294967295" type="title"/>
          </p:nvPr>
        </p:nvSpPr>
        <p:spPr>
          <a:xfrm>
            <a:off x="535775" y="1480150"/>
            <a:ext cx="81318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700">
                <a:latin typeface="Lato"/>
                <a:ea typeface="Lato"/>
                <a:cs typeface="Lato"/>
                <a:sym typeface="Lato"/>
              </a:rPr>
              <a:t>Identifikasi jumlah fasilitas kesehatan di Jawa Barat dibandingkan dengan jumlah penduduk untuk setiap Kota/Kabupaten.</a:t>
            </a:r>
            <a:endParaRPr sz="1700">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8" name="Shape 98"/>
        <p:cNvGrpSpPr/>
        <p:nvPr/>
      </p:nvGrpSpPr>
      <p:grpSpPr>
        <a:xfrm>
          <a:off x="0" y="0"/>
          <a:ext cx="0" cy="0"/>
          <a:chOff x="0" y="0"/>
          <a:chExt cx="0" cy="0"/>
        </a:xfrm>
      </p:grpSpPr>
      <p:sp>
        <p:nvSpPr>
          <p:cNvPr id="99" name="Google Shape;99;p17"/>
          <p:cNvSpPr txBox="1"/>
          <p:nvPr>
            <p:ph idx="4294967295" type="title"/>
          </p:nvPr>
        </p:nvSpPr>
        <p:spPr>
          <a:xfrm>
            <a:off x="693950" y="1018925"/>
            <a:ext cx="8450100" cy="768000"/>
          </a:xfrm>
          <a:prstGeom prst="rect">
            <a:avLst/>
          </a:prstGeom>
          <a:solidFill>
            <a:schemeClr val="lt2"/>
          </a:solidFill>
        </p:spPr>
        <p:txBody>
          <a:bodyPr anchorCtr="0" anchor="t" bIns="91425" lIns="91425" spcFirstLastPara="1" rIns="91425" wrap="square" tIns="91425">
            <a:noAutofit/>
          </a:bodyPr>
          <a:lstStyle/>
          <a:p>
            <a:pPr indent="0" lvl="0" marL="0" rtl="0" algn="l">
              <a:spcBef>
                <a:spcPts val="0"/>
              </a:spcBef>
              <a:spcAft>
                <a:spcPts val="1600"/>
              </a:spcAft>
              <a:buNone/>
            </a:pPr>
            <a:r>
              <a:rPr lang="en" sz="3600"/>
              <a:t>Visualisasi</a:t>
            </a:r>
            <a:endParaRPr sz="2400"/>
          </a:p>
        </p:txBody>
      </p:sp>
      <p:pic>
        <p:nvPicPr>
          <p:cNvPr id="100" name="Google Shape;100;p17"/>
          <p:cNvPicPr preferRelativeResize="0"/>
          <p:nvPr/>
        </p:nvPicPr>
        <p:blipFill>
          <a:blip r:embed="rId3">
            <a:alphaModFix/>
          </a:blip>
          <a:stretch>
            <a:fillRect/>
          </a:stretch>
        </p:blipFill>
        <p:spPr>
          <a:xfrm>
            <a:off x="693950" y="2102188"/>
            <a:ext cx="2847975" cy="1609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8"/>
          <p:cNvSpPr txBox="1"/>
          <p:nvPr>
            <p:ph idx="4294967295" type="title"/>
          </p:nvPr>
        </p:nvSpPr>
        <p:spPr>
          <a:xfrm>
            <a:off x="107750" y="138975"/>
            <a:ext cx="5197200" cy="3067500"/>
          </a:xfrm>
          <a:prstGeom prst="rect">
            <a:avLst/>
          </a:prstGeom>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SzPts val="1700"/>
              <a:buFont typeface="Lato"/>
              <a:buAutoNum type="arabicPeriod"/>
            </a:pPr>
            <a:r>
              <a:rPr lang="en" sz="1700">
                <a:latin typeface="Lato"/>
                <a:ea typeface="Lato"/>
                <a:cs typeface="Lato"/>
                <a:sym typeface="Lato"/>
              </a:rPr>
              <a:t>Jumlah Penduduk</a:t>
            </a:r>
            <a:endParaRPr sz="1700">
              <a:latin typeface="Lato"/>
              <a:ea typeface="Lato"/>
              <a:cs typeface="Lato"/>
              <a:sym typeface="Lato"/>
            </a:endParaRPr>
          </a:p>
        </p:txBody>
      </p:sp>
      <p:pic>
        <p:nvPicPr>
          <p:cNvPr id="106" name="Google Shape;106;p18"/>
          <p:cNvPicPr preferRelativeResize="0"/>
          <p:nvPr/>
        </p:nvPicPr>
        <p:blipFill>
          <a:blip r:embed="rId3">
            <a:alphaModFix/>
          </a:blip>
          <a:stretch>
            <a:fillRect/>
          </a:stretch>
        </p:blipFill>
        <p:spPr>
          <a:xfrm>
            <a:off x="1276950" y="562325"/>
            <a:ext cx="6512625" cy="4505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idx="4294967295" type="title"/>
          </p:nvPr>
        </p:nvSpPr>
        <p:spPr>
          <a:xfrm>
            <a:off x="143400" y="89050"/>
            <a:ext cx="51972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700">
                <a:latin typeface="Lato"/>
                <a:ea typeface="Lato"/>
                <a:cs typeface="Lato"/>
                <a:sym typeface="Lato"/>
              </a:rPr>
              <a:t>2. Jumlah Faskes</a:t>
            </a:r>
            <a:endParaRPr sz="1700">
              <a:latin typeface="Lato"/>
              <a:ea typeface="Lato"/>
              <a:cs typeface="Lato"/>
              <a:sym typeface="Lato"/>
            </a:endParaRPr>
          </a:p>
        </p:txBody>
      </p:sp>
      <p:pic>
        <p:nvPicPr>
          <p:cNvPr id="112" name="Google Shape;112;p19"/>
          <p:cNvPicPr preferRelativeResize="0"/>
          <p:nvPr/>
        </p:nvPicPr>
        <p:blipFill>
          <a:blip r:embed="rId3">
            <a:alphaModFix/>
          </a:blip>
          <a:stretch>
            <a:fillRect/>
          </a:stretch>
        </p:blipFill>
        <p:spPr>
          <a:xfrm>
            <a:off x="579225" y="790675"/>
            <a:ext cx="7176949" cy="3903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ph idx="4294967295" type="title"/>
          </p:nvPr>
        </p:nvSpPr>
        <p:spPr>
          <a:xfrm>
            <a:off x="107750" y="103325"/>
            <a:ext cx="51972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700">
                <a:latin typeface="Lato"/>
                <a:ea typeface="Lato"/>
                <a:cs typeface="Lato"/>
                <a:sym typeface="Lato"/>
              </a:rPr>
              <a:t>3</a:t>
            </a:r>
            <a:r>
              <a:rPr lang="en" sz="1700">
                <a:latin typeface="Lato"/>
                <a:ea typeface="Lato"/>
                <a:cs typeface="Lato"/>
                <a:sym typeface="Lato"/>
              </a:rPr>
              <a:t>. Persentase penduduk dengan jaminan kesehatan</a:t>
            </a:r>
            <a:endParaRPr sz="1700">
              <a:latin typeface="Lato"/>
              <a:ea typeface="Lato"/>
              <a:cs typeface="Lato"/>
              <a:sym typeface="Lato"/>
            </a:endParaRPr>
          </a:p>
        </p:txBody>
      </p:sp>
      <p:pic>
        <p:nvPicPr>
          <p:cNvPr id="118" name="Google Shape;118;p20"/>
          <p:cNvPicPr preferRelativeResize="0"/>
          <p:nvPr/>
        </p:nvPicPr>
        <p:blipFill>
          <a:blip r:embed="rId3">
            <a:alphaModFix/>
          </a:blip>
          <a:stretch>
            <a:fillRect/>
          </a:stretch>
        </p:blipFill>
        <p:spPr>
          <a:xfrm>
            <a:off x="749025" y="666025"/>
            <a:ext cx="7148149" cy="4376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21"/>
          <p:cNvPicPr preferRelativeResize="0"/>
          <p:nvPr/>
        </p:nvPicPr>
        <p:blipFill>
          <a:blip r:embed="rId3">
            <a:alphaModFix/>
          </a:blip>
          <a:stretch>
            <a:fillRect/>
          </a:stretch>
        </p:blipFill>
        <p:spPr>
          <a:xfrm>
            <a:off x="292475" y="585400"/>
            <a:ext cx="8081050" cy="4377225"/>
          </a:xfrm>
          <a:prstGeom prst="rect">
            <a:avLst/>
          </a:prstGeom>
          <a:noFill/>
          <a:ln>
            <a:noFill/>
          </a:ln>
        </p:spPr>
      </p:pic>
      <p:sp>
        <p:nvSpPr>
          <p:cNvPr id="124" name="Google Shape;124;p21"/>
          <p:cNvSpPr txBox="1"/>
          <p:nvPr>
            <p:ph idx="4294967295" type="title"/>
          </p:nvPr>
        </p:nvSpPr>
        <p:spPr>
          <a:xfrm>
            <a:off x="107750" y="103325"/>
            <a:ext cx="51972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700">
                <a:latin typeface="Lato"/>
                <a:ea typeface="Lato"/>
                <a:cs typeface="Lato"/>
                <a:sym typeface="Lato"/>
              </a:rPr>
              <a:t>4</a:t>
            </a:r>
            <a:r>
              <a:rPr lang="en" sz="1700">
                <a:latin typeface="Lato"/>
                <a:ea typeface="Lato"/>
                <a:cs typeface="Lato"/>
                <a:sym typeface="Lato"/>
              </a:rPr>
              <a:t>. Jumlah Faskes</a:t>
            </a:r>
            <a:endParaRPr sz="1700">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