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/>
    <p:restoredTop sz="72613"/>
  </p:normalViewPr>
  <p:slideViewPr>
    <p:cSldViewPr snapToGrid="0">
      <p:cViewPr>
        <p:scale>
          <a:sx n="70" d="100"/>
          <a:sy n="70" d="100"/>
        </p:scale>
        <p:origin x="3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B4775-E96A-CA48-978F-C7C82D09D58A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70C0-E47A-1E4B-81DF-A2C9133B2F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프로그래밍 패러다임이란 프로그래머에게 프로그래밍의 관점을 갖게 해 주는 개발 방법론입니다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같은 코드도 패러다임에 따라 다르게 작성될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이로 인해 사고를 넓혀 코드의 다양성을 높일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문제도 여러 방식으로 해결 가능하겠지만 제일 적합한 해결 방법을 선택할 수 있게 하여 문재 해결의 유연성을 높이며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그로 인해 유지 보수와 확장성도 높아지기 때문에 중요한 이론입니다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 팀원 간의 코드에 대한 이해나 일관된 코딩 스타일을 채택할 수 있기도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그렇다면 프로그래밍 패러다임은 언제 하는 걸까요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선택지 드릴 테니까 골라 </a:t>
            </a:r>
            <a:r>
              <a:rPr kumimoji="1" lang="ko-KR" altLang="en-US" dirty="0" err="1"/>
              <a:t>보시궛어요</a:t>
            </a:r>
            <a:endParaRPr kumimoji="1" lang="en-US" altLang="ko-KR" dirty="0"/>
          </a:p>
          <a:p>
            <a:r>
              <a:rPr kumimoji="1" lang="ko-KR" altLang="en-US" dirty="0"/>
              <a:t>정답은 소프트웨어 개발 생명 주기 전체에 걸쳐 계속 적용되기 때문에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다입니다</a:t>
            </a:r>
            <a:endParaRPr kumimoji="1" lang="en-US" altLang="ko-KR" dirty="0"/>
          </a:p>
          <a:p>
            <a:r>
              <a:rPr kumimoji="1" lang="ko-KR" altLang="en-US" dirty="0"/>
              <a:t>설계할 때는 시스템의 큰 구조를 결정하고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 단계에서는 더 효율적이면서도 일관된 방식을 유지시키며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유지 보수 단계에서는 성능 최적화 등을 위해 활용합니다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생각이 달라졌다고 어 </a:t>
            </a:r>
            <a:r>
              <a:rPr kumimoji="1" lang="ko-KR" altLang="en-US" dirty="0" err="1"/>
              <a:t>바꾸어야겠는데</a:t>
            </a:r>
            <a:r>
              <a:rPr kumimoji="1" lang="en-US" altLang="ko-KR" dirty="0"/>
              <a:t>?</a:t>
            </a:r>
            <a:r>
              <a:rPr kumimoji="1" lang="ko-KR" altLang="en-US" dirty="0"/>
              <a:t> 라기보다 신중하게 고려해서 바꾸어야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저는 팀 프로젝트에서 </a:t>
            </a:r>
            <a:r>
              <a:rPr kumimoji="1" lang="ko-KR" altLang="en-US" dirty="0" err="1"/>
              <a:t>워터폴</a:t>
            </a:r>
            <a:r>
              <a:rPr kumimoji="1" lang="ko-KR" altLang="en-US" dirty="0"/>
              <a:t> 방식으로 하면 프로그램 패러다임을 활용해 바꾸지 못하나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했는데 그건 또 아니더라구요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신중하게만 바꾼다면 </a:t>
            </a:r>
            <a:r>
              <a:rPr kumimoji="1" lang="ko-KR" altLang="en-US" dirty="0" err="1"/>
              <a:t>애니띵입니다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8703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 분리 원칙은 하나의 일반적인 인터페이스보다 구체적인 여러 개의 인터페이스를 만들어 한쪽에 치우치지 말자는 정도이기 때문에 간단히 넘기고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마지막으로 의존 역전 원칙입니다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원칙은 추상화에 의존하고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구체적인 구현을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추상화시킨다는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특징이 있습니다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자신보다 변하기 쉬운 것에 의존하던 것을 추상화된 인터페이스나 상위 클래스에 두어 변하기 쉬운 것의 변화에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영향받지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않게 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계층이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계층이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변화하지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마지막으로 어느 쪽이 나쁜 방식인지 맞혀 보세여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 후자입니다 왜냐면 클래스에 직접적으로 의존하고 있기 때문입니다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이렇기 때문에 테스트도 어렵습니다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ㅇ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18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절차형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로직이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수행되어야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연속적인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이루어져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그냥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그대로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차례로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생각하면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가독성이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지향은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단위로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수행돼서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참조하면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갔다가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진행되고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하잖아요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느린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거예요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모듈화하기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어렵고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보수성이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떨어지긴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패러다임을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알아보았는데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꼭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프로그램을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한가지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패러다임만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고수할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저렇게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장땡인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거라 패러다임에 대해서는 적어 </a:t>
            </a:r>
            <a:r>
              <a:rPr lang="ko-KR" altLang="en-US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두지 않았습니다</a:t>
            </a:r>
            <a:r>
              <a:rPr lang="en-US" altLang="ko-KR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감사합뉘다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~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5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프로그래밍 패러다임은 크게 선언형과 명령형으로 나뉩니다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선언형은 함수형이라는 하위 집합을 갖고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명령형은 객체 지향과 절차 지향으로 나뉩니다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선언형은 명령어가 아닌 목표를 정의합니다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어떻게 수행할지를 설명하는 것보다 무엇을 해야 하는지를 명확히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하지만 그에 대한 방법은 지시하지 않습니다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…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반대로 명령형 패러다임은 구체적인 명령을 내려 어떻게 할 것인지를 지시합니다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선언형은 “너 점심 굶어야 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!”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명령형은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“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탄수화물과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단백질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지방을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섭취하지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산소만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~”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71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돌아가서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선언형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“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프로그램은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이루어진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것이다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”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담겨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집합에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함수형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발표하다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배고파져서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돌연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스터디를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나가겠다고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foothold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빼야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하니까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이와 같은 로직을 구현하겠죠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?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여기서</a:t>
            </a:r>
          </a:p>
          <a:p>
            <a:r>
              <a:rPr lang="hu-HU" altLang="ko-KR" dirty="0" err="1">
                <a:effectLst/>
                <a:latin typeface="Helvetica Neue" panose="02000503000000020004" pitchFamily="2" charset="0"/>
              </a:rPr>
              <a:t>name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-&gt; !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name.equals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("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예빈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hu-HU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name</a:t>
            </a:r>
            <a:r>
              <a:rPr lang="hu-HU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반환하고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입력에만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고차함수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는 다른 함수를 인수로 받아서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 함수를 값처럼 받아 로직을 생성해 결과를 반환하는 함수를 말합니다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hu-HU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filter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foothold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스트림으로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변환시켜서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name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넣어서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토대로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필터링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제공한다고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언어가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가져야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메서드에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있거나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담을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요건입니다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945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다음으로 함수형 패러다임의 특징 몇 가지를 더 설명해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볼게요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장점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데이터의 불변성은 예측 가능하고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안정적인 코드를 작성할 수 있게 해 주며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버그 발생을 줄여 줍니다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그렇기 때문에 데이터의 가변을 피하는 것을 지향합니다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필요한 경우에는 새로운 데이터를 생성해 이전의 데이터를 변경하지 않으려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이와 같은 불변성과 순수 함수를 통해 상태를 변화시키지 않아 병렬 처리와 동시성을 쉽게 다룰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순수 함수는 출력이 입력에 의존하기 때문에 테스트가 테스트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커버리지를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높일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간결하고 표현력이 높아 가독성도 좋습니다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단점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데이터를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가변시키지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않으려 해 필요할 때마다 데이터를 생성해서 불필요한 객체를 생성시킬 수 있어 성능 오버헤드가 생길 수 있습니다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함수형 프로그래밍을 지원하는 라이브러리가 적습니다</a:t>
            </a: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어떨 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동시성에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강점을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지니고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부작용을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최소화시켜야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줄이고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관리하고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싶을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로직을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곳에서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hu-HU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UI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6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객체 지향 프로그래밍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Object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-Oriented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Programming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은 저희 많이 들어 봤죠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?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프로그래밍이 객체들의 집합으로 이루어져 있다고 생각하여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데이터를 객체로 취급하고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 내부에 선언된 메서드를 활용하는 방식입니다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객체를 활용하는 것이기 때문에 설계할 때 많은 시간이 소요되고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그로 인한 처리 속도도 상대적으로 느립니다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 자주 나오는 개념에 대해 간단히 알고 가겠습니다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u="sng" dirty="0">
                <a:effectLst/>
                <a:latin typeface="Helvetica Neue" panose="02000503000000020004" pitchFamily="2" charset="0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속성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데이터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과 메서드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행동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가지고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프로그램이라는 실제 세계에서 사물이나 개념을 모델링</a:t>
            </a: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예빈이라는 객체는 손과 발이라는 속성을 가질 수 있고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앉다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일어난다와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같은 메서드를 가질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u="sng" dirty="0">
                <a:effectLst/>
                <a:latin typeface="Helvetica Neue" panose="02000503000000020004" pitchFamily="2" charset="0"/>
              </a:rPr>
              <a:t>클래스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객체를 생성하기 위한 청사진으로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객체의 속성과 메서드를 정의합니다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예빈이를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찍어 내는 공장은 없을 테니까 예시를 바꿔 보겠습니다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…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Car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라는 클래스를 정의하면 이 클래스를 기반으로 여러 개의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Car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객체를 생성할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u="sng" dirty="0" err="1">
                <a:effectLst/>
                <a:latin typeface="Helvetica Neue" panose="02000503000000020004" pitchFamily="2" charset="0"/>
              </a:rPr>
              <a:t>다형성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동일한 메서드 이름이 다양한 방식으로 작동할 수 있는 능력으로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저희가 자주 사용하는 오버로딩과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오버라이딩을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통해 구현합니다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여기서 접근 제어자는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부모랑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같거나 넓어야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…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런타임 시에 결정되어 ‘동적’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다형성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u="sng" dirty="0">
                <a:effectLst/>
                <a:latin typeface="Helvetica Neue" panose="02000503000000020004" pitchFamily="2" charset="0"/>
              </a:rPr>
              <a:t>캡슐화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::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객체의 내부 상태를 숨기고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외부에서 접근할 수 있는 메소드를 제공하는 원칙</a:t>
            </a: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hu-HU" altLang="ko-KR" dirty="0" err="1">
                <a:effectLst/>
                <a:latin typeface="Helvetica Neue" panose="02000503000000020004" pitchFamily="2" charset="0"/>
              </a:rPr>
              <a:t>Car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speed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속성을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private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으로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설정하고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GetSpeed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()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나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setSpeed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()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와 같은 메서드를 통해서만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접그할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수 있게 하는 것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상속성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::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이어받아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</a:t>
            </a:r>
            <a:r>
              <a:rPr kumimoji="1"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입니다</a:t>
            </a:r>
            <a:r>
              <a:rPr kumimoji="1"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kumimoji="1"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87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다형성과 상속성의 특징을 가지고 나온 게 오버로딩과 </a:t>
            </a:r>
            <a:r>
              <a:rPr kumimoji="1"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오버라이딩입니다</a:t>
            </a:r>
            <a:r>
              <a:rPr kumimoji="1"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오버로딩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매개변수의 타입이나 개수가 달라야 하고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같은 이름의 메소드를 여러 개 정의하는 것입니다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컴파일 시점에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결정되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‘정적’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다형성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오버라이딩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= 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부모 클래스의 메소드를 자식 클래스에서 다시 정의하는 것이어서 메소드의 이름과 매개변수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반환 타입이 같아야 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내용물만 달라야 하는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4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지향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! </a:t>
            </a:r>
            <a:r>
              <a:rPr lang="hu-HU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SOLID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원칙이라는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지켜야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생각하면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크나큰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오산입니다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글자들은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한가지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원칙들의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약자이기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다섯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지켜야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왜냐고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치밀하게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상호작용이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이루어지니카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단일 책임 원칙은 모든 클래스는 각각 하나의 책임만 가져야 된다는 원칙입니다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둘 중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어느쪽이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나쁜 예일까요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왼쪽입니다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단일 책임 원칙에 의하면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User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클래스는 유저에 대해서만 책임을 져야 하는데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디비에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저장하는 것과 이메일을 보내는 것까지 포함돼 있기 때문입니다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77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개방폐쇄 원칙은 소프트웨어 엔티티가 확장에는 열려 있어야 하고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수정에는 닫혀 있어야 한다는 원칙입니다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기존 코드를 수정하지 않고도 새로운 기능을 추가할 수 있어야 하는 것인데요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이번에는 어떤 게 나쁜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예일까여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이번에는 후자입니다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코드가 변경될 때마다 관련 클래스를 수정해야 해서 버그가 발생하기 때문입니다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03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리스코프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치환 원칙은 타입이 일관돼야 하고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불변성을 유지해야 한다는 특징을 갖고 있습니다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객체는 프로그램의 정확성을 깨뜨리지 않으며 하위 타입의 인스턴스로 바꿀 수 있어야 하고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부모 객체에 자식 객체를 넣어도 시스템에 문제가 없어야 하기 때문에 불변성을 유지하는 것입니다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altLang="ko-KR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이번에도 맞혀 보시죠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어느쪽이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나쁜 </a:t>
            </a:r>
            <a:r>
              <a:rPr lang="ko-KR" altLang="en-US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쪽일까나요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바로바로 또 후자입니다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왜냐면 부모 클래스가 날 수 있으면 모든 애들이 날 수 있어야 하는데 일단 타조가 날지 못하기 때문입니다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위반되지 않게 하려면 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Bird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클래스를 추상으로 만들고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비행 가능한 넘과 못하는 넘으로 나눠서 설계해 전자의 방식으로 개선시킬 수 있습니다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70C0-E47A-1E4B-81DF-A2C9133B2F1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37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7693B-A751-1FD0-4E94-A1EF173A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95019"/>
            <a:ext cx="8361229" cy="2098226"/>
          </a:xfrm>
        </p:spPr>
        <p:txBody>
          <a:bodyPr/>
          <a:lstStyle/>
          <a:p>
            <a:r>
              <a:rPr kumimoji="1" lang="ko-KR" altLang="en-US" sz="60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프로그래밍 패러다임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2CE4C-F0F2-13F3-5BAC-A3B02E950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l"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프로그래밍 패러다임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342900" indent="-342900" algn="l"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함수형 프로그래밍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		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나예빈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절차형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268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9138"/>
            <a:ext cx="10603523" cy="133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 </a:t>
            </a:r>
            <a:r>
              <a:rPr lang="ko-KR" altLang="en-US" sz="2200" b="1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리스코프</a:t>
            </a:r>
            <a:r>
              <a:rPr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치환 원칙 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LSP,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Liskov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Substitution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dirty="0" err="1">
                <a:effectLst/>
                <a:latin typeface="Helvetica Neue" panose="02000503000000020004" pitchFamily="2" charset="0"/>
              </a:rPr>
              <a:t>Principl</a:t>
            </a:r>
            <a:r>
              <a:rPr lang="hu-HU" altLang="ko-KR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</a:t>
            </a:r>
            <a:endParaRPr lang="hu-HU" altLang="ko-KR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타입의 일관성</a:t>
            </a:r>
            <a:endParaRPr lang="ko-KR" altLang="en-US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불변성 유지</a:t>
            </a: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0B90-A369-2866-8A9E-A5A28905AB96}"/>
              </a:ext>
            </a:extLst>
          </p:cNvPr>
          <p:cNvSpPr txBox="1"/>
          <p:nvPr/>
        </p:nvSpPr>
        <p:spPr>
          <a:xfrm>
            <a:off x="1386255" y="3385038"/>
            <a:ext cx="4132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Interface Bird {</a:t>
            </a:r>
          </a:p>
          <a:p>
            <a:r>
              <a:rPr kumimoji="1" lang="en-US" altLang="ko-KR" spc="-150" dirty="0"/>
              <a:t>	void </a:t>
            </a:r>
            <a:r>
              <a:rPr kumimoji="1" lang="en-US" altLang="ko-KR" spc="-150" dirty="0" err="1"/>
              <a:t>makeSound</a:t>
            </a:r>
            <a:r>
              <a:rPr kumimoji="1" lang="en-US" altLang="ko-KR" spc="-150" dirty="0"/>
              <a:t>();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interface </a:t>
            </a:r>
            <a:r>
              <a:rPr kumimoji="1" lang="en-US" altLang="ko-KR" spc="-150" dirty="0" err="1"/>
              <a:t>FlyingBird</a:t>
            </a:r>
            <a:r>
              <a:rPr kumimoji="1" lang="en-US" altLang="ko-KR" spc="-150" dirty="0"/>
              <a:t> extends Bird {</a:t>
            </a:r>
          </a:p>
          <a:p>
            <a:r>
              <a:rPr kumimoji="1" lang="en-US" altLang="ko-KR" spc="-150" dirty="0"/>
              <a:t>	void fly();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Sparrow implements </a:t>
            </a:r>
            <a:r>
              <a:rPr kumimoji="1" lang="en-US" altLang="ko-KR" spc="-150" dirty="0" err="1"/>
              <a:t>FlyingBird</a:t>
            </a:r>
            <a:r>
              <a:rPr kumimoji="1" lang="en-US" altLang="ko-KR" spc="-150" dirty="0"/>
              <a:t> 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Ostrich implements Bird 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  <a:endParaRPr kumimoji="1"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AC48-13CE-36E0-0197-266F080F52E7}"/>
              </a:ext>
            </a:extLst>
          </p:cNvPr>
          <p:cNvSpPr txBox="1"/>
          <p:nvPr/>
        </p:nvSpPr>
        <p:spPr>
          <a:xfrm>
            <a:off x="6673360" y="3385038"/>
            <a:ext cx="4132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Class Bird{</a:t>
            </a:r>
          </a:p>
          <a:p>
            <a:r>
              <a:rPr kumimoji="1" lang="en-US" altLang="ko-KR" spc="-150" dirty="0"/>
              <a:t>	public void fly() {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//</a:t>
            </a:r>
            <a:r>
              <a:rPr kumimoji="1" lang="ko-KR" altLang="en-US" spc="-150" dirty="0"/>
              <a:t>비행 가능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Sparrow extends Bird{//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Ostrich extends Bird{//</a:t>
            </a:r>
            <a:r>
              <a:rPr kumimoji="1" lang="ko-KR" altLang="en-US" spc="-150" dirty="0"/>
              <a:t>타조는 날 수가</a:t>
            </a:r>
            <a:r>
              <a:rPr kumimoji="1" lang="en-US" altLang="ko-KR" spc="-150" dirty="0"/>
              <a:t>…?</a:t>
            </a:r>
          </a:p>
          <a:p>
            <a:r>
              <a:rPr kumimoji="1" lang="en-US" altLang="ko-KR" spc="-150" dirty="0"/>
              <a:t>	public void fly(){</a:t>
            </a:r>
          </a:p>
          <a:p>
            <a:r>
              <a:rPr kumimoji="1" lang="en-US" altLang="ko-KR" spc="-150" dirty="0"/>
              <a:t>		throw new </a:t>
            </a:r>
            <a:r>
              <a:rPr kumimoji="1" lang="en-US" altLang="ko-KR" spc="-150" dirty="0" err="1"/>
              <a:t>UnsupportedOperationException</a:t>
            </a:r>
            <a:r>
              <a:rPr kumimoji="1" lang="en-US" altLang="ko-KR" spc="-150" dirty="0"/>
              <a:t>(“</a:t>
            </a:r>
            <a:r>
              <a:rPr kumimoji="1" lang="ko-KR" altLang="en-US" spc="-150" dirty="0"/>
              <a:t>이 새는 날 수 없습니다</a:t>
            </a:r>
            <a:r>
              <a:rPr kumimoji="1" lang="en-US" altLang="ko-KR" spc="-150" dirty="0"/>
              <a:t>.”);}}</a:t>
            </a:r>
          </a:p>
          <a:p>
            <a:endParaRPr kumimoji="1"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268938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9138"/>
            <a:ext cx="10603523" cy="133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D</a:t>
            </a:r>
            <a:r>
              <a:rPr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의존 역전 원칙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D</a:t>
            </a:r>
            <a:r>
              <a:rPr lang="hu-HU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IP, </a:t>
            </a:r>
            <a:r>
              <a:rPr lang="hu-HU" altLang="ko-KR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Dependency</a:t>
            </a:r>
            <a:r>
              <a:rPr lang="hu-HU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hu-HU" altLang="ko-KR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Inversion</a:t>
            </a:r>
            <a:r>
              <a:rPr lang="hu-HU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hu-HU" altLang="ko-KR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Principle</a:t>
            </a:r>
            <a:endParaRPr lang="hu-HU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추상화에 의존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구체적인 구현을 추상화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0B90-A369-2866-8A9E-A5A28905AB96}"/>
              </a:ext>
            </a:extLst>
          </p:cNvPr>
          <p:cNvSpPr txBox="1"/>
          <p:nvPr/>
        </p:nvSpPr>
        <p:spPr>
          <a:xfrm>
            <a:off x="1386255" y="3385038"/>
            <a:ext cx="4132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Interface </a:t>
            </a:r>
            <a:r>
              <a:rPr kumimoji="1" lang="en-US" altLang="ko-KR" spc="-150" dirty="0" err="1"/>
              <a:t>Swtichable</a:t>
            </a:r>
            <a:r>
              <a:rPr kumimoji="1" lang="en-US" altLang="ko-KR" spc="-150" dirty="0"/>
              <a:t>{</a:t>
            </a:r>
          </a:p>
          <a:p>
            <a:r>
              <a:rPr kumimoji="1" lang="en-US" altLang="ko-KR" spc="-150" dirty="0"/>
              <a:t>	void </a:t>
            </a:r>
            <a:r>
              <a:rPr kumimoji="1" lang="en-US" altLang="ko-KR" spc="-150" dirty="0" err="1"/>
              <a:t>turnOn</a:t>
            </a:r>
            <a:r>
              <a:rPr kumimoji="1" lang="en-US" altLang="ko-KR" spc="-150" dirty="0"/>
              <a:t>();</a:t>
            </a:r>
          </a:p>
          <a:p>
            <a:r>
              <a:rPr kumimoji="1" lang="en-US" altLang="ko-KR" spc="-150" dirty="0"/>
              <a:t>	void turnoff();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LightBulb</a:t>
            </a:r>
            <a:r>
              <a:rPr kumimoji="1" lang="en-US" altLang="ko-KR" spc="-150" dirty="0"/>
              <a:t> implements Switchable{//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Switch{</a:t>
            </a:r>
          </a:p>
          <a:p>
            <a:r>
              <a:rPr kumimoji="1" lang="en-US" altLang="ko-KR" spc="-150" dirty="0"/>
              <a:t>	private Switchable device;</a:t>
            </a:r>
          </a:p>
          <a:p>
            <a:r>
              <a:rPr kumimoji="1" lang="en-US" altLang="ko-KR" spc="-150" dirty="0"/>
              <a:t>	public Switch(Switchable device){</a:t>
            </a:r>
          </a:p>
          <a:p>
            <a:r>
              <a:rPr kumimoji="1" lang="en-US" altLang="ko-KR" spc="-150" dirty="0"/>
              <a:t>		</a:t>
            </a:r>
            <a:r>
              <a:rPr kumimoji="1" lang="en-US" altLang="ko-KR" spc="-150" dirty="0" err="1"/>
              <a:t>this.device</a:t>
            </a:r>
            <a:r>
              <a:rPr kumimoji="1" lang="en-US" altLang="ko-KR" spc="-150" dirty="0"/>
              <a:t>=device;}</a:t>
            </a:r>
          </a:p>
          <a:p>
            <a:r>
              <a:rPr kumimoji="1" lang="en-US" altLang="ko-KR" spc="-150" dirty="0"/>
              <a:t>	public void operate(){//</a:t>
            </a:r>
            <a:r>
              <a:rPr kumimoji="1" lang="ko-KR" altLang="en-US" spc="-150" dirty="0"/>
              <a:t>켜고 끔</a:t>
            </a:r>
            <a:r>
              <a:rPr kumimoji="1" lang="en-US" altLang="ko-KR" spc="-150" dirty="0"/>
              <a:t>}}</a:t>
            </a:r>
            <a:endParaRPr kumimoji="1"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AC48-13CE-36E0-0197-266F080F52E7}"/>
              </a:ext>
            </a:extLst>
          </p:cNvPr>
          <p:cNvSpPr txBox="1"/>
          <p:nvPr/>
        </p:nvSpPr>
        <p:spPr>
          <a:xfrm>
            <a:off x="6673360" y="3385038"/>
            <a:ext cx="413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LightBulb</a:t>
            </a:r>
            <a:r>
              <a:rPr kumimoji="1" lang="en-US" altLang="ko-KR" spc="-150" dirty="0"/>
              <a:t>{</a:t>
            </a:r>
          </a:p>
          <a:p>
            <a:r>
              <a:rPr kumimoji="1" lang="en-US" altLang="ko-KR" spc="-150" dirty="0"/>
              <a:t>	public void </a:t>
            </a:r>
            <a:r>
              <a:rPr kumimoji="1" lang="en-US" altLang="ko-KR" spc="-150" dirty="0" err="1"/>
              <a:t>turnOn</a:t>
            </a:r>
            <a:r>
              <a:rPr kumimoji="1" lang="en-US" altLang="ko-KR" spc="-150" dirty="0"/>
              <a:t>(){//</a:t>
            </a:r>
            <a:r>
              <a:rPr kumimoji="1" lang="ko-KR" altLang="en-US" spc="-150" dirty="0"/>
              <a:t>전구 켜기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	public void turnoff(){//</a:t>
            </a:r>
            <a:r>
              <a:rPr kumimoji="1" lang="ko-KR" altLang="en-US" spc="-150" dirty="0"/>
              <a:t>전구 끄기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Switch{</a:t>
            </a:r>
          </a:p>
          <a:p>
            <a:r>
              <a:rPr kumimoji="1" lang="en-US" altLang="ko-KR" spc="-150" dirty="0"/>
              <a:t>	private </a:t>
            </a:r>
            <a:r>
              <a:rPr kumimoji="1" lang="en-US" altLang="ko-KR" spc="-150" dirty="0" err="1"/>
              <a:t>LightBulb</a:t>
            </a:r>
            <a:r>
              <a:rPr kumimoji="1" lang="en-US" altLang="ko-KR" spc="-150" dirty="0"/>
              <a:t> bulb;</a:t>
            </a:r>
          </a:p>
          <a:p>
            <a:r>
              <a:rPr kumimoji="1" lang="en-US" altLang="ko-KR" spc="-150" dirty="0"/>
              <a:t>	public Switch(</a:t>
            </a:r>
            <a:r>
              <a:rPr kumimoji="1" lang="en-US" altLang="ko-KR" spc="-150" dirty="0" err="1"/>
              <a:t>LightBulb</a:t>
            </a:r>
            <a:r>
              <a:rPr kumimoji="1" lang="en-US" altLang="ko-KR" spc="-150" dirty="0"/>
              <a:t> bulb){</a:t>
            </a:r>
          </a:p>
          <a:p>
            <a:r>
              <a:rPr kumimoji="1" lang="en-US" altLang="ko-KR" spc="-150" dirty="0"/>
              <a:t>		</a:t>
            </a:r>
            <a:r>
              <a:rPr kumimoji="1" lang="en-US" altLang="ko-KR" spc="-150" dirty="0" err="1"/>
              <a:t>this.bulb</a:t>
            </a:r>
            <a:r>
              <a:rPr kumimoji="1" lang="en-US" altLang="ko-KR" spc="-150" dirty="0"/>
              <a:t>=bulb;</a:t>
            </a:r>
          </a:p>
          <a:p>
            <a:r>
              <a:rPr kumimoji="1" lang="en-US" altLang="ko-KR" spc="-150" dirty="0"/>
              <a:t>		}</a:t>
            </a:r>
          </a:p>
          <a:p>
            <a:r>
              <a:rPr kumimoji="1" lang="en-US" altLang="ko-KR" spc="-150" dirty="0"/>
              <a:t>	public void operate(){</a:t>
            </a:r>
          </a:p>
          <a:p>
            <a:r>
              <a:rPr kumimoji="1" lang="en-US" altLang="ko-KR" spc="-150" dirty="0"/>
              <a:t>		//</a:t>
            </a:r>
            <a:r>
              <a:rPr kumimoji="1" lang="ko-KR" altLang="en-US" spc="-150" dirty="0"/>
              <a:t>전구 켜고 끔</a:t>
            </a:r>
            <a:r>
              <a:rPr kumimoji="1" lang="en-US" altLang="ko-KR" spc="-15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39792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절차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로직이 수행되어야 할 연속적인 계산 과정을 이용한 프로그래밍</a:t>
            </a:r>
            <a:endParaRPr kumimoji="1" lang="ko-KR" altLang="en-US" sz="20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9138"/>
            <a:ext cx="10603523" cy="476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장점</a:t>
            </a:r>
            <a:endParaRPr kumimoji="1" lang="en-US" altLang="ko-KR" sz="2200" b="1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가독성 높음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속도 빠름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단점</a:t>
            </a:r>
            <a:endParaRPr kumimoji="1" lang="en-US" altLang="ko-KR" sz="2200" b="1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모듈화 어려움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유지 보수성 낮음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6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61EC-FD68-1E3E-D5B7-190089E2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프로그래밍 패러다임</a:t>
            </a:r>
            <a:r>
              <a:rPr kumimoji="1" lang="en-US" altLang="ko-KR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0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프로그래머에게 프로그래밍의 관점을 갖게 해 주는 개발 방법론</a:t>
            </a:r>
            <a:b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83670-94EC-6AE8-5AB7-3C6EF3B6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5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sz="2200" b="1" spc="-15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프로그래밍 패러다임의 중요성</a:t>
            </a:r>
            <a:endParaRPr kumimoji="1" lang="en-US" altLang="ko-KR" sz="2200" b="1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코드의 다양성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문재 해결의 유연성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유지 보수성과 확장성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프로젝트 특성 반영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AutoNum type="arabicPeriod"/>
            </a:pP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Symbol" pitchFamily="2" charset="2"/>
              <a:buChar char="Þ"/>
            </a:pP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코드의 유지 보수성</a:t>
            </a:r>
            <a:r>
              <a:rPr kumimoji="1" lang="en-US" altLang="ko-KR" spc="-15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 확장성 및 개선 상향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Symbol" pitchFamily="2" charset="2"/>
              <a:buChar char="Þ"/>
            </a:pP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>
                <a:latin typeface="NanumGothic" panose="020D0604000000000000" pitchFamily="34" charset="-127"/>
                <a:ea typeface="NanumGothic" panose="020D0604000000000000" pitchFamily="34" charset="-127"/>
              </a:rPr>
              <a:t>프로그램 패러다임 적용 시점</a:t>
            </a:r>
            <a:r>
              <a:rPr kumimoji="1" lang="en-US" altLang="ko-KR" sz="2200" b="1" spc="-15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0" indent="0">
              <a:buNone/>
            </a:pPr>
            <a:r>
              <a:rPr kumimoji="1" lang="en-US" altLang="ko-KR" spc="-150">
                <a:latin typeface="NanumGothic" panose="020D0604000000000000" pitchFamily="34" charset="-127"/>
                <a:ea typeface="NanumGothic" panose="020D0604000000000000" pitchFamily="34" charset="-127"/>
              </a:rPr>
              <a:t>(1)</a:t>
            </a: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 설계 단계</a:t>
            </a:r>
            <a:r>
              <a:rPr kumimoji="1" lang="en-US" altLang="ko-KR" spc="-150">
                <a:latin typeface="NanumGothic" panose="020D0604000000000000" pitchFamily="34" charset="-127"/>
                <a:ea typeface="NanumGothic" panose="020D0604000000000000" pitchFamily="34" charset="-127"/>
              </a:rPr>
              <a:t>	(2)</a:t>
            </a: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 구현 단계</a:t>
            </a:r>
            <a:r>
              <a:rPr kumimoji="1" lang="en-US" altLang="ko-KR" spc="-150">
                <a:latin typeface="NanumGothic" panose="020D0604000000000000" pitchFamily="34" charset="-127"/>
                <a:ea typeface="NanumGothic" panose="020D0604000000000000" pitchFamily="34" charset="-127"/>
              </a:rPr>
              <a:t>	(3)</a:t>
            </a:r>
            <a:r>
              <a:rPr kumimoji="1" lang="ko-KR" altLang="en-US" spc="-150">
                <a:latin typeface="NanumGothic" panose="020D0604000000000000" pitchFamily="34" charset="-127"/>
                <a:ea typeface="NanumGothic" panose="020D0604000000000000" pitchFamily="34" charset="-127"/>
              </a:rPr>
              <a:t> 유지 보수 단계</a:t>
            </a:r>
            <a:endParaRPr kumimoji="1" lang="en-US" altLang="ko-KR" spc="-15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3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C139-ED4D-7781-D8BC-30674D16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프로그래밍 패러다임</a:t>
            </a:r>
            <a:r>
              <a:rPr kumimoji="1" lang="en-US" altLang="ko-KR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22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프로그래머에게 프로그래밍의 관점을 갖게 해 주는 개발 방법론</a:t>
            </a:r>
            <a:br>
              <a:rPr kumimoji="1" lang="en-US" altLang="ko-KR" sz="4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pc="-150" dirty="0"/>
          </a:p>
        </p:txBody>
      </p:sp>
      <p:pic>
        <p:nvPicPr>
          <p:cNvPr id="5" name="그림 4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F3475892-65E2-2E53-2832-6896CEDC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1" y="2241059"/>
            <a:ext cx="6334032" cy="2823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B9FFB-282E-8A5B-DBB0-983969A7517E}"/>
              </a:ext>
            </a:extLst>
          </p:cNvPr>
          <p:cNvSpPr txBox="1"/>
          <p:nvPr/>
        </p:nvSpPr>
        <p:spPr>
          <a:xfrm>
            <a:off x="1934308" y="5486400"/>
            <a:ext cx="92495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선언형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u="sng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목표</a:t>
            </a:r>
            <a:r>
              <a:rPr kumimoji="1" lang="en-US" altLang="ko-KR" u="sng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(what)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지향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	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너 점심 굶어야 해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  <a:p>
            <a:r>
              <a:rPr kumimoji="1" lang="ko-KR" altLang="en-US" sz="20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명령형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u="sng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어떻게</a:t>
            </a:r>
            <a:r>
              <a:rPr kumimoji="1" lang="en-US" altLang="ko-KR" u="sng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(How)</a:t>
            </a:r>
            <a:r>
              <a:rPr kumimoji="1" lang="ko-KR" altLang="en-US" u="sng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지향 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너 탄수화물과 단백질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지방을 섭취하지 않는 상태로 산소만 마셔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~		</a:t>
            </a:r>
            <a:endParaRPr kumimoji="1" lang="ko-KR" altLang="en-US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35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73E4-28A6-1A90-45A1-FE5B377D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함수형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FFE44-FDA0-C112-06BF-514A2A6D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80431" cy="4237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충격</a:t>
            </a: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선언형 프로그래밍</a:t>
            </a: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프로그램은 </a:t>
            </a:r>
            <a:r>
              <a:rPr kumimoji="1" lang="ko-KR" altLang="en-US" sz="24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이루어진 것이다</a:t>
            </a: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＂</a:t>
            </a:r>
            <a:r>
              <a:rPr kumimoji="1"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주장</a:t>
            </a:r>
            <a:r>
              <a:rPr kumimoji="1"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……</a:t>
            </a:r>
          </a:p>
          <a:p>
            <a:pPr marL="0" indent="0">
              <a:buNone/>
            </a:pPr>
            <a:endParaRPr kumimoji="1" lang="en-US" altLang="ko-KR" sz="1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String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[] 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foothold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= { "</a:t>
            </a:r>
            <a:r>
              <a:rPr lang="ko-KR" altLang="en-US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예빈</a:t>
            </a:r>
            <a:r>
              <a:rPr lang="en-US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", "</a:t>
            </a:r>
            <a:r>
              <a:rPr lang="ko-KR" altLang="en-US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주희</a:t>
            </a:r>
            <a:r>
              <a:rPr lang="en-US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", "</a:t>
            </a:r>
            <a:r>
              <a:rPr lang="ko-KR" altLang="en-US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영우</a:t>
            </a:r>
            <a:r>
              <a:rPr lang="en-US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" };</a:t>
            </a:r>
          </a:p>
          <a:p>
            <a:pPr marL="0" indent="0">
              <a:buNone/>
            </a:pPr>
            <a:endParaRPr lang="en-US" altLang="ko-KR" sz="1400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String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[] 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newFoothold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= 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Arrays</a:t>
            </a:r>
            <a:endParaRPr lang="hu-HU" altLang="ko-KR" sz="1400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 .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stream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foothold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 .filter(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name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-&gt; !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name.equals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lang="ko-KR" altLang="en-US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예빈</a:t>
            </a:r>
            <a:r>
              <a:rPr lang="en-US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"))</a:t>
            </a:r>
          </a:p>
          <a:p>
            <a:pPr marL="0" indent="0">
              <a:buNone/>
            </a:pPr>
            <a:r>
              <a:rPr lang="en-US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 .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toArray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String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[]::</a:t>
            </a:r>
            <a:r>
              <a:rPr lang="hu-HU" altLang="ko-KR" sz="1400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new</a:t>
            </a:r>
            <a:r>
              <a:rPr lang="hu-HU" altLang="ko-KR" sz="1400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);</a:t>
            </a:r>
          </a:p>
          <a:p>
            <a:pPr marL="0" indent="0">
              <a:buNone/>
            </a:pPr>
            <a:endParaRPr kumimoji="1" lang="hu-HU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순수 함수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입력에 대해 동일한 출력을 반환하며 외부 상태 변경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</a:p>
          <a:p>
            <a:pPr marL="0" indent="0">
              <a:buNone/>
            </a:pP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고차 함수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함수를 인자로 받거나 함수를 결과로 반환하는 함수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일급 객체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변수나 메서드에 함수를 할당할 수 있거나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함수 안에 함수를 파라미터로 담을 수 있어야 함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8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73E4-28A6-1A90-45A1-FE5B377D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함수형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FFE44-FDA0-C112-06BF-514A2A6D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80431" cy="4237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장점</a:t>
            </a:r>
            <a:endParaRPr kumimoji="1" lang="en-US" altLang="ko-KR" sz="2200" b="1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 가능한 데이터 불변성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병렬 처리와 동시성 용이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높은 테스트 커버리지 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	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코드 가독성 향상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단점</a:t>
            </a:r>
            <a:endParaRPr kumimoji="1" lang="en-US" altLang="ko-KR" sz="2200" b="1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성능 오버헤드 발생 가능성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	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적은 생태계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어떨 때</a:t>
            </a:r>
            <a:r>
              <a:rPr kumimoji="1" lang="en-US" altLang="ko-KR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부작용을 최소화해야 할 때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로직의 재사용성이 높을 때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- UI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개발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용이한 상태 관리가 필요할 때 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여러 작업 동시에 처리할 때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7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0352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속성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메서드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행동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가지고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프로그램이라는 실제 세계에서 사물이나 개념을 모델링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객체를 생성하기 위한 청사진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객체의 속성과 메서드 정의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다형성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동일한 메서드 이름이 다양한 방식으로 작동할 수 있는 능력 구현 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		</a:t>
            </a:r>
            <a:endParaRPr kumimoji="1" lang="en-US" altLang="ko-KR" sz="1800" spc="-150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캡슐화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객체의 내부 상태를 숨기고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외부에서 접근할 수 있는 메소드를 제공하는 원칙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200" b="1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상속성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상위 클래스의 특성을 하위 클래스가 이어받아 사용하는 것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03523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오버로딩</a:t>
            </a:r>
            <a:r>
              <a:rPr kumimoji="1" lang="en-US" altLang="ko-KR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(Over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Loading)</a:t>
            </a:r>
          </a:p>
          <a:p>
            <a:pPr marL="0" indent="0">
              <a:buNone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같은 이름의 메서드를 여러 개 정의하되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매개변수의 타입이나 개수가 다르게 구현하는 것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컴파일 시점에 결정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정적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다형성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b="1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오버라이딩</a:t>
            </a:r>
            <a:r>
              <a:rPr kumimoji="1" lang="en-US" altLang="ko-KR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(Overriding)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b="1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상위 클래스에서 정의된 메서드를 하위 클래스에서 재정의하는 것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런타임 시점에 결정</a:t>
            </a:r>
            <a: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동적</a:t>
            </a: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다형성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500" b="1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컴파일</a:t>
            </a:r>
            <a:r>
              <a:rPr kumimoji="1" lang="ko-KR" altLang="en-US" sz="1500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소스 코드를 기계가 알아듣게 바이트코드 등으로 변환하는 과정</a:t>
            </a:r>
            <a:r>
              <a:rPr kumimoji="1" lang="en-US" altLang="ko-KR" sz="1500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500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프로그램이 실행되기 전 시점</a:t>
            </a:r>
            <a:endParaRPr kumimoji="1" lang="en-US" altLang="ko-KR" sz="1500" spc="-150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500" b="1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런타임 </a:t>
            </a:r>
            <a:r>
              <a:rPr kumimoji="1" lang="ko-KR" altLang="en-US" sz="1500" spc="-15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프로그램이 실제로 실행되는 시점</a:t>
            </a:r>
            <a:endParaRPr kumimoji="1" lang="en-US" altLang="ko-KR" sz="1500" spc="-150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1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03523" cy="133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ko-KR" sz="2200" b="1" spc="-150" dirty="0">
                <a:effectLst/>
                <a:latin typeface="Helvetica Neue" panose="02000503000000020004" pitchFamily="2" charset="0"/>
              </a:rPr>
              <a:t>S </a:t>
            </a:r>
            <a:r>
              <a:rPr lang="ko-KR" altLang="en-US" sz="22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단일</a:t>
            </a:r>
            <a:r>
              <a:rPr lang="ko-KR" altLang="en-US" sz="2200" b="1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2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책임</a:t>
            </a:r>
            <a:r>
              <a:rPr lang="ko-KR" altLang="en-US" sz="2200" b="1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2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원칙</a:t>
            </a:r>
            <a:r>
              <a:rPr lang="ko-KR" altLang="en-US" sz="22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SRP,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Single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Responsibility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Principle</a:t>
            </a:r>
            <a:endParaRPr lang="hu-HU" altLang="ko-KR" spc="-15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kumimoji="1"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클래스는 각각 하나의 책임만 가져야 함</a:t>
            </a: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0B90-A369-2866-8A9E-A5A28905AB96}"/>
              </a:ext>
            </a:extLst>
          </p:cNvPr>
          <p:cNvSpPr txBox="1"/>
          <p:nvPr/>
        </p:nvSpPr>
        <p:spPr>
          <a:xfrm>
            <a:off x="1371599" y="3622431"/>
            <a:ext cx="41323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Class User{</a:t>
            </a:r>
          </a:p>
          <a:p>
            <a:r>
              <a:rPr kumimoji="1" lang="en-US" altLang="ko-KR" spc="-150" dirty="0"/>
              <a:t>	private String name;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	public void </a:t>
            </a:r>
            <a:r>
              <a:rPr kumimoji="1" lang="en-US" altLang="ko-KR" spc="-150" dirty="0" err="1"/>
              <a:t>saveUser</a:t>
            </a:r>
            <a:r>
              <a:rPr kumimoji="1" lang="en-US" altLang="ko-KR" spc="-150" dirty="0"/>
              <a:t>(){</a:t>
            </a:r>
          </a:p>
          <a:p>
            <a:r>
              <a:rPr kumimoji="1" lang="en-US" altLang="ko-KR" spc="-150" dirty="0"/>
              <a:t>	//DB</a:t>
            </a:r>
            <a:r>
              <a:rPr kumimoji="1" lang="ko-KR" altLang="en-US" spc="-150" dirty="0"/>
              <a:t>에 사용자 저장</a:t>
            </a:r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	public void </a:t>
            </a:r>
            <a:r>
              <a:rPr kumimoji="1" lang="en-US" altLang="ko-KR" spc="-150" dirty="0" err="1"/>
              <a:t>sendEmail</a:t>
            </a:r>
            <a:r>
              <a:rPr kumimoji="1" lang="en-US" altLang="ko-KR" spc="-150" dirty="0"/>
              <a:t>(){</a:t>
            </a:r>
          </a:p>
          <a:p>
            <a:r>
              <a:rPr kumimoji="1" lang="en-US" altLang="ko-KR" spc="-150" dirty="0"/>
              <a:t>	// </a:t>
            </a:r>
            <a:r>
              <a:rPr kumimoji="1" lang="ko-KR" altLang="en-US" spc="-150" dirty="0"/>
              <a:t>이메일 보내기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}</a:t>
            </a:r>
            <a:endParaRPr kumimoji="1"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AC48-13CE-36E0-0197-266F080F52E7}"/>
              </a:ext>
            </a:extLst>
          </p:cNvPr>
          <p:cNvSpPr txBox="1"/>
          <p:nvPr/>
        </p:nvSpPr>
        <p:spPr>
          <a:xfrm>
            <a:off x="6664568" y="3622431"/>
            <a:ext cx="4132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Class User{</a:t>
            </a:r>
          </a:p>
          <a:p>
            <a:r>
              <a:rPr kumimoji="1" lang="en-US" altLang="ko-KR" spc="-150" dirty="0"/>
              <a:t>	private String name;</a:t>
            </a:r>
          </a:p>
          <a:p>
            <a:r>
              <a:rPr kumimoji="1" lang="en-US" altLang="ko-KR" spc="-150" dirty="0"/>
              <a:t>//</a:t>
            </a:r>
            <a:r>
              <a:rPr kumimoji="1" lang="ko-KR" altLang="en-US" spc="-150" dirty="0"/>
              <a:t> 사용자 관련 메서드</a:t>
            </a:r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UserRepository</a:t>
            </a:r>
            <a:r>
              <a:rPr kumimoji="1" lang="en-US" altLang="ko-KR" spc="-150" dirty="0"/>
              <a:t>{</a:t>
            </a:r>
          </a:p>
          <a:p>
            <a:r>
              <a:rPr kumimoji="1" lang="en-US" altLang="ko-KR" spc="-150" dirty="0"/>
              <a:t>	public void save(User user){</a:t>
            </a:r>
          </a:p>
          <a:p>
            <a:r>
              <a:rPr kumimoji="1" lang="en-US" altLang="ko-KR" spc="-150" dirty="0"/>
              <a:t>	// DB</a:t>
            </a:r>
            <a:r>
              <a:rPr kumimoji="1" lang="ko-KR" altLang="en-US" spc="-150" dirty="0"/>
              <a:t>에 사용자 저장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EmailService</a:t>
            </a:r>
            <a:r>
              <a:rPr kumimoji="1" lang="en-US" altLang="ko-KR" spc="-150" dirty="0"/>
              <a:t>{</a:t>
            </a:r>
          </a:p>
          <a:p>
            <a:r>
              <a:rPr kumimoji="1" lang="en-US" altLang="ko-KR" spc="-150" dirty="0"/>
              <a:t>	public  void </a:t>
            </a:r>
            <a:r>
              <a:rPr kumimoji="1" lang="en-US" altLang="ko-KR" spc="-150" dirty="0" err="1"/>
              <a:t>sendEmail</a:t>
            </a:r>
            <a:r>
              <a:rPr kumimoji="1" lang="en-US" altLang="ko-KR" spc="-150" dirty="0"/>
              <a:t>(User user){</a:t>
            </a:r>
          </a:p>
          <a:p>
            <a:r>
              <a:rPr kumimoji="1" lang="en-US" altLang="ko-KR" spc="-150" dirty="0"/>
              <a:t>	//</a:t>
            </a:r>
            <a:r>
              <a:rPr kumimoji="1" lang="ko-KR" altLang="en-US" spc="-150" dirty="0"/>
              <a:t> 이메일 보내기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}</a:t>
            </a:r>
            <a:endParaRPr kumimoji="1"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42196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0637-60B6-5F06-EE7B-962A04E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4246" cy="1485900"/>
          </a:xfrm>
        </p:spPr>
        <p:txBody>
          <a:bodyPr>
            <a:normAutofit fontScale="90000"/>
          </a:bodyPr>
          <a:lstStyle/>
          <a:p>
            <a:r>
              <a:rPr kumimoji="1" lang="ko-KR" altLang="en-US" sz="49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객체 지향 프로그래밍</a:t>
            </a:r>
            <a:br>
              <a:rPr kumimoji="1"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그 데이터를 처리하는 메서드를 하나의 단위인 객체로 묶어 프로그래밍하는 방법</a:t>
            </a:r>
            <a:br>
              <a:rPr lang="en-US" altLang="ko-KR" sz="24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sz="24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6969-96FF-2E9B-6A95-8442F43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9138"/>
            <a:ext cx="10603523" cy="133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O </a:t>
            </a:r>
            <a:r>
              <a:rPr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개방</a:t>
            </a:r>
            <a:r>
              <a:rPr lang="en-US" altLang="ko-KR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200" b="1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폐쇄 원칙 </a:t>
            </a:r>
            <a:r>
              <a:rPr lang="hu-HU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OCP, Open </a:t>
            </a:r>
            <a:r>
              <a:rPr lang="hu-HU" altLang="ko-KR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Closed</a:t>
            </a:r>
            <a:r>
              <a:rPr lang="hu-HU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hu-HU" altLang="ko-KR" spc="-15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Principle</a:t>
            </a:r>
            <a:endParaRPr lang="hu-HU" altLang="ko-KR" spc="-15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유지 보수 사항이 생기면 확장할 수 있어야 하고</a:t>
            </a: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수정할 때는 닫혀야 한다</a:t>
            </a:r>
          </a:p>
          <a:p>
            <a:pPr marL="0" indent="0">
              <a:buNone/>
            </a:pPr>
            <a:r>
              <a:rPr lang="en-US" altLang="ko-KR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기존 코드는 되도록이면 유지하면서 확장은 쉽게</a:t>
            </a: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0B90-A369-2866-8A9E-A5A28905AB96}"/>
              </a:ext>
            </a:extLst>
          </p:cNvPr>
          <p:cNvSpPr txBox="1"/>
          <p:nvPr/>
        </p:nvSpPr>
        <p:spPr>
          <a:xfrm>
            <a:off x="1386255" y="3385038"/>
            <a:ext cx="41323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Interface Shape{</a:t>
            </a:r>
          </a:p>
          <a:p>
            <a:r>
              <a:rPr kumimoji="1" lang="en-US" altLang="ko-KR" spc="-150" dirty="0"/>
              <a:t>	double area();}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Rectangle implements Shape 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Circle implements Shape 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AreaCalculator</a:t>
            </a:r>
            <a:r>
              <a:rPr kumimoji="1" lang="en-US" altLang="ko-KR" spc="-150" dirty="0"/>
              <a:t> {</a:t>
            </a:r>
          </a:p>
          <a:p>
            <a:r>
              <a:rPr kumimoji="1" lang="en-US" altLang="ko-KR" spc="-150" dirty="0"/>
              <a:t>	public double </a:t>
            </a:r>
            <a:r>
              <a:rPr kumimoji="1" lang="en-US" altLang="ko-KR" spc="-150" dirty="0" err="1"/>
              <a:t>calculateArea</a:t>
            </a:r>
            <a:r>
              <a:rPr kumimoji="1" lang="en-US" altLang="ko-KR" spc="-150" dirty="0"/>
              <a:t>(Shape shape) {</a:t>
            </a:r>
          </a:p>
          <a:p>
            <a:r>
              <a:rPr kumimoji="1" lang="en-US" altLang="ko-KR" spc="-150" dirty="0"/>
              <a:t>	return </a:t>
            </a:r>
            <a:r>
              <a:rPr kumimoji="1" lang="en-US" altLang="ko-KR" spc="-150" dirty="0" err="1"/>
              <a:t>shape.area</a:t>
            </a:r>
            <a:r>
              <a:rPr kumimoji="1" lang="en-US" altLang="ko-KR" spc="-150" dirty="0"/>
              <a:t>();}}</a:t>
            </a:r>
            <a:endParaRPr kumimoji="1"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AC48-13CE-36E0-0197-266F080F52E7}"/>
              </a:ext>
            </a:extLst>
          </p:cNvPr>
          <p:cNvSpPr txBox="1"/>
          <p:nvPr/>
        </p:nvSpPr>
        <p:spPr>
          <a:xfrm>
            <a:off x="6673360" y="3385038"/>
            <a:ext cx="413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/>
              <a:t>Class Shape{</a:t>
            </a:r>
          </a:p>
          <a:p>
            <a:r>
              <a:rPr kumimoji="1" lang="en-US" altLang="ko-KR" spc="-150" dirty="0"/>
              <a:t>	public double area(){</a:t>
            </a:r>
          </a:p>
          <a:p>
            <a:r>
              <a:rPr kumimoji="1" lang="en-US" altLang="ko-KR" spc="-150" dirty="0"/>
              <a:t>	}</a:t>
            </a:r>
          </a:p>
          <a:p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Rectangle extends Shape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{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r>
              <a:rPr kumimoji="1" lang="en-US" altLang="ko-KR" spc="-150" dirty="0"/>
              <a:t>Class Circle extends Shape {//</a:t>
            </a:r>
            <a:r>
              <a:rPr kumimoji="1" lang="ko-KR" altLang="en-US" spc="-150" dirty="0"/>
              <a:t>구현</a:t>
            </a:r>
            <a:r>
              <a:rPr kumimoji="1" lang="en-US" altLang="ko-KR" spc="-150" dirty="0"/>
              <a:t>}</a:t>
            </a:r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Class </a:t>
            </a:r>
            <a:r>
              <a:rPr kumimoji="1" lang="en-US" altLang="ko-KR" spc="-150" dirty="0" err="1"/>
              <a:t>AreaCalculator</a:t>
            </a:r>
            <a:r>
              <a:rPr kumimoji="1" lang="en-US" altLang="ko-KR" spc="-150" dirty="0"/>
              <a:t> {</a:t>
            </a:r>
          </a:p>
          <a:p>
            <a:r>
              <a:rPr kumimoji="1" lang="en-US" altLang="ko-KR" spc="-150" dirty="0"/>
              <a:t>	public double </a:t>
            </a:r>
            <a:r>
              <a:rPr kumimoji="1" lang="en-US" altLang="ko-KR" spc="-150" dirty="0" err="1"/>
              <a:t>calculateArea</a:t>
            </a:r>
            <a:r>
              <a:rPr kumimoji="1" lang="en-US" altLang="ko-KR" spc="-150" dirty="0"/>
              <a:t>(Shape shape) {</a:t>
            </a:r>
          </a:p>
          <a:p>
            <a:r>
              <a:rPr kumimoji="1" lang="en-US" altLang="ko-KR" spc="-150" dirty="0"/>
              <a:t>	if (shape </a:t>
            </a:r>
            <a:r>
              <a:rPr kumimoji="1" lang="en-US" altLang="ko-KR" spc="-150" dirty="0" err="1"/>
              <a:t>instanceof</a:t>
            </a:r>
            <a:r>
              <a:rPr kumimoji="1" lang="en-US" altLang="ko-KR" spc="-150" dirty="0"/>
              <a:t> Rectangle) {</a:t>
            </a:r>
          </a:p>
          <a:p>
            <a:r>
              <a:rPr kumimoji="1" lang="en-US" altLang="ko-KR" spc="-150" dirty="0"/>
              <a:t>	// </a:t>
            </a:r>
            <a:r>
              <a:rPr kumimoji="1" lang="ko-KR" altLang="en-US" spc="-150" dirty="0"/>
              <a:t>사각형 면적 계산</a:t>
            </a:r>
            <a:r>
              <a:rPr kumimoji="1" lang="en-US" altLang="ko-KR" spc="-150" dirty="0"/>
              <a:t>}}}}</a:t>
            </a:r>
          </a:p>
        </p:txBody>
      </p:sp>
    </p:spTree>
    <p:extLst>
      <p:ext uri="{BB962C8B-B14F-4D97-AF65-F5344CB8AC3E}">
        <p14:creationId xmlns:p14="http://schemas.microsoft.com/office/powerpoint/2010/main" val="2977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89</TotalTime>
  <Words>2242</Words>
  <Application>Microsoft Macintosh PowerPoint</Application>
  <PresentationFormat>와이드스크린</PresentationFormat>
  <Paragraphs>263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NanumGothic</vt:lpstr>
      <vt:lpstr>맑은 고딕</vt:lpstr>
      <vt:lpstr>Apple SD Gothic Neo</vt:lpstr>
      <vt:lpstr>NANUMGOTHIC EXTRABOLD</vt:lpstr>
      <vt:lpstr>Franklin Gothic Book</vt:lpstr>
      <vt:lpstr>Helvetica Neue</vt:lpstr>
      <vt:lpstr>Symbol</vt:lpstr>
      <vt:lpstr>자르기</vt:lpstr>
      <vt:lpstr>프로그래밍 패러다임</vt:lpstr>
      <vt:lpstr>프로그래밍 패러다임? 프로그래머에게 프로그래밍의 관점을 갖게 해 주는 개발 방법론 </vt:lpstr>
      <vt:lpstr>프로그래밍 패러다임? 프로그래머에게 프로그래밍의 관점을 갖게 해 주는 개발 방법론 </vt:lpstr>
      <vt:lpstr>함수형 프로그래밍</vt:lpstr>
      <vt:lpstr>함수형 프로그래밍</vt:lpstr>
      <vt:lpstr>객체 지향 프로그래밍 데이터와 그 데이터를 처리하는 메서드를 하나의 단위인 객체로 묶어 프로그래밍하는 방법 </vt:lpstr>
      <vt:lpstr>객체 지향 프로그래밍 데이터와 그 데이터를 처리하는 메서드를 하나의 단위인 객체로 묶어 프로그래밍하는 방법 </vt:lpstr>
      <vt:lpstr>객체 지향 프로그래밍 데이터와 그 데이터를 처리하는 메서드를 하나의 단위인 객체로 묶어 프로그래밍하는 방법 </vt:lpstr>
      <vt:lpstr>객체 지향 프로그래밍 데이터와 그 데이터를 처리하는 메서드를 하나의 단위인 객체로 묶어 프로그래밍하는 방법 </vt:lpstr>
      <vt:lpstr>객체 지향 프로그래밍 데이터와 그 데이터를 처리하는 메서드를 하나의 단위인 객체로 묶어 프로그래밍하는 방법 </vt:lpstr>
      <vt:lpstr>객체 지향 프로그래밍 데이터와 그 데이터를 처리하는 메서드를 하나의 단위인 객체로 묶어 프로그래밍하는 방법 </vt:lpstr>
      <vt:lpstr>절차 지향 프로그래밍 로직이 수행되어야 할 연속적인 계산 과정을 이용한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패러다임</dc:title>
  <dc:creator>세빈 나</dc:creator>
  <cp:lastModifiedBy>세빈 나</cp:lastModifiedBy>
  <cp:revision>1</cp:revision>
  <dcterms:created xsi:type="dcterms:W3CDTF">2024-10-18T00:51:44Z</dcterms:created>
  <dcterms:modified xsi:type="dcterms:W3CDTF">2024-10-18T02:20:45Z</dcterms:modified>
</cp:coreProperties>
</file>