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416B"/>
    <a:srgbClr val="FA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70"/>
    <p:restoredTop sz="94694"/>
  </p:normalViewPr>
  <p:slideViewPr>
    <p:cSldViewPr snapToGrid="0">
      <p:cViewPr varScale="1">
        <p:scale>
          <a:sx n="121" d="100"/>
          <a:sy n="121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1A0FF-8BBA-DF42-883C-A0D2E3B892C2}" type="datetimeFigureOut">
              <a:rPr kumimoji="1" lang="ko-KR" altLang="en-US" smtClean="0"/>
              <a:t>2024. 10. 18.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2F165-7202-7C4E-9CD6-A290647461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346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우선 프록시라는 단어는 사전적인 의미로 “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대리인”이라는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뜻이 있습니다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즉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누군가에게 일을 대신 시키는 것이죠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객체 지향적 사고로 프록시는 곧 클라이언트가 객체를 직접 가져다 쓰는 게 아닌 대리인을 거쳐 쓰는 패턴이라 생각하시면 이해가 쉽습니다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객체의 메서드는 프록시 객체로 접근 후 로직이 처리되면 그때 접근이 가능한 것입니다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 </a:t>
            </a:r>
          </a:p>
          <a:p>
            <a:br>
              <a:rPr lang="en-US" altLang="ko-KR" dirty="0">
                <a:effectLst/>
                <a:latin typeface="Helvetica Neue" panose="02000503000000020004" pitchFamily="2" charset="0"/>
              </a:rPr>
            </a:b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그렇다면 왜 객체에 직접 접근하지 않는 걸까요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?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프록시는 원본 객체를 수정할 수 없을 때 이를 해결하고자 사용이 됩니다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 </a:t>
            </a:r>
          </a:p>
          <a:p>
            <a:br>
              <a:rPr lang="en-US" altLang="ko-KR" dirty="0">
                <a:effectLst/>
                <a:latin typeface="Helvetica Neue" panose="02000503000000020004" pitchFamily="2" charset="0"/>
              </a:rPr>
            </a:b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프록시 패턴을 사용할 때의 효과는 크게 여섯 가지가 있습니다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피피티의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보안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데이터 검증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캐싱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이외에도 지연 초기화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로깅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원격 객체 등이 존재합니다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이렇기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때문에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클라이언트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입장에서는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신경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쓰지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않고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서비스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제어가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가능하다는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장점이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입장에서는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프록시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사용법이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다르지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않기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때문에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불편함을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감수할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필요가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없다는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장점이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존재합니다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이외에도 프록시 패턴의 종류 등 더 자세히 알고 싶으시다면 아래 하이퍼링크 참조 부탁드립니다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2F165-7202-7C4E-9CD6-A29064746115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7273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b="1" dirty="0"/>
              <a:t>User </a:t>
            </a:r>
            <a:r>
              <a:rPr lang="ko-KR" altLang="en-US" b="1" dirty="0"/>
              <a:t>클래스</a:t>
            </a:r>
            <a:r>
              <a:rPr lang="en-US" altLang="ko-KR" dirty="0"/>
              <a:t>: </a:t>
            </a:r>
            <a:r>
              <a:rPr lang="ko-KR" altLang="en-US" dirty="0"/>
              <a:t>내부 정보를 캡슐화하고</a:t>
            </a:r>
            <a:r>
              <a:rPr lang="en-US" altLang="ko-KR" dirty="0"/>
              <a:t>, </a:t>
            </a:r>
            <a:r>
              <a:rPr lang="ko-KR" altLang="en-US" dirty="0"/>
              <a:t>비밀번호는 </a:t>
            </a:r>
            <a:r>
              <a:rPr lang="en" altLang="ko-KR" dirty="0"/>
              <a:t>private </a:t>
            </a:r>
            <a:r>
              <a:rPr lang="ko-KR" altLang="en-US" dirty="0"/>
              <a:t>메서드로만 접근 가능합니다</a:t>
            </a:r>
            <a:r>
              <a:rPr lang="en-US" altLang="ko-KR" dirty="0"/>
              <a:t>.</a:t>
            </a:r>
          </a:p>
          <a:p>
            <a:r>
              <a:rPr lang="en" altLang="ko-KR" b="1" dirty="0" err="1"/>
              <a:t>UserService</a:t>
            </a:r>
            <a:r>
              <a:rPr lang="en" altLang="ko-KR" b="1" dirty="0"/>
              <a:t> </a:t>
            </a:r>
            <a:r>
              <a:rPr lang="ko-KR" altLang="en-US" b="1" dirty="0"/>
              <a:t>클래스</a:t>
            </a:r>
            <a:r>
              <a:rPr lang="en-US" altLang="ko-KR" dirty="0"/>
              <a:t>: </a:t>
            </a:r>
            <a:r>
              <a:rPr lang="ko-KR" altLang="en-US" dirty="0"/>
              <a:t>외부에 노출될 인터페이스를 제공합니다</a:t>
            </a:r>
            <a:r>
              <a:rPr lang="en-US" altLang="ko-KR" dirty="0"/>
              <a:t>. </a:t>
            </a:r>
            <a:r>
              <a:rPr lang="ko-KR" altLang="en-US" dirty="0"/>
              <a:t>사용자 정보는 반환하지만 비밀번호는 제공하지 않습니다</a:t>
            </a:r>
            <a:r>
              <a:rPr lang="en-US" altLang="ko-KR" dirty="0"/>
              <a:t>.</a:t>
            </a:r>
          </a:p>
          <a:p>
            <a:r>
              <a:rPr lang="en" altLang="ko-KR" b="1" dirty="0"/>
              <a:t>Main </a:t>
            </a:r>
            <a:r>
              <a:rPr lang="ko-KR" altLang="en-US" b="1" dirty="0"/>
              <a:t>클래스</a:t>
            </a:r>
            <a:r>
              <a:rPr lang="en-US" altLang="ko-KR" dirty="0"/>
              <a:t>: </a:t>
            </a:r>
            <a:r>
              <a:rPr lang="en" altLang="ko-KR" dirty="0" err="1"/>
              <a:t>UserService</a:t>
            </a:r>
            <a:r>
              <a:rPr lang="ko-KR" altLang="en-US" dirty="0" err="1"/>
              <a:t>를</a:t>
            </a:r>
            <a:r>
              <a:rPr lang="ko-KR" altLang="en-US" dirty="0"/>
              <a:t> 사용하여 사용자 정보를 출력합니다</a:t>
            </a:r>
            <a:r>
              <a:rPr lang="en-US" altLang="ko-KR" dirty="0"/>
              <a:t>. </a:t>
            </a:r>
            <a:r>
              <a:rPr lang="ko-KR" altLang="en-US" dirty="0"/>
              <a:t>비밀번호는 외부에 노출되지 않습니다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2F165-7202-7C4E-9CD6-A29064746115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8939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b="0" i="1" u="none" strike="noStrike" dirty="0">
                <a:solidFill>
                  <a:srgbClr val="212529"/>
                </a:solidFill>
                <a:effectLst/>
                <a:latin typeface="-apple-system"/>
              </a:rPr>
              <a:t>MVC(</a:t>
            </a:r>
            <a:r>
              <a:rPr lang="ko-KR" altLang="en-US" b="0" i="1" u="none" strike="noStrike" dirty="0">
                <a:solidFill>
                  <a:srgbClr val="212529"/>
                </a:solidFill>
                <a:effectLst/>
                <a:latin typeface="-apple-system"/>
              </a:rPr>
              <a:t>모델</a:t>
            </a:r>
            <a:r>
              <a:rPr lang="en-US" altLang="ko-KR" b="0" i="1" u="none" strike="noStrike" dirty="0">
                <a:solidFill>
                  <a:srgbClr val="212529"/>
                </a:solidFill>
                <a:effectLst/>
                <a:latin typeface="-apple-system"/>
              </a:rPr>
              <a:t>-</a:t>
            </a:r>
            <a:r>
              <a:rPr lang="ko-KR" altLang="en-US" b="0" i="1" u="none" strike="noStrike" dirty="0">
                <a:solidFill>
                  <a:srgbClr val="212529"/>
                </a:solidFill>
                <a:effectLst/>
                <a:latin typeface="-apple-system"/>
              </a:rPr>
              <a:t>뷰</a:t>
            </a:r>
            <a:r>
              <a:rPr lang="en-US" altLang="ko-KR" b="0" i="1" u="none" strike="noStrike" dirty="0">
                <a:solidFill>
                  <a:srgbClr val="212529"/>
                </a:solidFill>
                <a:effectLst/>
                <a:latin typeface="-apple-system"/>
              </a:rPr>
              <a:t>-</a:t>
            </a:r>
            <a:r>
              <a:rPr lang="ko-KR" altLang="en-US" b="0" i="1" u="none" strike="noStrike" dirty="0">
                <a:solidFill>
                  <a:srgbClr val="212529"/>
                </a:solidFill>
                <a:effectLst/>
                <a:latin typeface="-apple-system"/>
              </a:rPr>
              <a:t>컨트롤러</a:t>
            </a:r>
            <a:r>
              <a:rPr lang="en-US" altLang="ko-KR" b="0" i="1" u="none" strike="noStrike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b="0" i="1" u="none" strike="noStrike" dirty="0">
                <a:solidFill>
                  <a:srgbClr val="212529"/>
                </a:solidFill>
                <a:effectLst/>
                <a:latin typeface="-apple-system"/>
              </a:rPr>
              <a:t>는 사용자 인터페이스</a:t>
            </a:r>
            <a:r>
              <a:rPr lang="en-US" altLang="ko-KR" b="0" i="1" u="none" strike="noStrike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1" u="none" strike="noStrike" dirty="0">
                <a:solidFill>
                  <a:srgbClr val="212529"/>
                </a:solidFill>
                <a:effectLst/>
                <a:latin typeface="-apple-system"/>
              </a:rPr>
              <a:t>데이터 및 논리 제어를 구현하는데 널리 사용되는 소프트웨어 디자인 패턴이다</a:t>
            </a:r>
            <a:r>
              <a:rPr lang="en-US" altLang="ko-KR" b="0" i="1" u="none" strike="noStrike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1" u="none" strike="noStrike" dirty="0">
                <a:solidFill>
                  <a:srgbClr val="212529"/>
                </a:solidFill>
                <a:effectLst/>
                <a:latin typeface="-apple-system"/>
              </a:rPr>
              <a:t>소프트웨어의 비즈니스 로직과 화면을 구분하는데 중점을 두고 있으며</a:t>
            </a:r>
            <a:r>
              <a:rPr lang="en-US" altLang="ko-KR" b="0" i="1" u="none" strike="noStrike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1" u="none" strike="noStrike" dirty="0">
                <a:solidFill>
                  <a:srgbClr val="212529"/>
                </a:solidFill>
                <a:effectLst/>
                <a:latin typeface="-apple-system"/>
              </a:rPr>
              <a:t>이러한 관심사 분리 는 </a:t>
            </a:r>
            <a:r>
              <a:rPr lang="ko-KR" altLang="en-US" b="0" i="1" u="none" strike="noStrike" dirty="0" err="1">
                <a:solidFill>
                  <a:srgbClr val="212529"/>
                </a:solidFill>
                <a:effectLst/>
                <a:latin typeface="-apple-system"/>
              </a:rPr>
              <a:t>더나은</a:t>
            </a:r>
            <a:r>
              <a:rPr lang="ko-KR" altLang="en-US" b="0" i="1" u="none" strike="noStrike" dirty="0">
                <a:solidFill>
                  <a:srgbClr val="212529"/>
                </a:solidFill>
                <a:effectLst/>
                <a:latin typeface="-apple-system"/>
              </a:rPr>
              <a:t> 업무의 분리와 향상된 관리를 제공한다</a:t>
            </a:r>
            <a:r>
              <a:rPr lang="en-US" altLang="ko-KR" b="0" i="1" u="none" strike="noStrike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ko-KR" altLang="en-US" dirty="0">
                <a:effectLst/>
                <a:latin typeface="Helvetica Neue" panose="02000503000000020004" pitchFamily="2" charset="0"/>
              </a:rPr>
            </a:br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사용자의 </a:t>
            </a:r>
            <a:r>
              <a:rPr lang="en" altLang="ko-KR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Request(</a:t>
            </a:r>
            <a:r>
              <a:rPr lang="ko-KR" altLang="en-US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요청</a:t>
            </a:r>
            <a:r>
              <a:rPr lang="en-US" altLang="ko-KR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b="0" i="0" u="none" strike="noStrike" dirty="0" err="1">
                <a:solidFill>
                  <a:srgbClr val="212529"/>
                </a:solidFill>
                <a:effectLst/>
                <a:latin typeface="-apple-system"/>
              </a:rPr>
              <a:t>를</a:t>
            </a:r>
            <a:r>
              <a:rPr lang="ko-KR" altLang="en-US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" altLang="ko-KR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Controller</a:t>
            </a:r>
            <a:r>
              <a:rPr lang="ko-KR" altLang="en-US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가 받는다</a:t>
            </a:r>
            <a:r>
              <a:rPr lang="en-US" altLang="ko-KR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" altLang="ko-KR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Controller</a:t>
            </a:r>
            <a:r>
              <a:rPr lang="ko-KR" altLang="en-US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는 </a:t>
            </a:r>
            <a:r>
              <a:rPr lang="en" altLang="ko-KR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Service</a:t>
            </a:r>
            <a:r>
              <a:rPr lang="ko-KR" altLang="en-US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에서 비즈니스 로직을 처리한 후 결과를 </a:t>
            </a:r>
            <a:r>
              <a:rPr lang="en" altLang="ko-KR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Model</a:t>
            </a:r>
            <a:r>
              <a:rPr lang="ko-KR" altLang="en-US" b="0" i="0" u="none" strike="noStrike" dirty="0" err="1">
                <a:solidFill>
                  <a:srgbClr val="212529"/>
                </a:solidFill>
                <a:effectLst/>
                <a:latin typeface="-apple-system"/>
              </a:rPr>
              <a:t>에</a:t>
            </a:r>
            <a:r>
              <a:rPr lang="ko-KR" altLang="en-US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 담는다</a:t>
            </a:r>
            <a:r>
              <a:rPr lang="en-US" altLang="ko-KR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" altLang="ko-KR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Model</a:t>
            </a:r>
            <a:r>
              <a:rPr lang="ko-KR" altLang="en-US" b="0" i="0" u="none" strike="noStrike" dirty="0" err="1">
                <a:solidFill>
                  <a:srgbClr val="212529"/>
                </a:solidFill>
                <a:effectLst/>
                <a:latin typeface="-apple-system"/>
              </a:rPr>
              <a:t>에</a:t>
            </a:r>
            <a:r>
              <a:rPr lang="ko-KR" altLang="en-US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 저장된 결과를 바탕으로 시각적 요소 출력을 담당하는 </a:t>
            </a:r>
            <a:r>
              <a:rPr lang="en" altLang="ko-KR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View</a:t>
            </a:r>
            <a:r>
              <a:rPr lang="ko-KR" altLang="en-US" b="0" i="0" u="none" strike="noStrike" dirty="0" err="1">
                <a:solidFill>
                  <a:srgbClr val="212529"/>
                </a:solidFill>
                <a:effectLst/>
                <a:latin typeface="-apple-system"/>
              </a:rPr>
              <a:t>를</a:t>
            </a:r>
            <a:r>
              <a:rPr lang="ko-KR" altLang="en-US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 제어하여 사용자에게 전달한다</a:t>
            </a:r>
            <a:r>
              <a:rPr lang="en-US" altLang="ko-KR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endParaRPr lang="ko-KR" altLang="en-US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노출 모듈 패턴과 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MVC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패턴의 차이가 궁금했는데요 구조와 목적에서 차이가 있다고 합니다 우선 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MVC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는 역할과 책임을 분리하는 구조지만 노출 모듈 패턴은 특정 클래스를 내부 구현을 숨기고 필요한 것만 보이는 게 중점이며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목적에서도 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MVC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는 코드 유지보수성과 확장성에 큰 의의를 둔 것과 달리 노출 모듈 패턴은 보안과 데이터 보호에 초점을 둡니다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2F165-7202-7C4E-9CD6-A29064746115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3193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13269-1699-43E3-E671-EAABA608D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D1F215-505A-BF4A-B818-CC1F6DCF6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1DFA2B-CAF3-7A2D-4CF6-AA86BC59A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" altLang="ko-KR" dirty="0">
                <a:effectLst/>
                <a:latin typeface="Helvetica Neue" panose="02000503000000020004" pitchFamily="2" charset="0"/>
              </a:rPr>
            </a:br>
            <a:endParaRPr lang="en" altLang="ko-KR" dirty="0">
              <a:effectLst/>
              <a:latin typeface="Helvetica Neue" panose="02000503000000020004" pitchFamily="2" charset="0"/>
            </a:endParaRPr>
          </a:p>
          <a:p>
            <a:pPr algn="l"/>
            <a:r>
              <a:rPr lang="en" altLang="ko-KR" dirty="0">
                <a:effectLst/>
                <a:latin typeface="Helvetica Neue" panose="02000503000000020004" pitchFamily="2" charset="0"/>
              </a:rPr>
              <a:t>MVP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패턴은 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MVC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패턴에서 파생된 것으로 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C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에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해당하는 컨트롤러가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프레젠터로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교체된 것입니다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뷰와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프레젠터가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일대일 관계여서 기존 패턴보다 강한 결합을 지닙니다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프레젠터가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중개자 역할을 하므로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UI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로직이 모델에 직접적으로 연결되지 않습니다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pPr algn="l"/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pPr algn="l"/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작동 방식은</a:t>
            </a:r>
            <a:endParaRPr lang="en-US" altLang="ko-KR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사용자가 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View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와 상호작용하면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View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는 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Presenter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</a:rPr>
              <a:t>에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 요청을 보냅니다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Presenter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는 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Model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에서 필요한 데이터를 가져오고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그 데이터를 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View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</a:rPr>
              <a:t>에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 업데이트합니다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View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는 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Presenter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</a:rPr>
              <a:t>를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 통해 사용자 입력을 전달하고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사용자에게 정보를 표시합니다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br>
              <a:rPr lang="en" altLang="ko-KR" dirty="0">
                <a:effectLst/>
                <a:latin typeface="Helvetica Neue" panose="02000503000000020004" pitchFamily="2" charset="0"/>
              </a:rPr>
            </a:br>
            <a:endParaRPr lang="en" altLang="ko-KR" dirty="0">
              <a:effectLst/>
              <a:latin typeface="Helvetica Neue" panose="02000503000000020004" pitchFamily="2" charset="0"/>
            </a:endParaRPr>
          </a:p>
          <a:p>
            <a:r>
              <a:rPr lang="en" altLang="ko-KR" dirty="0">
                <a:effectLst/>
                <a:latin typeface="Helvetica Neue" panose="02000503000000020004" pitchFamily="2" charset="0"/>
              </a:rPr>
              <a:t>MVVM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패턴은 기존 패턴에서 컨트롤러가 뷰 모델로 바뀐 패턴입니다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뷰 모델은 뷰를 더 추상화한 계층으로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커매늗와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데이터 바인딩이라는 것을 가집니다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또한 데이터 바인딩을 쓰기 때문에 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UI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와 상태 간 동기화가 자동으로 이루어집니다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주로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프론트엔드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애플리케이션에서 많이 사용됩니다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endParaRPr lang="en-US" altLang="ko-KR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E68D72-3236-8D0B-D60C-4672FE69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2F165-7202-7C4E-9CD6-A29064746115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245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저는 효과들 중 가장 감이 오지 않았던 프록시 패턴의 지연 초기화 예시를 가지고 와 봤습니다 데이터베이스 연결 코드인데요 하나하나 봐 볼까요  우선</a:t>
            </a:r>
            <a:r>
              <a:rPr kumimoji="1" lang="ko-KR" altLang="en-US" b="0" dirty="0">
                <a:effectLst/>
                <a:latin typeface="+mn-lt"/>
              </a:rPr>
              <a:t> </a:t>
            </a:r>
            <a:r>
              <a:rPr lang="ko-KR" altLang="en-US" b="1" dirty="0">
                <a:effectLst/>
                <a:latin typeface="Helvetica Neue" panose="02000503000000020004" pitchFamily="2" charset="0"/>
              </a:rPr>
              <a:t>지연 초기화란</a:t>
            </a:r>
            <a:r>
              <a:rPr lang="ko-KR" altLang="en-US" b="1" dirty="0">
                <a:effectLst/>
                <a:latin typeface="Helvetica Neue" panose="02000503000000020004" pitchFamily="2" charset="0"/>
                <a:ea typeface="+mn-ea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초기화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시점을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처음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필요할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때까지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늦추는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기법입니다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사용되지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않으면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초기화도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일어나지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않기에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자원을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지금의 코드 같은 경우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사용자가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실제로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요청하기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전까지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연결을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생성하지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않고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대기 상태로 존재하게 됩니다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2F165-7202-7C4E-9CD6-A29064746115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0496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프록시 서버는 이러한 기능을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또한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프록시 서버의 캐시를 이용할 경우 전송 시간이 절약되고 외부와 연결할 필요가 사라져 트래픽이 줄어들어 네트워크 병목 현상을 방지할 수 있다는 이점이 생깁니다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2F165-7202-7C4E-9CD6-A29064746115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647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그렇다면 프록시 서버는 왜 필요할까요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첫 번째는 익명으로 컴퓨터를 유지할 수 있다는 점입니다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프록시 서버를 통해 한 단계 보안을 더하여 보안이 유지됩니다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두 번째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캐시를 사용하기 때문에 웹 프록시는 웹 서버로부터 페이지를 캐시로 저장하므로 </a:t>
            </a:r>
            <a:r>
              <a:rPr kumimoji="1" lang="ko-KR" altLang="en-US" dirty="0" err="1"/>
              <a:t>캐싱을</a:t>
            </a:r>
            <a:r>
              <a:rPr kumimoji="1" lang="ko-KR" altLang="en-US" dirty="0"/>
              <a:t> 통해 콘텐츠를 가져올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세 번째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역으로 아이피 추적을 당하지 </a:t>
            </a:r>
            <a:r>
              <a:rPr kumimoji="1" lang="ko-KR" altLang="en-US" dirty="0" err="1"/>
              <a:t>앟기</a:t>
            </a:r>
            <a:r>
              <a:rPr kumimoji="1" lang="ko-KR" altLang="en-US" dirty="0"/>
              <a:t> 위해 사용됩니다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정리하자면 프록시 서버는 보안 상의 목적으로 설치되는 경우가 많고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이외 다른 여러 환경에서 많은 용도로 쓰입니다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2F165-7202-7C4E-9CD6-A29064746115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8636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nginx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엔진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엑스는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높은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성능과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안정성으로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현재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가장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많이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웹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서버입니다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아파치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비교했을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서버가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빠르고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가벼우며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대규모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애플리케이션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처리에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적합하다는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장점이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있습니다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엔진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엑스는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프록시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리버스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프록시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가능합니다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2F165-7202-7C4E-9CD6-A29064746115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1754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그림처럼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엔진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엑스를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프록시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서버ㅓ로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둬서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포트를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숨기고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정적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자원을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gzip</a:t>
            </a:r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압축하거나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앞단에서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로깅할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있습니다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2F165-7202-7C4E-9CD6-A29064746115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2949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ffectLst/>
                <a:latin typeface="Helvetica Neue" panose="02000503000000020004" pitchFamily="2" charset="0"/>
              </a:rPr>
              <a:t>이터레이터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패턴은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이터레이터를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사용해 컬렉션 요소에 접근하는 디자인 패턴입니다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이터레이터는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순환하다라는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뜻을 가지고 있는데요 뜻에 걸맞게 자료형의 구조와 상관없이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이터레이터라는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하나의 인터페이스로 순회가 가능합니다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2F165-7202-7C4E-9CD6-A29064746115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4570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자바스크립트로 돼 있는데 자바로 가지고 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2F165-7202-7C4E-9CD6-A29064746115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0550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노출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모듈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패턴은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즉시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private, public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같은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접근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제어자를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만드는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패턴입니다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특정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기능이나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외부에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노출할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디자인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패턴으로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모듈화된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구조만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공개하고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나머지는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숨겨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보안을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강화합니다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2F165-7202-7C4E-9CD6-A29064746115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451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CBCB7-FFD8-7988-C070-0E2B5DA9D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CF6AAB-2B47-5A3F-1216-E535B555C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DA8EF-E726-DDAC-BA2B-64053A22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63BD-6392-1E49-A8A8-CDEDA5AAC768}" type="datetimeFigureOut">
              <a:rPr kumimoji="1" lang="ko-KR" altLang="en-US" smtClean="0"/>
              <a:t>2024. 10. 18.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04266-0966-D060-3EF2-02B42E63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DA2CC-4833-E6D3-F313-D993E45C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D7AD-9E2E-8F47-86BB-8C160C571B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45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AD0A0-B117-5678-3AD2-E30A30B9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0ADA5-6462-E289-C50C-3F5D9B3CC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5512F-E085-1C8E-EF91-4586E9EA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63BD-6392-1E49-A8A8-CDEDA5AAC768}" type="datetimeFigureOut">
              <a:rPr kumimoji="1" lang="ko-KR" altLang="en-US" smtClean="0"/>
              <a:t>2024. 10. 18.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C7770-0C09-883D-ADE3-CAD6645D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319A8-13D3-BCFF-C597-1491E40E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D7AD-9E2E-8F47-86BB-8C160C571B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654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742460-0D4A-F1CA-1208-3B8652B29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12EAB4-0705-EB72-E4B8-D6041713D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090C4-FD4C-9A58-A063-81288B99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63BD-6392-1E49-A8A8-CDEDA5AAC768}" type="datetimeFigureOut">
              <a:rPr kumimoji="1" lang="ko-KR" altLang="en-US" smtClean="0"/>
              <a:t>2024. 10. 18.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1E3E75-43EB-03DE-AF4E-A960805B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F592C-EC0C-14A8-B897-7B716897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D7AD-9E2E-8F47-86BB-8C160C571B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533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4AC26-9B93-1890-83D1-79A155C5D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47A06-8DB4-3F35-795E-5A4099D1F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1419F-4572-0890-B2E7-FFEDE137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63BD-6392-1E49-A8A8-CDEDA5AAC768}" type="datetimeFigureOut">
              <a:rPr kumimoji="1" lang="ko-KR" altLang="en-US" smtClean="0"/>
              <a:t>2024. 10. 18.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F409F-0528-7FA8-4BF3-B92905C6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33E43-26F4-4B79-9FC7-543309BA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D7AD-9E2E-8F47-86BB-8C160C571B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73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70599-E74C-6005-828E-CFFE88B3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076C31-E449-319D-1F80-5D93ED8C8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057BB-DBF1-2A7B-E474-1FD18EE0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63BD-6392-1E49-A8A8-CDEDA5AAC768}" type="datetimeFigureOut">
              <a:rPr kumimoji="1" lang="ko-KR" altLang="en-US" smtClean="0"/>
              <a:t>2024. 10. 18.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B92C1C-A3B4-F223-B1F9-FB755414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C463B-B0F9-0766-BBF5-393D9863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D7AD-9E2E-8F47-86BB-8C160C571B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552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085CC-9B80-C5A9-F44C-A7416E99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D081C-1F23-307F-4D5A-455F48EAC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2894A7-DC00-E047-840A-0CA92007A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E54D7-3DD5-7939-B9C9-70D1B7DF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63BD-6392-1E49-A8A8-CDEDA5AAC768}" type="datetimeFigureOut">
              <a:rPr kumimoji="1" lang="ko-KR" altLang="en-US" smtClean="0"/>
              <a:t>2024. 10. 18.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3D035D-9146-593C-913C-95EB7278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32DA0E-0916-CB84-A120-241496A3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D7AD-9E2E-8F47-86BB-8C160C571B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634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EB54B-4273-3782-70E0-62B29160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E2379F-9BF7-D61E-5D2B-54C54B4CF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233047-95B1-132A-5170-5F5E963CA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D7E9CD-B0B6-113C-1BBC-7AD09EC75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30696-4241-C027-3A16-C8A7EBE03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0D1617-7E6B-34EC-7E61-5820565B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63BD-6392-1E49-A8A8-CDEDA5AAC768}" type="datetimeFigureOut">
              <a:rPr kumimoji="1" lang="ko-KR" altLang="en-US" smtClean="0"/>
              <a:t>2024. 10. 18.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FC62EF-240C-6BD5-F7AA-2399336E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896C55-58BA-38F4-6A68-868485BA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D7AD-9E2E-8F47-86BB-8C160C571B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9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770F5-E60C-6B4A-2E0F-E259E42B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E7CFC-2404-F3D5-B920-230EED14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63BD-6392-1E49-A8A8-CDEDA5AAC768}" type="datetimeFigureOut">
              <a:rPr kumimoji="1" lang="ko-KR" altLang="en-US" smtClean="0"/>
              <a:t>2024. 10. 18.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EDB47E-7A36-DDDA-4DC0-6D28B668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713E11-67CE-6A92-1119-CB65852E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D7AD-9E2E-8F47-86BB-8C160C571B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924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CE5E11-5B8B-6FCC-CD92-5EF02F95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63BD-6392-1E49-A8A8-CDEDA5AAC768}" type="datetimeFigureOut">
              <a:rPr kumimoji="1" lang="ko-KR" altLang="en-US" smtClean="0"/>
              <a:t>2024. 10. 18.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44511F-301B-A5BE-5236-E09E8D89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9A3012-95B4-AF01-61D9-4F1A6F30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D7AD-9E2E-8F47-86BB-8C160C571B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553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959FD-E208-819F-DBC1-3973D39D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60779E-8854-904D-689E-91D1E5D3E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DEBE31-25D5-22DC-9104-85D5D03F1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8BA479-21EB-D780-BD86-C87D4DC7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63BD-6392-1E49-A8A8-CDEDA5AAC768}" type="datetimeFigureOut">
              <a:rPr kumimoji="1" lang="ko-KR" altLang="en-US" smtClean="0"/>
              <a:t>2024. 10. 18.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4B4D1A-E689-E5F5-F22C-9349B7D3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F01DC-FD8A-E1CE-2440-4C106207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D7AD-9E2E-8F47-86BB-8C160C571B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767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BA524-2BC2-3583-DB38-C39017F1B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12210D-33D2-95BB-C467-8723A3C3C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2BF8A5-1420-266A-4110-BA0691E7B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A669A1-8226-704D-485F-3073DCD9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63BD-6392-1E49-A8A8-CDEDA5AAC768}" type="datetimeFigureOut">
              <a:rPr kumimoji="1" lang="ko-KR" altLang="en-US" smtClean="0"/>
              <a:t>2024. 10. 18.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78651B-5353-9B65-A3CB-7C39D22A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2019BF-9B84-67A9-AF61-28A0D15D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CD7AD-9E2E-8F47-86BB-8C160C571B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350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8EBB84-6CE4-AD27-14B3-0B8FF4DB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93132-D723-200D-CCD8-858D21794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4DC64-3D4F-EFAB-155A-EE627AA1C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F663BD-6392-1E49-A8A8-CDEDA5AAC768}" type="datetimeFigureOut">
              <a:rPr kumimoji="1" lang="ko-KR" altLang="en-US" smtClean="0"/>
              <a:t>2024. 10. 18.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6611C-4B1F-EB53-C5B8-3AD474399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07B228-D435-DC2E-EEBE-BCD03907B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BCD7AD-9E2E-8F47-86BB-8C160C571B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510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pa.tistory.com/entry/GOF-&#128160;-&#54532;&#47197;&#49884;Proxy-&#54056;&#53556;-&#51228;&#45824;&#47196;-&#48176;&#50892;&#48372;&#51088;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9608E-EB9E-8014-C324-33AEF8BC3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effectLst>
            <a:outerShdw dist="50800" sx="1000" sy="1000" algn="ctr" rotWithShape="0">
              <a:srgbClr val="000000"/>
            </a:outerShdw>
            <a:reflection stA="0" endPos="65000" dist="50800" dir="5400000" sy="-100000" algn="bl" rotWithShape="0"/>
            <a:softEdge rad="0"/>
          </a:effectLst>
        </p:spPr>
        <p:txBody>
          <a:bodyPr/>
          <a:lstStyle/>
          <a:p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디자인 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패턴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(2)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42110E-DC57-C070-7868-38EE13842A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박주희</a:t>
            </a:r>
          </a:p>
        </p:txBody>
      </p:sp>
    </p:spTree>
    <p:extLst>
      <p:ext uri="{BB962C8B-B14F-4D97-AF65-F5344CB8AC3E}">
        <p14:creationId xmlns:p14="http://schemas.microsoft.com/office/powerpoint/2010/main" val="126110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12433-6443-BEFE-50C1-5395400B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자바에서 </a:t>
            </a:r>
            <a:r>
              <a:rPr kumimoji="1" lang="ko-KR" altLang="en-US" dirty="0" err="1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이터레이터</a:t>
            </a:r>
            <a:endParaRPr kumimoji="1" lang="ko-KR" altLang="en-US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5AB7D6-8F89-F7F2-0215-7430B277E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430" y="1520265"/>
            <a:ext cx="6001140" cy="52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3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A214953-C48B-95EF-948A-B25192D7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노출 모듈 패턴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5A238B9-2EDE-C9B6-BC80-BFEE45DC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즉시 실행 함수로 접근 </a:t>
            </a:r>
            <a:r>
              <a:rPr kumimoji="1" lang="ko-KR" altLang="en-US" dirty="0" err="1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제어자</a:t>
            </a:r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만드는 디자인 패턴</a:t>
            </a:r>
            <a:endParaRPr kumimoji="1" lang="en-US" altLang="ko-KR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kumimoji="1" lang="en-US" altLang="ko-KR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특정 기능</a:t>
            </a:r>
            <a:r>
              <a:rPr kumimoji="1" lang="en-US" altLang="ko-KR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데이터를 외부에 노출할 때 사용</a:t>
            </a:r>
          </a:p>
        </p:txBody>
      </p:sp>
    </p:spTree>
    <p:extLst>
      <p:ext uri="{BB962C8B-B14F-4D97-AF65-F5344CB8AC3E}">
        <p14:creationId xmlns:p14="http://schemas.microsoft.com/office/powerpoint/2010/main" val="286844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FB103-8EB5-817C-E01B-13CAB93B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자바에서의 노출 모듈 패턴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C8B0C3-35FE-22A9-0988-1DFBBCE0F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62" y="1116957"/>
            <a:ext cx="4824695" cy="5451676"/>
          </a:xfrm>
          <a:prstGeom prst="rect">
            <a:avLst/>
          </a:prstGeom>
        </p:spPr>
      </p:pic>
      <p:pic>
        <p:nvPicPr>
          <p:cNvPr id="6" name="그림 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6406E893-3347-5EF9-2A9D-E8665A915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19" y="1116957"/>
            <a:ext cx="5389059" cy="134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53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D0F93-2857-BDC4-4EBE-D988BD8B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MVC </a:t>
            </a:r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패턴</a:t>
            </a:r>
          </a:p>
        </p:txBody>
      </p:sp>
      <p:pic>
        <p:nvPicPr>
          <p:cNvPr id="1026" name="Picture 2" descr="post-thumbnail">
            <a:extLst>
              <a:ext uri="{FF2B5EF4-FFF2-40B4-BE49-F238E27FC236}">
                <a16:creationId xmlns:a16="http://schemas.microsoft.com/office/drawing/2014/main" id="{69EDCCEB-E988-632C-3603-B9A5A83F9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45" y="1058699"/>
            <a:ext cx="4457719" cy="370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29D6F9-ABBE-5EF2-814C-85D78559DED8}"/>
              </a:ext>
            </a:extLst>
          </p:cNvPr>
          <p:cNvSpPr txBox="1"/>
          <p:nvPr/>
        </p:nvSpPr>
        <p:spPr>
          <a:xfrm>
            <a:off x="838199" y="1510567"/>
            <a:ext cx="58649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Model-View-Controller</a:t>
            </a:r>
            <a:r>
              <a:rPr lang="ko-KR" altLang="en-US" dirty="0"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로 비즈니스 로직과 화면 구분</a:t>
            </a:r>
            <a:endParaRPr lang="en-US" altLang="ko-KR" dirty="0"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업무 분리와 관리에 도움</a:t>
            </a:r>
            <a:endParaRPr lang="en-US" altLang="ko-KR" dirty="0"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lang="en-US" altLang="ko-KR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u="none" strike="noStrike" dirty="0">
                <a:solidFill>
                  <a:srgbClr val="212529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Model, View, Controller</a:t>
            </a:r>
            <a:r>
              <a:rPr lang="ko-KR" altLang="en-US" u="none" strike="noStrike" dirty="0">
                <a:solidFill>
                  <a:srgbClr val="212529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의 관계</a:t>
            </a:r>
            <a:endParaRPr lang="en-US" altLang="ko-KR" dirty="0"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6" name="그림 5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22F534B8-0F30-9E0D-1D78-54F6E8436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3199313"/>
            <a:ext cx="3010296" cy="294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9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29C13-C944-2548-4CF7-0A6B03AB7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432E0-AA35-164B-0BF0-61E0E98E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MVC </a:t>
            </a:r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패턴의 변형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8549E-C5BA-3739-1CC7-F164B27D3437}"/>
              </a:ext>
            </a:extLst>
          </p:cNvPr>
          <p:cNvSpPr txBox="1"/>
          <p:nvPr/>
        </p:nvSpPr>
        <p:spPr>
          <a:xfrm>
            <a:off x="838199" y="1510567"/>
            <a:ext cx="586496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u="none" strike="noStrike" dirty="0">
                <a:solidFill>
                  <a:srgbClr val="000000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MVP </a:t>
            </a:r>
            <a:r>
              <a:rPr lang="ko-KR" altLang="en-US" u="none" strike="noStrike" dirty="0">
                <a:solidFill>
                  <a:srgbClr val="000000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패턴 </a:t>
            </a:r>
            <a:r>
              <a:rPr lang="en-US" altLang="ko-KR" u="none" strike="noStrike" dirty="0">
                <a:solidFill>
                  <a:srgbClr val="000000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</a:t>
            </a:r>
            <a:r>
              <a:rPr lang="en" altLang="ko-KR" u="none" strike="noStrike" dirty="0">
                <a:solidFill>
                  <a:srgbClr val="000000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Model-View-Presenter)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 u="none" strike="noStrike" dirty="0">
              <a:solidFill>
                <a:srgbClr val="000000"/>
              </a:solidFill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 u="none" strike="noStrike" dirty="0">
              <a:solidFill>
                <a:srgbClr val="000000"/>
              </a:solidFill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 u="none" strike="noStrike" dirty="0">
              <a:solidFill>
                <a:srgbClr val="000000"/>
              </a:solidFill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 u="none" strike="noStrike" dirty="0">
              <a:solidFill>
                <a:srgbClr val="000000"/>
              </a:solidFill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lang="en" altLang="ko-KR" u="none" strike="noStrike" dirty="0">
              <a:solidFill>
                <a:srgbClr val="000000"/>
              </a:solidFill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lang="en-US" altLang="ko-KR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5" name="그림 4" descr="텍스트, 폰트, 라인, 도표이(가) 표시된 사진&#10;&#10;자동 생성된 설명">
            <a:extLst>
              <a:ext uri="{FF2B5EF4-FFF2-40B4-BE49-F238E27FC236}">
                <a16:creationId xmlns:a16="http://schemas.microsoft.com/office/drawing/2014/main" id="{195CAC2D-CB5A-B80E-3188-53B23F59E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009850"/>
            <a:ext cx="3975100" cy="1917700"/>
          </a:xfrm>
          <a:prstGeom prst="rect">
            <a:avLst/>
          </a:prstGeom>
        </p:spPr>
      </p:pic>
      <p:pic>
        <p:nvPicPr>
          <p:cNvPr id="8" name="그림 7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34ADEE02-1C76-26C5-E9D6-FFED04FB6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450" y="2009850"/>
            <a:ext cx="5651500" cy="152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4F3017-A1C2-A4F4-A2E5-9EABC0C562F2}"/>
              </a:ext>
            </a:extLst>
          </p:cNvPr>
          <p:cNvSpPr txBox="1"/>
          <p:nvPr/>
        </p:nvSpPr>
        <p:spPr>
          <a:xfrm>
            <a:off x="6096000" y="1510567"/>
            <a:ext cx="586496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u="none" strike="noStrike" dirty="0">
                <a:solidFill>
                  <a:srgbClr val="000000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MVVM </a:t>
            </a:r>
            <a:r>
              <a:rPr lang="ko-KR" altLang="en-US" u="none" strike="noStrike" dirty="0">
                <a:solidFill>
                  <a:srgbClr val="000000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패턴 </a:t>
            </a:r>
            <a:r>
              <a:rPr lang="en-US" altLang="ko-KR" u="none" strike="noStrike" dirty="0">
                <a:solidFill>
                  <a:srgbClr val="000000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</a:t>
            </a:r>
            <a:r>
              <a:rPr lang="en" altLang="ko-KR" u="none" strike="noStrike" dirty="0">
                <a:solidFill>
                  <a:srgbClr val="000000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Model-View-</a:t>
            </a:r>
            <a:r>
              <a:rPr lang="en" altLang="ko-KR" u="none" strike="noStrike" dirty="0" err="1">
                <a:solidFill>
                  <a:srgbClr val="000000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ViewModel</a:t>
            </a:r>
            <a:r>
              <a:rPr lang="en" altLang="ko-KR" u="none" strike="noStrike" dirty="0">
                <a:solidFill>
                  <a:srgbClr val="000000"/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  <a:endParaRPr lang="en" altLang="ko-KR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 u="none" strike="noStrike" dirty="0">
              <a:solidFill>
                <a:srgbClr val="000000"/>
              </a:solidFill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 u="none" strike="noStrike" dirty="0">
              <a:solidFill>
                <a:srgbClr val="000000"/>
              </a:solidFill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 u="none" strike="noStrike" dirty="0">
              <a:solidFill>
                <a:srgbClr val="000000"/>
              </a:solidFill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 u="none" strike="noStrike" dirty="0">
              <a:solidFill>
                <a:srgbClr val="000000"/>
              </a:solidFill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lang="en" altLang="ko-KR" u="none" strike="noStrike" dirty="0">
              <a:solidFill>
                <a:srgbClr val="000000"/>
              </a:solidFill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lang="en-US" altLang="ko-KR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AD01F-54EA-B3EF-1055-5422668F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B3DA1-5730-0352-6625-A479F0374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1. 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프록시 패턴과 프록시 서버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0" indent="0">
              <a:buNone/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2. </a:t>
            </a:r>
            <a:r>
              <a:rPr kumimoji="1"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이터레이터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패턴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0" indent="0">
              <a:buNone/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3. MVC 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패턴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0" indent="0">
              <a:buNone/>
            </a:pP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0" indent="0">
              <a:buNone/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4. MVC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패턴의 변형 패턴 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(MVP 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패턴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MVVM 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패턴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</a:p>
          <a:p>
            <a:pPr marL="0" indent="0">
              <a:buNone/>
            </a:pP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0" indent="0">
              <a:buNone/>
            </a:pP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973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7DB92-8541-F30B-CC2A-645FB8E4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latinLnBrk="1">
              <a:spcBef>
                <a:spcPts val="1125"/>
              </a:spcBef>
              <a:spcAft>
                <a:spcPts val="1500"/>
              </a:spcAft>
            </a:pP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프록시 패턴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(Proxy</a:t>
            </a:r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Pattern)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FFD3A-9D94-D1CA-9431-302FC710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644"/>
            <a:ext cx="6046694" cy="4351338"/>
          </a:xfrm>
        </p:spPr>
        <p:txBody>
          <a:bodyPr>
            <a:normAutofit lnSpcReduction="10000"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대상 원본 객체를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대리하여 대신 처리하게 함으로써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	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로직의 흐름을 제어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하는 행동 패턴</a:t>
            </a:r>
            <a:endParaRPr kumimoji="1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0" indent="0">
              <a:buNone/>
            </a:pPr>
            <a:endParaRPr kumimoji="1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기존 객체의 속성</a:t>
            </a:r>
            <a:r>
              <a:rPr kumimoji="1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kumimoji="1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변환을 보완하며 보안</a:t>
            </a:r>
            <a:r>
              <a:rPr kumimoji="1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kumimoji="1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데이터 검증</a:t>
            </a:r>
            <a:r>
              <a:rPr kumimoji="1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kumimoji="1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kumimoji="1"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캐싱</a:t>
            </a:r>
            <a:r>
              <a:rPr kumimoji="1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kumimoji="1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로깅</a:t>
            </a:r>
            <a:r>
              <a:rPr kumimoji="1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kumimoji="1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지연 초기화 등에 사용</a:t>
            </a:r>
            <a:endParaRPr kumimoji="1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kumimoji="1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접근 제어나 기능 추가를 원하나 기존의 특정 객체를 수정할 수 없을 때</a:t>
            </a:r>
            <a:endParaRPr kumimoji="1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0" indent="0">
              <a:buNone/>
            </a:pPr>
            <a:endParaRPr kumimoji="1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0" indent="0">
              <a:buNone/>
            </a:pPr>
            <a:r>
              <a:rPr kumimoji="1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프록시 패턴의 </a:t>
            </a:r>
            <a:r>
              <a:rPr kumimoji="1"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캐싱</a:t>
            </a:r>
            <a:endParaRPr kumimoji="1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0" indent="0">
              <a:buNone/>
            </a:pPr>
            <a:r>
              <a:rPr kumimoji="1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</a:t>
            </a:r>
            <a:r>
              <a:rPr kumimoji="1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캐시 안에 데이터를 담고</a:t>
            </a:r>
            <a:r>
              <a:rPr kumimoji="1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kumimoji="1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정보를 필요로 하는 요청이 들어올 경우 원격 서버에 요청하는 대신 캐시의 데이터를 활용함</a:t>
            </a:r>
            <a:endParaRPr kumimoji="1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0" indent="0">
              <a:buNone/>
            </a:pPr>
            <a:r>
              <a:rPr kumimoji="1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</a:t>
            </a:r>
            <a:r>
              <a:rPr kumimoji="1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외부와의 불필요한 연결이 없으므로 트래픽이 감소됨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5" name="그림 4" descr="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BE4B8C62-E356-95AF-0F57-280731F6C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158" y="1468835"/>
            <a:ext cx="4762500" cy="1524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E9F7B4-CCE4-B271-F4CB-BA472F36F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158" y="3096054"/>
            <a:ext cx="4762800" cy="2193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0697D5-E174-1625-D625-25D4829077E0}"/>
              </a:ext>
            </a:extLst>
          </p:cNvPr>
          <p:cNvSpPr txBox="1"/>
          <p:nvPr/>
        </p:nvSpPr>
        <p:spPr>
          <a:xfrm>
            <a:off x="0" y="6596390"/>
            <a:ext cx="19559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hlinkClick r:id="rId5"/>
              </a:rPr>
              <a:t>프록시 패턴에 대한 자세한 설명</a:t>
            </a:r>
            <a:endParaRPr kumimoji="1" lang="ko-KR" altLang="en-US" sz="1100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44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AA688-2EF4-F4E2-455A-6BDD1646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173" y="889286"/>
            <a:ext cx="5033219" cy="3950938"/>
          </a:xfrm>
          <a:solidFill>
            <a:schemeClr val="bg1"/>
          </a:solidFill>
          <a:effectLst>
            <a:softEdge rad="737205"/>
          </a:effectLst>
        </p:spPr>
        <p:txBody>
          <a:bodyPr>
            <a:normAutofit/>
          </a:bodyPr>
          <a:lstStyle/>
          <a:p>
            <a:pPr algn="ctr"/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프록시 패턴의 지연 초기화</a:t>
            </a:r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예시 코드</a:t>
            </a:r>
            <a:br>
              <a:rPr kumimoji="1" lang="en-US" altLang="ko-KR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br>
              <a:rPr kumimoji="1" lang="en-US" altLang="ko-KR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sym typeface="Wingdings" pitchFamily="2" charset="2"/>
              </a:rPr>
              <a:t>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sym typeface="Wingdings" pitchFamily="2" charset="2"/>
              </a:rPr>
              <a:t>Main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sym typeface="Wingdings" pitchFamily="2" charset="2"/>
              </a:rPr>
              <a:t>에서 두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sym typeface="Wingdings" pitchFamily="2" charset="2"/>
              </a:rPr>
              <a:t>request 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sym typeface="Wingdings" pitchFamily="2" charset="2"/>
              </a:rPr>
              <a:t>값이 왜 다를까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sym typeface="Wingdings" pitchFamily="2" charset="2"/>
              </a:rPr>
              <a:t>?</a:t>
            </a:r>
            <a:br>
              <a:rPr kumimoji="1"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</a:br>
            <a:endParaRPr kumimoji="1" lang="ko-KR" altLang="en-US" sz="2900" dirty="0">
              <a:solidFill>
                <a:schemeClr val="tx1">
                  <a:lumMod val="75000"/>
                  <a:lumOff val="25000"/>
                </a:schemeClr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DA0C494B-83C9-9E17-1B45-9FD3C967C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17" y="669830"/>
            <a:ext cx="6709756" cy="593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4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7D1BD-4E37-94ED-4D5E-70556A15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프록시 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E5303-58A4-5D56-5B59-F112A94B3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클라이언트가 자신을 통해 다른 네트워크 서비스에 간접적으로 접근하도록 해 주는 컴퓨터 시스템 또는 응용 프로그램</a:t>
            </a:r>
            <a:endParaRPr kumimoji="1" lang="en-US" altLang="ko-KR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kumimoji="1" lang="en-US" altLang="ko-KR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서버와 클라이언트 사이 중계기의 역할로 통신을 수행하는 기능</a:t>
            </a:r>
            <a:endParaRPr kumimoji="1" lang="en-US" altLang="ko-KR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kumimoji="1" lang="en-US" altLang="ko-KR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요청된 내용을 캐시에 넣고 이용 및 저장</a:t>
            </a:r>
          </a:p>
        </p:txBody>
      </p:sp>
    </p:spTree>
    <p:extLst>
      <p:ext uri="{BB962C8B-B14F-4D97-AF65-F5344CB8AC3E}">
        <p14:creationId xmlns:p14="http://schemas.microsoft.com/office/powerpoint/2010/main" val="399319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11236-5D94-76BC-D7DD-4F53B96F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프록시 서버를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5A60DD-8ACF-B24A-0C30-165FA4F7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익명으로 컴퓨터 유지</a:t>
            </a:r>
            <a:endParaRPr kumimoji="1" lang="en-US" altLang="ko-KR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kumimoji="1" lang="en-US" altLang="ko-KR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리소스 접근 속도 향상</a:t>
            </a:r>
            <a:endParaRPr kumimoji="1" lang="en-US" altLang="ko-KR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kumimoji="1" lang="en-US" altLang="ko-KR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보안 및 통제를 뚫기 위해</a:t>
            </a:r>
          </a:p>
        </p:txBody>
      </p:sp>
    </p:spTree>
    <p:extLst>
      <p:ext uri="{BB962C8B-B14F-4D97-AF65-F5344CB8AC3E}">
        <p14:creationId xmlns:p14="http://schemas.microsoft.com/office/powerpoint/2010/main" val="200561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4372-DA69-11B5-AE5A-1D445500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프록시 서버로 쓰는 </a:t>
            </a:r>
            <a:r>
              <a:rPr kumimoji="1" lang="en-US" altLang="ko-KR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nginx</a:t>
            </a:r>
            <a:endParaRPr kumimoji="1" lang="ko-KR" altLang="en-US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5" name="내용 개체 틀 4" descr="원, 그래픽, 로고, 다채로움이(가) 표시된 사진&#10;&#10;자동 생성된 설명">
            <a:extLst>
              <a:ext uri="{FF2B5EF4-FFF2-40B4-BE49-F238E27FC236}">
                <a16:creationId xmlns:a16="http://schemas.microsoft.com/office/drawing/2014/main" id="{B4706093-B572-E615-3945-E1277652D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26475" y="2320894"/>
            <a:ext cx="3924000" cy="1108106"/>
          </a:xfrm>
        </p:spPr>
      </p:pic>
      <p:pic>
        <p:nvPicPr>
          <p:cNvPr id="7" name="그림 6" descr="로고, 클립아트, 고양이, 폰트이(가) 표시된 사진&#10;&#10;자동 생성된 설명">
            <a:extLst>
              <a:ext uri="{FF2B5EF4-FFF2-40B4-BE49-F238E27FC236}">
                <a16:creationId xmlns:a16="http://schemas.microsoft.com/office/drawing/2014/main" id="{CB5A2A6E-461A-ECFB-D778-1AF065D12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175" y="1453176"/>
            <a:ext cx="3924300" cy="1078242"/>
          </a:xfrm>
          <a:prstGeom prst="rect">
            <a:avLst/>
          </a:prstGeom>
        </p:spPr>
      </p:pic>
      <p:pic>
        <p:nvPicPr>
          <p:cNvPr id="9" name="그림 8" descr="디자인이(가) 표시된 사진&#10;&#10;중간 신뢰도로 자동 생성된 설명">
            <a:extLst>
              <a:ext uri="{FF2B5EF4-FFF2-40B4-BE49-F238E27FC236}">
                <a16:creationId xmlns:a16="http://schemas.microsoft.com/office/drawing/2014/main" id="{958FAC15-C909-92B8-B711-4AE080415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175" y="3399136"/>
            <a:ext cx="3924300" cy="252730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F58FC43-5990-13BA-FF9D-37E78C800749}"/>
              </a:ext>
            </a:extLst>
          </p:cNvPr>
          <p:cNvSpPr txBox="1">
            <a:spLocks/>
          </p:cNvSpPr>
          <p:nvPr/>
        </p:nvSpPr>
        <p:spPr>
          <a:xfrm>
            <a:off x="838200" y="1467644"/>
            <a:ext cx="60466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높은 성능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안정성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가장 많이 사용되는 웹 서버로 리버스 프록시 사용 가능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비동기 이벤트 기반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36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도표, 스크린샷, 라인, 텍스트이(가) 표시된 사진&#10;&#10;자동 생성된 설명">
            <a:extLst>
              <a:ext uri="{FF2B5EF4-FFF2-40B4-BE49-F238E27FC236}">
                <a16:creationId xmlns:a16="http://schemas.microsoft.com/office/drawing/2014/main" id="{1EC458CF-4DBB-AD9C-67B5-9FF54D006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626" y="1537093"/>
            <a:ext cx="7762747" cy="4774821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14ECF075-AAD1-730D-AB52-0D7402AB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805"/>
            <a:ext cx="10515600" cy="1325563"/>
          </a:xfrm>
        </p:spPr>
        <p:txBody>
          <a:bodyPr/>
          <a:lstStyle/>
          <a:p>
            <a:pPr algn="ctr"/>
            <a:r>
              <a:rPr kumimoji="1" lang="en-US" altLang="ko-KR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Nginx</a:t>
            </a:r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의 프록시 예시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1276CAE-944B-E760-188B-BC9DBFD1220A}"/>
              </a:ext>
            </a:extLst>
          </p:cNvPr>
          <p:cNvSpPr txBox="1">
            <a:spLocks/>
          </p:cNvSpPr>
          <p:nvPr/>
        </p:nvSpPr>
        <p:spPr>
          <a:xfrm>
            <a:off x="838200" y="1467644"/>
            <a:ext cx="60466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CC91AB0-FC74-F455-3E9C-664EE54D2BD3}"/>
              </a:ext>
            </a:extLst>
          </p:cNvPr>
          <p:cNvSpPr txBox="1">
            <a:spLocks/>
          </p:cNvSpPr>
          <p:nvPr/>
        </p:nvSpPr>
        <p:spPr>
          <a:xfrm>
            <a:off x="990600" y="1620044"/>
            <a:ext cx="60466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435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3054A-E3F0-28BA-E898-42DDCE33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이터레이터</a:t>
            </a:r>
            <a:r>
              <a:rPr kumimoji="1"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패턴</a:t>
            </a:r>
          </a:p>
        </p:txBody>
      </p:sp>
      <p:pic>
        <p:nvPicPr>
          <p:cNvPr id="5" name="내용 개체 틀 4" descr="스케치, 그림, 도표, 클립아트이(가) 표시된 사진&#10;&#10;자동 생성된 설명">
            <a:extLst>
              <a:ext uri="{FF2B5EF4-FFF2-40B4-BE49-F238E27FC236}">
                <a16:creationId xmlns:a16="http://schemas.microsoft.com/office/drawing/2014/main" id="{A93C0909-173A-BA14-CD72-C5AD18A99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0077" y="1510567"/>
            <a:ext cx="4762500" cy="33147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A6A3D4-3B3B-70F6-FC19-98A8043ED11B}"/>
              </a:ext>
            </a:extLst>
          </p:cNvPr>
          <p:cNvSpPr txBox="1"/>
          <p:nvPr/>
        </p:nvSpPr>
        <p:spPr>
          <a:xfrm>
            <a:off x="838200" y="1510567"/>
            <a:ext cx="5458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이터레이터로</a:t>
            </a:r>
            <a:r>
              <a:rPr lang="ko-KR" altLang="en-US" dirty="0"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컬렉션 요소에 접근하는 디자인 패턴</a:t>
            </a:r>
            <a:endParaRPr lang="en-US" altLang="ko-KR" dirty="0"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자료형 구조와 상관없이 순회 가능</a:t>
            </a:r>
            <a:endParaRPr lang="en-US" altLang="ko-KR" dirty="0">
              <a:effectLst/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8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1031</Words>
  <Application>Microsoft Macintosh PowerPoint</Application>
  <PresentationFormat>와이드스크린</PresentationFormat>
  <Paragraphs>128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-apple-system</vt:lpstr>
      <vt:lpstr>맑은 고딕</vt:lpstr>
      <vt:lpstr>Apple SD Gothic Neo</vt:lpstr>
      <vt:lpstr>KoPubWorldDotum Light</vt:lpstr>
      <vt:lpstr>Arial</vt:lpstr>
      <vt:lpstr>Helvetica Neue</vt:lpstr>
      <vt:lpstr>Office 테마</vt:lpstr>
      <vt:lpstr>디자인 패턴(2)</vt:lpstr>
      <vt:lpstr>목차</vt:lpstr>
      <vt:lpstr>프록시 패턴(Proxy Pattern)</vt:lpstr>
      <vt:lpstr>프록시 패턴의 지연 초기화 예시 코드   Main에서 두 request 값이 왜 다를까? </vt:lpstr>
      <vt:lpstr>프록시 서버</vt:lpstr>
      <vt:lpstr>프록시 서버를 사용하는 이유</vt:lpstr>
      <vt:lpstr>프록시 서버로 쓰는 nginx</vt:lpstr>
      <vt:lpstr>Nginx의 프록시 예시</vt:lpstr>
      <vt:lpstr>이터레이터 패턴</vt:lpstr>
      <vt:lpstr>자바에서 이터레이터</vt:lpstr>
      <vt:lpstr>노출 모듈 패턴</vt:lpstr>
      <vt:lpstr>자바에서의 노출 모듈 패턴</vt:lpstr>
      <vt:lpstr>MVC 패턴</vt:lpstr>
      <vt:lpstr>MVC 패턴의 변형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Carla Hawkins</dc:creator>
  <cp:lastModifiedBy>Carla Hawkins</cp:lastModifiedBy>
  <cp:revision>5</cp:revision>
  <dcterms:created xsi:type="dcterms:W3CDTF">2024-10-17T09:00:47Z</dcterms:created>
  <dcterms:modified xsi:type="dcterms:W3CDTF">2024-10-18T02:25:26Z</dcterms:modified>
</cp:coreProperties>
</file>