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73" r:id="rId3"/>
    <p:sldId id="274" r:id="rId4"/>
    <p:sldId id="278" r:id="rId5"/>
    <p:sldId id="275" r:id="rId6"/>
    <p:sldId id="279" r:id="rId7"/>
    <p:sldId id="276" r:id="rId8"/>
    <p:sldId id="280" r:id="rId9"/>
    <p:sldId id="277"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05"/>
    <p:restoredTop sz="78968"/>
  </p:normalViewPr>
  <p:slideViewPr>
    <p:cSldViewPr snapToGrid="0">
      <p:cViewPr>
        <p:scale>
          <a:sx n="80" d="100"/>
          <a:sy n="80" d="100"/>
        </p:scale>
        <p:origin x="200" y="272"/>
      </p:cViewPr>
      <p:guideLst/>
    </p:cSldViewPr>
  </p:slideViewPr>
  <p:notesTextViewPr>
    <p:cViewPr>
      <p:scale>
        <a:sx n="1" d="1"/>
        <a:sy n="1" d="1"/>
      </p:scale>
      <p:origin x="0" y="-34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991DE-AB49-4641-A0FA-9A32E55F421A}" type="datetimeFigureOut">
              <a:rPr lang="en-US" smtClean="0"/>
              <a:t>5/8/23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58D0D-C8DE-034C-A673-95F0D51E503F}" type="slidenum">
              <a:rPr lang="en-US" smtClean="0"/>
              <a:t>‹#›</a:t>
            </a:fld>
            <a:endParaRPr lang="en-US"/>
          </a:p>
        </p:txBody>
      </p:sp>
    </p:spTree>
    <p:extLst>
      <p:ext uri="{BB962C8B-B14F-4D97-AF65-F5344CB8AC3E}">
        <p14:creationId xmlns:p14="http://schemas.microsoft.com/office/powerpoint/2010/main" val="298773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ciencedirect-com.libproxy.lib.unc.edu/topics/nursing-and-health-professions/healthy-agein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1038/s41598-022-20987-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i.org/10.1038/s41598-022-20987-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i="0" dirty="0">
                <a:solidFill>
                  <a:srgbClr val="2E2E2E"/>
                </a:solidFill>
                <a:effectLst/>
                <a:latin typeface="ElsevierGulliver"/>
              </a:rPr>
              <a:t>Allostatic load (AL), a measure of cumulative biological risk and aging, assesses the impact of environmental and social stressors on multiple physiological systems in the body, and elucidates possible pathways by which these stressors translate into health outcomes and disparities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i="0" dirty="0">
                <a:solidFill>
                  <a:srgbClr val="2E2E2E"/>
                </a:solidFill>
                <a:effectLst/>
                <a:latin typeface="ElsevierGulliver"/>
              </a:rPr>
              <a:t>AL often reflects subclinical dysregulation, and as such, can potentially be used as an early warning indicator of disease risk. AL is associated with increased risk for mortality, cardiovascular disease, diabetes, higher pain scores, and decreased physical and cognitive function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i="0" dirty="0">
                <a:solidFill>
                  <a:srgbClr val="2E2E2E"/>
                </a:solidFill>
                <a:effectLst/>
                <a:latin typeface="ElsevierGulliver"/>
              </a:rPr>
              <a:t>One objective of this study was to examine how AL changes over time among midlife women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i="0" dirty="0">
                <a:solidFill>
                  <a:srgbClr val="2E2E2E"/>
                </a:solidFill>
                <a:effectLst/>
                <a:latin typeface="ElsevierGulliver"/>
                <a:ea typeface="Calibri" panose="020F0502020204030204" pitchFamily="34" charset="0"/>
                <a:cs typeface="Times New Roman" panose="02020603050405020304" pitchFamily="18" charset="0"/>
              </a:rPr>
              <a:t>Findings: </a:t>
            </a:r>
            <a:r>
              <a:rPr lang="en-US" sz="2800" b="0" i="0" dirty="0">
                <a:solidFill>
                  <a:srgbClr val="2E2E2E"/>
                </a:solidFill>
                <a:effectLst/>
                <a:latin typeface="ElsevierGulliver"/>
              </a:rPr>
              <a:t>On average, a woman's AL score increased 2% each year over the course of the study. This study demonstrates that AL increases in a cumulative manner as women age. Midlife is an especially important time in women's life course with respect to health maintenance and </a:t>
            </a:r>
            <a:r>
              <a:rPr lang="en-US" sz="2800" b="0" i="0" dirty="0">
                <a:solidFill>
                  <a:srgbClr val="2E2E2E"/>
                </a:solidFill>
                <a:effectLst/>
                <a:latin typeface="ElsevierGulliver"/>
                <a:hlinkClick r:id="rId3" tooltip="Learn more about healthy aging from ScienceDirect's AI-generated Topic Pages"/>
              </a:rPr>
              <a:t>healthy aging</a:t>
            </a:r>
            <a:r>
              <a:rPr lang="en-US" sz="2800" b="0" i="0" dirty="0">
                <a:solidFill>
                  <a:srgbClr val="2E2E2E"/>
                </a:solidFill>
                <a:effectLst/>
                <a:latin typeface="ElsevierGulliver"/>
              </a:rPr>
              <a:t>. </a:t>
            </a:r>
            <a:r>
              <a:rPr lang="en-US" sz="2800" b="0" i="0">
                <a:solidFill>
                  <a:srgbClr val="2E2E2E"/>
                </a:solidFill>
                <a:effectLst/>
                <a:latin typeface="ElsevierGulliver"/>
              </a:rPr>
              <a:t>AL can be an early warning indicator of subsequent disease burden, pointing to subclinical conditions and the need for implementation of medical and public health interventions earlier in the disease process.</a:t>
            </a:r>
            <a:endParaRPr lang="en-US" sz="1800" dirty="0">
              <a:effectLst/>
              <a:latin typeface="Franklin Gothic Book" panose="020B05030201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04A7731-784C-154D-A067-895906DE310A}" type="slidenum">
              <a:rPr lang="en-US" smtClean="0"/>
              <a:t>2</a:t>
            </a:fld>
            <a:endParaRPr lang="en-US"/>
          </a:p>
        </p:txBody>
      </p:sp>
    </p:spTree>
    <p:extLst>
      <p:ext uri="{BB962C8B-B14F-4D97-AF65-F5344CB8AC3E}">
        <p14:creationId xmlns:p14="http://schemas.microsoft.com/office/powerpoint/2010/main" val="787602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Calibri" panose="020F0502020204030204" pitchFamily="34" charset="0"/>
              </a:rPr>
              <a:t>ICPSR, a research consortium, has all datasets for SWAN available for download as SAS transport files. These are SAS datasets that were exported using the CPORT procedure. As such, when I uploaded them to SAS OD, I imported them using PROC CIMPORT.</a:t>
            </a:r>
            <a:endParaRPr lang="en-US" dirty="0"/>
          </a:p>
        </p:txBody>
      </p:sp>
      <p:sp>
        <p:nvSpPr>
          <p:cNvPr id="4" name="Slide Number Placeholder 3"/>
          <p:cNvSpPr>
            <a:spLocks noGrp="1"/>
          </p:cNvSpPr>
          <p:nvPr>
            <p:ph type="sldNum" sz="quarter" idx="5"/>
          </p:nvPr>
        </p:nvSpPr>
        <p:spPr/>
        <p:txBody>
          <a:bodyPr/>
          <a:lstStyle/>
          <a:p>
            <a:fld id="{33758D0D-C8DE-034C-A673-95F0D51E503F}" type="slidenum">
              <a:rPr lang="en-US" smtClean="0"/>
              <a:t>4</a:t>
            </a:fld>
            <a:endParaRPr lang="en-US"/>
          </a:p>
        </p:txBody>
      </p:sp>
    </p:spTree>
    <p:extLst>
      <p:ext uri="{BB962C8B-B14F-4D97-AF65-F5344CB8AC3E}">
        <p14:creationId xmlns:p14="http://schemas.microsoft.com/office/powerpoint/2010/main" val="541982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difference between my replications and the original tables/figures is that I only had access to data which was de-identified for public use. In the paper, their final analytic subset excluded all participants at the NJ site because of a low retention rate, but I could not exclude these women because I did not have a site variable. As such, the replications are not exact in terms of summary statistics, but they are very similar.</a:t>
            </a:r>
          </a:p>
          <a:p>
            <a:endParaRPr lang="en-US" dirty="0"/>
          </a:p>
          <a:p>
            <a:pPr marL="342900" marR="0" lvl="0" indent="-342900">
              <a:spcBef>
                <a:spcPts val="0"/>
              </a:spcBef>
              <a:spcAft>
                <a:spcPts val="0"/>
              </a:spcAft>
              <a:buFont typeface="+mj-lt"/>
              <a:buAutoNum type="arabicPeriod"/>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Determine the quantile cutoff values at baseline using PROC UNIVARIATE and save these results in a usable dataset using ODS OUTPUT, data steps, and PROC TRANSPOSE.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Store cutoff values in macros using a data step and CALL SYMPUTX.</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Calculate allostatic load scores at each visit using a macro data step and condition if statements that referenced the macro quantile cutoff variables.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Check derived variables using PROC FREQ and with a PROC PRINT of the first 20 observations, their respective biomarker values, the cutoff values, and their AL scores, and checking that for this selected subset, AL scores seem to be calculated appropriate.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Create the final analytic dataset using a data step and merge.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Prepare a dataset for Table 1, pulling from a PROC UNIVARIATE with summary statistics, which was exported to a SAS dataset and transposed.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Hard code new lines of data in preparation for PROC REPORT.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kern="0" dirty="0">
                <a:effectLst/>
                <a:latin typeface="Times New Roman" panose="02020603050405020304" pitchFamily="18" charset="0"/>
                <a:ea typeface="Calibri" panose="020F0502020204030204" pitchFamily="34" charset="0"/>
                <a:cs typeface="Times New Roman" panose="02020603050405020304" pitchFamily="18" charset="0"/>
              </a:rPr>
              <a:t>Use PROC REPORT to turn the table 1 dataset into a replication of Table 1 from the original manuscript, using a compute block for style techniques and define statements for additional formatting.</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3758D0D-C8DE-034C-A673-95F0D51E503F}" type="slidenum">
              <a:rPr lang="en-US" smtClean="0"/>
              <a:t>5</a:t>
            </a:fld>
            <a:endParaRPr lang="en-US"/>
          </a:p>
        </p:txBody>
      </p:sp>
    </p:spTree>
    <p:extLst>
      <p:ext uri="{BB962C8B-B14F-4D97-AF65-F5344CB8AC3E}">
        <p14:creationId xmlns:p14="http://schemas.microsoft.com/office/powerpoint/2010/main" val="1770900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Determine the quantile cutoff values at baseline using PROC UNIVARIATE and save these results in a usable dataset using ODS OUTPUT, data steps, and PROC TRANSPOSE.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Store cutoff values in macros using a data step and CALL SYMPUTX.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Calculate allostatic load scores at each visit using a macro data step and condition if statements that referenced the macro quantile cutoff variables.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Check derived variables using PROC FREQ and with a PROC PRINT of the first 20 observations, their respective biomarker values, the cutoff values, and their AL scores, and checking that for this selected subset, AL scores seem to be calculated appropriate.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Create the final analytic dataset using a data step and merge.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Prepare a dataset for Table 1, pulling from a PROC UNIVARIATE with summary statistics, which was exported to a SAS dataset and transposed.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Hard code new lines of data in preparation for PROC REPORT.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Use PROC REPORT to turn the table 1 dataset into a replication of Table 1 from the original manuscript, using a compute block for style techniques and define statements for additional formatting.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3758D0D-C8DE-034C-A673-95F0D51E503F}" type="slidenum">
              <a:rPr lang="en-US" smtClean="0"/>
              <a:t>6</a:t>
            </a:fld>
            <a:endParaRPr lang="en-US"/>
          </a:p>
        </p:txBody>
      </p:sp>
    </p:spTree>
    <p:extLst>
      <p:ext uri="{BB962C8B-B14F-4D97-AF65-F5344CB8AC3E}">
        <p14:creationId xmlns:p14="http://schemas.microsoft.com/office/powerpoint/2010/main" val="69886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Use PROC MEANS to get summary statistics, including confidence intervals, for Figure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Using data steps, merge, and the statistics saved from PROC MEANS, prepare data for visualization.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Create visualization in PROC SGPLOT, using both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vbar</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highlow</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to stack the vertical bar graphs and error bars.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3758D0D-C8DE-034C-A673-95F0D51E503F}" type="slidenum">
              <a:rPr lang="en-US" smtClean="0"/>
              <a:t>7</a:t>
            </a:fld>
            <a:endParaRPr lang="en-US"/>
          </a:p>
        </p:txBody>
      </p:sp>
    </p:spTree>
    <p:extLst>
      <p:ext uri="{BB962C8B-B14F-4D97-AF65-F5344CB8AC3E}">
        <p14:creationId xmlns:p14="http://schemas.microsoft.com/office/powerpoint/2010/main" val="592663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Use PROC MEANS to get summary statistics, including confidence intervals, for Figure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Using data steps, merge, and the statistics saved from PROC MEANS, prepare data for visualization.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Create visualization in PROC SGPLOT, using both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vbar</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highlow</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to stack the vertical bar graphs and error bars.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3758D0D-C8DE-034C-A673-95F0D51E503F}" type="slidenum">
              <a:rPr lang="en-US" smtClean="0"/>
              <a:t>8</a:t>
            </a:fld>
            <a:endParaRPr lang="en-US"/>
          </a:p>
        </p:txBody>
      </p:sp>
    </p:spTree>
    <p:extLst>
      <p:ext uri="{BB962C8B-B14F-4D97-AF65-F5344CB8AC3E}">
        <p14:creationId xmlns:p14="http://schemas.microsoft.com/office/powerpoint/2010/main" val="370057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mj-lt"/>
              <a:buNone/>
            </a:pPr>
            <a:r>
              <a:rPr lang="en-US" sz="1800" kern="0" dirty="0">
                <a:effectLst/>
                <a:latin typeface="Times New Roman" panose="02020603050405020304" pitchFamily="18" charset="0"/>
                <a:ea typeface="Calibri" panose="020F0502020204030204" pitchFamily="34" charset="0"/>
              </a:rPr>
              <a:t>I decided to create Figure 2, an extension of Figure 1 with group by race, since allostatic load has been shown to result in worse health outcomes for marginalized populations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https://doi.org/10.1038/s41598-022-20987-x</a:t>
            </a:r>
            <a:r>
              <a:rPr lang="en-US" sz="1800" kern="0" dirty="0">
                <a:effectLst/>
                <a:latin typeface="Times New Roman" panose="02020603050405020304" pitchFamily="18" charset="0"/>
                <a:ea typeface="Calibri" panose="020F0502020204030204" pitchFamily="34" charset="0"/>
              </a:rPr>
              <a:t>).</a:t>
            </a:r>
            <a:r>
              <a:rPr lang="en-US" sz="2800" dirty="0">
                <a:effectLst/>
              </a:rPr>
              <a:t> </a:t>
            </a:r>
            <a:r>
              <a:rPr lang="en-US" sz="1800" kern="0" dirty="0">
                <a:effectLst/>
                <a:latin typeface="Times New Roman" panose="02020603050405020304" pitchFamily="18" charset="0"/>
                <a:ea typeface="Calibri" panose="020F0502020204030204" pitchFamily="34" charset="0"/>
              </a:rPr>
              <a:t>Figure 2 displays an expected trend of racial disparity across AL, with Hispanic and Black Americans having consistently higher allostatic loads on average than White and Asian women.</a:t>
            </a:r>
            <a:r>
              <a:rPr lang="en-US" sz="2800" dirty="0">
                <a:effectLst/>
              </a:rPr>
              <a:t> </a:t>
            </a:r>
            <a:endParaRPr lang="en-US" sz="18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8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Pulled in the race variable from baseline and added to the analytic dataset using PROC SQL to produce a visualization similar to Figure 1 with grouping by race.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Created Figure 2 (Figure 1 with mean by visit and race) using PROC SGPANEL to see distribution of AL scores over time by race.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3758D0D-C8DE-034C-A673-95F0D51E503F}" type="slidenum">
              <a:rPr lang="en-US" smtClean="0"/>
              <a:t>9</a:t>
            </a:fld>
            <a:endParaRPr lang="en-US"/>
          </a:p>
        </p:txBody>
      </p:sp>
    </p:spTree>
    <p:extLst>
      <p:ext uri="{BB962C8B-B14F-4D97-AF65-F5344CB8AC3E}">
        <p14:creationId xmlns:p14="http://schemas.microsoft.com/office/powerpoint/2010/main" val="194750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Pulled in the race variable from baseline and added to the analytic dataset using PROC SQL to produce a visualization similar to Figure 1 with grouping by race.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Created Figure 2 (Figure 1 with mean by visit and race) using PROC SGPANEL to see distribution of AL scores over time by race.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effectLst/>
                <a:latin typeface="Times New Roman" panose="02020603050405020304" pitchFamily="18" charset="0"/>
                <a:ea typeface="Calibri" panose="020F0502020204030204" pitchFamily="34" charset="0"/>
              </a:rPr>
              <a:t>I decided to create Figure 2, an extension of Figure 1 with group by race, since allostatic load has been shown to result in worse health outcomes for marginalized populations (</a:t>
            </a:r>
            <a:r>
              <a:rPr lang="en-US"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https://doi.org/10.1038/s41598-022-20987-x</a:t>
            </a:r>
            <a:r>
              <a:rPr lang="en-US" sz="1200" kern="0" dirty="0">
                <a:effectLst/>
                <a:latin typeface="Times New Roman" panose="02020603050405020304" pitchFamily="18" charset="0"/>
                <a:ea typeface="Calibri" panose="020F0502020204030204" pitchFamily="34" charset="0"/>
              </a:rPr>
              <a:t>).</a:t>
            </a:r>
            <a:r>
              <a:rPr lang="en-US" sz="1800" dirty="0">
                <a:effectLst/>
              </a:rPr>
              <a:t> </a:t>
            </a:r>
            <a:r>
              <a:rPr lang="en-US" sz="1200" kern="0" dirty="0">
                <a:effectLst/>
                <a:latin typeface="Times New Roman" panose="02020603050405020304" pitchFamily="18" charset="0"/>
                <a:ea typeface="Calibri" panose="020F0502020204030204" pitchFamily="34" charset="0"/>
              </a:rPr>
              <a:t>Figure 2 displays an expected trend of racial disparity across AL, with Hispanic and Black Americans having consistently higher allostatic loads on average than White and Asian women.</a:t>
            </a:r>
            <a:r>
              <a:rPr lang="en-US" sz="1800" dirty="0">
                <a:effectLst/>
              </a:rPr>
              <a:t> </a:t>
            </a:r>
            <a:endParaRPr lang="en-US" sz="1200" kern="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3758D0D-C8DE-034C-A673-95F0D51E503F}" type="slidenum">
              <a:rPr lang="en-US" smtClean="0"/>
              <a:t>10</a:t>
            </a:fld>
            <a:endParaRPr lang="en-US"/>
          </a:p>
        </p:txBody>
      </p:sp>
    </p:spTree>
    <p:extLst>
      <p:ext uri="{BB962C8B-B14F-4D97-AF65-F5344CB8AC3E}">
        <p14:creationId xmlns:p14="http://schemas.microsoft.com/office/powerpoint/2010/main" val="1657355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8D96-0B70-B065-926E-2C92B74940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3B87A8-F5C9-BCB0-7F13-28C8B6AA8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7BA376-D85F-34E6-34E6-19A86B104AAE}"/>
              </a:ext>
            </a:extLst>
          </p:cNvPr>
          <p:cNvSpPr>
            <a:spLocks noGrp="1"/>
          </p:cNvSpPr>
          <p:nvPr>
            <p:ph type="dt" sz="half" idx="10"/>
          </p:nvPr>
        </p:nvSpPr>
        <p:spPr/>
        <p:txBody>
          <a:bodyPr/>
          <a:lstStyle/>
          <a:p>
            <a:fld id="{97D11FF5-08F1-A44F-9ECD-6E9A32DF860D}" type="datetimeFigureOut">
              <a:rPr lang="en-US" smtClean="0"/>
              <a:t>5/8/23</a:t>
            </a:fld>
            <a:endParaRPr lang="en-US"/>
          </a:p>
        </p:txBody>
      </p:sp>
      <p:sp>
        <p:nvSpPr>
          <p:cNvPr id="5" name="Footer Placeholder 4">
            <a:extLst>
              <a:ext uri="{FF2B5EF4-FFF2-40B4-BE49-F238E27FC236}">
                <a16:creationId xmlns:a16="http://schemas.microsoft.com/office/drawing/2014/main" id="{963B0B28-D6F1-BF17-1C20-8895BD035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28EBE-BA63-5249-A995-16A09172A0FE}"/>
              </a:ext>
            </a:extLst>
          </p:cNvPr>
          <p:cNvSpPr>
            <a:spLocks noGrp="1"/>
          </p:cNvSpPr>
          <p:nvPr>
            <p:ph type="sldNum" sz="quarter" idx="12"/>
          </p:nvPr>
        </p:nvSpPr>
        <p:spPr/>
        <p:txBody>
          <a:bodyPr/>
          <a:lstStyle/>
          <a:p>
            <a:fld id="{93547DEA-A427-8148-8F34-38668C9A7252}" type="slidenum">
              <a:rPr lang="en-US" smtClean="0"/>
              <a:t>‹#›</a:t>
            </a:fld>
            <a:endParaRPr lang="en-US"/>
          </a:p>
        </p:txBody>
      </p:sp>
    </p:spTree>
    <p:extLst>
      <p:ext uri="{BB962C8B-B14F-4D97-AF65-F5344CB8AC3E}">
        <p14:creationId xmlns:p14="http://schemas.microsoft.com/office/powerpoint/2010/main" val="353730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B35E-C97F-C6A8-0909-83E635B8CA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F9357F-B76F-0C9A-7D54-6BC6DC6AA6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6CF07-4A21-8ED4-DD3A-16DAF189E1ED}"/>
              </a:ext>
            </a:extLst>
          </p:cNvPr>
          <p:cNvSpPr>
            <a:spLocks noGrp="1"/>
          </p:cNvSpPr>
          <p:nvPr>
            <p:ph type="dt" sz="half" idx="10"/>
          </p:nvPr>
        </p:nvSpPr>
        <p:spPr/>
        <p:txBody>
          <a:bodyPr/>
          <a:lstStyle/>
          <a:p>
            <a:fld id="{97D11FF5-08F1-A44F-9ECD-6E9A32DF860D}" type="datetimeFigureOut">
              <a:rPr lang="en-US" smtClean="0"/>
              <a:t>5/8/23</a:t>
            </a:fld>
            <a:endParaRPr lang="en-US"/>
          </a:p>
        </p:txBody>
      </p:sp>
      <p:sp>
        <p:nvSpPr>
          <p:cNvPr id="5" name="Footer Placeholder 4">
            <a:extLst>
              <a:ext uri="{FF2B5EF4-FFF2-40B4-BE49-F238E27FC236}">
                <a16:creationId xmlns:a16="http://schemas.microsoft.com/office/drawing/2014/main" id="{E743AEB3-A841-9851-6D4D-807FC853F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D9DA2-07DF-5285-E02D-811A30597AE1}"/>
              </a:ext>
            </a:extLst>
          </p:cNvPr>
          <p:cNvSpPr>
            <a:spLocks noGrp="1"/>
          </p:cNvSpPr>
          <p:nvPr>
            <p:ph type="sldNum" sz="quarter" idx="12"/>
          </p:nvPr>
        </p:nvSpPr>
        <p:spPr/>
        <p:txBody>
          <a:bodyPr/>
          <a:lstStyle/>
          <a:p>
            <a:fld id="{93547DEA-A427-8148-8F34-38668C9A7252}" type="slidenum">
              <a:rPr lang="en-US" smtClean="0"/>
              <a:t>‹#›</a:t>
            </a:fld>
            <a:endParaRPr lang="en-US"/>
          </a:p>
        </p:txBody>
      </p:sp>
    </p:spTree>
    <p:extLst>
      <p:ext uri="{BB962C8B-B14F-4D97-AF65-F5344CB8AC3E}">
        <p14:creationId xmlns:p14="http://schemas.microsoft.com/office/powerpoint/2010/main" val="29285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1761A-03B5-BF8B-876C-873B076EA7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8E0F99-28A5-6C03-6EAE-61205909AF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07EF0-A88A-1341-203D-88FDBBB94C5F}"/>
              </a:ext>
            </a:extLst>
          </p:cNvPr>
          <p:cNvSpPr>
            <a:spLocks noGrp="1"/>
          </p:cNvSpPr>
          <p:nvPr>
            <p:ph type="dt" sz="half" idx="10"/>
          </p:nvPr>
        </p:nvSpPr>
        <p:spPr/>
        <p:txBody>
          <a:bodyPr/>
          <a:lstStyle/>
          <a:p>
            <a:fld id="{97D11FF5-08F1-A44F-9ECD-6E9A32DF860D}" type="datetimeFigureOut">
              <a:rPr lang="en-US" smtClean="0"/>
              <a:t>5/8/23</a:t>
            </a:fld>
            <a:endParaRPr lang="en-US"/>
          </a:p>
        </p:txBody>
      </p:sp>
      <p:sp>
        <p:nvSpPr>
          <p:cNvPr id="5" name="Footer Placeholder 4">
            <a:extLst>
              <a:ext uri="{FF2B5EF4-FFF2-40B4-BE49-F238E27FC236}">
                <a16:creationId xmlns:a16="http://schemas.microsoft.com/office/drawing/2014/main" id="{3B1EB8D3-AC27-1489-4274-45768ED69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0729D-96EA-8294-41B1-23CD665F45C6}"/>
              </a:ext>
            </a:extLst>
          </p:cNvPr>
          <p:cNvSpPr>
            <a:spLocks noGrp="1"/>
          </p:cNvSpPr>
          <p:nvPr>
            <p:ph type="sldNum" sz="quarter" idx="12"/>
          </p:nvPr>
        </p:nvSpPr>
        <p:spPr/>
        <p:txBody>
          <a:bodyPr/>
          <a:lstStyle/>
          <a:p>
            <a:fld id="{93547DEA-A427-8148-8F34-38668C9A7252}" type="slidenum">
              <a:rPr lang="en-US" smtClean="0"/>
              <a:t>‹#›</a:t>
            </a:fld>
            <a:endParaRPr lang="en-US"/>
          </a:p>
        </p:txBody>
      </p:sp>
    </p:spTree>
    <p:extLst>
      <p:ext uri="{BB962C8B-B14F-4D97-AF65-F5344CB8AC3E}">
        <p14:creationId xmlns:p14="http://schemas.microsoft.com/office/powerpoint/2010/main" val="266940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83EA-3FC9-3DD8-C328-06F2683FCD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3CD0D-B18C-F301-4AB8-53FA3101C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9289C-CA6B-17B3-C658-765F1CAC6B42}"/>
              </a:ext>
            </a:extLst>
          </p:cNvPr>
          <p:cNvSpPr>
            <a:spLocks noGrp="1"/>
          </p:cNvSpPr>
          <p:nvPr>
            <p:ph type="dt" sz="half" idx="10"/>
          </p:nvPr>
        </p:nvSpPr>
        <p:spPr/>
        <p:txBody>
          <a:bodyPr/>
          <a:lstStyle/>
          <a:p>
            <a:fld id="{97D11FF5-08F1-A44F-9ECD-6E9A32DF860D}" type="datetimeFigureOut">
              <a:rPr lang="en-US" smtClean="0"/>
              <a:t>5/8/23</a:t>
            </a:fld>
            <a:endParaRPr lang="en-US"/>
          </a:p>
        </p:txBody>
      </p:sp>
      <p:sp>
        <p:nvSpPr>
          <p:cNvPr id="5" name="Footer Placeholder 4">
            <a:extLst>
              <a:ext uri="{FF2B5EF4-FFF2-40B4-BE49-F238E27FC236}">
                <a16:creationId xmlns:a16="http://schemas.microsoft.com/office/drawing/2014/main" id="{0858AD77-5779-E715-6ABF-D903131C1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701E6-BAB1-D37C-C938-BA37CAA608CC}"/>
              </a:ext>
            </a:extLst>
          </p:cNvPr>
          <p:cNvSpPr>
            <a:spLocks noGrp="1"/>
          </p:cNvSpPr>
          <p:nvPr>
            <p:ph type="sldNum" sz="quarter" idx="12"/>
          </p:nvPr>
        </p:nvSpPr>
        <p:spPr/>
        <p:txBody>
          <a:bodyPr/>
          <a:lstStyle/>
          <a:p>
            <a:fld id="{93547DEA-A427-8148-8F34-38668C9A7252}" type="slidenum">
              <a:rPr lang="en-US" smtClean="0"/>
              <a:t>‹#›</a:t>
            </a:fld>
            <a:endParaRPr lang="en-US"/>
          </a:p>
        </p:txBody>
      </p:sp>
    </p:spTree>
    <p:extLst>
      <p:ext uri="{BB962C8B-B14F-4D97-AF65-F5344CB8AC3E}">
        <p14:creationId xmlns:p14="http://schemas.microsoft.com/office/powerpoint/2010/main" val="173126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CC74-F4F2-2CF9-F350-67D6C62353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E57D9C-86A6-40D5-BAE0-8AA9C3F75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0C7685-5AC3-4B07-A6AE-10D2FEE25AC0}"/>
              </a:ext>
            </a:extLst>
          </p:cNvPr>
          <p:cNvSpPr>
            <a:spLocks noGrp="1"/>
          </p:cNvSpPr>
          <p:nvPr>
            <p:ph type="dt" sz="half" idx="10"/>
          </p:nvPr>
        </p:nvSpPr>
        <p:spPr/>
        <p:txBody>
          <a:bodyPr/>
          <a:lstStyle/>
          <a:p>
            <a:fld id="{97D11FF5-08F1-A44F-9ECD-6E9A32DF860D}" type="datetimeFigureOut">
              <a:rPr lang="en-US" smtClean="0"/>
              <a:t>5/8/23</a:t>
            </a:fld>
            <a:endParaRPr lang="en-US"/>
          </a:p>
        </p:txBody>
      </p:sp>
      <p:sp>
        <p:nvSpPr>
          <p:cNvPr id="5" name="Footer Placeholder 4">
            <a:extLst>
              <a:ext uri="{FF2B5EF4-FFF2-40B4-BE49-F238E27FC236}">
                <a16:creationId xmlns:a16="http://schemas.microsoft.com/office/drawing/2014/main" id="{5205FB5C-5D3B-DA7C-F9AD-7A219F9B3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2BBA3-7AB4-D9F5-FBFA-C6BBBAB34178}"/>
              </a:ext>
            </a:extLst>
          </p:cNvPr>
          <p:cNvSpPr>
            <a:spLocks noGrp="1"/>
          </p:cNvSpPr>
          <p:nvPr>
            <p:ph type="sldNum" sz="quarter" idx="12"/>
          </p:nvPr>
        </p:nvSpPr>
        <p:spPr/>
        <p:txBody>
          <a:bodyPr/>
          <a:lstStyle/>
          <a:p>
            <a:fld id="{93547DEA-A427-8148-8F34-38668C9A7252}" type="slidenum">
              <a:rPr lang="en-US" smtClean="0"/>
              <a:t>‹#›</a:t>
            </a:fld>
            <a:endParaRPr lang="en-US"/>
          </a:p>
        </p:txBody>
      </p:sp>
    </p:spTree>
    <p:extLst>
      <p:ext uri="{BB962C8B-B14F-4D97-AF65-F5344CB8AC3E}">
        <p14:creationId xmlns:p14="http://schemas.microsoft.com/office/powerpoint/2010/main" val="154458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E390-99A7-2E02-7297-695B046A8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64A25-E008-7BA3-43F4-0C240F1E0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56A6F-B4F1-BEF5-98E1-79D2EE7F3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0F896-7946-0C07-384E-F8DFC13C957A}"/>
              </a:ext>
            </a:extLst>
          </p:cNvPr>
          <p:cNvSpPr>
            <a:spLocks noGrp="1"/>
          </p:cNvSpPr>
          <p:nvPr>
            <p:ph type="dt" sz="half" idx="10"/>
          </p:nvPr>
        </p:nvSpPr>
        <p:spPr/>
        <p:txBody>
          <a:bodyPr/>
          <a:lstStyle/>
          <a:p>
            <a:fld id="{97D11FF5-08F1-A44F-9ECD-6E9A32DF860D}" type="datetimeFigureOut">
              <a:rPr lang="en-US" smtClean="0"/>
              <a:t>5/8/23</a:t>
            </a:fld>
            <a:endParaRPr lang="en-US"/>
          </a:p>
        </p:txBody>
      </p:sp>
      <p:sp>
        <p:nvSpPr>
          <p:cNvPr id="6" name="Footer Placeholder 5">
            <a:extLst>
              <a:ext uri="{FF2B5EF4-FFF2-40B4-BE49-F238E27FC236}">
                <a16:creationId xmlns:a16="http://schemas.microsoft.com/office/drawing/2014/main" id="{2241A332-0562-5E81-2546-2985F8A45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AEF16-00B1-FB8B-996F-C6C055D09382}"/>
              </a:ext>
            </a:extLst>
          </p:cNvPr>
          <p:cNvSpPr>
            <a:spLocks noGrp="1"/>
          </p:cNvSpPr>
          <p:nvPr>
            <p:ph type="sldNum" sz="quarter" idx="12"/>
          </p:nvPr>
        </p:nvSpPr>
        <p:spPr/>
        <p:txBody>
          <a:bodyPr/>
          <a:lstStyle/>
          <a:p>
            <a:fld id="{93547DEA-A427-8148-8F34-38668C9A7252}" type="slidenum">
              <a:rPr lang="en-US" smtClean="0"/>
              <a:t>‹#›</a:t>
            </a:fld>
            <a:endParaRPr lang="en-US"/>
          </a:p>
        </p:txBody>
      </p:sp>
    </p:spTree>
    <p:extLst>
      <p:ext uri="{BB962C8B-B14F-4D97-AF65-F5344CB8AC3E}">
        <p14:creationId xmlns:p14="http://schemas.microsoft.com/office/powerpoint/2010/main" val="153045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A4FB-30D7-A30B-9F41-7845402E44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EA8DBC-3D77-EDD0-716A-7AFE95DA9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C5D27-8DA2-4CEB-620A-48193E0356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C35E96-885F-BDB8-4662-69F53B6AAD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F967A-11E8-031E-1EF0-78C4E7BE5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64C322-504D-FE5F-BC96-58ACEB587A9D}"/>
              </a:ext>
            </a:extLst>
          </p:cNvPr>
          <p:cNvSpPr>
            <a:spLocks noGrp="1"/>
          </p:cNvSpPr>
          <p:nvPr>
            <p:ph type="dt" sz="half" idx="10"/>
          </p:nvPr>
        </p:nvSpPr>
        <p:spPr/>
        <p:txBody>
          <a:bodyPr/>
          <a:lstStyle/>
          <a:p>
            <a:fld id="{97D11FF5-08F1-A44F-9ECD-6E9A32DF860D}" type="datetimeFigureOut">
              <a:rPr lang="en-US" smtClean="0"/>
              <a:t>5/8/23</a:t>
            </a:fld>
            <a:endParaRPr lang="en-US"/>
          </a:p>
        </p:txBody>
      </p:sp>
      <p:sp>
        <p:nvSpPr>
          <p:cNvPr id="8" name="Footer Placeholder 7">
            <a:extLst>
              <a:ext uri="{FF2B5EF4-FFF2-40B4-BE49-F238E27FC236}">
                <a16:creationId xmlns:a16="http://schemas.microsoft.com/office/drawing/2014/main" id="{AB8AE9A0-C13F-7D0A-0E51-2489A8F2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5C6154-0A9C-F458-0E67-72A44D8D305D}"/>
              </a:ext>
            </a:extLst>
          </p:cNvPr>
          <p:cNvSpPr>
            <a:spLocks noGrp="1"/>
          </p:cNvSpPr>
          <p:nvPr>
            <p:ph type="sldNum" sz="quarter" idx="12"/>
          </p:nvPr>
        </p:nvSpPr>
        <p:spPr/>
        <p:txBody>
          <a:bodyPr/>
          <a:lstStyle/>
          <a:p>
            <a:fld id="{93547DEA-A427-8148-8F34-38668C9A7252}" type="slidenum">
              <a:rPr lang="en-US" smtClean="0"/>
              <a:t>‹#›</a:t>
            </a:fld>
            <a:endParaRPr lang="en-US"/>
          </a:p>
        </p:txBody>
      </p:sp>
    </p:spTree>
    <p:extLst>
      <p:ext uri="{BB962C8B-B14F-4D97-AF65-F5344CB8AC3E}">
        <p14:creationId xmlns:p14="http://schemas.microsoft.com/office/powerpoint/2010/main" val="21270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9F16-169D-F9F8-A4C0-E6F0B46585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3F9601-5A5A-1880-A85A-C60557051BA2}"/>
              </a:ext>
            </a:extLst>
          </p:cNvPr>
          <p:cNvSpPr>
            <a:spLocks noGrp="1"/>
          </p:cNvSpPr>
          <p:nvPr>
            <p:ph type="dt" sz="half" idx="10"/>
          </p:nvPr>
        </p:nvSpPr>
        <p:spPr/>
        <p:txBody>
          <a:bodyPr/>
          <a:lstStyle/>
          <a:p>
            <a:fld id="{97D11FF5-08F1-A44F-9ECD-6E9A32DF860D}" type="datetimeFigureOut">
              <a:rPr lang="en-US" smtClean="0"/>
              <a:t>5/8/23</a:t>
            </a:fld>
            <a:endParaRPr lang="en-US"/>
          </a:p>
        </p:txBody>
      </p:sp>
      <p:sp>
        <p:nvSpPr>
          <p:cNvPr id="4" name="Footer Placeholder 3">
            <a:extLst>
              <a:ext uri="{FF2B5EF4-FFF2-40B4-BE49-F238E27FC236}">
                <a16:creationId xmlns:a16="http://schemas.microsoft.com/office/drawing/2014/main" id="{8245A1EA-B01A-A3F5-B393-98936839AF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2144DA-1807-5D94-7F1D-61D4AB1301C3}"/>
              </a:ext>
            </a:extLst>
          </p:cNvPr>
          <p:cNvSpPr>
            <a:spLocks noGrp="1"/>
          </p:cNvSpPr>
          <p:nvPr>
            <p:ph type="sldNum" sz="quarter" idx="12"/>
          </p:nvPr>
        </p:nvSpPr>
        <p:spPr/>
        <p:txBody>
          <a:bodyPr/>
          <a:lstStyle/>
          <a:p>
            <a:fld id="{93547DEA-A427-8148-8F34-38668C9A7252}" type="slidenum">
              <a:rPr lang="en-US" smtClean="0"/>
              <a:t>‹#›</a:t>
            </a:fld>
            <a:endParaRPr lang="en-US"/>
          </a:p>
        </p:txBody>
      </p:sp>
    </p:spTree>
    <p:extLst>
      <p:ext uri="{BB962C8B-B14F-4D97-AF65-F5344CB8AC3E}">
        <p14:creationId xmlns:p14="http://schemas.microsoft.com/office/powerpoint/2010/main" val="2010588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5E5DE-9478-725B-8020-AE622EEA96D1}"/>
              </a:ext>
            </a:extLst>
          </p:cNvPr>
          <p:cNvSpPr>
            <a:spLocks noGrp="1"/>
          </p:cNvSpPr>
          <p:nvPr>
            <p:ph type="dt" sz="half" idx="10"/>
          </p:nvPr>
        </p:nvSpPr>
        <p:spPr/>
        <p:txBody>
          <a:bodyPr/>
          <a:lstStyle/>
          <a:p>
            <a:fld id="{97D11FF5-08F1-A44F-9ECD-6E9A32DF860D}" type="datetimeFigureOut">
              <a:rPr lang="en-US" smtClean="0"/>
              <a:t>5/8/23</a:t>
            </a:fld>
            <a:endParaRPr lang="en-US"/>
          </a:p>
        </p:txBody>
      </p:sp>
      <p:sp>
        <p:nvSpPr>
          <p:cNvPr id="3" name="Footer Placeholder 2">
            <a:extLst>
              <a:ext uri="{FF2B5EF4-FFF2-40B4-BE49-F238E27FC236}">
                <a16:creationId xmlns:a16="http://schemas.microsoft.com/office/drawing/2014/main" id="{FFB8F01B-995B-E4D2-3305-25F198AA72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97C61A-CD18-9469-8847-54056684B7DD}"/>
              </a:ext>
            </a:extLst>
          </p:cNvPr>
          <p:cNvSpPr>
            <a:spLocks noGrp="1"/>
          </p:cNvSpPr>
          <p:nvPr>
            <p:ph type="sldNum" sz="quarter" idx="12"/>
          </p:nvPr>
        </p:nvSpPr>
        <p:spPr/>
        <p:txBody>
          <a:bodyPr/>
          <a:lstStyle/>
          <a:p>
            <a:fld id="{93547DEA-A427-8148-8F34-38668C9A7252}" type="slidenum">
              <a:rPr lang="en-US" smtClean="0"/>
              <a:t>‹#›</a:t>
            </a:fld>
            <a:endParaRPr lang="en-US"/>
          </a:p>
        </p:txBody>
      </p:sp>
    </p:spTree>
    <p:extLst>
      <p:ext uri="{BB962C8B-B14F-4D97-AF65-F5344CB8AC3E}">
        <p14:creationId xmlns:p14="http://schemas.microsoft.com/office/powerpoint/2010/main" val="307675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4CE4-C438-A820-5A0C-B00D34B91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632133-38FE-7259-14B7-8ED4CECF84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FFAAD-396D-0BF3-6613-6DAF73540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97B05-8C77-52FF-5582-AE0BB31391C0}"/>
              </a:ext>
            </a:extLst>
          </p:cNvPr>
          <p:cNvSpPr>
            <a:spLocks noGrp="1"/>
          </p:cNvSpPr>
          <p:nvPr>
            <p:ph type="dt" sz="half" idx="10"/>
          </p:nvPr>
        </p:nvSpPr>
        <p:spPr/>
        <p:txBody>
          <a:bodyPr/>
          <a:lstStyle/>
          <a:p>
            <a:fld id="{97D11FF5-08F1-A44F-9ECD-6E9A32DF860D}" type="datetimeFigureOut">
              <a:rPr lang="en-US" smtClean="0"/>
              <a:t>5/8/23</a:t>
            </a:fld>
            <a:endParaRPr lang="en-US"/>
          </a:p>
        </p:txBody>
      </p:sp>
      <p:sp>
        <p:nvSpPr>
          <p:cNvPr id="6" name="Footer Placeholder 5">
            <a:extLst>
              <a:ext uri="{FF2B5EF4-FFF2-40B4-BE49-F238E27FC236}">
                <a16:creationId xmlns:a16="http://schemas.microsoft.com/office/drawing/2014/main" id="{7F45250C-2B8F-22C9-7A94-2FE887E236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D543E-E756-A2C4-769F-31A7C748E58A}"/>
              </a:ext>
            </a:extLst>
          </p:cNvPr>
          <p:cNvSpPr>
            <a:spLocks noGrp="1"/>
          </p:cNvSpPr>
          <p:nvPr>
            <p:ph type="sldNum" sz="quarter" idx="12"/>
          </p:nvPr>
        </p:nvSpPr>
        <p:spPr/>
        <p:txBody>
          <a:bodyPr/>
          <a:lstStyle/>
          <a:p>
            <a:fld id="{93547DEA-A427-8148-8F34-38668C9A7252}" type="slidenum">
              <a:rPr lang="en-US" smtClean="0"/>
              <a:t>‹#›</a:t>
            </a:fld>
            <a:endParaRPr lang="en-US"/>
          </a:p>
        </p:txBody>
      </p:sp>
    </p:spTree>
    <p:extLst>
      <p:ext uri="{BB962C8B-B14F-4D97-AF65-F5344CB8AC3E}">
        <p14:creationId xmlns:p14="http://schemas.microsoft.com/office/powerpoint/2010/main" val="233188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2479-790A-33B7-B02D-B8A8BC3EE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4BCE66-F875-E1B1-3A25-BABAFDB5A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0A50FD-DFA1-BCED-FD85-D4AC16D64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01FBE-0D56-6181-4476-8A6059E0FC50}"/>
              </a:ext>
            </a:extLst>
          </p:cNvPr>
          <p:cNvSpPr>
            <a:spLocks noGrp="1"/>
          </p:cNvSpPr>
          <p:nvPr>
            <p:ph type="dt" sz="half" idx="10"/>
          </p:nvPr>
        </p:nvSpPr>
        <p:spPr/>
        <p:txBody>
          <a:bodyPr/>
          <a:lstStyle/>
          <a:p>
            <a:fld id="{97D11FF5-08F1-A44F-9ECD-6E9A32DF860D}" type="datetimeFigureOut">
              <a:rPr lang="en-US" smtClean="0"/>
              <a:t>5/8/23</a:t>
            </a:fld>
            <a:endParaRPr lang="en-US"/>
          </a:p>
        </p:txBody>
      </p:sp>
      <p:sp>
        <p:nvSpPr>
          <p:cNvPr id="6" name="Footer Placeholder 5">
            <a:extLst>
              <a:ext uri="{FF2B5EF4-FFF2-40B4-BE49-F238E27FC236}">
                <a16:creationId xmlns:a16="http://schemas.microsoft.com/office/drawing/2014/main" id="{A0452F4E-D510-6810-6484-4DC07921E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51F73-6538-4A30-F8C1-8617C6338AB2}"/>
              </a:ext>
            </a:extLst>
          </p:cNvPr>
          <p:cNvSpPr>
            <a:spLocks noGrp="1"/>
          </p:cNvSpPr>
          <p:nvPr>
            <p:ph type="sldNum" sz="quarter" idx="12"/>
          </p:nvPr>
        </p:nvSpPr>
        <p:spPr/>
        <p:txBody>
          <a:bodyPr/>
          <a:lstStyle/>
          <a:p>
            <a:fld id="{93547DEA-A427-8148-8F34-38668C9A7252}" type="slidenum">
              <a:rPr lang="en-US" smtClean="0"/>
              <a:t>‹#›</a:t>
            </a:fld>
            <a:endParaRPr lang="en-US"/>
          </a:p>
        </p:txBody>
      </p:sp>
    </p:spTree>
    <p:extLst>
      <p:ext uri="{BB962C8B-B14F-4D97-AF65-F5344CB8AC3E}">
        <p14:creationId xmlns:p14="http://schemas.microsoft.com/office/powerpoint/2010/main" val="172545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93E32-9712-6ED8-B4A3-EA9FD43AB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431BEE-C331-FBA2-CF59-7F5382E89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775E4-3560-5FB0-3AE5-754B8C28A8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11FF5-08F1-A44F-9ECD-6E9A32DF860D}" type="datetimeFigureOut">
              <a:rPr lang="en-US" smtClean="0"/>
              <a:t>5/8/23</a:t>
            </a:fld>
            <a:endParaRPr lang="en-US"/>
          </a:p>
        </p:txBody>
      </p:sp>
      <p:sp>
        <p:nvSpPr>
          <p:cNvPr id="5" name="Footer Placeholder 4">
            <a:extLst>
              <a:ext uri="{FF2B5EF4-FFF2-40B4-BE49-F238E27FC236}">
                <a16:creationId xmlns:a16="http://schemas.microsoft.com/office/drawing/2014/main" id="{C9286300-0272-2E57-ED9B-7EDC432B8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7DAD1F-F11E-EB48-6642-1D5D6FBF4C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47DEA-A427-8148-8F34-38668C9A7252}" type="slidenum">
              <a:rPr lang="en-US" smtClean="0"/>
              <a:t>‹#›</a:t>
            </a:fld>
            <a:endParaRPr lang="en-US"/>
          </a:p>
        </p:txBody>
      </p:sp>
    </p:spTree>
    <p:extLst>
      <p:ext uri="{BB962C8B-B14F-4D97-AF65-F5344CB8AC3E}">
        <p14:creationId xmlns:p14="http://schemas.microsoft.com/office/powerpoint/2010/main" val="2822489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A70D3A-5787-B667-23C5-298371210406}"/>
              </a:ext>
            </a:extLst>
          </p:cNvPr>
          <p:cNvSpPr>
            <a:spLocks noGrp="1"/>
          </p:cNvSpPr>
          <p:nvPr>
            <p:ph type="ctrTitle"/>
          </p:nvPr>
        </p:nvSpPr>
        <p:spPr>
          <a:xfrm>
            <a:off x="1345065" y="1491895"/>
            <a:ext cx="9144000" cy="2387600"/>
          </a:xfrm>
        </p:spPr>
        <p:txBody>
          <a:bodyPr>
            <a:normAutofit fontScale="90000"/>
          </a:bodyPr>
          <a:lstStyle/>
          <a:p>
            <a:pPr algn="l"/>
            <a:r>
              <a:rPr lang="en-US" sz="5300" b="0" i="0" u="none" strike="noStrike" dirty="0">
                <a:effectLst/>
                <a:latin typeface="Franklin Gothic Medium" panose="020B0603020102020204" pitchFamily="34" charset="0"/>
              </a:rPr>
              <a:t>Replicating findings from a longitudinal analysis of allostatic load among midlife women</a:t>
            </a:r>
            <a:br>
              <a:rPr lang="en-US" sz="3600" dirty="0">
                <a:effectLst/>
                <a:latin typeface="Franklin Gothic Medium" panose="020B0603020102020204" pitchFamily="34" charset="0"/>
                <a:ea typeface="Times New Roman" panose="02020603050405020304" pitchFamily="18" charset="0"/>
              </a:rPr>
            </a:br>
            <a:r>
              <a:rPr lang="en-US" sz="3600" dirty="0">
                <a:effectLst/>
                <a:latin typeface="Franklin Gothic Medium" panose="020B0603020102020204" pitchFamily="34" charset="0"/>
                <a:ea typeface="Times New Roman" panose="02020603050405020304" pitchFamily="18" charset="0"/>
              </a:rPr>
              <a:t>-------------</a:t>
            </a:r>
            <a:endParaRPr lang="en-US" sz="3600" dirty="0">
              <a:latin typeface="Franklin Gothic Medium" panose="020B0603020102020204" pitchFamily="34" charset="0"/>
            </a:endParaRPr>
          </a:p>
        </p:txBody>
      </p:sp>
      <p:sp>
        <p:nvSpPr>
          <p:cNvPr id="5" name="Subtitle 2">
            <a:extLst>
              <a:ext uri="{FF2B5EF4-FFF2-40B4-BE49-F238E27FC236}">
                <a16:creationId xmlns:a16="http://schemas.microsoft.com/office/drawing/2014/main" id="{B6D0552D-4603-4224-8AE3-E2AE1A89D386}"/>
              </a:ext>
            </a:extLst>
          </p:cNvPr>
          <p:cNvSpPr>
            <a:spLocks noGrp="1"/>
          </p:cNvSpPr>
          <p:nvPr>
            <p:ph type="subTitle" idx="1"/>
          </p:nvPr>
        </p:nvSpPr>
        <p:spPr>
          <a:xfrm>
            <a:off x="1345065" y="3838632"/>
            <a:ext cx="9144000" cy="1655762"/>
          </a:xfrm>
        </p:spPr>
        <p:txBody>
          <a:bodyPr>
            <a:normAutofit/>
          </a:bodyPr>
          <a:lstStyle/>
          <a:p>
            <a:pPr algn="l">
              <a:lnSpc>
                <a:spcPct val="110000"/>
              </a:lnSpc>
            </a:pPr>
            <a:r>
              <a:rPr lang="en-US" sz="2800" b="1" dirty="0">
                <a:effectLst/>
                <a:latin typeface="Cambria" panose="02040503050406030204" pitchFamily="18" charset="0"/>
                <a:ea typeface="Times New Roman" panose="02020603050405020304" pitchFamily="18" charset="0"/>
              </a:rPr>
              <a:t>Sara O’Brien</a:t>
            </a:r>
          </a:p>
          <a:p>
            <a:pPr algn="l">
              <a:lnSpc>
                <a:spcPct val="110000"/>
              </a:lnSpc>
            </a:pPr>
            <a:r>
              <a:rPr lang="en-US" sz="2800" dirty="0">
                <a:effectLst/>
                <a:latin typeface="Cambria" panose="02040503050406030204" pitchFamily="18" charset="0"/>
                <a:ea typeface="Times New Roman" panose="02020603050405020304" pitchFamily="18" charset="0"/>
              </a:rPr>
              <a:t>BIOS669 Final Project</a:t>
            </a:r>
            <a:endParaRPr lang="en-US" sz="2800" dirty="0">
              <a:latin typeface="Cambria" panose="02040503050406030204" pitchFamily="18" charset="0"/>
            </a:endParaRPr>
          </a:p>
        </p:txBody>
      </p:sp>
      <p:sp>
        <p:nvSpPr>
          <p:cNvPr id="6" name="Rectangle 5">
            <a:extLst>
              <a:ext uri="{FF2B5EF4-FFF2-40B4-BE49-F238E27FC236}">
                <a16:creationId xmlns:a16="http://schemas.microsoft.com/office/drawing/2014/main" id="{8E28EEBC-8080-8D77-C654-3D1D26AD4DB0}"/>
              </a:ext>
            </a:extLst>
          </p:cNvPr>
          <p:cNvSpPr/>
          <p:nvPr/>
        </p:nvSpPr>
        <p:spPr>
          <a:xfrm>
            <a:off x="-1" y="6400803"/>
            <a:ext cx="12253881" cy="457197"/>
          </a:xfrm>
          <a:prstGeom prst="rect">
            <a:avLst/>
          </a:prstGeom>
          <a:solidFill>
            <a:srgbClr val="122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pic>
        <p:nvPicPr>
          <p:cNvPr id="7" name="Picture 4">
            <a:extLst>
              <a:ext uri="{FF2B5EF4-FFF2-40B4-BE49-F238E27FC236}">
                <a16:creationId xmlns:a16="http://schemas.microsoft.com/office/drawing/2014/main" id="{B17705CC-16BD-F894-2FE0-5418155F3C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32" t="22294" r="14124" b="26696"/>
          <a:stretch/>
        </p:blipFill>
        <p:spPr bwMode="auto">
          <a:xfrm>
            <a:off x="377073" y="6400802"/>
            <a:ext cx="1800519" cy="4571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bout SWAN - Study of Women's Health Across the Nation">
            <a:extLst>
              <a:ext uri="{FF2B5EF4-FFF2-40B4-BE49-F238E27FC236}">
                <a16:creationId xmlns:a16="http://schemas.microsoft.com/office/drawing/2014/main" id="{C0982A91-4728-2A6E-0D36-7D5B5D102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734" y="3654230"/>
            <a:ext cx="3800398" cy="113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6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BACB9F-09E7-6744-309C-3160BD6C2939}"/>
              </a:ext>
            </a:extLst>
          </p:cNvPr>
          <p:cNvSpPr>
            <a:spLocks noGrp="1"/>
          </p:cNvSpPr>
          <p:nvPr>
            <p:ph type="title"/>
          </p:nvPr>
        </p:nvSpPr>
        <p:spPr>
          <a:xfrm>
            <a:off x="838200" y="188108"/>
            <a:ext cx="10515600" cy="1325563"/>
          </a:xfrm>
        </p:spPr>
        <p:txBody>
          <a:bodyPr>
            <a:normAutofit/>
          </a:bodyPr>
          <a:lstStyle/>
          <a:p>
            <a:pPr algn="ctr"/>
            <a:r>
              <a:rPr lang="en-US" sz="5000" dirty="0">
                <a:latin typeface="Franklin Gothic Medium" panose="020B0603020102020204" pitchFamily="34" charset="0"/>
              </a:rPr>
              <a:t>FIGURE 2 – NEW FIGURE</a:t>
            </a:r>
          </a:p>
        </p:txBody>
      </p:sp>
      <p:pic>
        <p:nvPicPr>
          <p:cNvPr id="3" name="Picture 2" descr="Chart, histogram&#10;&#10;Description automatically generated">
            <a:extLst>
              <a:ext uri="{FF2B5EF4-FFF2-40B4-BE49-F238E27FC236}">
                <a16:creationId xmlns:a16="http://schemas.microsoft.com/office/drawing/2014/main" id="{CC356056-4299-22FD-6241-F526B065CE4D}"/>
              </a:ext>
            </a:extLst>
          </p:cNvPr>
          <p:cNvPicPr>
            <a:picLocks noChangeAspect="1"/>
          </p:cNvPicPr>
          <p:nvPr/>
        </p:nvPicPr>
        <p:blipFill>
          <a:blip r:embed="rId3"/>
          <a:stretch>
            <a:fillRect/>
          </a:stretch>
        </p:blipFill>
        <p:spPr>
          <a:xfrm>
            <a:off x="2655637" y="1349208"/>
            <a:ext cx="6880726" cy="5138631"/>
          </a:xfrm>
          <a:prstGeom prst="rect">
            <a:avLst/>
          </a:prstGeom>
        </p:spPr>
      </p:pic>
      <p:pic>
        <p:nvPicPr>
          <p:cNvPr id="6" name="Picture 5" descr="Graphical user interface, text, application&#10;&#10;Description automatically generated with medium confidence">
            <a:extLst>
              <a:ext uri="{FF2B5EF4-FFF2-40B4-BE49-F238E27FC236}">
                <a16:creationId xmlns:a16="http://schemas.microsoft.com/office/drawing/2014/main" id="{6C79F9F7-4F48-53A8-CA96-F0375F5450B8}"/>
              </a:ext>
            </a:extLst>
          </p:cNvPr>
          <p:cNvPicPr>
            <a:picLocks noChangeAspect="1"/>
          </p:cNvPicPr>
          <p:nvPr/>
        </p:nvPicPr>
        <p:blipFill>
          <a:blip r:embed="rId4"/>
          <a:stretch>
            <a:fillRect/>
          </a:stretch>
        </p:blipFill>
        <p:spPr>
          <a:xfrm>
            <a:off x="348265" y="4767839"/>
            <a:ext cx="10519594" cy="1481906"/>
          </a:xfrm>
          <a:prstGeom prst="rect">
            <a:avLst/>
          </a:prstGeom>
        </p:spPr>
      </p:pic>
      <p:sp>
        <p:nvSpPr>
          <p:cNvPr id="2" name="Freeform 1">
            <a:extLst>
              <a:ext uri="{FF2B5EF4-FFF2-40B4-BE49-F238E27FC236}">
                <a16:creationId xmlns:a16="http://schemas.microsoft.com/office/drawing/2014/main" id="{847FEFE8-5527-8136-CF07-E1F141AFC45F}"/>
              </a:ext>
            </a:extLst>
          </p:cNvPr>
          <p:cNvSpPr/>
          <p:nvPr/>
        </p:nvSpPr>
        <p:spPr>
          <a:xfrm>
            <a:off x="1588168" y="2855495"/>
            <a:ext cx="898358" cy="1588168"/>
          </a:xfrm>
          <a:custGeom>
            <a:avLst/>
            <a:gdLst>
              <a:gd name="connsiteX0" fmla="*/ 0 w 898358"/>
              <a:gd name="connsiteY0" fmla="*/ 1588168 h 1588168"/>
              <a:gd name="connsiteX1" fmla="*/ 240632 w 898358"/>
              <a:gd name="connsiteY1" fmla="*/ 497305 h 1588168"/>
              <a:gd name="connsiteX2" fmla="*/ 898358 w 898358"/>
              <a:gd name="connsiteY2" fmla="*/ 0 h 1588168"/>
            </a:gdLst>
            <a:ahLst/>
            <a:cxnLst>
              <a:cxn ang="0">
                <a:pos x="connsiteX0" y="connsiteY0"/>
              </a:cxn>
              <a:cxn ang="0">
                <a:pos x="connsiteX1" y="connsiteY1"/>
              </a:cxn>
              <a:cxn ang="0">
                <a:pos x="connsiteX2" y="connsiteY2"/>
              </a:cxn>
            </a:cxnLst>
            <a:rect l="l" t="t" r="r" b="b"/>
            <a:pathLst>
              <a:path w="898358" h="1588168">
                <a:moveTo>
                  <a:pt x="0" y="1588168"/>
                </a:moveTo>
                <a:cubicBezTo>
                  <a:pt x="45453" y="1175084"/>
                  <a:pt x="90906" y="762000"/>
                  <a:pt x="240632" y="497305"/>
                </a:cubicBezTo>
                <a:cubicBezTo>
                  <a:pt x="390358" y="232610"/>
                  <a:pt x="644358" y="116305"/>
                  <a:pt x="898358" y="0"/>
                </a:cubicBezTo>
              </a:path>
            </a:pathLst>
          </a:custGeom>
          <a:noFill/>
          <a:ln w="317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11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C15D-CC88-DAC7-64D5-8235484E3C61}"/>
              </a:ext>
            </a:extLst>
          </p:cNvPr>
          <p:cNvSpPr>
            <a:spLocks noGrp="1"/>
          </p:cNvSpPr>
          <p:nvPr>
            <p:ph type="title"/>
          </p:nvPr>
        </p:nvSpPr>
        <p:spPr>
          <a:xfrm>
            <a:off x="869139" y="500062"/>
            <a:ext cx="10515600" cy="1325563"/>
          </a:xfrm>
        </p:spPr>
        <p:txBody>
          <a:bodyPr>
            <a:normAutofit/>
          </a:bodyPr>
          <a:lstStyle/>
          <a:p>
            <a:r>
              <a:rPr lang="en-US" sz="5000" dirty="0">
                <a:latin typeface="Franklin Gothic Medium" panose="020B0603020102020204" pitchFamily="34" charset="0"/>
              </a:rPr>
              <a:t>OBJECTIVE</a:t>
            </a:r>
          </a:p>
        </p:txBody>
      </p:sp>
      <p:sp>
        <p:nvSpPr>
          <p:cNvPr id="4" name="Rectangle 3">
            <a:extLst>
              <a:ext uri="{FF2B5EF4-FFF2-40B4-BE49-F238E27FC236}">
                <a16:creationId xmlns:a16="http://schemas.microsoft.com/office/drawing/2014/main" id="{6705CA30-5DC7-EF32-99B7-3E8A8CFB91A6}"/>
              </a:ext>
            </a:extLst>
          </p:cNvPr>
          <p:cNvSpPr/>
          <p:nvPr/>
        </p:nvSpPr>
        <p:spPr>
          <a:xfrm>
            <a:off x="-1" y="6400803"/>
            <a:ext cx="12253881" cy="457197"/>
          </a:xfrm>
          <a:prstGeom prst="rect">
            <a:avLst/>
          </a:prstGeom>
          <a:solidFill>
            <a:srgbClr val="122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pic>
        <p:nvPicPr>
          <p:cNvPr id="7" name="Picture 4">
            <a:extLst>
              <a:ext uri="{FF2B5EF4-FFF2-40B4-BE49-F238E27FC236}">
                <a16:creationId xmlns:a16="http://schemas.microsoft.com/office/drawing/2014/main" id="{B91D06D7-155D-CC98-C463-663A28C932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32" t="22294" r="14124" b="26696"/>
          <a:stretch/>
        </p:blipFill>
        <p:spPr bwMode="auto">
          <a:xfrm>
            <a:off x="377073" y="6400802"/>
            <a:ext cx="1800519" cy="4571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ext, letter&#10;&#10;Description automatically generated">
            <a:extLst>
              <a:ext uri="{FF2B5EF4-FFF2-40B4-BE49-F238E27FC236}">
                <a16:creationId xmlns:a16="http://schemas.microsoft.com/office/drawing/2014/main" id="{34EEAE01-FFF0-3A9F-4098-780025DAFFB9}"/>
              </a:ext>
            </a:extLst>
          </p:cNvPr>
          <p:cNvPicPr>
            <a:picLocks noChangeAspect="1"/>
          </p:cNvPicPr>
          <p:nvPr/>
        </p:nvPicPr>
        <p:blipFill>
          <a:blip r:embed="rId4"/>
          <a:stretch>
            <a:fillRect/>
          </a:stretch>
        </p:blipFill>
        <p:spPr>
          <a:xfrm>
            <a:off x="4959350" y="500062"/>
            <a:ext cx="6845300" cy="5689600"/>
          </a:xfrm>
          <a:prstGeom prst="rect">
            <a:avLst/>
          </a:prstGeom>
        </p:spPr>
      </p:pic>
      <p:grpSp>
        <p:nvGrpSpPr>
          <p:cNvPr id="10" name="Group 9">
            <a:extLst>
              <a:ext uri="{FF2B5EF4-FFF2-40B4-BE49-F238E27FC236}">
                <a16:creationId xmlns:a16="http://schemas.microsoft.com/office/drawing/2014/main" id="{B0495483-CBBC-4ADC-16C2-40E6088D14B0}"/>
              </a:ext>
            </a:extLst>
          </p:cNvPr>
          <p:cNvGrpSpPr/>
          <p:nvPr/>
        </p:nvGrpSpPr>
        <p:grpSpPr>
          <a:xfrm>
            <a:off x="1010461" y="1825625"/>
            <a:ext cx="4967006" cy="3434119"/>
            <a:chOff x="0" y="0"/>
            <a:chExt cx="10515600" cy="1671025"/>
          </a:xfrm>
        </p:grpSpPr>
        <p:sp>
          <p:nvSpPr>
            <p:cNvPr id="14" name="Rounded Rectangle 13">
              <a:extLst>
                <a:ext uri="{FF2B5EF4-FFF2-40B4-BE49-F238E27FC236}">
                  <a16:creationId xmlns:a16="http://schemas.microsoft.com/office/drawing/2014/main" id="{42515802-27C8-A8B3-8124-0297A9E7C5DE}"/>
                </a:ext>
              </a:extLst>
            </p:cNvPr>
            <p:cNvSpPr/>
            <p:nvPr/>
          </p:nvSpPr>
          <p:spPr>
            <a:xfrm>
              <a:off x="0" y="0"/>
              <a:ext cx="10515600" cy="1671025"/>
            </a:xfrm>
            <a:prstGeom prst="roundRect">
              <a:avLst/>
            </a:prstGeom>
            <a:solidFill>
              <a:srgbClr val="12294B"/>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4E0798FD-F16D-754B-FD6F-C1DFCD8C8745}"/>
                </a:ext>
              </a:extLst>
            </p:cNvPr>
            <p:cNvSpPr txBox="1"/>
            <p:nvPr/>
          </p:nvSpPr>
          <p:spPr>
            <a:xfrm>
              <a:off x="81574" y="81573"/>
              <a:ext cx="10352455" cy="15078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Cambria" panose="02040503050406030204" pitchFamily="18" charset="0"/>
                </a:rPr>
                <a:t>Reproduce Table 1 and Figure 1 from </a:t>
              </a:r>
              <a:r>
                <a:rPr lang="en-US" sz="2700" kern="1200" dirty="0" err="1">
                  <a:latin typeface="Cambria" panose="02040503050406030204" pitchFamily="18" charset="0"/>
                </a:rPr>
                <a:t>Chyu</a:t>
              </a:r>
              <a:r>
                <a:rPr lang="en-US" sz="2700" kern="1200" dirty="0">
                  <a:latin typeface="Cambria" panose="02040503050406030204" pitchFamily="18" charset="0"/>
                </a:rPr>
                <a:t> and Upchurch’s original manuscript on allostatic load over time in a multi-ethnic cohort.</a:t>
              </a:r>
            </a:p>
          </p:txBody>
        </p:sp>
      </p:grpSp>
    </p:spTree>
    <p:extLst>
      <p:ext uri="{BB962C8B-B14F-4D97-AF65-F5344CB8AC3E}">
        <p14:creationId xmlns:p14="http://schemas.microsoft.com/office/powerpoint/2010/main" val="107824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E242BA-6C64-DD35-FBC2-FC51B1F1473C}"/>
              </a:ext>
            </a:extLst>
          </p:cNvPr>
          <p:cNvSpPr>
            <a:spLocks noGrp="1"/>
          </p:cNvSpPr>
          <p:nvPr>
            <p:ph type="title"/>
          </p:nvPr>
        </p:nvSpPr>
        <p:spPr>
          <a:xfrm>
            <a:off x="838200" y="188108"/>
            <a:ext cx="10515600" cy="1325563"/>
          </a:xfrm>
        </p:spPr>
        <p:txBody>
          <a:bodyPr>
            <a:normAutofit/>
          </a:bodyPr>
          <a:lstStyle/>
          <a:p>
            <a:pPr algn="ctr"/>
            <a:r>
              <a:rPr lang="en-US" sz="5000" dirty="0">
                <a:latin typeface="Franklin Gothic Medium" panose="020B0603020102020204" pitchFamily="34" charset="0"/>
              </a:rPr>
              <a:t>ORIGINAL TABLE &amp; FIGURE</a:t>
            </a:r>
          </a:p>
        </p:txBody>
      </p:sp>
      <p:pic>
        <p:nvPicPr>
          <p:cNvPr id="8" name="Picture 7" descr="Chart, bar chart&#10;&#10;Description automatically generated">
            <a:extLst>
              <a:ext uri="{FF2B5EF4-FFF2-40B4-BE49-F238E27FC236}">
                <a16:creationId xmlns:a16="http://schemas.microsoft.com/office/drawing/2014/main" id="{0B14DF0B-F50B-DC15-91B8-5FDBE1F77A22}"/>
              </a:ext>
            </a:extLst>
          </p:cNvPr>
          <p:cNvPicPr>
            <a:picLocks noChangeAspect="1"/>
          </p:cNvPicPr>
          <p:nvPr/>
        </p:nvPicPr>
        <p:blipFill>
          <a:blip r:embed="rId2"/>
          <a:stretch>
            <a:fillRect/>
          </a:stretch>
        </p:blipFill>
        <p:spPr>
          <a:xfrm>
            <a:off x="6276458" y="1998409"/>
            <a:ext cx="5046403" cy="4243917"/>
          </a:xfrm>
          <a:prstGeom prst="rect">
            <a:avLst/>
          </a:prstGeom>
        </p:spPr>
      </p:pic>
      <p:pic>
        <p:nvPicPr>
          <p:cNvPr id="10" name="Picture 9" descr="Table&#10;&#10;Description automatically generated">
            <a:extLst>
              <a:ext uri="{FF2B5EF4-FFF2-40B4-BE49-F238E27FC236}">
                <a16:creationId xmlns:a16="http://schemas.microsoft.com/office/drawing/2014/main" id="{D1780B53-260F-6E22-818F-79ED2208E0A5}"/>
              </a:ext>
            </a:extLst>
          </p:cNvPr>
          <p:cNvPicPr>
            <a:picLocks noChangeAspect="1"/>
          </p:cNvPicPr>
          <p:nvPr/>
        </p:nvPicPr>
        <p:blipFill>
          <a:blip r:embed="rId3"/>
          <a:stretch>
            <a:fillRect/>
          </a:stretch>
        </p:blipFill>
        <p:spPr>
          <a:xfrm>
            <a:off x="1100390" y="1320800"/>
            <a:ext cx="4947073" cy="5349092"/>
          </a:xfrm>
          <a:prstGeom prst="rect">
            <a:avLst/>
          </a:prstGeom>
        </p:spPr>
      </p:pic>
    </p:spTree>
    <p:extLst>
      <p:ext uri="{BB962C8B-B14F-4D97-AF65-F5344CB8AC3E}">
        <p14:creationId xmlns:p14="http://schemas.microsoft.com/office/powerpoint/2010/main" val="261508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 Teams&#10;&#10;Description automatically generated">
            <a:extLst>
              <a:ext uri="{FF2B5EF4-FFF2-40B4-BE49-F238E27FC236}">
                <a16:creationId xmlns:a16="http://schemas.microsoft.com/office/drawing/2014/main" id="{90842BE4-0DD3-0AA5-DDF1-2B1227B506E3}"/>
              </a:ext>
            </a:extLst>
          </p:cNvPr>
          <p:cNvPicPr>
            <a:picLocks noGrp="1" noChangeAspect="1"/>
          </p:cNvPicPr>
          <p:nvPr>
            <p:ph idx="1"/>
          </p:nvPr>
        </p:nvPicPr>
        <p:blipFill>
          <a:blip r:embed="rId3"/>
          <a:stretch>
            <a:fillRect/>
          </a:stretch>
        </p:blipFill>
        <p:spPr>
          <a:xfrm>
            <a:off x="1468723" y="1513671"/>
            <a:ext cx="9254553" cy="4351338"/>
          </a:xfrm>
        </p:spPr>
      </p:pic>
      <p:sp>
        <p:nvSpPr>
          <p:cNvPr id="6" name="Title 1">
            <a:extLst>
              <a:ext uri="{FF2B5EF4-FFF2-40B4-BE49-F238E27FC236}">
                <a16:creationId xmlns:a16="http://schemas.microsoft.com/office/drawing/2014/main" id="{91A09DCE-3739-609F-5387-C028F4301337}"/>
              </a:ext>
            </a:extLst>
          </p:cNvPr>
          <p:cNvSpPr>
            <a:spLocks noGrp="1"/>
          </p:cNvSpPr>
          <p:nvPr>
            <p:ph type="title"/>
          </p:nvPr>
        </p:nvSpPr>
        <p:spPr>
          <a:xfrm>
            <a:off x="838200" y="188108"/>
            <a:ext cx="10515600" cy="1325563"/>
          </a:xfrm>
        </p:spPr>
        <p:txBody>
          <a:bodyPr>
            <a:normAutofit/>
          </a:bodyPr>
          <a:lstStyle/>
          <a:p>
            <a:pPr algn="ctr"/>
            <a:r>
              <a:rPr lang="en-US" sz="5000" dirty="0">
                <a:latin typeface="Franklin Gothic Medium" panose="020B0603020102020204" pitchFamily="34" charset="0"/>
              </a:rPr>
              <a:t>DATA SOURCE</a:t>
            </a:r>
          </a:p>
        </p:txBody>
      </p:sp>
    </p:spTree>
    <p:extLst>
      <p:ext uri="{BB962C8B-B14F-4D97-AF65-F5344CB8AC3E}">
        <p14:creationId xmlns:p14="http://schemas.microsoft.com/office/powerpoint/2010/main" val="79950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BACB9F-09E7-6744-309C-3160BD6C2939}"/>
              </a:ext>
            </a:extLst>
          </p:cNvPr>
          <p:cNvSpPr>
            <a:spLocks noGrp="1"/>
          </p:cNvSpPr>
          <p:nvPr>
            <p:ph type="title"/>
          </p:nvPr>
        </p:nvSpPr>
        <p:spPr>
          <a:xfrm>
            <a:off x="838200" y="188108"/>
            <a:ext cx="10515600" cy="1325563"/>
          </a:xfrm>
        </p:spPr>
        <p:txBody>
          <a:bodyPr>
            <a:normAutofit/>
          </a:bodyPr>
          <a:lstStyle/>
          <a:p>
            <a:pPr algn="ctr"/>
            <a:r>
              <a:rPr lang="en-US" sz="5000" dirty="0">
                <a:latin typeface="Franklin Gothic Medium" panose="020B0603020102020204" pitchFamily="34" charset="0"/>
              </a:rPr>
              <a:t>TABLE 1 REPLICATION</a:t>
            </a:r>
          </a:p>
        </p:txBody>
      </p:sp>
      <p:pic>
        <p:nvPicPr>
          <p:cNvPr id="6" name="Picture 5" descr="Table&#10;&#10;Description automatically generated">
            <a:extLst>
              <a:ext uri="{FF2B5EF4-FFF2-40B4-BE49-F238E27FC236}">
                <a16:creationId xmlns:a16="http://schemas.microsoft.com/office/drawing/2014/main" id="{1D2E8C8B-3939-F0E6-36A3-C7FB1FA17AB3}"/>
              </a:ext>
            </a:extLst>
          </p:cNvPr>
          <p:cNvPicPr>
            <a:picLocks noChangeAspect="1"/>
          </p:cNvPicPr>
          <p:nvPr/>
        </p:nvPicPr>
        <p:blipFill>
          <a:blip r:embed="rId3"/>
          <a:stretch>
            <a:fillRect/>
          </a:stretch>
        </p:blipFill>
        <p:spPr>
          <a:xfrm>
            <a:off x="2833102" y="1513671"/>
            <a:ext cx="6525795" cy="4764508"/>
          </a:xfrm>
          <a:prstGeom prst="rect">
            <a:avLst/>
          </a:prstGeom>
        </p:spPr>
      </p:pic>
    </p:spTree>
    <p:extLst>
      <p:ext uri="{BB962C8B-B14F-4D97-AF65-F5344CB8AC3E}">
        <p14:creationId xmlns:p14="http://schemas.microsoft.com/office/powerpoint/2010/main" val="274366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BACB9F-09E7-6744-309C-3160BD6C2939}"/>
              </a:ext>
            </a:extLst>
          </p:cNvPr>
          <p:cNvSpPr>
            <a:spLocks noGrp="1"/>
          </p:cNvSpPr>
          <p:nvPr>
            <p:ph type="title"/>
          </p:nvPr>
        </p:nvSpPr>
        <p:spPr>
          <a:xfrm>
            <a:off x="838200" y="188108"/>
            <a:ext cx="10515600" cy="1325563"/>
          </a:xfrm>
        </p:spPr>
        <p:txBody>
          <a:bodyPr>
            <a:normAutofit/>
          </a:bodyPr>
          <a:lstStyle/>
          <a:p>
            <a:pPr algn="ctr"/>
            <a:r>
              <a:rPr lang="en-US" sz="5000" dirty="0">
                <a:latin typeface="Franklin Gothic Medium" panose="020B0603020102020204" pitchFamily="34" charset="0"/>
              </a:rPr>
              <a:t>TABLE 1 REPLICATION</a:t>
            </a:r>
          </a:p>
        </p:txBody>
      </p:sp>
      <p:pic>
        <p:nvPicPr>
          <p:cNvPr id="6" name="Picture 5" descr="Table&#10;&#10;Description automatically generated">
            <a:extLst>
              <a:ext uri="{FF2B5EF4-FFF2-40B4-BE49-F238E27FC236}">
                <a16:creationId xmlns:a16="http://schemas.microsoft.com/office/drawing/2014/main" id="{1D2E8C8B-3939-F0E6-36A3-C7FB1FA17AB3}"/>
              </a:ext>
            </a:extLst>
          </p:cNvPr>
          <p:cNvPicPr>
            <a:picLocks noChangeAspect="1"/>
          </p:cNvPicPr>
          <p:nvPr/>
        </p:nvPicPr>
        <p:blipFill>
          <a:blip r:embed="rId3"/>
          <a:stretch>
            <a:fillRect/>
          </a:stretch>
        </p:blipFill>
        <p:spPr>
          <a:xfrm>
            <a:off x="2833102" y="1513671"/>
            <a:ext cx="6525795" cy="4764508"/>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DD9CB9E7-C096-6B04-1F14-CA947FEC62DB}"/>
              </a:ext>
            </a:extLst>
          </p:cNvPr>
          <p:cNvPicPr>
            <a:picLocks noChangeAspect="1"/>
          </p:cNvPicPr>
          <p:nvPr/>
        </p:nvPicPr>
        <p:blipFill>
          <a:blip r:embed="rId4"/>
          <a:stretch>
            <a:fillRect/>
          </a:stretch>
        </p:blipFill>
        <p:spPr>
          <a:xfrm>
            <a:off x="181824" y="4350091"/>
            <a:ext cx="6371376" cy="2319801"/>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6160E11A-96CC-AE9C-912A-F993EEA43115}"/>
              </a:ext>
            </a:extLst>
          </p:cNvPr>
          <p:cNvPicPr>
            <a:picLocks noChangeAspect="1"/>
          </p:cNvPicPr>
          <p:nvPr/>
        </p:nvPicPr>
        <p:blipFill>
          <a:blip r:embed="rId5"/>
          <a:stretch>
            <a:fillRect/>
          </a:stretch>
        </p:blipFill>
        <p:spPr>
          <a:xfrm>
            <a:off x="5877661" y="1289050"/>
            <a:ext cx="6122822" cy="2669328"/>
          </a:xfrm>
          <a:prstGeom prst="rect">
            <a:avLst/>
          </a:prstGeom>
        </p:spPr>
      </p:pic>
      <p:sp>
        <p:nvSpPr>
          <p:cNvPr id="3" name="Freeform 2">
            <a:extLst>
              <a:ext uri="{FF2B5EF4-FFF2-40B4-BE49-F238E27FC236}">
                <a16:creationId xmlns:a16="http://schemas.microsoft.com/office/drawing/2014/main" id="{9D53C5CF-6CF0-889D-8808-F411C2B4A44E}"/>
              </a:ext>
            </a:extLst>
          </p:cNvPr>
          <p:cNvSpPr/>
          <p:nvPr/>
        </p:nvSpPr>
        <p:spPr>
          <a:xfrm>
            <a:off x="1315453" y="2976929"/>
            <a:ext cx="1443789" cy="1129850"/>
          </a:xfrm>
          <a:custGeom>
            <a:avLst/>
            <a:gdLst>
              <a:gd name="connsiteX0" fmla="*/ 0 w 1443789"/>
              <a:gd name="connsiteY0" fmla="*/ 1129850 h 1129850"/>
              <a:gd name="connsiteX1" fmla="*/ 272715 w 1443789"/>
              <a:gd name="connsiteY1" fmla="*/ 167324 h 1129850"/>
              <a:gd name="connsiteX2" fmla="*/ 1443789 w 1443789"/>
              <a:gd name="connsiteY2" fmla="*/ 6903 h 1129850"/>
            </a:gdLst>
            <a:ahLst/>
            <a:cxnLst>
              <a:cxn ang="0">
                <a:pos x="connsiteX0" y="connsiteY0"/>
              </a:cxn>
              <a:cxn ang="0">
                <a:pos x="connsiteX1" y="connsiteY1"/>
              </a:cxn>
              <a:cxn ang="0">
                <a:pos x="connsiteX2" y="connsiteY2"/>
              </a:cxn>
            </a:cxnLst>
            <a:rect l="l" t="t" r="r" b="b"/>
            <a:pathLst>
              <a:path w="1443789" h="1129850">
                <a:moveTo>
                  <a:pt x="0" y="1129850"/>
                </a:moveTo>
                <a:cubicBezTo>
                  <a:pt x="16042" y="742166"/>
                  <a:pt x="32084" y="354482"/>
                  <a:pt x="272715" y="167324"/>
                </a:cubicBezTo>
                <a:cubicBezTo>
                  <a:pt x="513347" y="-19834"/>
                  <a:pt x="978568" y="-6466"/>
                  <a:pt x="1443789" y="6903"/>
                </a:cubicBezTo>
              </a:path>
            </a:pathLst>
          </a:custGeom>
          <a:noFill/>
          <a:ln w="317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46DA875F-E4B0-EFDC-F3B1-4806E5564450}"/>
              </a:ext>
            </a:extLst>
          </p:cNvPr>
          <p:cNvSpPr/>
          <p:nvPr/>
        </p:nvSpPr>
        <p:spPr>
          <a:xfrm>
            <a:off x="9641305" y="3737811"/>
            <a:ext cx="1524650" cy="1443789"/>
          </a:xfrm>
          <a:custGeom>
            <a:avLst/>
            <a:gdLst>
              <a:gd name="connsiteX0" fmla="*/ 1026695 w 1524650"/>
              <a:gd name="connsiteY0" fmla="*/ 0 h 1443789"/>
              <a:gd name="connsiteX1" fmla="*/ 1475874 w 1524650"/>
              <a:gd name="connsiteY1" fmla="*/ 978568 h 1443789"/>
              <a:gd name="connsiteX2" fmla="*/ 0 w 1524650"/>
              <a:gd name="connsiteY2" fmla="*/ 1443789 h 1443789"/>
            </a:gdLst>
            <a:ahLst/>
            <a:cxnLst>
              <a:cxn ang="0">
                <a:pos x="connsiteX0" y="connsiteY0"/>
              </a:cxn>
              <a:cxn ang="0">
                <a:pos x="connsiteX1" y="connsiteY1"/>
              </a:cxn>
              <a:cxn ang="0">
                <a:pos x="connsiteX2" y="connsiteY2"/>
              </a:cxn>
            </a:cxnLst>
            <a:rect l="l" t="t" r="r" b="b"/>
            <a:pathLst>
              <a:path w="1524650" h="1443789">
                <a:moveTo>
                  <a:pt x="1026695" y="0"/>
                </a:moveTo>
                <a:cubicBezTo>
                  <a:pt x="1336842" y="368968"/>
                  <a:pt x="1646990" y="737937"/>
                  <a:pt x="1475874" y="978568"/>
                </a:cubicBezTo>
                <a:cubicBezTo>
                  <a:pt x="1304758" y="1219199"/>
                  <a:pt x="652379" y="1331494"/>
                  <a:pt x="0" y="1443789"/>
                </a:cubicBezTo>
              </a:path>
            </a:pathLst>
          </a:custGeom>
          <a:noFill/>
          <a:ln w="31750">
            <a:solidFill>
              <a:srgbClr val="FF000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852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BACB9F-09E7-6744-309C-3160BD6C2939}"/>
              </a:ext>
            </a:extLst>
          </p:cNvPr>
          <p:cNvSpPr>
            <a:spLocks noGrp="1"/>
          </p:cNvSpPr>
          <p:nvPr>
            <p:ph type="title"/>
          </p:nvPr>
        </p:nvSpPr>
        <p:spPr>
          <a:xfrm>
            <a:off x="838200" y="188108"/>
            <a:ext cx="10515600" cy="1325563"/>
          </a:xfrm>
        </p:spPr>
        <p:txBody>
          <a:bodyPr>
            <a:normAutofit/>
          </a:bodyPr>
          <a:lstStyle/>
          <a:p>
            <a:pPr algn="ctr"/>
            <a:r>
              <a:rPr lang="en-US" sz="5000" dirty="0">
                <a:latin typeface="Franklin Gothic Medium" panose="020B0603020102020204" pitchFamily="34" charset="0"/>
              </a:rPr>
              <a:t>FIGURE 1 REPLICATION</a:t>
            </a:r>
          </a:p>
        </p:txBody>
      </p:sp>
      <p:pic>
        <p:nvPicPr>
          <p:cNvPr id="3" name="Picture 2" descr="Chart&#10;&#10;Description automatically generated">
            <a:extLst>
              <a:ext uri="{FF2B5EF4-FFF2-40B4-BE49-F238E27FC236}">
                <a16:creationId xmlns:a16="http://schemas.microsoft.com/office/drawing/2014/main" id="{6E74B039-D8B7-0209-AE0C-5DD953FAB845}"/>
              </a:ext>
            </a:extLst>
          </p:cNvPr>
          <p:cNvPicPr>
            <a:picLocks noChangeAspect="1"/>
          </p:cNvPicPr>
          <p:nvPr/>
        </p:nvPicPr>
        <p:blipFill>
          <a:blip r:embed="rId3"/>
          <a:stretch>
            <a:fillRect/>
          </a:stretch>
        </p:blipFill>
        <p:spPr>
          <a:xfrm>
            <a:off x="2845258" y="1379621"/>
            <a:ext cx="6501484" cy="4865760"/>
          </a:xfrm>
          <a:prstGeom prst="rect">
            <a:avLst/>
          </a:prstGeom>
        </p:spPr>
      </p:pic>
    </p:spTree>
    <p:extLst>
      <p:ext uri="{BB962C8B-B14F-4D97-AF65-F5344CB8AC3E}">
        <p14:creationId xmlns:p14="http://schemas.microsoft.com/office/powerpoint/2010/main" val="22860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BACB9F-09E7-6744-309C-3160BD6C2939}"/>
              </a:ext>
            </a:extLst>
          </p:cNvPr>
          <p:cNvSpPr>
            <a:spLocks noGrp="1"/>
          </p:cNvSpPr>
          <p:nvPr>
            <p:ph type="title"/>
          </p:nvPr>
        </p:nvSpPr>
        <p:spPr>
          <a:xfrm>
            <a:off x="838200" y="188108"/>
            <a:ext cx="10515600" cy="1325563"/>
          </a:xfrm>
        </p:spPr>
        <p:txBody>
          <a:bodyPr>
            <a:normAutofit/>
          </a:bodyPr>
          <a:lstStyle/>
          <a:p>
            <a:pPr algn="ctr"/>
            <a:r>
              <a:rPr lang="en-US" sz="5000" dirty="0">
                <a:latin typeface="Franklin Gothic Medium" panose="020B0603020102020204" pitchFamily="34" charset="0"/>
              </a:rPr>
              <a:t>FIGURE 1 REPLICATION</a:t>
            </a:r>
          </a:p>
        </p:txBody>
      </p:sp>
      <p:pic>
        <p:nvPicPr>
          <p:cNvPr id="3" name="Picture 2" descr="Chart&#10;&#10;Description automatically generated">
            <a:extLst>
              <a:ext uri="{FF2B5EF4-FFF2-40B4-BE49-F238E27FC236}">
                <a16:creationId xmlns:a16="http://schemas.microsoft.com/office/drawing/2014/main" id="{6E74B039-D8B7-0209-AE0C-5DD953FAB845}"/>
              </a:ext>
            </a:extLst>
          </p:cNvPr>
          <p:cNvPicPr>
            <a:picLocks noChangeAspect="1"/>
          </p:cNvPicPr>
          <p:nvPr/>
        </p:nvPicPr>
        <p:blipFill>
          <a:blip r:embed="rId3"/>
          <a:stretch>
            <a:fillRect/>
          </a:stretch>
        </p:blipFill>
        <p:spPr>
          <a:xfrm>
            <a:off x="2845258" y="1379621"/>
            <a:ext cx="6501484" cy="4865760"/>
          </a:xfrm>
          <a:prstGeom prst="rect">
            <a:avLst/>
          </a:prstGeom>
        </p:spPr>
      </p:pic>
      <p:pic>
        <p:nvPicPr>
          <p:cNvPr id="6" name="Picture 5" descr="Text&#10;&#10;Description automatically generated">
            <a:extLst>
              <a:ext uri="{FF2B5EF4-FFF2-40B4-BE49-F238E27FC236}">
                <a16:creationId xmlns:a16="http://schemas.microsoft.com/office/drawing/2014/main" id="{5EE2F873-492C-2291-C23A-D991B0B87AC8}"/>
              </a:ext>
            </a:extLst>
          </p:cNvPr>
          <p:cNvPicPr>
            <a:picLocks noChangeAspect="1"/>
          </p:cNvPicPr>
          <p:nvPr/>
        </p:nvPicPr>
        <p:blipFill>
          <a:blip r:embed="rId4"/>
          <a:stretch>
            <a:fillRect/>
          </a:stretch>
        </p:blipFill>
        <p:spPr>
          <a:xfrm>
            <a:off x="2454443" y="4958673"/>
            <a:ext cx="9192126" cy="1711219"/>
          </a:xfrm>
          <a:prstGeom prst="rect">
            <a:avLst/>
          </a:prstGeom>
        </p:spPr>
      </p:pic>
      <p:sp>
        <p:nvSpPr>
          <p:cNvPr id="7" name="Freeform 6">
            <a:extLst>
              <a:ext uri="{FF2B5EF4-FFF2-40B4-BE49-F238E27FC236}">
                <a16:creationId xmlns:a16="http://schemas.microsoft.com/office/drawing/2014/main" id="{00F26E64-D65D-D966-DAC8-59E5CDA0399C}"/>
              </a:ext>
            </a:extLst>
          </p:cNvPr>
          <p:cNvSpPr/>
          <p:nvPr/>
        </p:nvSpPr>
        <p:spPr>
          <a:xfrm>
            <a:off x="9705474" y="3288632"/>
            <a:ext cx="1249781" cy="1427747"/>
          </a:xfrm>
          <a:custGeom>
            <a:avLst/>
            <a:gdLst>
              <a:gd name="connsiteX0" fmla="*/ 978568 w 1249781"/>
              <a:gd name="connsiteY0" fmla="*/ 1427747 h 1427747"/>
              <a:gd name="connsiteX1" fmla="*/ 1187115 w 1249781"/>
              <a:gd name="connsiteY1" fmla="*/ 304800 h 1427747"/>
              <a:gd name="connsiteX2" fmla="*/ 0 w 1249781"/>
              <a:gd name="connsiteY2" fmla="*/ 0 h 1427747"/>
            </a:gdLst>
            <a:ahLst/>
            <a:cxnLst>
              <a:cxn ang="0">
                <a:pos x="connsiteX0" y="connsiteY0"/>
              </a:cxn>
              <a:cxn ang="0">
                <a:pos x="connsiteX1" y="connsiteY1"/>
              </a:cxn>
              <a:cxn ang="0">
                <a:pos x="connsiteX2" y="connsiteY2"/>
              </a:cxn>
            </a:cxnLst>
            <a:rect l="l" t="t" r="r" b="b"/>
            <a:pathLst>
              <a:path w="1249781" h="1427747">
                <a:moveTo>
                  <a:pt x="978568" y="1427747"/>
                </a:moveTo>
                <a:cubicBezTo>
                  <a:pt x="1164389" y="985252"/>
                  <a:pt x="1350210" y="542758"/>
                  <a:pt x="1187115" y="304800"/>
                </a:cubicBezTo>
                <a:cubicBezTo>
                  <a:pt x="1024020" y="66842"/>
                  <a:pt x="512010" y="33421"/>
                  <a:pt x="0" y="0"/>
                </a:cubicBezTo>
              </a:path>
            </a:pathLst>
          </a:custGeom>
          <a:noFill/>
          <a:ln w="317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957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BACB9F-09E7-6744-309C-3160BD6C2939}"/>
              </a:ext>
            </a:extLst>
          </p:cNvPr>
          <p:cNvSpPr>
            <a:spLocks noGrp="1"/>
          </p:cNvSpPr>
          <p:nvPr>
            <p:ph type="title"/>
          </p:nvPr>
        </p:nvSpPr>
        <p:spPr>
          <a:xfrm>
            <a:off x="838200" y="188108"/>
            <a:ext cx="10515600" cy="1325563"/>
          </a:xfrm>
        </p:spPr>
        <p:txBody>
          <a:bodyPr>
            <a:normAutofit/>
          </a:bodyPr>
          <a:lstStyle/>
          <a:p>
            <a:pPr algn="ctr"/>
            <a:r>
              <a:rPr lang="en-US" sz="5000" dirty="0">
                <a:latin typeface="Franklin Gothic Medium" panose="020B0603020102020204" pitchFamily="34" charset="0"/>
              </a:rPr>
              <a:t>FIGURE 2 – NEW FIGURE</a:t>
            </a:r>
          </a:p>
        </p:txBody>
      </p:sp>
      <p:pic>
        <p:nvPicPr>
          <p:cNvPr id="3" name="Picture 2" descr="Chart, histogram&#10;&#10;Description automatically generated">
            <a:extLst>
              <a:ext uri="{FF2B5EF4-FFF2-40B4-BE49-F238E27FC236}">
                <a16:creationId xmlns:a16="http://schemas.microsoft.com/office/drawing/2014/main" id="{CC356056-4299-22FD-6241-F526B065CE4D}"/>
              </a:ext>
            </a:extLst>
          </p:cNvPr>
          <p:cNvPicPr>
            <a:picLocks noChangeAspect="1"/>
          </p:cNvPicPr>
          <p:nvPr/>
        </p:nvPicPr>
        <p:blipFill>
          <a:blip r:embed="rId3"/>
          <a:stretch>
            <a:fillRect/>
          </a:stretch>
        </p:blipFill>
        <p:spPr>
          <a:xfrm>
            <a:off x="2655637" y="1349208"/>
            <a:ext cx="6880726" cy="5138631"/>
          </a:xfrm>
          <a:prstGeom prst="rect">
            <a:avLst/>
          </a:prstGeom>
        </p:spPr>
      </p:pic>
    </p:spTree>
    <p:extLst>
      <p:ext uri="{BB962C8B-B14F-4D97-AF65-F5344CB8AC3E}">
        <p14:creationId xmlns:p14="http://schemas.microsoft.com/office/powerpoint/2010/main" val="84907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1170</Words>
  <Application>Microsoft Macintosh PowerPoint</Application>
  <PresentationFormat>Widescreen</PresentationFormat>
  <Paragraphs>58</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Cambria</vt:lpstr>
      <vt:lpstr>ElsevierGulliver</vt:lpstr>
      <vt:lpstr>Franklin Gothic Book</vt:lpstr>
      <vt:lpstr>Franklin Gothic Medium</vt:lpstr>
      <vt:lpstr>Times New Roman</vt:lpstr>
      <vt:lpstr>Office Theme</vt:lpstr>
      <vt:lpstr>Replicating findings from a longitudinal analysis of allostatic load among midlife women -------------</vt:lpstr>
      <vt:lpstr>OBJECTIVE</vt:lpstr>
      <vt:lpstr>ORIGINAL TABLE &amp; FIGURE</vt:lpstr>
      <vt:lpstr>DATA SOURCE</vt:lpstr>
      <vt:lpstr>TABLE 1 REPLICATION</vt:lpstr>
      <vt:lpstr>TABLE 1 REPLICATION</vt:lpstr>
      <vt:lpstr>FIGURE 1 REPLICATION</vt:lpstr>
      <vt:lpstr>FIGURE 1 REPLICATION</vt:lpstr>
      <vt:lpstr>FIGURE 2 – NEW FIGURE</vt:lpstr>
      <vt:lpstr>FIGURE 2 – NEW FIGURE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Replicating findings from a longitudinal analysis of allostatic load among midlife women -------------</dc:title>
  <dc:creator>O'Brien, Sara</dc:creator>
  <cp:lastModifiedBy>O'Brien, Sara</cp:lastModifiedBy>
  <cp:revision>4</cp:revision>
  <dcterms:created xsi:type="dcterms:W3CDTF">2023-05-08T23:21:31Z</dcterms:created>
  <dcterms:modified xsi:type="dcterms:W3CDTF">2023-05-08T23:57:50Z</dcterms:modified>
</cp:coreProperties>
</file>