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60" r:id="rId5"/>
    <p:sldId id="259"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235" autoAdjust="0"/>
  </p:normalViewPr>
  <p:slideViewPr>
    <p:cSldViewPr snapToGrid="0" snapToObjects="1">
      <p:cViewPr varScale="1">
        <p:scale>
          <a:sx n="45" d="100"/>
          <a:sy n="45" d="100"/>
        </p:scale>
        <p:origin x="-1528" y="-104"/>
      </p:cViewPr>
      <p:guideLst>
        <p:guide orient="horz" pos="2160"/>
        <p:guide pos="2880"/>
      </p:guideLst>
    </p:cSldViewPr>
  </p:slideViewPr>
  <p:notesTextViewPr>
    <p:cViewPr>
      <p:scale>
        <a:sx n="100" d="100"/>
        <a:sy n="100" d="100"/>
      </p:scale>
      <p:origin x="0" y="144"/>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37CB70-10AF-E742-A2BE-D82FD070B36F}" type="datetimeFigureOut">
              <a:rPr lang="en-US" smtClean="0"/>
              <a:t>1/31/17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104696-4EB8-624C-B23E-83F58CE7CBAB}" type="slidenum">
              <a:rPr lang="en-US" smtClean="0"/>
              <a:t>‹#›</a:t>
            </a:fld>
            <a:endParaRPr lang="en-US"/>
          </a:p>
        </p:txBody>
      </p:sp>
    </p:spTree>
    <p:extLst>
      <p:ext uri="{BB962C8B-B14F-4D97-AF65-F5344CB8AC3E}">
        <p14:creationId xmlns:p14="http://schemas.microsoft.com/office/powerpoint/2010/main" val="12129741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Context</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There are a handful of things to be aware of in using the Conversation Service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How application data is structured and specified in the context object is left up to the user </a:t>
            </a:r>
          </a:p>
          <a:p>
            <a:r>
              <a:rPr lang="en-US" sz="1200" kern="1200" dirty="0" smtClean="0">
                <a:solidFill>
                  <a:schemeClr val="tx1"/>
                </a:solidFill>
                <a:effectLst/>
                <a:latin typeface="+mn-lt"/>
                <a:ea typeface="+mn-ea"/>
                <a:cs typeface="+mn-cs"/>
              </a:rPr>
              <a:t>The Conversation Service does not provide any guidelines on how to structure the application data you want to store in the context object.  The only requirement is that it is a valid JSON object.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Conversation is stateless. </a:t>
            </a:r>
          </a:p>
          <a:p>
            <a:r>
              <a:rPr lang="en-US" sz="1200" kern="1200" dirty="0" smtClean="0">
                <a:solidFill>
                  <a:schemeClr val="tx1"/>
                </a:solidFill>
                <a:effectLst/>
                <a:latin typeface="+mn-lt"/>
                <a:ea typeface="+mn-ea"/>
                <a:cs typeface="+mn-cs"/>
              </a:rPr>
              <a:t>What this means is that, as a client of the Conversation Service, you’re responsible for maintaining your own state.  You’ll have to add and update whatever data you want to make available to the dialog with each request.  The Conversation Service will echo back whatever you send to it, and update it when it evaluates a specific dialog node if that node contains an update statement for a context variable.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 Conversation also uses the context object to persist some state </a:t>
            </a:r>
          </a:p>
          <a:p>
            <a:r>
              <a:rPr lang="en-US" sz="1200" kern="1200" dirty="0" smtClean="0">
                <a:solidFill>
                  <a:schemeClr val="tx1"/>
                </a:solidFill>
                <a:effectLst/>
                <a:latin typeface="+mn-lt"/>
                <a:ea typeface="+mn-ea"/>
                <a:cs typeface="+mn-cs"/>
              </a:rPr>
              <a:t>These state variables currently include a </a:t>
            </a:r>
            <a:r>
              <a:rPr lang="en-US" sz="1200" kern="1200" dirty="0" err="1" smtClean="0">
                <a:solidFill>
                  <a:schemeClr val="tx1"/>
                </a:solidFill>
                <a:effectLst/>
                <a:latin typeface="+mn-lt"/>
                <a:ea typeface="+mn-ea"/>
                <a:cs typeface="+mn-cs"/>
              </a:rPr>
              <a:t>conversation_id</a:t>
            </a:r>
            <a:r>
              <a:rPr lang="en-US" sz="1200" kern="1200" dirty="0" smtClean="0">
                <a:solidFill>
                  <a:schemeClr val="tx1"/>
                </a:solidFill>
                <a:effectLst/>
                <a:latin typeface="+mn-lt"/>
                <a:ea typeface="+mn-ea"/>
                <a:cs typeface="+mn-cs"/>
              </a:rPr>
              <a:t>, the </a:t>
            </a:r>
            <a:r>
              <a:rPr lang="en-US" sz="1200" kern="1200" dirty="0" err="1" smtClean="0">
                <a:solidFill>
                  <a:schemeClr val="tx1"/>
                </a:solidFill>
                <a:effectLst/>
                <a:latin typeface="+mn-lt"/>
                <a:ea typeface="+mn-ea"/>
                <a:cs typeface="+mn-cs"/>
              </a:rPr>
              <a:t>dialog_stack</a:t>
            </a:r>
            <a:r>
              <a:rPr lang="en-US" sz="1200" kern="1200" dirty="0" smtClean="0">
                <a:solidFill>
                  <a:schemeClr val="tx1"/>
                </a:solidFill>
                <a:effectLst/>
                <a:latin typeface="+mn-lt"/>
                <a:ea typeface="+mn-ea"/>
                <a:cs typeface="+mn-cs"/>
              </a:rPr>
              <a:t>, a </a:t>
            </a:r>
            <a:r>
              <a:rPr lang="en-US" sz="1200" kern="1200" dirty="0" err="1" smtClean="0">
                <a:solidFill>
                  <a:schemeClr val="tx1"/>
                </a:solidFill>
                <a:effectLst/>
                <a:latin typeface="+mn-lt"/>
                <a:ea typeface="+mn-ea"/>
                <a:cs typeface="+mn-cs"/>
              </a:rPr>
              <a:t>dialog_turn_counter</a:t>
            </a:r>
            <a:r>
              <a:rPr lang="en-US" sz="1200" kern="1200" dirty="0" smtClean="0">
                <a:solidFill>
                  <a:schemeClr val="tx1"/>
                </a:solidFill>
                <a:effectLst/>
                <a:latin typeface="+mn-lt"/>
                <a:ea typeface="+mn-ea"/>
                <a:cs typeface="+mn-cs"/>
              </a:rPr>
              <a:t>, and the </a:t>
            </a:r>
            <a:r>
              <a:rPr lang="en-US" sz="1200" kern="1200" dirty="0" err="1" smtClean="0">
                <a:solidFill>
                  <a:schemeClr val="tx1"/>
                </a:solidFill>
                <a:effectLst/>
                <a:latin typeface="+mn-lt"/>
                <a:ea typeface="+mn-ea"/>
                <a:cs typeface="+mn-cs"/>
              </a:rPr>
              <a:t>dialog_request_counter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"system": {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dialog_stack</a:t>
            </a:r>
            <a:r>
              <a:rPr lang="en-US" sz="1200" kern="1200" dirty="0" smtClean="0">
                <a:solidFill>
                  <a:schemeClr val="tx1"/>
                </a:solidFill>
                <a:effectLst/>
                <a:latin typeface="+mn-lt"/>
                <a:ea typeface="+mn-ea"/>
                <a:cs typeface="+mn-cs"/>
              </a:rPr>
              <a:t>": [ </a:t>
            </a:r>
          </a:p>
          <a:p>
            <a:r>
              <a:rPr lang="en-US" sz="1200" kern="1200" dirty="0" smtClean="0">
                <a:solidFill>
                  <a:schemeClr val="tx1"/>
                </a:solidFill>
                <a:effectLst/>
                <a:latin typeface="+mn-lt"/>
                <a:ea typeface="+mn-ea"/>
                <a:cs typeface="+mn-cs"/>
              </a:rPr>
              <a:t>        "node_9_1471394498445" </a:t>
            </a:r>
          </a:p>
          <a:p>
            <a:r>
              <a:rPr lang="en-US" sz="1200" kern="1200" dirty="0" smtClean="0">
                <a:solidFill>
                  <a:schemeClr val="tx1"/>
                </a:solidFill>
                <a:effectLst/>
                <a:latin typeface="+mn-lt"/>
                <a:ea typeface="+mn-ea"/>
                <a:cs typeface="+mn-cs"/>
              </a:rPr>
              <a:t>      ],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dialog_turn_counter</a:t>
            </a:r>
            <a:r>
              <a:rPr lang="en-US" sz="1200" kern="1200" dirty="0" smtClean="0">
                <a:solidFill>
                  <a:schemeClr val="tx1"/>
                </a:solidFill>
                <a:effectLst/>
                <a:latin typeface="+mn-lt"/>
                <a:ea typeface="+mn-ea"/>
                <a:cs typeface="+mn-cs"/>
              </a:rPr>
              <a:t>": 2,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dialog_request_counter</a:t>
            </a:r>
            <a:r>
              <a:rPr lang="en-US" sz="1200" kern="1200" dirty="0" smtClean="0">
                <a:solidFill>
                  <a:schemeClr val="tx1"/>
                </a:solidFill>
                <a:effectLst/>
                <a:latin typeface="+mn-lt"/>
                <a:ea typeface="+mn-ea"/>
                <a:cs typeface="+mn-cs"/>
              </a:rPr>
              <a:t>": 2 </a:t>
            </a:r>
          </a:p>
          <a:p>
            <a:r>
              <a:rPr lang="en-US" sz="1200" kern="1200" dirty="0" smtClean="0">
                <a:solidFill>
                  <a:schemeClr val="tx1"/>
                </a:solidFill>
                <a:effectLst/>
                <a:latin typeface="+mn-lt"/>
                <a:ea typeface="+mn-ea"/>
                <a:cs typeface="+mn-cs"/>
              </a:rPr>
              <a:t>    } </a:t>
            </a:r>
          </a:p>
          <a:p>
            <a:r>
              <a:rPr lang="en-US" sz="1200" kern="1200" dirty="0" smtClean="0">
                <a:solidFill>
                  <a:schemeClr val="tx1"/>
                </a:solidFill>
                <a:effectLst/>
                <a:latin typeface="+mn-lt"/>
                <a:ea typeface="+mn-ea"/>
                <a:cs typeface="+mn-cs"/>
              </a:rPr>
              <a:t>The context variables returned in a Conversation response MUST be included in a subsequent request made to the Conversation Service.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It will not store any of the state you send to it at any point in time.    Unless you persist the state yourself when the conversation ends, it’ll get dumped.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any state you’d like to persist between conversation turns.  Anything you provide in the context of the request will be returned in the response.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think of the context state  to the Conversation Service in interpreting variables used in a dialog tree (either on the conditions for entering a node or for the output response provided at a node).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input The context variable is the object available to clients of the Conversation Service to persist any state that might be useful to them in creating a dialog. </a:t>
            </a:r>
          </a:p>
          <a:p>
            <a:endParaRPr lang="en-US" dirty="0"/>
          </a:p>
        </p:txBody>
      </p:sp>
      <p:sp>
        <p:nvSpPr>
          <p:cNvPr id="4" name="Slide Number Placeholder 3"/>
          <p:cNvSpPr>
            <a:spLocks noGrp="1"/>
          </p:cNvSpPr>
          <p:nvPr>
            <p:ph type="sldNum" sz="quarter" idx="10"/>
          </p:nvPr>
        </p:nvSpPr>
        <p:spPr/>
        <p:txBody>
          <a:bodyPr/>
          <a:lstStyle/>
          <a:p>
            <a:fld id="{AE104696-4EB8-624C-B23E-83F58CE7CBAB}" type="slidenum">
              <a:rPr lang="en-US" smtClean="0"/>
              <a:t>3</a:t>
            </a:fld>
            <a:endParaRPr lang="en-US"/>
          </a:p>
        </p:txBody>
      </p:sp>
    </p:spTree>
    <p:extLst>
      <p:ext uri="{BB962C8B-B14F-4D97-AF65-F5344CB8AC3E}">
        <p14:creationId xmlns:p14="http://schemas.microsoft.com/office/powerpoint/2010/main" val="656738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104696-4EB8-624C-B23E-83F58CE7CBAB}" type="slidenum">
              <a:rPr lang="en-US" smtClean="0"/>
              <a:t>4</a:t>
            </a:fld>
            <a:endParaRPr lang="en-US"/>
          </a:p>
        </p:txBody>
      </p:sp>
    </p:spTree>
    <p:extLst>
      <p:ext uri="{BB962C8B-B14F-4D97-AF65-F5344CB8AC3E}">
        <p14:creationId xmlns:p14="http://schemas.microsoft.com/office/powerpoint/2010/main" val="1735212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Contextual</a:t>
            </a:r>
            <a:r>
              <a:rPr lang="en-US" baseline="0" dirty="0" smtClean="0"/>
              <a:t> node </a:t>
            </a:r>
            <a:r>
              <a:rPr lang="en-US" dirty="0" smtClean="0"/>
              <a:t>id is added to the </a:t>
            </a:r>
            <a:r>
              <a:rPr lang="en-US" dirty="0" err="1" smtClean="0"/>
              <a:t>context.system.dialog_stack</a:t>
            </a:r>
            <a:r>
              <a:rPr lang="en-US" dirty="0" smtClean="0"/>
              <a:t> property</a:t>
            </a:r>
          </a:p>
          <a:p>
            <a:endParaRPr lang="en-US" dirty="0" smtClean="0"/>
          </a:p>
        </p:txBody>
      </p:sp>
      <p:sp>
        <p:nvSpPr>
          <p:cNvPr id="4" name="Slide Number Placeholder 3"/>
          <p:cNvSpPr>
            <a:spLocks noGrp="1"/>
          </p:cNvSpPr>
          <p:nvPr>
            <p:ph type="sldNum" sz="quarter" idx="10"/>
          </p:nvPr>
        </p:nvSpPr>
        <p:spPr/>
        <p:txBody>
          <a:bodyPr/>
          <a:lstStyle/>
          <a:p>
            <a:fld id="{AE104696-4EB8-624C-B23E-83F58CE7CBAB}" type="slidenum">
              <a:rPr lang="en-US" smtClean="0"/>
              <a:t>5</a:t>
            </a:fld>
            <a:endParaRPr lang="en-US"/>
          </a:p>
        </p:txBody>
      </p:sp>
    </p:spTree>
    <p:extLst>
      <p:ext uri="{BB962C8B-B14F-4D97-AF65-F5344CB8AC3E}">
        <p14:creationId xmlns:p14="http://schemas.microsoft.com/office/powerpoint/2010/main" val="608637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FE0CE6-01C3-5F44-9608-144947B88284}" type="datetimeFigureOut">
              <a:rPr lang="en-US" smtClean="0"/>
              <a:t>1/31/17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1A3CB-AB89-904A-82DB-AAAF492D0062}" type="slidenum">
              <a:rPr lang="en-US" smtClean="0"/>
              <a:t>‹#›</a:t>
            </a:fld>
            <a:endParaRPr lang="en-US"/>
          </a:p>
        </p:txBody>
      </p:sp>
    </p:spTree>
    <p:extLst>
      <p:ext uri="{BB962C8B-B14F-4D97-AF65-F5344CB8AC3E}">
        <p14:creationId xmlns:p14="http://schemas.microsoft.com/office/powerpoint/2010/main" val="4168050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FE0CE6-01C3-5F44-9608-144947B88284}" type="datetimeFigureOut">
              <a:rPr lang="en-US" smtClean="0"/>
              <a:t>1/31/17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1A3CB-AB89-904A-82DB-AAAF492D0062}" type="slidenum">
              <a:rPr lang="en-US" smtClean="0"/>
              <a:t>‹#›</a:t>
            </a:fld>
            <a:endParaRPr lang="en-US"/>
          </a:p>
        </p:txBody>
      </p:sp>
    </p:spTree>
    <p:extLst>
      <p:ext uri="{BB962C8B-B14F-4D97-AF65-F5344CB8AC3E}">
        <p14:creationId xmlns:p14="http://schemas.microsoft.com/office/powerpoint/2010/main" val="317706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FE0CE6-01C3-5F44-9608-144947B88284}" type="datetimeFigureOut">
              <a:rPr lang="en-US" smtClean="0"/>
              <a:t>1/31/17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1A3CB-AB89-904A-82DB-AAAF492D0062}" type="slidenum">
              <a:rPr lang="en-US" smtClean="0"/>
              <a:t>‹#›</a:t>
            </a:fld>
            <a:endParaRPr lang="en-US"/>
          </a:p>
        </p:txBody>
      </p:sp>
    </p:spTree>
    <p:extLst>
      <p:ext uri="{BB962C8B-B14F-4D97-AF65-F5344CB8AC3E}">
        <p14:creationId xmlns:p14="http://schemas.microsoft.com/office/powerpoint/2010/main" val="3927813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FE0CE6-01C3-5F44-9608-144947B88284}" type="datetimeFigureOut">
              <a:rPr lang="en-US" smtClean="0"/>
              <a:t>1/31/17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1A3CB-AB89-904A-82DB-AAAF492D0062}" type="slidenum">
              <a:rPr lang="en-US" smtClean="0"/>
              <a:t>‹#›</a:t>
            </a:fld>
            <a:endParaRPr lang="en-US"/>
          </a:p>
        </p:txBody>
      </p:sp>
    </p:spTree>
    <p:extLst>
      <p:ext uri="{BB962C8B-B14F-4D97-AF65-F5344CB8AC3E}">
        <p14:creationId xmlns:p14="http://schemas.microsoft.com/office/powerpoint/2010/main" val="394443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FE0CE6-01C3-5F44-9608-144947B88284}" type="datetimeFigureOut">
              <a:rPr lang="en-US" smtClean="0"/>
              <a:t>1/31/17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1A3CB-AB89-904A-82DB-AAAF492D0062}" type="slidenum">
              <a:rPr lang="en-US" smtClean="0"/>
              <a:t>‹#›</a:t>
            </a:fld>
            <a:endParaRPr lang="en-US"/>
          </a:p>
        </p:txBody>
      </p:sp>
    </p:spTree>
    <p:extLst>
      <p:ext uri="{BB962C8B-B14F-4D97-AF65-F5344CB8AC3E}">
        <p14:creationId xmlns:p14="http://schemas.microsoft.com/office/powerpoint/2010/main" val="185722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FE0CE6-01C3-5F44-9608-144947B88284}" type="datetimeFigureOut">
              <a:rPr lang="en-US" smtClean="0"/>
              <a:t>1/31/17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1A3CB-AB89-904A-82DB-AAAF492D0062}" type="slidenum">
              <a:rPr lang="en-US" smtClean="0"/>
              <a:t>‹#›</a:t>
            </a:fld>
            <a:endParaRPr lang="en-US"/>
          </a:p>
        </p:txBody>
      </p:sp>
    </p:spTree>
    <p:extLst>
      <p:ext uri="{BB962C8B-B14F-4D97-AF65-F5344CB8AC3E}">
        <p14:creationId xmlns:p14="http://schemas.microsoft.com/office/powerpoint/2010/main" val="328036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FE0CE6-01C3-5F44-9608-144947B88284}" type="datetimeFigureOut">
              <a:rPr lang="en-US" smtClean="0"/>
              <a:t>1/31/17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D1A3CB-AB89-904A-82DB-AAAF492D0062}" type="slidenum">
              <a:rPr lang="en-US" smtClean="0"/>
              <a:t>‹#›</a:t>
            </a:fld>
            <a:endParaRPr lang="en-US"/>
          </a:p>
        </p:txBody>
      </p:sp>
    </p:spTree>
    <p:extLst>
      <p:ext uri="{BB962C8B-B14F-4D97-AF65-F5344CB8AC3E}">
        <p14:creationId xmlns:p14="http://schemas.microsoft.com/office/powerpoint/2010/main" val="105456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FE0CE6-01C3-5F44-9608-144947B88284}" type="datetimeFigureOut">
              <a:rPr lang="en-US" smtClean="0"/>
              <a:t>1/31/17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D1A3CB-AB89-904A-82DB-AAAF492D0062}" type="slidenum">
              <a:rPr lang="en-US" smtClean="0"/>
              <a:t>‹#›</a:t>
            </a:fld>
            <a:endParaRPr lang="en-US"/>
          </a:p>
        </p:txBody>
      </p:sp>
    </p:spTree>
    <p:extLst>
      <p:ext uri="{BB962C8B-B14F-4D97-AF65-F5344CB8AC3E}">
        <p14:creationId xmlns:p14="http://schemas.microsoft.com/office/powerpoint/2010/main" val="57843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FE0CE6-01C3-5F44-9608-144947B88284}" type="datetimeFigureOut">
              <a:rPr lang="en-US" smtClean="0"/>
              <a:t>1/31/17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D1A3CB-AB89-904A-82DB-AAAF492D0062}" type="slidenum">
              <a:rPr lang="en-US" smtClean="0"/>
              <a:t>‹#›</a:t>
            </a:fld>
            <a:endParaRPr lang="en-US"/>
          </a:p>
        </p:txBody>
      </p:sp>
    </p:spTree>
    <p:extLst>
      <p:ext uri="{BB962C8B-B14F-4D97-AF65-F5344CB8AC3E}">
        <p14:creationId xmlns:p14="http://schemas.microsoft.com/office/powerpoint/2010/main" val="229560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FE0CE6-01C3-5F44-9608-144947B88284}" type="datetimeFigureOut">
              <a:rPr lang="en-US" smtClean="0"/>
              <a:t>1/31/17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1A3CB-AB89-904A-82DB-AAAF492D0062}" type="slidenum">
              <a:rPr lang="en-US" smtClean="0"/>
              <a:t>‹#›</a:t>
            </a:fld>
            <a:endParaRPr lang="en-US"/>
          </a:p>
        </p:txBody>
      </p:sp>
    </p:spTree>
    <p:extLst>
      <p:ext uri="{BB962C8B-B14F-4D97-AF65-F5344CB8AC3E}">
        <p14:creationId xmlns:p14="http://schemas.microsoft.com/office/powerpoint/2010/main" val="3823195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FE0CE6-01C3-5F44-9608-144947B88284}" type="datetimeFigureOut">
              <a:rPr lang="en-US" smtClean="0"/>
              <a:t>1/31/17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1A3CB-AB89-904A-82DB-AAAF492D0062}" type="slidenum">
              <a:rPr lang="en-US" smtClean="0"/>
              <a:t>‹#›</a:t>
            </a:fld>
            <a:endParaRPr lang="en-US"/>
          </a:p>
        </p:txBody>
      </p:sp>
    </p:spTree>
    <p:extLst>
      <p:ext uri="{BB962C8B-B14F-4D97-AF65-F5344CB8AC3E}">
        <p14:creationId xmlns:p14="http://schemas.microsoft.com/office/powerpoint/2010/main" val="19625725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FE0CE6-01C3-5F44-9608-144947B88284}" type="datetimeFigureOut">
              <a:rPr lang="en-US" smtClean="0"/>
              <a:t>1/31/17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D1A3CB-AB89-904A-82DB-AAAF492D0062}" type="slidenum">
              <a:rPr lang="en-US" smtClean="0"/>
              <a:t>‹#›</a:t>
            </a:fld>
            <a:endParaRPr lang="en-US"/>
          </a:p>
        </p:txBody>
      </p:sp>
    </p:spTree>
    <p:extLst>
      <p:ext uri="{BB962C8B-B14F-4D97-AF65-F5344CB8AC3E}">
        <p14:creationId xmlns:p14="http://schemas.microsoft.com/office/powerpoint/2010/main" val="1543676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Conversation Tutorial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1336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Conversation</a:t>
            </a:r>
            <a:endParaRPr lang="en-US" dirty="0"/>
          </a:p>
        </p:txBody>
      </p:sp>
      <p:sp>
        <p:nvSpPr>
          <p:cNvPr id="5" name="TextBox 4"/>
          <p:cNvSpPr txBox="1"/>
          <p:nvPr/>
        </p:nvSpPr>
        <p:spPr>
          <a:xfrm>
            <a:off x="3561656" y="2029443"/>
            <a:ext cx="1896373" cy="707886"/>
          </a:xfrm>
          <a:prstGeom prst="rect">
            <a:avLst/>
          </a:prstGeom>
          <a:noFill/>
        </p:spPr>
        <p:txBody>
          <a:bodyPr wrap="none" rtlCol="0">
            <a:spAutoFit/>
          </a:bodyPr>
          <a:lstStyle/>
          <a:p>
            <a:r>
              <a:rPr lang="en-US" sz="4000" dirty="0" smtClean="0"/>
              <a:t>#intents</a:t>
            </a:r>
            <a:endParaRPr lang="en-US" sz="4000" dirty="0"/>
          </a:p>
        </p:txBody>
      </p:sp>
      <p:sp>
        <p:nvSpPr>
          <p:cNvPr id="6" name="TextBox 5"/>
          <p:cNvSpPr txBox="1"/>
          <p:nvPr/>
        </p:nvSpPr>
        <p:spPr>
          <a:xfrm>
            <a:off x="3437412" y="3479582"/>
            <a:ext cx="2195433" cy="707886"/>
          </a:xfrm>
          <a:prstGeom prst="rect">
            <a:avLst/>
          </a:prstGeom>
          <a:noFill/>
        </p:spPr>
        <p:txBody>
          <a:bodyPr wrap="none" rtlCol="0">
            <a:spAutoFit/>
          </a:bodyPr>
          <a:lstStyle/>
          <a:p>
            <a:pPr algn="ctr"/>
            <a:r>
              <a:rPr lang="en-US" sz="4000" dirty="0" smtClean="0"/>
              <a:t>@entities</a:t>
            </a:r>
            <a:endParaRPr lang="en-US" sz="4000" dirty="0"/>
          </a:p>
        </p:txBody>
      </p:sp>
      <p:sp>
        <p:nvSpPr>
          <p:cNvPr id="7" name="TextBox 6"/>
          <p:cNvSpPr txBox="1"/>
          <p:nvPr/>
        </p:nvSpPr>
        <p:spPr>
          <a:xfrm>
            <a:off x="3780924" y="4915379"/>
            <a:ext cx="1493368" cy="707886"/>
          </a:xfrm>
          <a:prstGeom prst="rect">
            <a:avLst/>
          </a:prstGeom>
          <a:noFill/>
        </p:spPr>
        <p:txBody>
          <a:bodyPr wrap="none" rtlCol="0">
            <a:spAutoFit/>
          </a:bodyPr>
          <a:lstStyle/>
          <a:p>
            <a:r>
              <a:rPr lang="en-US" sz="4000" dirty="0" smtClean="0"/>
              <a:t>Dialog</a:t>
            </a:r>
            <a:endParaRPr lang="en-US" sz="4000" dirty="0"/>
          </a:p>
        </p:txBody>
      </p:sp>
      <p:sp>
        <p:nvSpPr>
          <p:cNvPr id="8" name="TextBox 7"/>
          <p:cNvSpPr txBox="1"/>
          <p:nvPr/>
        </p:nvSpPr>
        <p:spPr>
          <a:xfrm>
            <a:off x="4334730" y="2771696"/>
            <a:ext cx="440145" cy="707886"/>
          </a:xfrm>
          <a:prstGeom prst="rect">
            <a:avLst/>
          </a:prstGeom>
          <a:noFill/>
        </p:spPr>
        <p:txBody>
          <a:bodyPr wrap="none" rtlCol="0">
            <a:spAutoFit/>
          </a:bodyPr>
          <a:lstStyle/>
          <a:p>
            <a:r>
              <a:rPr lang="en-US" sz="4000" dirty="0" smtClean="0"/>
              <a:t>+</a:t>
            </a:r>
            <a:endParaRPr lang="en-US" sz="4000" dirty="0"/>
          </a:p>
        </p:txBody>
      </p:sp>
      <p:sp>
        <p:nvSpPr>
          <p:cNvPr id="10" name="TextBox 9"/>
          <p:cNvSpPr txBox="1"/>
          <p:nvPr/>
        </p:nvSpPr>
        <p:spPr>
          <a:xfrm>
            <a:off x="4334730" y="4232384"/>
            <a:ext cx="440145" cy="707886"/>
          </a:xfrm>
          <a:prstGeom prst="rect">
            <a:avLst/>
          </a:prstGeom>
          <a:noFill/>
        </p:spPr>
        <p:txBody>
          <a:bodyPr wrap="none" rtlCol="0">
            <a:spAutoFit/>
          </a:bodyPr>
          <a:lstStyle/>
          <a:p>
            <a:r>
              <a:rPr lang="en-US" sz="4000" dirty="0" smtClean="0"/>
              <a:t>+</a:t>
            </a:r>
            <a:endParaRPr lang="en-US" sz="4000" dirty="0"/>
          </a:p>
        </p:txBody>
      </p:sp>
    </p:spTree>
    <p:extLst>
      <p:ext uri="{BB962C8B-B14F-4D97-AF65-F5344CB8AC3E}">
        <p14:creationId xmlns:p14="http://schemas.microsoft.com/office/powerpoint/2010/main" val="109907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Content Placeholder 2"/>
          <p:cNvSpPr>
            <a:spLocks noGrp="1"/>
          </p:cNvSpPr>
          <p:nvPr>
            <p:ph idx="1"/>
          </p:nvPr>
        </p:nvSpPr>
        <p:spPr/>
        <p:txBody>
          <a:bodyPr>
            <a:normAutofit fontScale="92500" lnSpcReduction="10000"/>
          </a:bodyPr>
          <a:lstStyle/>
          <a:p>
            <a:r>
              <a:rPr lang="en-US" dirty="0"/>
              <a:t>State information for </a:t>
            </a:r>
            <a:r>
              <a:rPr lang="en-US" dirty="0" smtClean="0"/>
              <a:t>a conversation </a:t>
            </a:r>
          </a:p>
          <a:p>
            <a:pPr lvl="1"/>
            <a:r>
              <a:rPr lang="en-US" dirty="0" smtClean="0"/>
              <a:t>Conversation service state</a:t>
            </a:r>
          </a:p>
          <a:p>
            <a:pPr lvl="2"/>
            <a:r>
              <a:rPr lang="en-US" dirty="0" smtClean="0"/>
              <a:t>Conversation </a:t>
            </a:r>
            <a:r>
              <a:rPr lang="en-US" dirty="0" err="1" smtClean="0"/>
              <a:t>uid</a:t>
            </a:r>
            <a:r>
              <a:rPr lang="en-US" dirty="0" smtClean="0"/>
              <a:t>, turn counter, </a:t>
            </a:r>
          </a:p>
          <a:p>
            <a:pPr lvl="1"/>
            <a:r>
              <a:rPr lang="en-US" dirty="0" smtClean="0"/>
              <a:t>Application state</a:t>
            </a:r>
          </a:p>
          <a:p>
            <a:pPr lvl="2"/>
            <a:r>
              <a:rPr lang="en-US" dirty="0" smtClean="0"/>
              <a:t>user selections, timestamps, </a:t>
            </a:r>
            <a:r>
              <a:rPr lang="en-US" dirty="0" err="1" smtClean="0"/>
              <a:t>etc</a:t>
            </a:r>
            <a:endParaRPr lang="en-US" dirty="0" smtClean="0"/>
          </a:p>
          <a:p>
            <a:r>
              <a:rPr lang="en-US" dirty="0" smtClean="0"/>
              <a:t>JSON </a:t>
            </a:r>
            <a:r>
              <a:rPr lang="en-US" dirty="0"/>
              <a:t>object that is passed back and forth between your application and the Conversation service</a:t>
            </a:r>
            <a:r>
              <a:rPr lang="en-US" dirty="0" smtClean="0"/>
              <a:t>.</a:t>
            </a:r>
          </a:p>
          <a:p>
            <a:r>
              <a:rPr lang="en-US" dirty="0" smtClean="0"/>
              <a:t>Application MUST maintain </a:t>
            </a:r>
            <a:r>
              <a:rPr lang="en-US" dirty="0"/>
              <a:t>the context </a:t>
            </a:r>
            <a:r>
              <a:rPr lang="en-US" dirty="0" smtClean="0"/>
              <a:t>between turns </a:t>
            </a:r>
            <a:endParaRPr lang="en-US" dirty="0"/>
          </a:p>
          <a:p>
            <a:endParaRPr lang="en-US" dirty="0"/>
          </a:p>
        </p:txBody>
      </p:sp>
    </p:spTree>
    <p:extLst>
      <p:ext uri="{BB962C8B-B14F-4D97-AF65-F5344CB8AC3E}">
        <p14:creationId xmlns:p14="http://schemas.microsoft.com/office/powerpoint/2010/main" val="166713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context</a:t>
            </a:r>
            <a:endParaRPr lang="en-US" dirty="0"/>
          </a:p>
        </p:txBody>
      </p:sp>
      <p:sp>
        <p:nvSpPr>
          <p:cNvPr id="4" name="Rectangle 3"/>
          <p:cNvSpPr/>
          <p:nvPr/>
        </p:nvSpPr>
        <p:spPr>
          <a:xfrm>
            <a:off x="457199" y="1987392"/>
            <a:ext cx="7247467" cy="3785650"/>
          </a:xfrm>
          <a:prstGeom prst="rect">
            <a:avLst/>
          </a:prstGeom>
        </p:spPr>
        <p:txBody>
          <a:bodyPr wrap="square">
            <a:spAutoFit/>
          </a:bodyPr>
          <a:lstStyle/>
          <a:p>
            <a:r>
              <a:rPr lang="en-US" sz="4000" baseline="30000" dirty="0"/>
              <a:t>"context": {</a:t>
            </a:r>
          </a:p>
          <a:p>
            <a:r>
              <a:rPr lang="it-IT" sz="4000" baseline="30000" dirty="0"/>
              <a:t>            "</a:t>
            </a:r>
            <a:r>
              <a:rPr lang="it-IT" sz="4000" baseline="30000" dirty="0" err="1"/>
              <a:t>my_dessert_string</a:t>
            </a:r>
            <a:r>
              <a:rPr lang="it-IT" sz="4000" baseline="30000" dirty="0"/>
              <a:t>": "</a:t>
            </a:r>
            <a:r>
              <a:rPr lang="it-IT" sz="4000" baseline="30000" dirty="0" err="1"/>
              <a:t>ice-cream</a:t>
            </a:r>
            <a:r>
              <a:rPr lang="it-IT" sz="4000" baseline="30000" dirty="0"/>
              <a:t>",</a:t>
            </a:r>
          </a:p>
          <a:p>
            <a:r>
              <a:rPr lang="fi-FI" sz="4000" baseline="30000" dirty="0"/>
              <a:t>            "</a:t>
            </a:r>
            <a:r>
              <a:rPr lang="fi-FI" sz="4000" baseline="30000" dirty="0" err="1"/>
              <a:t>toppings_array</a:t>
            </a:r>
            <a:r>
              <a:rPr lang="fi-FI" sz="4000" baseline="30000" dirty="0"/>
              <a:t>": ["</a:t>
            </a:r>
            <a:r>
              <a:rPr lang="fi-FI" sz="4000" baseline="30000" dirty="0" err="1"/>
              <a:t>onion</a:t>
            </a:r>
            <a:r>
              <a:rPr lang="fi-FI" sz="4000" baseline="30000" dirty="0"/>
              <a:t>", "</a:t>
            </a:r>
            <a:r>
              <a:rPr lang="fi-FI" sz="4000" baseline="30000" dirty="0" err="1"/>
              <a:t>olives</a:t>
            </a:r>
            <a:r>
              <a:rPr lang="fi-FI" sz="4000" baseline="30000" dirty="0"/>
              <a:t>"],</a:t>
            </a:r>
          </a:p>
          <a:p>
            <a:r>
              <a:rPr lang="en-US" sz="4000" baseline="30000" dirty="0"/>
              <a:t>            "</a:t>
            </a:r>
            <a:r>
              <a:rPr lang="en-US" sz="4000" baseline="30000" dirty="0" err="1"/>
              <a:t>age_number</a:t>
            </a:r>
            <a:r>
              <a:rPr lang="en-US" sz="4000" baseline="30000" dirty="0"/>
              <a:t>": 18,</a:t>
            </a:r>
          </a:p>
          <a:p>
            <a:r>
              <a:rPr lang="en-US" sz="4000" baseline="30000" dirty="0"/>
              <a:t>            "</a:t>
            </a:r>
            <a:r>
              <a:rPr lang="en-US" sz="4000" baseline="30000" dirty="0" err="1"/>
              <a:t>complex_object</a:t>
            </a:r>
            <a:r>
              <a:rPr lang="en-US" sz="4000" baseline="30000" dirty="0"/>
              <a:t>": {</a:t>
            </a:r>
          </a:p>
          <a:p>
            <a:r>
              <a:rPr lang="en-US" sz="4000" baseline="30000" dirty="0"/>
              <a:t>              "</a:t>
            </a:r>
            <a:r>
              <a:rPr lang="en-US" sz="4000" baseline="30000" dirty="0" err="1"/>
              <a:t>user_firstname</a:t>
            </a:r>
            <a:r>
              <a:rPr lang="en-US" sz="4000" baseline="30000" dirty="0"/>
              <a:t>" : "Peter",</a:t>
            </a:r>
          </a:p>
          <a:p>
            <a:r>
              <a:rPr lang="cs-CZ" sz="4000" baseline="30000" dirty="0"/>
              <a:t>              "</a:t>
            </a:r>
            <a:r>
              <a:rPr lang="cs-CZ" sz="4000" baseline="30000" dirty="0" err="1"/>
              <a:t>user_lastname</a:t>
            </a:r>
            <a:r>
              <a:rPr lang="cs-CZ" sz="4000" baseline="30000" dirty="0"/>
              <a:t>" : "Pan",</a:t>
            </a:r>
          </a:p>
          <a:p>
            <a:r>
              <a:rPr lang="da-DK" sz="4000" baseline="30000" dirty="0"/>
              <a:t>              "</a:t>
            </a:r>
            <a:r>
              <a:rPr lang="da-DK" sz="4000" baseline="30000" dirty="0" err="1"/>
              <a:t>has_card</a:t>
            </a:r>
            <a:r>
              <a:rPr lang="da-DK" sz="4000" baseline="30000" dirty="0"/>
              <a:t>" : false</a:t>
            </a:r>
          </a:p>
          <a:p>
            <a:r>
              <a:rPr lang="da-DK" sz="4000" baseline="30000" dirty="0"/>
              <a:t>} }</a:t>
            </a:r>
            <a:endParaRPr lang="en-US" sz="4000" dirty="0"/>
          </a:p>
        </p:txBody>
      </p:sp>
    </p:spTree>
    <p:extLst>
      <p:ext uri="{BB962C8B-B14F-4D97-AF65-F5344CB8AC3E}">
        <p14:creationId xmlns:p14="http://schemas.microsoft.com/office/powerpoint/2010/main" val="114612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 tree evaluation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conversation_start</a:t>
            </a:r>
            <a:endParaRPr lang="en-US" dirty="0"/>
          </a:p>
          <a:p>
            <a:r>
              <a:rPr lang="en-US" dirty="0" smtClean="0"/>
              <a:t> </a:t>
            </a:r>
            <a:r>
              <a:rPr lang="en-US" i="1" dirty="0" smtClean="0"/>
              <a:t>contextual node</a:t>
            </a:r>
            <a:r>
              <a:rPr lang="en-US" dirty="0" smtClean="0"/>
              <a:t> – the node to start dialog evaluation at after the user’s next turn</a:t>
            </a:r>
          </a:p>
          <a:p>
            <a:r>
              <a:rPr lang="en-US" dirty="0" smtClean="0"/>
              <a:t>Evaluation looks top to bottom at a level to match the entry conditions for a node</a:t>
            </a:r>
          </a:p>
          <a:p>
            <a:pPr lvl="1"/>
            <a:r>
              <a:rPr lang="en-US" dirty="0" smtClean="0"/>
              <a:t>Stage 1: child </a:t>
            </a:r>
            <a:r>
              <a:rPr lang="en-US" dirty="0"/>
              <a:t>nodes of the contextual </a:t>
            </a:r>
            <a:r>
              <a:rPr lang="en-US" dirty="0" smtClean="0"/>
              <a:t>node are </a:t>
            </a:r>
          </a:p>
          <a:p>
            <a:pPr lvl="1"/>
            <a:r>
              <a:rPr lang="en-US" dirty="0" smtClean="0"/>
              <a:t>Stage 2: top </a:t>
            </a:r>
            <a:r>
              <a:rPr lang="en-US" dirty="0"/>
              <a:t>level of dialog nodes</a:t>
            </a:r>
            <a:r>
              <a:rPr lang="en-US" dirty="0" smtClean="0"/>
              <a:t>.</a:t>
            </a:r>
          </a:p>
          <a:p>
            <a:r>
              <a:rPr lang="en-US" dirty="0" smtClean="0"/>
              <a:t>Top level should contain an “</a:t>
            </a:r>
            <a:r>
              <a:rPr lang="en-US" dirty="0" err="1" smtClean="0"/>
              <a:t>anything_else</a:t>
            </a:r>
            <a:r>
              <a:rPr lang="en-US" dirty="0" smtClean="0"/>
              <a:t>” </a:t>
            </a:r>
          </a:p>
          <a:p>
            <a:r>
              <a:rPr lang="en-US" dirty="0" smtClean="0"/>
              <a:t>contextual node for next round = first child node of matching node if non-leaf; otherwise the </a:t>
            </a:r>
            <a:r>
              <a:rPr lang="en-US" dirty="0" err="1" smtClean="0"/>
              <a:t>conversation_starts</a:t>
            </a:r>
            <a:r>
              <a:rPr lang="en-US" dirty="0" smtClean="0"/>
              <a:t> node</a:t>
            </a:r>
          </a:p>
          <a:p>
            <a:endParaRPr lang="en-US" dirty="0"/>
          </a:p>
        </p:txBody>
      </p:sp>
    </p:spTree>
    <p:extLst>
      <p:ext uri="{BB962C8B-B14F-4D97-AF65-F5344CB8AC3E}">
        <p14:creationId xmlns:p14="http://schemas.microsoft.com/office/powerpoint/2010/main" val="2377916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 node</a:t>
            </a:r>
            <a:endParaRPr lang="en-US" dirty="0"/>
          </a:p>
        </p:txBody>
      </p:sp>
      <p:pic>
        <p:nvPicPr>
          <p:cNvPr id="5" name="Picture 4" descr="Screen Shot 2017-01-31 at 11.41.3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155" y="1784527"/>
            <a:ext cx="5754511" cy="4349444"/>
          </a:xfrm>
          <a:prstGeom prst="rect">
            <a:avLst/>
          </a:prstGeom>
        </p:spPr>
      </p:pic>
    </p:spTree>
    <p:extLst>
      <p:ext uri="{BB962C8B-B14F-4D97-AF65-F5344CB8AC3E}">
        <p14:creationId xmlns:p14="http://schemas.microsoft.com/office/powerpoint/2010/main" val="2428856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855133"/>
          </a:xfrm>
        </p:spPr>
        <p:txBody>
          <a:bodyPr>
            <a:normAutofit fontScale="85000" lnSpcReduction="20000"/>
          </a:bodyPr>
          <a:lstStyle/>
          <a:p>
            <a:r>
              <a:rPr lang="en-US" dirty="0" smtClean="0"/>
              <a:t>Changes the flow of dialog</a:t>
            </a:r>
          </a:p>
          <a:p>
            <a:r>
              <a:rPr lang="en-US" dirty="0" smtClean="0"/>
              <a:t>Allows you to reuse common dialog sub-trees</a:t>
            </a:r>
            <a:endParaRPr lang="en-US" dirty="0"/>
          </a:p>
          <a:p>
            <a:endParaRPr lang="en-US" dirty="0" smtClean="0"/>
          </a:p>
          <a:p>
            <a:endParaRPr lang="en-US" dirty="0"/>
          </a:p>
        </p:txBody>
      </p:sp>
      <p:pic>
        <p:nvPicPr>
          <p:cNvPr id="4" name="Picture 3" descr="Screen Shot 2017-01-31 at 11.44.5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8544" y="272697"/>
            <a:ext cx="3517900" cy="1388645"/>
          </a:xfrm>
          <a:prstGeom prst="rect">
            <a:avLst/>
          </a:prstGeom>
        </p:spPr>
      </p:pic>
      <p:pic>
        <p:nvPicPr>
          <p:cNvPr id="5" name="Picture 4" descr="Screen Shot 2017-01-31 at 11.49.2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377" y="2737556"/>
            <a:ext cx="5627511" cy="3147438"/>
          </a:xfrm>
          <a:prstGeom prst="rect">
            <a:avLst/>
          </a:prstGeom>
        </p:spPr>
      </p:pic>
    </p:spTree>
    <p:extLst>
      <p:ext uri="{BB962C8B-B14F-4D97-AF65-F5344CB8AC3E}">
        <p14:creationId xmlns:p14="http://schemas.microsoft.com/office/powerpoint/2010/main" val="4104498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157</TotalTime>
  <Words>300</Words>
  <Application>Microsoft Macintosh PowerPoint</Application>
  <PresentationFormat>On-screen Show (4:3)</PresentationFormat>
  <Paragraphs>76</Paragraphs>
  <Slides>7</Slides>
  <Notes>3</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Conversation Tutorial</vt:lpstr>
      <vt:lpstr>Conversation</vt:lpstr>
      <vt:lpstr>#context</vt:lpstr>
      <vt:lpstr>Example context</vt:lpstr>
      <vt:lpstr>Dialog tree evaluation</vt:lpstr>
      <vt:lpstr>Dialog node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April</dc:creator>
  <cp:lastModifiedBy>April</cp:lastModifiedBy>
  <cp:revision>8</cp:revision>
  <dcterms:created xsi:type="dcterms:W3CDTF">2017-01-31T17:23:48Z</dcterms:created>
  <dcterms:modified xsi:type="dcterms:W3CDTF">2017-01-31T20:01:40Z</dcterms:modified>
</cp:coreProperties>
</file>