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24"/>
  </p:notesMasterIdLst>
  <p:sldIdLst>
    <p:sldId id="258" r:id="rId2"/>
    <p:sldId id="260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71" r:id="rId11"/>
    <p:sldId id="266" r:id="rId12"/>
    <p:sldId id="267" r:id="rId13"/>
    <p:sldId id="268" r:id="rId14"/>
    <p:sldId id="272" r:id="rId15"/>
    <p:sldId id="273" r:id="rId16"/>
    <p:sldId id="269" r:id="rId17"/>
    <p:sldId id="274" r:id="rId18"/>
    <p:sldId id="275" r:id="rId19"/>
    <p:sldId id="276" r:id="rId20"/>
    <p:sldId id="277" r:id="rId21"/>
    <p:sldId id="278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5E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7ACB3-BD66-4ECC-AD9A-708936112044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A4F3B-6DAF-4E66-8E9E-F1B32B37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44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C810C30-5B86-4E87-A840-36B886CE7419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B0387EB-FE91-4C59-AE9A-B8E6F440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8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6F10-0C20-4592-9E05-597B86E10695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87EB-FE91-4C59-AE9A-B8E6F440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9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C9C4CEC-E0CD-4360-A6B1-BD2C49681E7D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B0387EB-FE91-4C59-AE9A-B8E6F440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5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003A-6059-45B5-9C1A-E520638FAC86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87EB-FE91-4C59-AE9A-B8E6F440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3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A5650DE-80E8-4DE0-9745-3F5237449668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B0387EB-FE91-4C59-AE9A-B8E6F440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6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460B216-7734-4911-B8A0-1FB2462083FD}" type="datetime1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B0387EB-FE91-4C59-AE9A-B8E6F440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7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5483FA1-20F4-459A-847F-43FFAB3FEC51}" type="datetime1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B0387EB-FE91-4C59-AE9A-B8E6F440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5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F532-2242-4362-ADA8-B382E90CB400}" type="datetime1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87EB-FE91-4C59-AE9A-B8E6F440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8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9317007-7467-4977-A8EC-7825A1273105}" type="datetime1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B0387EB-FE91-4C59-AE9A-B8E6F440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3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A3D5-494F-48AA-A94A-D4393ECC4DF0}" type="datetime1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87EB-FE91-4C59-AE9A-B8E6F440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5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7090AC4-E7D2-406E-9717-1D0FE752B87F}" type="datetime1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CB0387EB-FE91-4C59-AE9A-B8E6F440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7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32C22-1639-4F7C-8FB3-181D935740A4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387EB-FE91-4C59-AE9A-B8E6F440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1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tomologytoday.org/2019/11/14/explore-st-louis-things-to-see-and-do-in-st-louis-during-entomology-2019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67736-35CF-4E92-AA74-0A01F430BE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to Open a New Chinese Restaurant in St. Louis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F49D2D-D6DD-4333-82AC-7F8909055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Capstone Project - The Battle of the Neighborhoods</a:t>
            </a:r>
          </a:p>
          <a:p>
            <a:endParaRPr lang="en-US" dirty="0"/>
          </a:p>
          <a:p>
            <a:r>
              <a:rPr lang="en-US" dirty="0"/>
              <a:t>Han Zhang</a:t>
            </a:r>
          </a:p>
          <a:p>
            <a:fld id="{350A6412-E21E-417E-916F-46836A1C1FD2}" type="datetime1">
              <a:rPr lang="en-US"/>
              <a:t>6/14/2020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225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41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43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3F5C83-9CC2-4B0B-BBDC-8C8C84DB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593" y="267153"/>
            <a:ext cx="9360000" cy="1230570"/>
          </a:xfrm>
        </p:spPr>
        <p:txBody>
          <a:bodyPr anchor="t">
            <a:normAutofit/>
          </a:bodyPr>
          <a:lstStyle/>
          <a:p>
            <a:pPr marL="742950" indent="-742950" algn="l">
              <a:buFont typeface="+mj-lt"/>
              <a:buAutoNum type="arabicPeriod" startAt="5"/>
            </a:pPr>
            <a:r>
              <a:rPr lang="en-US" sz="3600" dirty="0">
                <a:solidFill>
                  <a:schemeClr val="accent1"/>
                </a:solidFill>
              </a:rPr>
              <a:t>Results and Discussion</a:t>
            </a: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21E36-713C-478F-B019-9A014994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8339" y="1755351"/>
            <a:ext cx="9565841" cy="1213991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Visualize the population of each neighborhoods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76876-40AC-4A61-965E-58F0449A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81838" y="6492259"/>
            <a:ext cx="1080000" cy="320040"/>
          </a:xfrm>
        </p:spPr>
        <p:txBody>
          <a:bodyPr/>
          <a:lstStyle/>
          <a:p>
            <a:fld id="{0980BA7A-7FD5-49EB-9C19-CE83B07EF031}" type="slidenum">
              <a:rPr lang="en-US" smtClean="0"/>
              <a:t>10</a:t>
            </a:fld>
            <a:endParaRPr 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94993F8-A1E8-4D0A-99C1-C01923C39AF5}"/>
              </a:ext>
            </a:extLst>
          </p:cNvPr>
          <p:cNvSpPr txBox="1"/>
          <p:nvPr/>
        </p:nvSpPr>
        <p:spPr>
          <a:xfrm>
            <a:off x="2484593" y="1081548"/>
            <a:ext cx="9579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spc="-15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Explore the neighborhoods in St. Louis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678960-DC16-4DFE-8D7C-5ED673E5B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466" y="2228850"/>
            <a:ext cx="5760000" cy="452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14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41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43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3F5C83-9CC2-4B0B-BBDC-8C8C84DB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593" y="267153"/>
            <a:ext cx="9360000" cy="1230570"/>
          </a:xfrm>
        </p:spPr>
        <p:txBody>
          <a:bodyPr anchor="t">
            <a:normAutofit/>
          </a:bodyPr>
          <a:lstStyle/>
          <a:p>
            <a:pPr marL="742950" indent="-742950" algn="l">
              <a:buFont typeface="+mj-lt"/>
              <a:buAutoNum type="arabicPeriod" startAt="5"/>
            </a:pPr>
            <a:r>
              <a:rPr lang="en-US" sz="3600" dirty="0">
                <a:solidFill>
                  <a:schemeClr val="accent1"/>
                </a:solidFill>
              </a:rPr>
              <a:t>Results and Discussion</a:t>
            </a: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21E36-713C-478F-B019-9A014994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8340" y="1755351"/>
            <a:ext cx="9360000" cy="987849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Using </a:t>
            </a:r>
            <a:r>
              <a:rPr lang="en-US" sz="2000" b="1" dirty="0" err="1"/>
              <a:t>Foursqure</a:t>
            </a:r>
            <a:r>
              <a:rPr lang="en-US" sz="2000" b="1" dirty="0"/>
              <a:t> API to get the venues of each neighborhoods and group them by neighborhood.</a:t>
            </a:r>
          </a:p>
          <a:p>
            <a:pPr>
              <a:buFont typeface="Rockwell" panose="02060603020205020403" pitchFamily="18" charset="0"/>
              <a:buChar char="­"/>
            </a:pPr>
            <a:endParaRPr lang="en-US" sz="2000" b="1" dirty="0"/>
          </a:p>
          <a:p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76876-40AC-4A61-965E-58F0449A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81838" y="6492259"/>
            <a:ext cx="1080000" cy="320040"/>
          </a:xfrm>
        </p:spPr>
        <p:txBody>
          <a:bodyPr/>
          <a:lstStyle/>
          <a:p>
            <a:fld id="{0980BA7A-7FD5-49EB-9C19-CE83B07EF031}" type="slidenum">
              <a:rPr lang="en-US" smtClean="0"/>
              <a:t>11</a:t>
            </a:fld>
            <a:endParaRPr 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149F422-F0C7-4ED9-995F-26FA5F05BBC9}"/>
              </a:ext>
            </a:extLst>
          </p:cNvPr>
          <p:cNvSpPr txBox="1"/>
          <p:nvPr/>
        </p:nvSpPr>
        <p:spPr>
          <a:xfrm>
            <a:off x="2484593" y="1081548"/>
            <a:ext cx="9579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spc="-15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Explore the venues of all the neighborhoods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1A2307-6FF8-4989-9D7F-A957E847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241" y="2882159"/>
            <a:ext cx="9000000" cy="15509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4EF5B2-8773-471E-B9E0-EDDC693D1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250" y="4683103"/>
            <a:ext cx="7200000" cy="18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96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41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43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3F5C83-9CC2-4B0B-BBDC-8C8C84DB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593" y="267153"/>
            <a:ext cx="9360000" cy="1230570"/>
          </a:xfrm>
        </p:spPr>
        <p:txBody>
          <a:bodyPr anchor="t">
            <a:normAutofit/>
          </a:bodyPr>
          <a:lstStyle/>
          <a:p>
            <a:pPr marL="742950" indent="-742950" algn="l">
              <a:buFont typeface="+mj-lt"/>
              <a:buAutoNum type="arabicPeriod" startAt="5"/>
            </a:pPr>
            <a:r>
              <a:rPr lang="en-US" sz="3600" dirty="0">
                <a:solidFill>
                  <a:schemeClr val="accent1"/>
                </a:solidFill>
              </a:rPr>
              <a:t>Results and Discussion</a:t>
            </a: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21E36-713C-478F-B019-9A014994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8340" y="1755351"/>
            <a:ext cx="9360000" cy="4680000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Filter the stores in the overall venues with mean frequencies and the summation of frequencies.</a:t>
            </a:r>
          </a:p>
          <a:p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76876-40AC-4A61-965E-58F0449A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81838" y="6492259"/>
            <a:ext cx="1080000" cy="320040"/>
          </a:xfrm>
        </p:spPr>
        <p:txBody>
          <a:bodyPr/>
          <a:lstStyle/>
          <a:p>
            <a:fld id="{0980BA7A-7FD5-49EB-9C19-CE83B07EF031}" type="slidenum">
              <a:rPr lang="en-US" smtClean="0"/>
              <a:t>12</a:t>
            </a:fld>
            <a:endParaRPr 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CDAB598-393B-45B0-B084-A596D773C329}"/>
              </a:ext>
            </a:extLst>
          </p:cNvPr>
          <p:cNvSpPr txBox="1"/>
          <p:nvPr/>
        </p:nvSpPr>
        <p:spPr>
          <a:xfrm>
            <a:off x="2484593" y="1081548"/>
            <a:ext cx="9579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spc="-15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Explore the shops in all venues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A3DD17-DD5B-4053-AB01-925F269B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4" y="2842466"/>
            <a:ext cx="12192000" cy="379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2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41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43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3F5C83-9CC2-4B0B-BBDC-8C8C84DB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593" y="267153"/>
            <a:ext cx="9360000" cy="1230570"/>
          </a:xfrm>
        </p:spPr>
        <p:txBody>
          <a:bodyPr anchor="t">
            <a:normAutofit/>
          </a:bodyPr>
          <a:lstStyle/>
          <a:p>
            <a:pPr marL="742950" indent="-742950" algn="l">
              <a:buFont typeface="+mj-lt"/>
              <a:buAutoNum type="arabicPeriod" startAt="5"/>
            </a:pPr>
            <a:r>
              <a:rPr lang="en-US" sz="3600" dirty="0">
                <a:solidFill>
                  <a:schemeClr val="accent1"/>
                </a:solidFill>
              </a:rPr>
              <a:t>Results and Discussion</a:t>
            </a: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21E36-713C-478F-B019-9A014994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8340" y="1755352"/>
            <a:ext cx="9360000" cy="889526"/>
          </a:xfrm>
        </p:spPr>
        <p:txBody>
          <a:bodyPr anchor="t">
            <a:normAutofit fontScale="92500"/>
          </a:bodyPr>
          <a:lstStyle/>
          <a:p>
            <a:r>
              <a:rPr lang="en-US" sz="2000" b="1" dirty="0"/>
              <a:t>Scatter plot to show the relation between shop frequency and population.</a:t>
            </a:r>
          </a:p>
          <a:p>
            <a:r>
              <a:rPr lang="en-US" sz="2000" b="1" dirty="0"/>
              <a:t>The mean shop frequency is 14.6%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76876-40AC-4A61-965E-58F0449A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81838" y="6492259"/>
            <a:ext cx="1080000" cy="320040"/>
          </a:xfrm>
        </p:spPr>
        <p:txBody>
          <a:bodyPr/>
          <a:lstStyle/>
          <a:p>
            <a:fld id="{0980BA7A-7FD5-49EB-9C19-CE83B07EF031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1A77B0-DDCC-4FB7-8B8D-EEB89F1B1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239" y="3326888"/>
            <a:ext cx="1533525" cy="1476375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A2EBD19B-28F2-4DB8-BFFB-0783241F827D}"/>
              </a:ext>
            </a:extLst>
          </p:cNvPr>
          <p:cNvSpPr txBox="1"/>
          <p:nvPr/>
        </p:nvSpPr>
        <p:spPr>
          <a:xfrm>
            <a:off x="2484593" y="1081548"/>
            <a:ext cx="9579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spc="-15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Explore shop frequency with population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DE460F-0EEB-4C96-AF05-3E9CA99B0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400" y="2640799"/>
            <a:ext cx="6480000" cy="41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01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41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43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3F5C83-9CC2-4B0B-BBDC-8C8C84DB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593" y="267153"/>
            <a:ext cx="9360000" cy="1230570"/>
          </a:xfrm>
        </p:spPr>
        <p:txBody>
          <a:bodyPr anchor="t">
            <a:normAutofit/>
          </a:bodyPr>
          <a:lstStyle/>
          <a:p>
            <a:pPr marL="742950" indent="-742950" algn="l">
              <a:buFont typeface="+mj-lt"/>
              <a:buAutoNum type="arabicPeriod" startAt="5"/>
            </a:pPr>
            <a:r>
              <a:rPr lang="en-US" sz="3600" dirty="0">
                <a:solidFill>
                  <a:schemeClr val="accent1"/>
                </a:solidFill>
              </a:rPr>
              <a:t>Results and Discussion</a:t>
            </a: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21E36-713C-478F-B019-9A014994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8340" y="1755351"/>
            <a:ext cx="9360000" cy="4680000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Filter the restaurants in the overall venues with mean frequencies and the summation of frequencies.</a:t>
            </a:r>
          </a:p>
          <a:p>
            <a:r>
              <a:rPr lang="en-US" sz="2000" b="1" dirty="0"/>
              <a:t>Total 26 types of restaurants in St. Louis</a:t>
            </a:r>
          </a:p>
          <a:p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76876-40AC-4A61-965E-58F0449A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81838" y="6492259"/>
            <a:ext cx="1080000" cy="320040"/>
          </a:xfrm>
        </p:spPr>
        <p:txBody>
          <a:bodyPr/>
          <a:lstStyle/>
          <a:p>
            <a:fld id="{0980BA7A-7FD5-49EB-9C19-CE83B07EF031}" type="slidenum">
              <a:rPr lang="en-US" smtClean="0"/>
              <a:t>14</a:t>
            </a:fld>
            <a:endParaRPr 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CDAB598-393B-45B0-B084-A596D773C329}"/>
              </a:ext>
            </a:extLst>
          </p:cNvPr>
          <p:cNvSpPr txBox="1"/>
          <p:nvPr/>
        </p:nvSpPr>
        <p:spPr>
          <a:xfrm>
            <a:off x="2484593" y="1081548"/>
            <a:ext cx="9579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spc="-15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Explore the restaurants in St. Louis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7EDC77-C7D6-4C56-AF97-3887ADAD9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3437980"/>
            <a:ext cx="12192000" cy="297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66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41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43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3F5C83-9CC2-4B0B-BBDC-8C8C84DB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593" y="267153"/>
            <a:ext cx="9360000" cy="1230570"/>
          </a:xfrm>
        </p:spPr>
        <p:txBody>
          <a:bodyPr anchor="t">
            <a:normAutofit/>
          </a:bodyPr>
          <a:lstStyle/>
          <a:p>
            <a:pPr marL="742950" indent="-742950" algn="l">
              <a:buFont typeface="+mj-lt"/>
              <a:buAutoNum type="arabicPeriod" startAt="5"/>
            </a:pPr>
            <a:r>
              <a:rPr lang="en-US" sz="3600" dirty="0">
                <a:solidFill>
                  <a:schemeClr val="accent1"/>
                </a:solidFill>
              </a:rPr>
              <a:t>Results and Discussion</a:t>
            </a: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21E36-713C-478F-B019-9A014994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8340" y="1499714"/>
            <a:ext cx="9360000" cy="1080655"/>
          </a:xfrm>
        </p:spPr>
        <p:txBody>
          <a:bodyPr anchor="t">
            <a:normAutofit fontScale="85000" lnSpcReduction="10000"/>
          </a:bodyPr>
          <a:lstStyle/>
          <a:p>
            <a:r>
              <a:rPr lang="en-US" sz="2000" b="1" dirty="0"/>
              <a:t>Bubble chart to show the relation among restaurant frequency, shop frequency and population.</a:t>
            </a:r>
          </a:p>
          <a:p>
            <a:r>
              <a:rPr lang="en-US" sz="2000" b="1" dirty="0"/>
              <a:t>The mean shop frequency is 16.1%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76876-40AC-4A61-965E-58F0449A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81838" y="6492259"/>
            <a:ext cx="1080000" cy="320040"/>
          </a:xfrm>
        </p:spPr>
        <p:txBody>
          <a:bodyPr/>
          <a:lstStyle/>
          <a:p>
            <a:fld id="{0980BA7A-7FD5-49EB-9C19-CE83B07EF031}" type="slidenum">
              <a:rPr lang="en-US" smtClean="0"/>
              <a:t>15</a:t>
            </a:fld>
            <a:endParaRPr 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2EBD19B-28F2-4DB8-BFFB-0783241F827D}"/>
              </a:ext>
            </a:extLst>
          </p:cNvPr>
          <p:cNvSpPr txBox="1"/>
          <p:nvPr/>
        </p:nvSpPr>
        <p:spPr>
          <a:xfrm>
            <a:off x="2484593" y="1081548"/>
            <a:ext cx="9579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spc="-15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Explore restaurant frequency with population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9A77CC-4B23-4C57-BADE-366A42E37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776" y="3506045"/>
            <a:ext cx="1800000" cy="17462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0553E7-8C56-4E51-BCD9-3C5BEA841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51" y="2553557"/>
            <a:ext cx="6480000" cy="425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48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41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43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3F5C83-9CC2-4B0B-BBDC-8C8C84DB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593" y="267153"/>
            <a:ext cx="9360000" cy="1230570"/>
          </a:xfrm>
        </p:spPr>
        <p:txBody>
          <a:bodyPr anchor="t">
            <a:normAutofit/>
          </a:bodyPr>
          <a:lstStyle/>
          <a:p>
            <a:pPr marL="742950" indent="-742950" algn="l">
              <a:buFont typeface="+mj-lt"/>
              <a:buAutoNum type="arabicPeriod" startAt="5"/>
            </a:pPr>
            <a:r>
              <a:rPr lang="en-US" sz="3600" dirty="0">
                <a:solidFill>
                  <a:schemeClr val="accent1"/>
                </a:solidFill>
              </a:rPr>
              <a:t>Results and Discussion</a:t>
            </a: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21E36-713C-478F-B019-9A014994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8340" y="1755351"/>
            <a:ext cx="9360000" cy="540268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List most 10 common venues of the restaurants</a:t>
            </a:r>
          </a:p>
          <a:p>
            <a:pPr>
              <a:buFont typeface="Rockwell" panose="02060603020205020403" pitchFamily="18" charset="0"/>
              <a:buChar char="­"/>
            </a:pPr>
            <a:endParaRPr lang="en-US" sz="2000" b="1" dirty="0"/>
          </a:p>
          <a:p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76876-40AC-4A61-965E-58F0449A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81838" y="6492259"/>
            <a:ext cx="1080000" cy="320040"/>
          </a:xfrm>
        </p:spPr>
        <p:txBody>
          <a:bodyPr/>
          <a:lstStyle/>
          <a:p>
            <a:fld id="{0980BA7A-7FD5-49EB-9C19-CE83B07EF031}" type="slidenum">
              <a:rPr lang="en-US" smtClean="0"/>
              <a:t>16</a:t>
            </a:fld>
            <a:endParaRPr 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E4F96E2-B6AC-4700-AB52-84DD503AC029}"/>
              </a:ext>
            </a:extLst>
          </p:cNvPr>
          <p:cNvSpPr txBox="1"/>
          <p:nvPr/>
        </p:nvSpPr>
        <p:spPr>
          <a:xfrm>
            <a:off x="2484593" y="1081548"/>
            <a:ext cx="9579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spc="-15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Cluster the neighborhoods by restaurant venues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D979EF-14C8-4884-B85B-E8EFF4E34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3237634"/>
            <a:ext cx="12192000" cy="215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58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41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43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3F5C83-9CC2-4B0B-BBDC-8C8C84DB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593" y="267153"/>
            <a:ext cx="9360000" cy="1230570"/>
          </a:xfrm>
        </p:spPr>
        <p:txBody>
          <a:bodyPr anchor="t">
            <a:normAutofit/>
          </a:bodyPr>
          <a:lstStyle/>
          <a:p>
            <a:pPr marL="742950" indent="-742950" algn="l">
              <a:buFont typeface="+mj-lt"/>
              <a:buAutoNum type="arabicPeriod" startAt="5"/>
            </a:pPr>
            <a:r>
              <a:rPr lang="en-US" sz="3600" dirty="0">
                <a:solidFill>
                  <a:schemeClr val="accent1"/>
                </a:solidFill>
              </a:rPr>
              <a:t>Results and Discussion</a:t>
            </a: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21E36-713C-478F-B019-9A014994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8340" y="1755351"/>
            <a:ext cx="9360000" cy="540268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Cluster the neighborhoods by restaurant in 5 groups</a:t>
            </a:r>
          </a:p>
          <a:p>
            <a:pPr>
              <a:buFont typeface="Rockwell" panose="02060603020205020403" pitchFamily="18" charset="0"/>
              <a:buChar char="­"/>
            </a:pPr>
            <a:endParaRPr lang="en-US" sz="2000" b="1" dirty="0"/>
          </a:p>
          <a:p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76876-40AC-4A61-965E-58F0449A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81838" y="6492259"/>
            <a:ext cx="1080000" cy="320040"/>
          </a:xfrm>
        </p:spPr>
        <p:txBody>
          <a:bodyPr/>
          <a:lstStyle/>
          <a:p>
            <a:fld id="{0980BA7A-7FD5-49EB-9C19-CE83B07EF031}" type="slidenum">
              <a:rPr lang="en-US" smtClean="0"/>
              <a:t>17</a:t>
            </a:fld>
            <a:endParaRPr 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E4F96E2-B6AC-4700-AB52-84DD503AC029}"/>
              </a:ext>
            </a:extLst>
          </p:cNvPr>
          <p:cNvSpPr txBox="1"/>
          <p:nvPr/>
        </p:nvSpPr>
        <p:spPr>
          <a:xfrm>
            <a:off x="2484593" y="1081548"/>
            <a:ext cx="9579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spc="-15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Cluster the neighborhoods by restaurant venues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AD746C-E7A7-42B3-8A70-132597F03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412" y="2364507"/>
            <a:ext cx="7200000" cy="404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51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41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43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3F5C83-9CC2-4B0B-BBDC-8C8C84DB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593" y="267153"/>
            <a:ext cx="9360000" cy="1230570"/>
          </a:xfrm>
        </p:spPr>
        <p:txBody>
          <a:bodyPr anchor="t">
            <a:normAutofit/>
          </a:bodyPr>
          <a:lstStyle/>
          <a:p>
            <a:pPr marL="742950" indent="-742950" algn="l">
              <a:buFont typeface="+mj-lt"/>
              <a:buAutoNum type="arabicPeriod" startAt="5"/>
            </a:pPr>
            <a:r>
              <a:rPr lang="en-US" sz="3600" dirty="0">
                <a:solidFill>
                  <a:schemeClr val="accent1"/>
                </a:solidFill>
              </a:rPr>
              <a:t>Results and Discussion</a:t>
            </a: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21E36-713C-478F-B019-9A014994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8340" y="1755351"/>
            <a:ext cx="9360000" cy="540268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Cluster 1</a:t>
            </a:r>
          </a:p>
          <a:p>
            <a:pPr>
              <a:buFont typeface="Rockwell" panose="02060603020205020403" pitchFamily="18" charset="0"/>
              <a:buChar char="­"/>
            </a:pPr>
            <a:endParaRPr lang="en-US" sz="2000" b="1" dirty="0"/>
          </a:p>
          <a:p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76876-40AC-4A61-965E-58F0449A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81838" y="6492259"/>
            <a:ext cx="1080000" cy="320040"/>
          </a:xfrm>
        </p:spPr>
        <p:txBody>
          <a:bodyPr/>
          <a:lstStyle/>
          <a:p>
            <a:fld id="{0980BA7A-7FD5-49EB-9C19-CE83B07EF031}" type="slidenum">
              <a:rPr lang="en-US" smtClean="0"/>
              <a:t>18</a:t>
            </a:fld>
            <a:endParaRPr 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E4F96E2-B6AC-4700-AB52-84DD503AC029}"/>
              </a:ext>
            </a:extLst>
          </p:cNvPr>
          <p:cNvSpPr txBox="1"/>
          <p:nvPr/>
        </p:nvSpPr>
        <p:spPr>
          <a:xfrm>
            <a:off x="2484593" y="1081548"/>
            <a:ext cx="9579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spc="-15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Comprehensively analyze the restaurant information with shops in each cluster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A52398-CE04-4E02-9850-45D65E661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4" y="2218283"/>
            <a:ext cx="12192000" cy="841408"/>
          </a:xfrm>
          <a:prstGeom prst="rect">
            <a:avLst/>
          </a:prstGeom>
        </p:spPr>
      </p:pic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E24074E2-5AE6-4FB3-BF63-0248EFB19F93}"/>
              </a:ext>
            </a:extLst>
          </p:cNvPr>
          <p:cNvSpPr txBox="1">
            <a:spLocks/>
          </p:cNvSpPr>
          <p:nvPr/>
        </p:nvSpPr>
        <p:spPr>
          <a:xfrm>
            <a:off x="2483006" y="3016579"/>
            <a:ext cx="9360000" cy="1183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Cluster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43 neighborhoods</a:t>
            </a:r>
          </a:p>
          <a:p>
            <a:pPr>
              <a:buFont typeface="Rockwell" panose="02060603020205020403" pitchFamily="18" charset="0"/>
              <a:buChar char="­"/>
            </a:pPr>
            <a:endParaRPr lang="en-US" sz="2000" b="1" dirty="0"/>
          </a:p>
          <a:p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F8A625-575E-4886-BB15-900348856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63" y="4199636"/>
            <a:ext cx="12192000" cy="203766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5DC0CA6-2213-4440-AB35-48B8BA25360F}"/>
              </a:ext>
            </a:extLst>
          </p:cNvPr>
          <p:cNvSpPr/>
          <p:nvPr/>
        </p:nvSpPr>
        <p:spPr>
          <a:xfrm>
            <a:off x="14288" y="4581832"/>
            <a:ext cx="12049893" cy="32990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8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41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43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3F5C83-9CC2-4B0B-BBDC-8C8C84DB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593" y="267153"/>
            <a:ext cx="9360000" cy="1230570"/>
          </a:xfrm>
        </p:spPr>
        <p:txBody>
          <a:bodyPr anchor="t">
            <a:normAutofit/>
          </a:bodyPr>
          <a:lstStyle/>
          <a:p>
            <a:pPr marL="742950" indent="-742950" algn="l">
              <a:buFont typeface="+mj-lt"/>
              <a:buAutoNum type="arabicPeriod" startAt="5"/>
            </a:pPr>
            <a:r>
              <a:rPr lang="en-US" sz="3600" dirty="0">
                <a:solidFill>
                  <a:schemeClr val="accent1"/>
                </a:solidFill>
              </a:rPr>
              <a:t>Results and Discussion</a:t>
            </a: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21E36-713C-478F-B019-9A014994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8340" y="1755350"/>
            <a:ext cx="9360000" cy="998281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Cluster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Filter with shop and population larger than mean value</a:t>
            </a:r>
          </a:p>
          <a:p>
            <a:pPr>
              <a:buFont typeface="Rockwell" panose="02060603020205020403" pitchFamily="18" charset="0"/>
              <a:buChar char="­"/>
            </a:pPr>
            <a:endParaRPr lang="en-US" sz="2000" b="1" dirty="0"/>
          </a:p>
          <a:p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76876-40AC-4A61-965E-58F0449A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81838" y="6492259"/>
            <a:ext cx="1080000" cy="320040"/>
          </a:xfrm>
        </p:spPr>
        <p:txBody>
          <a:bodyPr/>
          <a:lstStyle/>
          <a:p>
            <a:fld id="{0980BA7A-7FD5-49EB-9C19-CE83B07EF031}" type="slidenum">
              <a:rPr lang="en-US" smtClean="0"/>
              <a:t>19</a:t>
            </a:fld>
            <a:endParaRPr 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E4F96E2-B6AC-4700-AB52-84DD503AC029}"/>
              </a:ext>
            </a:extLst>
          </p:cNvPr>
          <p:cNvSpPr txBox="1"/>
          <p:nvPr/>
        </p:nvSpPr>
        <p:spPr>
          <a:xfrm>
            <a:off x="2484593" y="1081548"/>
            <a:ext cx="9579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spc="-15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Comprehensively analyze the restaurant information with shops in each cluster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BA667C-B7A6-4971-BD77-982DA1EC0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" y="2708142"/>
            <a:ext cx="12192000" cy="3842017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81A2BF21-4BB3-4BF8-ADBB-CF783FB62BCE}"/>
              </a:ext>
            </a:extLst>
          </p:cNvPr>
          <p:cNvSpPr/>
          <p:nvPr/>
        </p:nvSpPr>
        <p:spPr>
          <a:xfrm>
            <a:off x="66290" y="3059095"/>
            <a:ext cx="12049893" cy="66564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C925D8-7290-497F-A546-01C5B114E68D}"/>
              </a:ext>
            </a:extLst>
          </p:cNvPr>
          <p:cNvSpPr/>
          <p:nvPr/>
        </p:nvSpPr>
        <p:spPr>
          <a:xfrm>
            <a:off x="71899" y="4429427"/>
            <a:ext cx="12049893" cy="32990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9100CAA-59B6-421F-952A-3C61C3E87E94}"/>
              </a:ext>
            </a:extLst>
          </p:cNvPr>
          <p:cNvSpPr/>
          <p:nvPr/>
        </p:nvSpPr>
        <p:spPr>
          <a:xfrm>
            <a:off x="73843" y="5112960"/>
            <a:ext cx="12049893" cy="32990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8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41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43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3F5C83-9CC2-4B0B-BBDC-8C8C84DB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593" y="267153"/>
            <a:ext cx="9360000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Outline</a:t>
            </a: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21E36-713C-478F-B019-9A014994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8340" y="1755351"/>
            <a:ext cx="9360000" cy="4680000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Objective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Data Acquisition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Methodology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Result and Discussion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Conclusions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76876-40AC-4A61-965E-58F0449A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81838" y="6492259"/>
            <a:ext cx="1080000" cy="320040"/>
          </a:xfrm>
        </p:spPr>
        <p:txBody>
          <a:bodyPr/>
          <a:lstStyle/>
          <a:p>
            <a:fld id="{0980BA7A-7FD5-49EB-9C19-CE83B07EF03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24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41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43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3F5C83-9CC2-4B0B-BBDC-8C8C84DB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593" y="267153"/>
            <a:ext cx="9360000" cy="1230570"/>
          </a:xfrm>
        </p:spPr>
        <p:txBody>
          <a:bodyPr anchor="t">
            <a:normAutofit/>
          </a:bodyPr>
          <a:lstStyle/>
          <a:p>
            <a:pPr marL="742950" indent="-742950" algn="l">
              <a:buFont typeface="+mj-lt"/>
              <a:buAutoNum type="arabicPeriod" startAt="5"/>
            </a:pPr>
            <a:r>
              <a:rPr lang="en-US" sz="3600" dirty="0">
                <a:solidFill>
                  <a:schemeClr val="accent1"/>
                </a:solidFill>
              </a:rPr>
              <a:t>Results and Discussion</a:t>
            </a: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21E36-713C-478F-B019-9A014994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8340" y="1755350"/>
            <a:ext cx="9360000" cy="998281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Cluster 3</a:t>
            </a:r>
          </a:p>
          <a:p>
            <a:pPr>
              <a:buFont typeface="Rockwell" panose="02060603020205020403" pitchFamily="18" charset="0"/>
              <a:buChar char="­"/>
            </a:pPr>
            <a:r>
              <a:rPr lang="en-US" sz="2000" b="1" dirty="0"/>
              <a:t>6 neighborhoods</a:t>
            </a:r>
          </a:p>
          <a:p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76876-40AC-4A61-965E-58F0449A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81838" y="6492259"/>
            <a:ext cx="1080000" cy="320040"/>
          </a:xfrm>
        </p:spPr>
        <p:txBody>
          <a:bodyPr/>
          <a:lstStyle/>
          <a:p>
            <a:fld id="{0980BA7A-7FD5-49EB-9C19-CE83B07EF031}" type="slidenum">
              <a:rPr lang="en-US" smtClean="0"/>
              <a:t>20</a:t>
            </a:fld>
            <a:endParaRPr 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E4F96E2-B6AC-4700-AB52-84DD503AC029}"/>
              </a:ext>
            </a:extLst>
          </p:cNvPr>
          <p:cNvSpPr txBox="1"/>
          <p:nvPr/>
        </p:nvSpPr>
        <p:spPr>
          <a:xfrm>
            <a:off x="2484593" y="1081548"/>
            <a:ext cx="9579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spc="-15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Comprehensively analyze the restaurant information with shops in each cluster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D4B6DD-12B1-4357-AFC5-12946D8E5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162" y="3377763"/>
            <a:ext cx="12192000" cy="2482766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3A688332-660D-4A25-AA81-BB2B3DEEC29A}"/>
              </a:ext>
            </a:extLst>
          </p:cNvPr>
          <p:cNvSpPr/>
          <p:nvPr/>
        </p:nvSpPr>
        <p:spPr>
          <a:xfrm>
            <a:off x="19152" y="3778989"/>
            <a:ext cx="12049893" cy="32990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47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41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43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3F5C83-9CC2-4B0B-BBDC-8C8C84DB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593" y="267153"/>
            <a:ext cx="9360000" cy="1230570"/>
          </a:xfrm>
        </p:spPr>
        <p:txBody>
          <a:bodyPr anchor="t">
            <a:normAutofit/>
          </a:bodyPr>
          <a:lstStyle/>
          <a:p>
            <a:pPr marL="742950" indent="-742950" algn="l">
              <a:buFont typeface="+mj-lt"/>
              <a:buAutoNum type="arabicPeriod" startAt="5"/>
            </a:pPr>
            <a:r>
              <a:rPr lang="en-US" sz="3600" dirty="0">
                <a:solidFill>
                  <a:schemeClr val="accent1"/>
                </a:solidFill>
              </a:rPr>
              <a:t>Results and Discussion</a:t>
            </a: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21E36-713C-478F-B019-9A014994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8340" y="1755350"/>
            <a:ext cx="9360000" cy="998281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Final 5 candidates for stockholders to open a new Chinese restaurant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76876-40AC-4A61-965E-58F0449A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81838" y="6492259"/>
            <a:ext cx="1080000" cy="320040"/>
          </a:xfrm>
        </p:spPr>
        <p:txBody>
          <a:bodyPr/>
          <a:lstStyle/>
          <a:p>
            <a:fld id="{0980BA7A-7FD5-49EB-9C19-CE83B07EF031}" type="slidenum">
              <a:rPr lang="en-US" smtClean="0"/>
              <a:t>21</a:t>
            </a:fld>
            <a:endParaRPr 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E4F96E2-B6AC-4700-AB52-84DD503AC029}"/>
              </a:ext>
            </a:extLst>
          </p:cNvPr>
          <p:cNvSpPr txBox="1"/>
          <p:nvPr/>
        </p:nvSpPr>
        <p:spPr>
          <a:xfrm>
            <a:off x="2484593" y="1081548"/>
            <a:ext cx="9579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spc="-15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Final Decision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AC42E45-17C3-4E1B-99B4-B1A8A25B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2877687"/>
            <a:ext cx="12192000" cy="209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27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41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43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3F5C83-9CC2-4B0B-BBDC-8C8C84DB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593" y="267153"/>
            <a:ext cx="9360000" cy="1230570"/>
          </a:xfrm>
        </p:spPr>
        <p:txBody>
          <a:bodyPr anchor="t">
            <a:normAutofit/>
          </a:bodyPr>
          <a:lstStyle/>
          <a:p>
            <a:pPr marL="742950" indent="-742950" algn="l">
              <a:buFont typeface="+mj-lt"/>
              <a:buAutoNum type="arabicPeriod" startAt="6"/>
            </a:pPr>
            <a:r>
              <a:rPr lang="en-US" sz="3600" dirty="0">
                <a:solidFill>
                  <a:schemeClr val="accent1"/>
                </a:solidFill>
              </a:rPr>
              <a:t>Conclusions</a:t>
            </a: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21E36-713C-478F-B019-9A014994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8340" y="1755351"/>
            <a:ext cx="9360000" cy="4680000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The objective of this project is reached.</a:t>
            </a:r>
          </a:p>
          <a:p>
            <a:pPr marL="541338">
              <a:buFont typeface="Rockwell" panose="02060603020205020403" pitchFamily="18" charset="0"/>
              <a:buChar char="­"/>
            </a:pPr>
            <a:r>
              <a:rPr lang="en-US" sz="2000" b="1" dirty="0"/>
              <a:t>Provide 5 candidates for the stockholders to open a new Chinese restaurant in St. Louis</a:t>
            </a:r>
          </a:p>
          <a:p>
            <a:r>
              <a:rPr lang="en-US" sz="2000" b="1" dirty="0"/>
              <a:t>Population is major considered factor; Shop frequency is secondary considered factor.</a:t>
            </a:r>
          </a:p>
          <a:p>
            <a:r>
              <a:rPr lang="en-US" sz="2000" b="1" dirty="0"/>
              <a:t>Five candidate neighborhoods are:</a:t>
            </a:r>
          </a:p>
          <a:p>
            <a:pPr marL="541338">
              <a:buFont typeface="Rockwell" panose="02060603020205020403" pitchFamily="18" charset="0"/>
              <a:buChar char="­"/>
            </a:pPr>
            <a:r>
              <a:rPr lang="en-US" sz="2000" b="1" dirty="0"/>
              <a:t>Dutchtown, Lindenwood Park, Boulevard Heights, Shaw, </a:t>
            </a:r>
            <a:r>
              <a:rPr lang="en-US" sz="2000" b="1" dirty="0" err="1"/>
              <a:t>JeffVanderLou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76876-40AC-4A61-965E-58F0449A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81838" y="6492259"/>
            <a:ext cx="1080000" cy="320040"/>
          </a:xfrm>
        </p:spPr>
        <p:txBody>
          <a:bodyPr/>
          <a:lstStyle/>
          <a:p>
            <a:fld id="{0980BA7A-7FD5-49EB-9C19-CE83B07EF03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8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41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43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3F5C83-9CC2-4B0B-BBDC-8C8C84DB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593" y="267153"/>
            <a:ext cx="9360000" cy="1230570"/>
          </a:xfrm>
        </p:spPr>
        <p:txBody>
          <a:bodyPr anchor="t">
            <a:norm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US" sz="3600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21E36-713C-478F-B019-9A014994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0696" y="1755351"/>
            <a:ext cx="4899411" cy="4680000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St. Louis locates in the Mid-west of the Unites States, which is the largest metropolitan area in the state of Missouri. </a:t>
            </a:r>
          </a:p>
          <a:p>
            <a:r>
              <a:rPr lang="en-US" sz="2000" b="1" dirty="0"/>
              <a:t>American-style restaurants are most common type of restaurants in St. Louis.</a:t>
            </a:r>
          </a:p>
          <a:p>
            <a:r>
              <a:rPr lang="en-US" sz="2000" b="1" dirty="0"/>
              <a:t>Increases the demand for the diversity of its food culture, like Chinese food.</a:t>
            </a:r>
          </a:p>
          <a:p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76876-40AC-4A61-965E-58F0449A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81838" y="6492259"/>
            <a:ext cx="1080000" cy="320040"/>
          </a:xfrm>
        </p:spPr>
        <p:txBody>
          <a:bodyPr/>
          <a:lstStyle/>
          <a:p>
            <a:fld id="{0980BA7A-7FD5-49EB-9C19-CE83B07EF031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Explore St. Louis: Things to See and Do in St. Louis During ...">
            <a:extLst>
              <a:ext uri="{FF2B5EF4-FFF2-40B4-BE49-F238E27FC236}">
                <a16:creationId xmlns:a16="http://schemas.microsoft.com/office/drawing/2014/main" id="{662BB6EA-A74E-40F5-83F7-4D9764531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981" y="2075555"/>
            <a:ext cx="4680000" cy="301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A31315C-132C-416A-BDAD-FA5FEBA7634C}"/>
              </a:ext>
            </a:extLst>
          </p:cNvPr>
          <p:cNvSpPr txBox="1"/>
          <p:nvPr/>
        </p:nvSpPr>
        <p:spPr>
          <a:xfrm>
            <a:off x="2484593" y="6553682"/>
            <a:ext cx="9274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Photo source: </a:t>
            </a:r>
            <a:r>
              <a:rPr lang="en-US" sz="1000" dirty="0">
                <a:hlinkClick r:id="rId3"/>
              </a:rPr>
              <a:t>https://entomologytoday.org/2019/11/14/explore-st-louis-things-to-see-and-do-in-st-louis-during-entomology-2019/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0065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41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43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3F5C83-9CC2-4B0B-BBDC-8C8C84DB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593" y="267153"/>
            <a:ext cx="9360000" cy="1230570"/>
          </a:xfrm>
        </p:spPr>
        <p:txBody>
          <a:bodyPr anchor="t">
            <a:normAutofit/>
          </a:bodyPr>
          <a:lstStyle/>
          <a:p>
            <a:pPr marL="742950" indent="-742950" algn="l">
              <a:buFont typeface="+mj-lt"/>
              <a:buAutoNum type="arabicPeriod" startAt="2"/>
            </a:pPr>
            <a:r>
              <a:rPr lang="en-US" sz="3600" dirty="0">
                <a:solidFill>
                  <a:schemeClr val="accent1"/>
                </a:solidFill>
              </a:rPr>
              <a:t>Objective</a:t>
            </a: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21E36-713C-478F-B019-9A014994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8340" y="1755351"/>
            <a:ext cx="9360000" cy="4680000"/>
          </a:xfrm>
        </p:spPr>
        <p:txBody>
          <a:bodyPr anchor="t">
            <a:normAutofit/>
          </a:bodyPr>
          <a:lstStyle/>
          <a:p>
            <a:r>
              <a:rPr lang="en-US" sz="2400" dirty="0"/>
              <a:t>Find optimal location candidates in St. Louis for the stakeholders that interest in opening an Authentic Chinese restaurant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76876-40AC-4A61-965E-58F0449A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81838" y="6492259"/>
            <a:ext cx="1080000" cy="320040"/>
          </a:xfrm>
        </p:spPr>
        <p:txBody>
          <a:bodyPr/>
          <a:lstStyle/>
          <a:p>
            <a:fld id="{0980BA7A-7FD5-49EB-9C19-CE83B07EF03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41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43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3F5C83-9CC2-4B0B-BBDC-8C8C84DB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593" y="267153"/>
            <a:ext cx="9360000" cy="1230570"/>
          </a:xfrm>
        </p:spPr>
        <p:txBody>
          <a:bodyPr anchor="t">
            <a:normAutofit/>
          </a:bodyPr>
          <a:lstStyle/>
          <a:p>
            <a:pPr marL="742950" indent="-742950" algn="l">
              <a:buFont typeface="+mj-lt"/>
              <a:buAutoNum type="arabicPeriod" startAt="3"/>
            </a:pPr>
            <a:r>
              <a:rPr lang="en-US" sz="3600" dirty="0">
                <a:solidFill>
                  <a:schemeClr val="accent1"/>
                </a:solidFill>
              </a:rPr>
              <a:t>Data Acquisition</a:t>
            </a: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21E36-713C-478F-B019-9A014994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8340" y="1755351"/>
            <a:ext cx="9360000" cy="4680000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79 neighborhoods in St. Louis</a:t>
            </a:r>
          </a:p>
          <a:p>
            <a:r>
              <a:rPr lang="en-US" sz="2000" b="1" dirty="0"/>
              <a:t>Data needs to be acquired for analysis</a:t>
            </a:r>
          </a:p>
          <a:p>
            <a:pPr marL="452438">
              <a:buFont typeface="Rockwell" panose="02060603020205020403" pitchFamily="18" charset="0"/>
              <a:buChar char="­"/>
            </a:pPr>
            <a:r>
              <a:rPr lang="en-US" sz="2000" b="1" dirty="0"/>
              <a:t>The population of each neighborhood</a:t>
            </a:r>
          </a:p>
          <a:p>
            <a:pPr marL="452438">
              <a:buFont typeface="Rockwell" panose="02060603020205020403" pitchFamily="18" charset="0"/>
              <a:buChar char="­"/>
            </a:pPr>
            <a:r>
              <a:rPr lang="en-US" sz="2000" b="1" dirty="0"/>
              <a:t>The existing restaurants in each neighborhood</a:t>
            </a:r>
          </a:p>
          <a:p>
            <a:pPr marL="452438">
              <a:buFont typeface="Rockwell" panose="02060603020205020403" pitchFamily="18" charset="0"/>
              <a:buChar char="­"/>
            </a:pPr>
            <a:r>
              <a:rPr lang="en-US" sz="2000" b="1" dirty="0"/>
              <a:t>The shops near the neighborhood.</a:t>
            </a:r>
          </a:p>
          <a:p>
            <a:pPr marL="0" indent="0">
              <a:buNone/>
            </a:pPr>
            <a:endParaRPr lang="en-US" sz="2000" b="1" dirty="0"/>
          </a:p>
          <a:p>
            <a:pPr>
              <a:buFont typeface="Rockwell" panose="02060603020205020403" pitchFamily="18" charset="0"/>
              <a:buChar char="­"/>
            </a:pPr>
            <a:endParaRPr lang="en-US" sz="2000" b="1" dirty="0"/>
          </a:p>
          <a:p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76876-40AC-4A61-965E-58F0449A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81838" y="6492259"/>
            <a:ext cx="1080000" cy="320040"/>
          </a:xfrm>
        </p:spPr>
        <p:txBody>
          <a:bodyPr/>
          <a:lstStyle/>
          <a:p>
            <a:fld id="{0980BA7A-7FD5-49EB-9C19-CE83B07EF03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6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41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43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3F5C83-9CC2-4B0B-BBDC-8C8C84DB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593" y="267153"/>
            <a:ext cx="9360000" cy="1230570"/>
          </a:xfrm>
        </p:spPr>
        <p:txBody>
          <a:bodyPr anchor="t">
            <a:normAutofit/>
          </a:bodyPr>
          <a:lstStyle/>
          <a:p>
            <a:pPr marL="742950" indent="-742950" algn="l">
              <a:buFont typeface="+mj-lt"/>
              <a:buAutoNum type="arabicPeriod" startAt="4"/>
            </a:pPr>
            <a:r>
              <a:rPr lang="en-US" sz="3600" dirty="0">
                <a:solidFill>
                  <a:schemeClr val="accent1"/>
                </a:solidFill>
              </a:rPr>
              <a:t>Methodology</a:t>
            </a: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21E36-713C-478F-B019-9A014994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8340" y="1755351"/>
            <a:ext cx="9360000" cy="4680000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The key methodologies to process data are:</a:t>
            </a:r>
          </a:p>
          <a:p>
            <a:pPr marL="541338">
              <a:buFont typeface="Rockwell" panose="02060603020205020403" pitchFamily="18" charset="0"/>
              <a:buChar char="­"/>
            </a:pPr>
            <a:r>
              <a:rPr lang="en-US" b="1" dirty="0"/>
              <a:t>The list of neighborhoods in St. Louis from Wikipedia</a:t>
            </a:r>
          </a:p>
          <a:p>
            <a:pPr marL="541338">
              <a:buFont typeface="Rockwell" panose="02060603020205020403" pitchFamily="18" charset="0"/>
              <a:buChar char="­"/>
            </a:pPr>
            <a:r>
              <a:rPr lang="en-US" b="1" dirty="0"/>
              <a:t>The address of the neighborhoods will be obtained by using St. Louis Coordinate Datasheet</a:t>
            </a:r>
          </a:p>
          <a:p>
            <a:pPr marL="541338">
              <a:buFont typeface="Rockwell" panose="02060603020205020403" pitchFamily="18" charset="0"/>
              <a:buChar char="­"/>
            </a:pPr>
            <a:r>
              <a:rPr lang="en-US" b="1" dirty="0"/>
              <a:t>The number and types of restaurants will be obtained by using Foursquare API</a:t>
            </a:r>
          </a:p>
          <a:p>
            <a:pPr marL="541338">
              <a:buFont typeface="Rockwell" panose="02060603020205020403" pitchFamily="18" charset="0"/>
              <a:buChar char="­"/>
            </a:pPr>
            <a:r>
              <a:rPr lang="en-US" b="1" dirty="0"/>
              <a:t>The number of shops will be obtained by using Foursquare API</a:t>
            </a:r>
          </a:p>
          <a:p>
            <a:pPr>
              <a:buFont typeface="Rockwell" panose="02060603020205020403" pitchFamily="18" charset="0"/>
              <a:buChar char="­"/>
            </a:pPr>
            <a:endParaRPr lang="en-US" sz="2000" b="1" dirty="0"/>
          </a:p>
          <a:p>
            <a:pPr>
              <a:buFont typeface="Rockwell" panose="02060603020205020403" pitchFamily="18" charset="0"/>
              <a:buChar char="­"/>
            </a:pPr>
            <a:endParaRPr lang="en-US" sz="2000" b="1" dirty="0"/>
          </a:p>
          <a:p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76876-40AC-4A61-965E-58F0449A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81838" y="6492259"/>
            <a:ext cx="1080000" cy="320040"/>
          </a:xfrm>
        </p:spPr>
        <p:txBody>
          <a:bodyPr/>
          <a:lstStyle/>
          <a:p>
            <a:fld id="{0980BA7A-7FD5-49EB-9C19-CE83B07EF03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7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41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43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3F5C83-9CC2-4B0B-BBDC-8C8C84DB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593" y="267153"/>
            <a:ext cx="9360000" cy="814395"/>
          </a:xfrm>
        </p:spPr>
        <p:txBody>
          <a:bodyPr anchor="t">
            <a:normAutofit fontScale="90000"/>
          </a:bodyPr>
          <a:lstStyle/>
          <a:p>
            <a:pPr marL="742950" indent="-742950" algn="l">
              <a:buFont typeface="+mj-lt"/>
              <a:buAutoNum type="arabicPeriod" startAt="4"/>
            </a:pPr>
            <a:r>
              <a:rPr lang="en-US" sz="3600" dirty="0">
                <a:solidFill>
                  <a:schemeClr val="accent1"/>
                </a:solidFill>
              </a:rPr>
              <a:t>Methodology</a:t>
            </a: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21E36-713C-478F-B019-9A014994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8339" y="1755351"/>
            <a:ext cx="9587297" cy="1685547"/>
          </a:xfrm>
        </p:spPr>
        <p:txBody>
          <a:bodyPr anchor="t">
            <a:normAutofit/>
          </a:bodyPr>
          <a:lstStyle/>
          <a:p>
            <a:r>
              <a:rPr lang="en-US" b="1" dirty="0"/>
              <a:t>Import the neighborhood information and coordinates of the neighborhoods.</a:t>
            </a:r>
          </a:p>
          <a:p>
            <a:r>
              <a:rPr lang="en-US" b="1" dirty="0"/>
              <a:t>Clear the data and form a new </a:t>
            </a:r>
            <a:r>
              <a:rPr lang="en-US" b="1" dirty="0" err="1"/>
              <a:t>dataframe</a:t>
            </a:r>
            <a:r>
              <a:rPr lang="en-US" b="1" dirty="0"/>
              <a:t> with neighborhood, population, latitude, and longitude.</a:t>
            </a:r>
          </a:p>
          <a:p>
            <a:r>
              <a:rPr lang="en-US" b="1" dirty="0"/>
              <a:t>Visualize the location of the 79 neighborhoods on the map.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76876-40AC-4A61-965E-58F0449A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81838" y="6492259"/>
            <a:ext cx="1080000" cy="320040"/>
          </a:xfrm>
        </p:spPr>
        <p:txBody>
          <a:bodyPr/>
          <a:lstStyle/>
          <a:p>
            <a:fld id="{0980BA7A-7FD5-49EB-9C19-CE83B07EF031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F97A0E-339D-4E2F-BC9B-E574B2257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024" y="3450423"/>
            <a:ext cx="5400000" cy="32586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AD2FB0E-C324-4585-9341-BF847E5FFD01}"/>
              </a:ext>
            </a:extLst>
          </p:cNvPr>
          <p:cNvSpPr txBox="1"/>
          <p:nvPr/>
        </p:nvSpPr>
        <p:spPr>
          <a:xfrm>
            <a:off x="2484593" y="1081548"/>
            <a:ext cx="9579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spc="-15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Cleaning and Visualizing the Neighborhoods</a:t>
            </a:r>
          </a:p>
        </p:txBody>
      </p:sp>
    </p:spTree>
    <p:extLst>
      <p:ext uri="{BB962C8B-B14F-4D97-AF65-F5344CB8AC3E}">
        <p14:creationId xmlns:p14="http://schemas.microsoft.com/office/powerpoint/2010/main" val="203570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41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43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3F5C83-9CC2-4B0B-BBDC-8C8C84DB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593" y="267153"/>
            <a:ext cx="9360000" cy="1230570"/>
          </a:xfrm>
        </p:spPr>
        <p:txBody>
          <a:bodyPr anchor="t">
            <a:normAutofit/>
          </a:bodyPr>
          <a:lstStyle/>
          <a:p>
            <a:pPr marL="742950" indent="-742950" algn="l">
              <a:buFont typeface="+mj-lt"/>
              <a:buAutoNum type="arabicPeriod" startAt="5"/>
            </a:pPr>
            <a:r>
              <a:rPr lang="en-US" sz="3600" dirty="0">
                <a:solidFill>
                  <a:schemeClr val="accent1"/>
                </a:solidFill>
              </a:rPr>
              <a:t>Results and Discussion</a:t>
            </a: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21E36-713C-478F-B019-9A014994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8341" y="1755351"/>
            <a:ext cx="5359784" cy="4680000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Descending the neighborhoods by the population</a:t>
            </a:r>
          </a:p>
          <a:p>
            <a:r>
              <a:rPr lang="en-US" sz="2000" b="1" dirty="0"/>
              <a:t>The population ranges from 15,770 to 14 people for the 79 neighborhood communities</a:t>
            </a:r>
          </a:p>
          <a:p>
            <a:r>
              <a:rPr lang="en-US" sz="2000" b="1" dirty="0"/>
              <a:t>Mean population is 4044.</a:t>
            </a:r>
          </a:p>
          <a:p>
            <a:endParaRPr lang="en-US" sz="2000" b="1" dirty="0"/>
          </a:p>
          <a:p>
            <a:pPr>
              <a:buFont typeface="Rockwell" panose="02060603020205020403" pitchFamily="18" charset="0"/>
              <a:buChar char="­"/>
            </a:pPr>
            <a:endParaRPr lang="en-US" sz="2000" b="1" dirty="0"/>
          </a:p>
          <a:p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76876-40AC-4A61-965E-58F0449A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81838" y="6492259"/>
            <a:ext cx="1080000" cy="320040"/>
          </a:xfrm>
        </p:spPr>
        <p:txBody>
          <a:bodyPr/>
          <a:lstStyle/>
          <a:p>
            <a:fld id="{0980BA7A-7FD5-49EB-9C19-CE83B07EF031}" type="slidenum">
              <a:rPr lang="en-US" smtClean="0"/>
              <a:t>8</a:t>
            </a:fld>
            <a:endParaRPr 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DD6FAEC-4FE7-4478-A145-07A6F163D87A}"/>
              </a:ext>
            </a:extLst>
          </p:cNvPr>
          <p:cNvSpPr txBox="1"/>
          <p:nvPr/>
        </p:nvSpPr>
        <p:spPr>
          <a:xfrm>
            <a:off x="2484593" y="1081548"/>
            <a:ext cx="9579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spc="-15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Explore the neighborhoods in St. Louis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DD21FB-9B59-4F6B-85D5-C353ADE65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144" y="1878806"/>
            <a:ext cx="4162425" cy="20097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B7F528-4182-4CB8-873B-87C055874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637" y="4150519"/>
            <a:ext cx="20002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1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41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43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3F5C83-9CC2-4B0B-BBDC-8C8C84DB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593" y="267153"/>
            <a:ext cx="9360000" cy="1230570"/>
          </a:xfrm>
        </p:spPr>
        <p:txBody>
          <a:bodyPr anchor="t">
            <a:normAutofit/>
          </a:bodyPr>
          <a:lstStyle/>
          <a:p>
            <a:pPr marL="742950" indent="-742950" algn="l">
              <a:buFont typeface="+mj-lt"/>
              <a:buAutoNum type="arabicPeriod" startAt="5"/>
            </a:pPr>
            <a:r>
              <a:rPr lang="en-US" sz="3600" dirty="0">
                <a:solidFill>
                  <a:schemeClr val="accent1"/>
                </a:solidFill>
              </a:rPr>
              <a:t>Results and Discussion</a:t>
            </a: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21E36-713C-478F-B019-9A014994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8340" y="1755351"/>
            <a:ext cx="3544888" cy="4680000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Divided the population in 8 ranges</a:t>
            </a:r>
          </a:p>
          <a:p>
            <a:r>
              <a:rPr lang="en-US" sz="2000" b="1" dirty="0"/>
              <a:t>Bar chart to visualize relation between population and the number of neighborhood communities</a:t>
            </a:r>
          </a:p>
          <a:p>
            <a:r>
              <a:rPr lang="en-US" sz="2000" b="1" dirty="0"/>
              <a:t>Neglect population less than 2000</a:t>
            </a:r>
          </a:p>
          <a:p>
            <a:r>
              <a:rPr lang="en-US" sz="2000" b="1" dirty="0"/>
              <a:t>56 communities left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76876-40AC-4A61-965E-58F0449A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81838" y="6492259"/>
            <a:ext cx="1080000" cy="320040"/>
          </a:xfrm>
        </p:spPr>
        <p:txBody>
          <a:bodyPr/>
          <a:lstStyle/>
          <a:p>
            <a:fld id="{0980BA7A-7FD5-49EB-9C19-CE83B07EF031}" type="slidenum">
              <a:rPr lang="en-US" smtClean="0"/>
              <a:t>9</a:t>
            </a:fld>
            <a:endParaRPr 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94993F8-A1E8-4D0A-99C1-C01923C39AF5}"/>
              </a:ext>
            </a:extLst>
          </p:cNvPr>
          <p:cNvSpPr txBox="1"/>
          <p:nvPr/>
        </p:nvSpPr>
        <p:spPr>
          <a:xfrm>
            <a:off x="2484593" y="1081548"/>
            <a:ext cx="9579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spc="-15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Explore the neighborhoods in St. Louis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B747BD-63C3-4954-99EE-357BB0E2F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606" y="2049934"/>
            <a:ext cx="5400000" cy="37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34110"/>
      </p:ext>
    </p:extLst>
  </p:cSld>
  <p:clrMapOvr>
    <a:masterClrMapping/>
  </p:clrMapOvr>
</p:sld>
</file>

<file path=ppt/theme/theme1.xml><?xml version="1.0" encoding="utf-8"?>
<a:theme xmlns:a="http://schemas.openxmlformats.org/drawingml/2006/main" name="地图集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地图集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地图集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682</Words>
  <Application>Microsoft Office PowerPoint</Application>
  <PresentationFormat>宽屏</PresentationFormat>
  <Paragraphs>120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Rockwell</vt:lpstr>
      <vt:lpstr>Wingdings</vt:lpstr>
      <vt:lpstr>地图集</vt:lpstr>
      <vt:lpstr>Predicting to Open a New Chinese Restaurant in St. Louis</vt:lpstr>
      <vt:lpstr>Outline</vt:lpstr>
      <vt:lpstr>Introduction</vt:lpstr>
      <vt:lpstr>Objective</vt:lpstr>
      <vt:lpstr>Data Acquisition</vt:lpstr>
      <vt:lpstr>Methodology</vt:lpstr>
      <vt:lpstr>Methodology</vt:lpstr>
      <vt:lpstr>Results and Discussion</vt:lpstr>
      <vt:lpstr>Results and Discussion</vt:lpstr>
      <vt:lpstr>Results and Discussion</vt:lpstr>
      <vt:lpstr>Results and Discussion</vt:lpstr>
      <vt:lpstr>Results and Discussion</vt:lpstr>
      <vt:lpstr>Results and Discussion</vt:lpstr>
      <vt:lpstr>Results and Discussion</vt:lpstr>
      <vt:lpstr>Results and Discussion</vt:lpstr>
      <vt:lpstr>Results and Discussion</vt:lpstr>
      <vt:lpstr>Results and Discussion</vt:lpstr>
      <vt:lpstr>Results and Discussion</vt:lpstr>
      <vt:lpstr>Results and Discussion</vt:lpstr>
      <vt:lpstr>Results and Discussion</vt:lpstr>
      <vt:lpstr>Results and Discussion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Zhang, Han (Chemical &amp; Biochemical Engrg)</dc:creator>
  <cp:lastModifiedBy>Zhang, Han (Chemical &amp; Biochemical Engrg)</cp:lastModifiedBy>
  <cp:revision>17</cp:revision>
  <dcterms:created xsi:type="dcterms:W3CDTF">2020-06-14T21:45:24Z</dcterms:created>
  <dcterms:modified xsi:type="dcterms:W3CDTF">2020-06-15T02:49:24Z</dcterms:modified>
</cp:coreProperties>
</file>