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4" name="April Wang"/>
  <p:cmAuthor clrIdx="1" id="1" initials="" lastIdx="2" name="Ted Ki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3-17T01:25:25.441">
    <p:pos x="219" y="641"/>
    <p:text>sources: 
https://pdfs.semanticscholar.org/456f/85fb61fa5f137431e6d12c5fc73cc2ebaced.pdf
https://www.researchgate.net/profile/Davrondzhon_Gafurov/publication/228577046_A_survey_of_biometric_gait_recognition_Approaches_security_and_challenges/links/00b49528e834aa68eb000000/A-survey-of-biometric-gait-recognition-Approaches-security-and-challenges.pdf</p:text>
  </p:cm>
  <p:cm authorId="0" idx="2" dt="2020-03-17T01:21:15.084">
    <p:pos x="219" y="641"/>
    <p:text>"Biometric systems operate in two modes: identification
or authentication (also called verification). In the authentication mode, the system validates a person’s identity
by comparing the captured biometric data with his own
biometric enrolled in the database. In this mode, the system conducts an one to one comparison. In identification
mode, the system recognizes an individual by searching
the enrolment samples of all users in the database for a
match. In this mode, the system conducts one to many
comparisons. In other words, the aim of authentication is
to answer for the question ”Am I who I claim I am?”,
while identification looks for the answer to the question
”Who am I?”."</p:text>
  </p:cm>
  <p:cm authorId="0" idx="3" dt="2020-03-17T01:23:11.974">
    <p:pos x="219" y="641"/>
    <p:text>Biometric systems operate in
two modes, verification (also called authentication) and identification. In the verification
mode, the system performs a one to one comparison and the system’s decision is either
to accept or to reject a claimed identity.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20-03-17T01:29:45.205">
    <p:pos x="196" y="734"/>
    <p:text>source: When Your Fitness Tracker Betrays You 
--which describes multi modal attacks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20-03-17T05:09:37.504">
    <p:pos x="196" y="280"/>
    <p:text>maybe change to, "gait classification: accelerometer data"? 
and emphasize/bold that you use a convolutional approach</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20-03-17T05:09:37.504">
    <p:pos x="196" y="280"/>
    <p:text>maybe change to, "gait classification: accelerometer data"? 
and emphasize/bold that you use a convolutional approach</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20-03-17T05:23:25.900">
    <p:pos x="196" y="725"/>
    <p:text>spatial features into one-dimensional pose descriptors with the use of a residual convolutional network. Temporal features are then extracted across these pose descriptors with the use of the multilayer recurrent cells - LSTM or GRU. All temporal features are finally aggregated with Average temporal pooling into one-dimensional identification vector with good discriminatory properties. As already mentioned in the text above, the human identification vectors are linearly separable with each other and can therefore be classified with e.g. linear SVM.</p:text>
  </p:cm>
  <p:cm authorId="0" idx="8" dt="2020-03-17T05:23:25.900">
    <p:pos x="196" y="725"/>
    <p:text>The network takes raw RGB video frames of a pedestrian as an input and produces one-dimensional vector - gait descriptor that exposes as an identification vector. The identification vectors from gaits of each two different people should be linearly separable. Whole network consists of two sub-networks connected in cascade - HumanPoseNN and GaitNN.”</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20-03-17T04:39:53.706">
    <p:pos x="196" y="725"/>
    <p:text>ie feature concatenation? and then classification via SVM?</p:text>
  </p:cm>
  <p:cm authorId="1" idx="1" dt="2020-03-17T04:33:59.655">
    <p:pos x="196" y="725"/>
    <p:text>Yes</p:text>
  </p:cm>
  <p:cm authorId="0" idx="10" dt="2020-03-17T04:39:32.110">
    <p:pos x="196" y="725"/>
    <p:text>awesome! i just read about it in this paper lol http://homepages.inf.ed.ac.uk/mmarina/papers/ubicomp18.pdf</p:text>
  </p:cm>
  <p:cm authorId="0" idx="11" dt="2020-03-17T04:39:53.706">
    <p:pos x="196" y="725"/>
    <p:text>^ about multimodal sensor fusion</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2" dt="2020-03-17T04:39:53.706">
    <p:pos x="180" y="673"/>
    <p:text>ie feature concatenation? and then classification via SVM?</p:text>
  </p:cm>
  <p:cm authorId="1" idx="2" dt="2020-03-17T04:33:59.655">
    <p:pos x="180" y="673"/>
    <p:text>Yes</p:text>
  </p:cm>
  <p:cm authorId="0" idx="13" dt="2020-03-17T04:39:32.110">
    <p:pos x="180" y="673"/>
    <p:text>awesome! i just read about it in this paper lol http://homepages.inf.ed.ac.uk/mmarina/papers/ubicomp18.pdf</p:text>
  </p:cm>
  <p:cm authorId="0" idx="14" dt="2020-03-17T04:39:53.706">
    <p:pos x="180" y="673"/>
    <p:text>^ about multimodal sensor fusion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cml.cc/2011/papers/399_icmlpaper.pdf" TargetMode="External"/><Relationship Id="rId3" Type="http://schemas.openxmlformats.org/officeDocument/2006/relationships/hyperlink" Target="https://link.springer.com/content/pdf/10.1155/2008/265767.pd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17cffbd7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17cffbd7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17cffbd7a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17cffbd7a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17cffbd7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17cffbd7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17cffbd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17cffbd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17cffbd7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17cffbd7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17cffbd7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17cffbd7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17cffbd7a_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17cffbd7a_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17cffbd7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17cffbd7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17cffbd7a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17cffbd7a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2"/>
              </a:rPr>
              <a:t>https://icml.cc/2011/papers/399_icmlpaper.pdf</a:t>
            </a:r>
            <a:r>
              <a:rPr lang="en">
                <a:solidFill>
                  <a:schemeClr val="dk1"/>
                </a:solidFill>
              </a:rPr>
              <a:t> - multi modal deep learning</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accent5"/>
                </a:solidFill>
                <a:hlinkClick r:id="rId3"/>
              </a:rPr>
              <a:t>https://link.springer.com/content/pdf/10.1155/2008/265767.pdf</a:t>
            </a:r>
            <a:r>
              <a:rPr lang="en">
                <a:solidFill>
                  <a:schemeClr val="dk1"/>
                </a:solidFill>
              </a:rPr>
              <a:t> - multimodal biometric authentication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7cffbd7a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7cffbd7a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Biometrics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mobile biometrics and gait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multi-modal gait authentication for mobile/wearable biometrics</a:t>
            </a:r>
            <a:endParaRPr sz="18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17cffbd7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17cffbd7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Biometrics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mobile biometrics and gait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multi-modal gait authentication for mobile/wearable biometrics</a:t>
            </a:r>
            <a:endParaRPr sz="18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17cffbd7a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17cffbd7a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Biometrics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mobile biometrics and gait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multi-modal gait authentication for mobile/wearable biometrics</a:t>
            </a:r>
            <a:endParaRPr sz="1800">
              <a:solidFill>
                <a:schemeClr val="dk1"/>
              </a:solidFill>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17cffbd7a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17cffbd7a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17cffbd7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17cffbd7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17cffbd7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17cffbd7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17cffbd7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17cffbd7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17cffbd7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17cffbd7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5.xml"/><Relationship Id="rId4" Type="http://schemas.openxmlformats.org/officeDocument/2006/relationships/hyperlink" Target="https://github.com/marian-margeta/gait-recogni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homepages.inf.ed.ac.uk/mmarina/papers/ubicomp18.pdf" TargetMode="External"/><Relationship Id="rId4" Type="http://schemas.openxmlformats.org/officeDocument/2006/relationships/hyperlink" Target="https://icml.cc/2011/papers/399_icmlpaper.pdf" TargetMode="External"/><Relationship Id="rId5" Type="http://schemas.openxmlformats.org/officeDocument/2006/relationships/hyperlink" Target="https://pdfs.semanticscholar.org/456f/85fb61fa5f137431e6d12c5fc73cc2ebaced.pdf" TargetMode="External"/><Relationship Id="rId6" Type="http://schemas.openxmlformats.org/officeDocument/2006/relationships/hyperlink" Target="https://link.springer.com/content/pdf/10.1155/2008/265767.pdf" TargetMode="External"/><Relationship Id="rId7" Type="http://schemas.openxmlformats.org/officeDocument/2006/relationships/hyperlink" Target="https://www.researchgate.net/profile/Davrondzhon_Gafurov/publication/228577046_A_survey_of_biometric_gait_recognition_Approaches_security_and_challenges/links/00b49528e834aa68eb000000/A-survey-of-biometric-gait-recognition-Approaches-security-and-challenges.pdf" TargetMode="External"/><Relationship Id="rId8" Type="http://schemas.openxmlformats.org/officeDocument/2006/relationships/hyperlink" Target="https://arxiv.org/pdf/1811.0033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tmAr3srbANFVfWbC8gID1aQjCQhGUtEA/view"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356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000000"/>
                </a:solidFill>
              </a:rPr>
              <a:t>Multimodal Gait Authentication</a:t>
            </a:r>
            <a:endParaRPr sz="4800">
              <a:solidFill>
                <a:srgbClr val="000000"/>
              </a:solidFill>
            </a:endParaRPr>
          </a:p>
        </p:txBody>
      </p:sp>
      <p:sp>
        <p:nvSpPr>
          <p:cNvPr id="55" name="Google Shape;55;p13"/>
          <p:cNvSpPr txBox="1"/>
          <p:nvPr>
            <p:ph idx="1" type="subTitle"/>
          </p:nvPr>
        </p:nvSpPr>
        <p:spPr>
          <a:xfrm>
            <a:off x="311700" y="26641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Immobile Computing 2020</a:t>
            </a:r>
            <a:endParaRPr>
              <a:solidFill>
                <a:srgbClr val="000000"/>
              </a:solidFill>
            </a:endParaRPr>
          </a:p>
          <a:p>
            <a:pPr indent="0" lvl="0" marL="0" rtl="0" algn="ctr">
              <a:spcBef>
                <a:spcPts val="0"/>
              </a:spcBef>
              <a:spcAft>
                <a:spcPts val="0"/>
              </a:spcAft>
              <a:buClr>
                <a:schemeClr val="dk1"/>
              </a:buClr>
              <a:buSzPts val="1100"/>
              <a:buFont typeface="Arial"/>
              <a:buNone/>
            </a:pPr>
            <a:r>
              <a:rPr lang="en">
                <a:solidFill>
                  <a:schemeClr val="dk1"/>
                </a:solidFill>
              </a:rPr>
              <a:t>April Wang, Ausar Mundra, Ted Kim</a:t>
            </a:r>
            <a:endParaRPr>
              <a:solidFill>
                <a:schemeClr val="dk1"/>
              </a:solidFill>
            </a:endParaRPr>
          </a:p>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311700" y="1152475"/>
            <a:ext cx="8520600" cy="267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Extracting simple features such as the mean or std are not </a:t>
            </a:r>
            <a:r>
              <a:rPr lang="en">
                <a:solidFill>
                  <a:srgbClr val="000000"/>
                </a:solidFill>
              </a:rPr>
              <a:t>descriptive enough to robustly classify users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 order to better classify users, we need to use the whole trace in order to calculate some unique feature vector</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Our accelerometer data is essentially a </a:t>
            </a:r>
            <a:r>
              <a:rPr lang="en">
                <a:solidFill>
                  <a:srgbClr val="000000"/>
                </a:solidFill>
              </a:rPr>
              <a:t>time series</a:t>
            </a:r>
            <a:r>
              <a:rPr lang="en">
                <a:solidFill>
                  <a:srgbClr val="000000"/>
                </a:solidFill>
              </a:rPr>
              <a:t> with 3 dimensions, values with X, Y, Z</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These values can be reimagined as an “image” with height T (time) and width M (number of variables)</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gait classification: a convolutional a</a:t>
            </a:r>
            <a:r>
              <a:rPr b="1" lang="en"/>
              <a:t>pproach</a:t>
            </a:r>
            <a:endParaRPr b="1"/>
          </a:p>
        </p:txBody>
      </p:sp>
      <p:grpSp>
        <p:nvGrpSpPr>
          <p:cNvPr id="140" name="Google Shape;140;p22"/>
          <p:cNvGrpSpPr/>
          <p:nvPr/>
        </p:nvGrpSpPr>
        <p:grpSpPr>
          <a:xfrm>
            <a:off x="2272000" y="3826075"/>
            <a:ext cx="1666525" cy="1243275"/>
            <a:chOff x="1517150" y="3960825"/>
            <a:chExt cx="1666525" cy="1243275"/>
          </a:xfrm>
        </p:grpSpPr>
        <p:pic>
          <p:nvPicPr>
            <p:cNvPr id="141" name="Google Shape;141;p22"/>
            <p:cNvPicPr preferRelativeResize="0"/>
            <p:nvPr/>
          </p:nvPicPr>
          <p:blipFill rotWithShape="1">
            <a:blip r:embed="rId4">
              <a:alphaModFix/>
            </a:blip>
            <a:srcRect b="9258" l="7002" r="0" t="28478"/>
            <a:stretch/>
          </p:blipFill>
          <p:spPr>
            <a:xfrm>
              <a:off x="1517150" y="3960825"/>
              <a:ext cx="1221100" cy="871850"/>
            </a:xfrm>
            <a:prstGeom prst="rect">
              <a:avLst/>
            </a:prstGeom>
            <a:noFill/>
            <a:ln>
              <a:noFill/>
            </a:ln>
          </p:spPr>
        </p:pic>
        <p:pic>
          <p:nvPicPr>
            <p:cNvPr id="142" name="Google Shape;142;p22"/>
            <p:cNvPicPr preferRelativeResize="0"/>
            <p:nvPr/>
          </p:nvPicPr>
          <p:blipFill rotWithShape="1">
            <a:blip r:embed="rId4">
              <a:alphaModFix/>
            </a:blip>
            <a:srcRect b="9258" l="7002" r="0" t="28478"/>
            <a:stretch/>
          </p:blipFill>
          <p:spPr>
            <a:xfrm>
              <a:off x="1736150" y="4194650"/>
              <a:ext cx="1221100" cy="871850"/>
            </a:xfrm>
            <a:prstGeom prst="rect">
              <a:avLst/>
            </a:prstGeom>
            <a:noFill/>
            <a:ln>
              <a:noFill/>
            </a:ln>
          </p:spPr>
        </p:pic>
        <p:pic>
          <p:nvPicPr>
            <p:cNvPr id="143" name="Google Shape;143;p22"/>
            <p:cNvPicPr preferRelativeResize="0"/>
            <p:nvPr/>
          </p:nvPicPr>
          <p:blipFill rotWithShape="1">
            <a:blip r:embed="rId4">
              <a:alphaModFix/>
            </a:blip>
            <a:srcRect b="9258" l="7002" r="0" t="28478"/>
            <a:stretch/>
          </p:blipFill>
          <p:spPr>
            <a:xfrm>
              <a:off x="1962575" y="4332250"/>
              <a:ext cx="1221100" cy="871850"/>
            </a:xfrm>
            <a:prstGeom prst="rect">
              <a:avLst/>
            </a:prstGeom>
            <a:noFill/>
            <a:ln>
              <a:noFill/>
            </a:ln>
          </p:spPr>
        </p:pic>
      </p:grpSp>
      <p:cxnSp>
        <p:nvCxnSpPr>
          <p:cNvPr id="144" name="Google Shape;144;p22"/>
          <p:cNvCxnSpPr/>
          <p:nvPr/>
        </p:nvCxnSpPr>
        <p:spPr>
          <a:xfrm flipH="1" rot="10800000">
            <a:off x="4144400" y="4394325"/>
            <a:ext cx="1221000" cy="75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2"/>
          <p:cNvSpPr/>
          <p:nvPr/>
        </p:nvSpPr>
        <p:spPr>
          <a:xfrm>
            <a:off x="5654150" y="380397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46" name="Google Shape;146;p22"/>
          <p:cNvSpPr/>
          <p:nvPr/>
        </p:nvSpPr>
        <p:spPr>
          <a:xfrm>
            <a:off x="6035150" y="380397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147" name="Google Shape;147;p22"/>
          <p:cNvSpPr/>
          <p:nvPr/>
        </p:nvSpPr>
        <p:spPr>
          <a:xfrm>
            <a:off x="5654150" y="415012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48" name="Google Shape;148;p22"/>
          <p:cNvSpPr/>
          <p:nvPr/>
        </p:nvSpPr>
        <p:spPr>
          <a:xfrm>
            <a:off x="6039088" y="415012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49" name="Google Shape;149;p22"/>
          <p:cNvSpPr/>
          <p:nvPr/>
        </p:nvSpPr>
        <p:spPr>
          <a:xfrm>
            <a:off x="6416150" y="380397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0" name="Google Shape;150;p22"/>
          <p:cNvSpPr/>
          <p:nvPr/>
        </p:nvSpPr>
        <p:spPr>
          <a:xfrm>
            <a:off x="6424050" y="415012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1" name="Google Shape;151;p22"/>
          <p:cNvSpPr/>
          <p:nvPr/>
        </p:nvSpPr>
        <p:spPr>
          <a:xfrm>
            <a:off x="5654150" y="449627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2" name="Google Shape;152;p22"/>
          <p:cNvSpPr/>
          <p:nvPr/>
        </p:nvSpPr>
        <p:spPr>
          <a:xfrm>
            <a:off x="6035150" y="449627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53" name="Google Shape;153;p22"/>
          <p:cNvSpPr/>
          <p:nvPr/>
        </p:nvSpPr>
        <p:spPr>
          <a:xfrm>
            <a:off x="5654150" y="484242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54" name="Google Shape;154;p22"/>
          <p:cNvSpPr/>
          <p:nvPr/>
        </p:nvSpPr>
        <p:spPr>
          <a:xfrm>
            <a:off x="6039088" y="484242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55" name="Google Shape;155;p22"/>
          <p:cNvSpPr/>
          <p:nvPr/>
        </p:nvSpPr>
        <p:spPr>
          <a:xfrm>
            <a:off x="6416150" y="449627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156" name="Google Shape;156;p22"/>
          <p:cNvSpPr/>
          <p:nvPr/>
        </p:nvSpPr>
        <p:spPr>
          <a:xfrm>
            <a:off x="6424050" y="4842425"/>
            <a:ext cx="273900" cy="244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idx="1" type="body"/>
          </p:nvPr>
        </p:nvSpPr>
        <p:spPr>
          <a:xfrm>
            <a:off x="311700" y="1152475"/>
            <a:ext cx="8623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Convolutions were used because they have similar operations to CV techniques and some research suggests that CNN’s are effective for identifying gait classification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Our GaitNet consists of 2 convolutional layers, 1 maxpool layer, and 2 fully-connected layer</a:t>
            </a:r>
            <a:endParaRPr>
              <a:solidFill>
                <a:srgbClr val="000000"/>
              </a:solidFill>
            </a:endParaRPr>
          </a:p>
        </p:txBody>
      </p:sp>
      <p:sp>
        <p:nvSpPr>
          <p:cNvPr id="162" name="Google Shape;16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gait classification: a convolutional a</a:t>
            </a:r>
            <a:r>
              <a:rPr b="1" lang="en"/>
              <a:t>pproach</a:t>
            </a:r>
            <a:endParaRPr b="1"/>
          </a:p>
        </p:txBody>
      </p:sp>
      <p:pic>
        <p:nvPicPr>
          <p:cNvPr id="163" name="Google Shape;163;p23"/>
          <p:cNvPicPr preferRelativeResize="0"/>
          <p:nvPr/>
        </p:nvPicPr>
        <p:blipFill>
          <a:blip r:embed="rId4">
            <a:alphaModFix/>
          </a:blip>
          <a:stretch>
            <a:fillRect/>
          </a:stretch>
        </p:blipFill>
        <p:spPr>
          <a:xfrm>
            <a:off x="905000" y="2981325"/>
            <a:ext cx="7436900" cy="14494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gait classification: visual data</a:t>
            </a:r>
            <a:endParaRPr b="1"/>
          </a:p>
        </p:txBody>
      </p:sp>
      <p:sp>
        <p:nvSpPr>
          <p:cNvPr id="169" name="Google Shape;16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Pretrained model</a:t>
            </a:r>
            <a:r>
              <a:rPr lang="en">
                <a:solidFill>
                  <a:srgbClr val="6AA84F"/>
                </a:solidFill>
              </a:rPr>
              <a:t> </a:t>
            </a:r>
            <a:r>
              <a:rPr lang="en">
                <a:solidFill>
                  <a:srgbClr val="000000"/>
                </a:solidFill>
              </a:rPr>
              <a:t>takes raw </a:t>
            </a:r>
            <a:r>
              <a:rPr b="1" lang="en">
                <a:solidFill>
                  <a:srgbClr val="000000"/>
                </a:solidFill>
              </a:rPr>
              <a:t>RGB video frames as inpu</a:t>
            </a:r>
            <a:r>
              <a:rPr b="1" lang="en">
                <a:solidFill>
                  <a:srgbClr val="000000"/>
                </a:solidFill>
              </a:rPr>
              <a:t>t</a:t>
            </a:r>
            <a:r>
              <a:rPr lang="en">
                <a:solidFill>
                  <a:srgbClr val="000000"/>
                </a:solidFill>
              </a:rPr>
              <a:t> and </a:t>
            </a:r>
            <a:r>
              <a:rPr b="1" lang="en">
                <a:solidFill>
                  <a:srgbClr val="000000"/>
                </a:solidFill>
              </a:rPr>
              <a:t>outputs an identification vector</a:t>
            </a:r>
            <a:r>
              <a:rPr lang="en">
                <a:solidFill>
                  <a:srgbClr val="000000"/>
                </a:solidFill>
              </a:rPr>
              <a:t> that is </a:t>
            </a:r>
            <a:r>
              <a:rPr b="1" lang="en">
                <a:solidFill>
                  <a:srgbClr val="6AA84F"/>
                </a:solidFill>
              </a:rPr>
              <a:t>linearly separable from those of other people</a:t>
            </a:r>
            <a:endParaRPr b="1">
              <a:solidFill>
                <a:srgbClr val="6AA84F"/>
              </a:solidFill>
            </a:endParaRPr>
          </a:p>
          <a:p>
            <a:pPr indent="0" lvl="0" marL="0" rtl="0" algn="l">
              <a:spcBef>
                <a:spcPts val="1600"/>
              </a:spcBef>
              <a:spcAft>
                <a:spcPts val="0"/>
              </a:spcAft>
              <a:buNone/>
            </a:pPr>
            <a:r>
              <a:rPr lang="en">
                <a:solidFill>
                  <a:srgbClr val="000000"/>
                </a:solidFill>
              </a:rPr>
              <a:t>Two subnetworks,</a:t>
            </a:r>
            <a:r>
              <a:rPr b="1" lang="en">
                <a:solidFill>
                  <a:srgbClr val="000000"/>
                </a:solidFill>
              </a:rPr>
              <a:t> HumanPoseNN</a:t>
            </a:r>
            <a:r>
              <a:rPr lang="en">
                <a:solidFill>
                  <a:srgbClr val="000000"/>
                </a:solidFill>
              </a:rPr>
              <a:t> and </a:t>
            </a:r>
            <a:r>
              <a:rPr b="1" lang="en">
                <a:solidFill>
                  <a:srgbClr val="000000"/>
                </a:solidFill>
              </a:rPr>
              <a:t>GaitNN</a:t>
            </a:r>
            <a:r>
              <a:rPr lang="en">
                <a:solidFill>
                  <a:srgbClr val="000000"/>
                </a:solidFill>
              </a:rPr>
              <a:t>, translate spatial features to pose descriptors. Temporal features are extracted across pose descriptors via a RNN, then aggregated with average temporal pooling into a 1-d identification vector</a:t>
            </a:r>
            <a:endParaRPr>
              <a:solidFill>
                <a:srgbClr val="000000"/>
              </a:solidFill>
            </a:endParaRPr>
          </a:p>
          <a:p>
            <a:pPr indent="0" lvl="0" marL="0" rtl="0" algn="l">
              <a:spcBef>
                <a:spcPts val="1600"/>
              </a:spcBef>
              <a:spcAft>
                <a:spcPts val="0"/>
              </a:spcAft>
              <a:buNone/>
            </a:pPr>
            <a:r>
              <a:rPr b="1" lang="en">
                <a:solidFill>
                  <a:srgbClr val="000000"/>
                </a:solidFill>
              </a:rPr>
              <a:t>SVM classifier </a:t>
            </a:r>
            <a:r>
              <a:rPr b="1" lang="en">
                <a:solidFill>
                  <a:srgbClr val="6AA84F"/>
                </a:solidFill>
              </a:rPr>
              <a:t>identifies the individual by gait</a:t>
            </a:r>
            <a:endParaRPr b="1">
              <a:solidFill>
                <a:srgbClr val="6AA84F"/>
              </a:solidFill>
            </a:endParaRPr>
          </a:p>
          <a:p>
            <a:pPr indent="0" lvl="0" marL="0" rtl="0" algn="l">
              <a:spcBef>
                <a:spcPts val="1600"/>
              </a:spcBef>
              <a:spcAft>
                <a:spcPts val="1600"/>
              </a:spcAft>
              <a:buNone/>
            </a:pPr>
            <a:r>
              <a:rPr lang="en">
                <a:solidFill>
                  <a:srgbClr val="434343"/>
                </a:solidFill>
              </a:rPr>
              <a:t>GitHub </a:t>
            </a:r>
            <a:r>
              <a:rPr lang="en">
                <a:solidFill>
                  <a:srgbClr val="434343"/>
                </a:solidFill>
              </a:rPr>
              <a:t>source: </a:t>
            </a:r>
            <a:r>
              <a:rPr lang="en">
                <a:solidFill>
                  <a:srgbClr val="434343"/>
                </a:solidFill>
                <a:uFill>
                  <a:noFill/>
                </a:uFill>
                <a:hlinkClick r:id="rId4"/>
              </a:rPr>
              <a:t>https://github.com/marian-margeta/gait-recognition</a:t>
            </a:r>
            <a:endParaRPr>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overview of data collection</a:t>
            </a:r>
            <a:endParaRPr/>
          </a:p>
        </p:txBody>
      </p:sp>
      <p:sp>
        <p:nvSpPr>
          <p:cNvPr id="175" name="Google Shape;175;p25"/>
          <p:cNvSpPr txBox="1"/>
          <p:nvPr>
            <p:ph idx="1" type="body"/>
          </p:nvPr>
        </p:nvSpPr>
        <p:spPr>
          <a:xfrm>
            <a:off x="285950" y="10687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Both visual and sensor data were collected once the user pressed “start” on the app and the server receives the requests </a:t>
            </a:r>
            <a:br>
              <a:rPr lang="en">
                <a:solidFill>
                  <a:srgbClr val="000000"/>
                </a:solidFill>
              </a:rPr>
            </a:b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had 30 traces for each member for a total of 90 traces </a:t>
            </a:r>
            <a:endParaRPr>
              <a:solidFill>
                <a:srgbClr val="000000"/>
              </a:solidFill>
            </a:endParaRPr>
          </a:p>
          <a:p>
            <a:pPr indent="-342900" lvl="0" marL="914400" rtl="0" algn="l">
              <a:spcBef>
                <a:spcPts val="0"/>
              </a:spcBef>
              <a:spcAft>
                <a:spcPts val="0"/>
              </a:spcAft>
              <a:buSzPts val="1800"/>
              <a:buChar char="-"/>
            </a:pPr>
            <a:r>
              <a:rPr lang="en">
                <a:solidFill>
                  <a:srgbClr val="000000"/>
                </a:solidFill>
              </a:rPr>
              <a:t>H</a:t>
            </a:r>
            <a:r>
              <a:rPr lang="en">
                <a:solidFill>
                  <a:srgbClr val="000000"/>
                </a:solidFill>
              </a:rPr>
              <a:t>aving 2-3 non-members traces</a:t>
            </a:r>
            <a:r>
              <a:rPr b="1" lang="en">
                <a:solidFill>
                  <a:srgbClr val="000000"/>
                </a:solidFill>
              </a:rPr>
              <a:t> </a:t>
            </a:r>
            <a:r>
              <a:rPr lang="en">
                <a:solidFill>
                  <a:srgbClr val="000000"/>
                </a:solidFill>
              </a:rPr>
              <a:t>would be ideal</a:t>
            </a:r>
            <a:r>
              <a:rPr b="1" lang="en">
                <a:solidFill>
                  <a:srgbClr val="000000"/>
                </a:solidFill>
              </a:rPr>
              <a:t>, </a:t>
            </a:r>
            <a:r>
              <a:rPr lang="en">
                <a:solidFill>
                  <a:srgbClr val="000000"/>
                </a:solidFill>
              </a:rPr>
              <a:t>a</a:t>
            </a:r>
            <a:r>
              <a:rPr lang="en">
                <a:solidFill>
                  <a:srgbClr val="000000"/>
                </a:solidFill>
              </a:rPr>
              <a:t>llowing us to more accurately </a:t>
            </a:r>
            <a:r>
              <a:rPr lang="en">
                <a:solidFill>
                  <a:srgbClr val="000000"/>
                </a:solidFill>
              </a:rPr>
              <a:t>assess</a:t>
            </a:r>
            <a:r>
              <a:rPr lang="en">
                <a:solidFill>
                  <a:srgbClr val="000000"/>
                </a:solidFill>
              </a:rPr>
              <a:t> the performance of our classifiers</a:t>
            </a:r>
            <a:br>
              <a:rPr lang="en">
                <a:solidFill>
                  <a:srgbClr val="000000"/>
                </a:solidFill>
              </a:rPr>
            </a:br>
            <a:endParaRPr>
              <a:solidFill>
                <a:srgbClr val="000000"/>
              </a:solidFill>
            </a:endParaRPr>
          </a:p>
          <a:p>
            <a:pPr indent="-342900" lvl="0" marL="457200" rtl="0" algn="l">
              <a:spcBef>
                <a:spcPts val="0"/>
              </a:spcBef>
              <a:spcAft>
                <a:spcPts val="0"/>
              </a:spcAft>
              <a:buClr>
                <a:schemeClr val="dk1"/>
              </a:buClr>
              <a:buSzPts val="1800"/>
              <a:buChar char="-"/>
            </a:pPr>
            <a:r>
              <a:rPr lang="en">
                <a:solidFill>
                  <a:schemeClr val="dk1"/>
                </a:solidFill>
              </a:rPr>
              <a:t>Training and validating models was done in a 80/20 split</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possible </a:t>
            </a:r>
            <a:r>
              <a:rPr b="1" lang="en"/>
              <a:t>authentication</a:t>
            </a:r>
            <a:r>
              <a:rPr b="1" lang="en"/>
              <a:t> schemes</a:t>
            </a:r>
            <a:endParaRPr b="1"/>
          </a:p>
        </p:txBody>
      </p:sp>
      <p:sp>
        <p:nvSpPr>
          <p:cNvPr id="181" name="Google Shape;18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AA84F"/>
                </a:solidFill>
              </a:rPr>
              <a:t>a</a:t>
            </a:r>
            <a:r>
              <a:rPr b="1" lang="en">
                <a:solidFill>
                  <a:srgbClr val="6AA84F"/>
                </a:solidFill>
              </a:rPr>
              <a:t>ccelerometer/mobile</a:t>
            </a:r>
            <a:r>
              <a:rPr lang="en">
                <a:solidFill>
                  <a:srgbClr val="6AA84F"/>
                </a:solidFill>
              </a:rPr>
              <a:t> </a:t>
            </a:r>
            <a:r>
              <a:rPr lang="en">
                <a:solidFill>
                  <a:srgbClr val="000000"/>
                </a:solidFill>
              </a:rPr>
              <a:t>only </a:t>
            </a:r>
            <a:endParaRPr>
              <a:solidFill>
                <a:srgbClr val="000000"/>
              </a:solidFill>
            </a:endParaRPr>
          </a:p>
          <a:p>
            <a:pPr indent="0" lvl="0" marL="0" rtl="0" algn="l">
              <a:spcBef>
                <a:spcPts val="1600"/>
              </a:spcBef>
              <a:spcAft>
                <a:spcPts val="0"/>
              </a:spcAft>
              <a:buNone/>
            </a:pPr>
            <a:r>
              <a:rPr b="1" lang="en">
                <a:solidFill>
                  <a:srgbClr val="6AA84F"/>
                </a:solidFill>
              </a:rPr>
              <a:t>v</a:t>
            </a:r>
            <a:r>
              <a:rPr b="1" lang="en">
                <a:solidFill>
                  <a:srgbClr val="6AA84F"/>
                </a:solidFill>
              </a:rPr>
              <a:t>isual</a:t>
            </a:r>
            <a:r>
              <a:rPr b="1" lang="en">
                <a:solidFill>
                  <a:srgbClr val="000000"/>
                </a:solidFill>
              </a:rPr>
              <a:t> </a:t>
            </a:r>
            <a:r>
              <a:rPr lang="en">
                <a:solidFill>
                  <a:srgbClr val="000000"/>
                </a:solidFill>
              </a:rPr>
              <a:t>only</a:t>
            </a:r>
            <a:endParaRPr>
              <a:solidFill>
                <a:srgbClr val="000000"/>
              </a:solidFill>
            </a:endParaRPr>
          </a:p>
          <a:p>
            <a:pPr indent="0" lvl="0" marL="0" rtl="0" algn="l">
              <a:spcBef>
                <a:spcPts val="1600"/>
              </a:spcBef>
              <a:spcAft>
                <a:spcPts val="0"/>
              </a:spcAft>
              <a:buNone/>
            </a:pPr>
            <a:r>
              <a:rPr b="1" lang="en">
                <a:solidFill>
                  <a:srgbClr val="000000"/>
                </a:solidFill>
              </a:rPr>
              <a:t>a</a:t>
            </a:r>
            <a:r>
              <a:rPr b="1" lang="en">
                <a:solidFill>
                  <a:srgbClr val="000000"/>
                </a:solidFill>
              </a:rPr>
              <a:t>ccelerometer</a:t>
            </a:r>
            <a:r>
              <a:rPr b="1" lang="en">
                <a:solidFill>
                  <a:srgbClr val="000000"/>
                </a:solidFill>
              </a:rPr>
              <a:t> &amp; visual </a:t>
            </a:r>
            <a:r>
              <a:rPr b="1" lang="en">
                <a:solidFill>
                  <a:srgbClr val="6AA84F"/>
                </a:solidFill>
              </a:rPr>
              <a:t>combination</a:t>
            </a:r>
            <a:r>
              <a:rPr lang="en">
                <a:solidFill>
                  <a:srgbClr val="000000"/>
                </a:solidFill>
              </a:rPr>
              <a:t> via feature concatenation and classification</a:t>
            </a:r>
            <a:endParaRPr>
              <a:solidFill>
                <a:srgbClr val="000000"/>
              </a:solidFill>
            </a:endParaRPr>
          </a:p>
          <a:p>
            <a:pPr indent="0" lvl="0" marL="0" rtl="0" algn="l">
              <a:spcBef>
                <a:spcPts val="1600"/>
              </a:spcBef>
              <a:spcAft>
                <a:spcPts val="1600"/>
              </a:spcAft>
              <a:buNone/>
            </a:pPr>
            <a:r>
              <a:rPr b="1" lang="en">
                <a:solidFill>
                  <a:srgbClr val="000000"/>
                </a:solidFill>
              </a:rPr>
              <a:t>a</a:t>
            </a:r>
            <a:r>
              <a:rPr b="1" lang="en">
                <a:solidFill>
                  <a:srgbClr val="000000"/>
                </a:solidFill>
              </a:rPr>
              <a:t>ccelerometer and visual </a:t>
            </a:r>
            <a:r>
              <a:rPr b="1" lang="en">
                <a:solidFill>
                  <a:srgbClr val="6AA84F"/>
                </a:solidFill>
              </a:rPr>
              <a:t>consensus</a:t>
            </a:r>
            <a:r>
              <a:rPr lang="en">
                <a:solidFill>
                  <a:srgbClr val="000000"/>
                </a:solidFill>
              </a:rPr>
              <a:t>: if both mobile and visual gait classifiers return “A” , that will count as an encryption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t>
            </a:r>
            <a:r>
              <a:rPr b="1" lang="en"/>
              <a:t>lassification accuracies</a:t>
            </a:r>
            <a:r>
              <a:rPr lang="en"/>
              <a:t> </a:t>
            </a:r>
            <a:endParaRPr/>
          </a:p>
        </p:txBody>
      </p:sp>
      <p:sp>
        <p:nvSpPr>
          <p:cNvPr id="187" name="Google Shape;187;p27"/>
          <p:cNvSpPr txBox="1"/>
          <p:nvPr>
            <p:ph idx="1" type="body"/>
          </p:nvPr>
        </p:nvSpPr>
        <p:spPr>
          <a:xfrm>
            <a:off x="285950" y="1068775"/>
            <a:ext cx="8520600" cy="39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Accelerometer only</a:t>
            </a:r>
            <a:r>
              <a:rPr lang="en" sz="1600">
                <a:solidFill>
                  <a:srgbClr val="000000"/>
                </a:solidFill>
              </a:rPr>
              <a:t> </a:t>
            </a:r>
            <a:endParaRPr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averages around 34% (i.e no better than random)</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some validation runs will </a:t>
            </a:r>
            <a:r>
              <a:rPr lang="en" sz="1600">
                <a:solidFill>
                  <a:srgbClr val="000000"/>
                </a:solidFill>
              </a:rPr>
              <a:t>have</a:t>
            </a:r>
            <a:r>
              <a:rPr lang="en" sz="1600">
                <a:solidFill>
                  <a:srgbClr val="000000"/>
                </a:solidFill>
              </a:rPr>
              <a:t> 0% (implies potential discriminative ability) to 70% accuracy (implies a well behaved classifier)</a:t>
            </a:r>
            <a:endParaRPr sz="1600">
              <a:solidFill>
                <a:srgbClr val="000000"/>
              </a:solidFill>
            </a:endParaRPr>
          </a:p>
          <a:p>
            <a:pPr indent="-330200" lvl="0" marL="457200" rtl="0" algn="l">
              <a:spcBef>
                <a:spcPts val="0"/>
              </a:spcBef>
              <a:spcAft>
                <a:spcPts val="0"/>
              </a:spcAft>
              <a:buClr>
                <a:srgbClr val="000000"/>
              </a:buClr>
              <a:buSzPts val="1600"/>
              <a:buChar char="-"/>
            </a:pPr>
            <a:r>
              <a:t/>
            </a:r>
            <a:endParaRPr sz="1600">
              <a:solidFill>
                <a:srgbClr val="000000"/>
              </a:solidFill>
            </a:endParaRPr>
          </a:p>
          <a:p>
            <a:pPr indent="0" lvl="0" marL="0" rtl="0" algn="l">
              <a:spcBef>
                <a:spcPts val="1600"/>
              </a:spcBef>
              <a:spcAft>
                <a:spcPts val="0"/>
              </a:spcAft>
              <a:buNone/>
            </a:pPr>
            <a:r>
              <a:t/>
            </a:r>
            <a:endParaRPr b="1" sz="1600">
              <a:solidFill>
                <a:srgbClr val="000000"/>
              </a:solidFill>
            </a:endParaRPr>
          </a:p>
          <a:p>
            <a:pPr indent="0" lvl="0" marL="0" rtl="0" algn="l">
              <a:spcBef>
                <a:spcPts val="1600"/>
              </a:spcBef>
              <a:spcAft>
                <a:spcPts val="0"/>
              </a:spcAft>
              <a:buNone/>
            </a:pPr>
            <a:r>
              <a:t/>
            </a:r>
            <a:endParaRPr b="1" sz="1600">
              <a:solidFill>
                <a:srgbClr val="000000"/>
              </a:solidFill>
            </a:endParaRPr>
          </a:p>
          <a:p>
            <a:pPr indent="0" lvl="0" marL="0" rtl="0" algn="l">
              <a:spcBef>
                <a:spcPts val="1600"/>
              </a:spcBef>
              <a:spcAft>
                <a:spcPts val="0"/>
              </a:spcAft>
              <a:buNone/>
            </a:pPr>
            <a:br>
              <a:rPr b="1" lang="en" sz="1600">
                <a:solidFill>
                  <a:srgbClr val="000000"/>
                </a:solidFill>
              </a:rPr>
            </a:br>
            <a:r>
              <a:rPr b="1" lang="en" sz="1600">
                <a:solidFill>
                  <a:srgbClr val="000000"/>
                </a:solidFill>
              </a:rPr>
              <a:t>Visual Only</a:t>
            </a:r>
            <a:endParaRPr b="1"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W.I.P</a:t>
            </a:r>
            <a:endParaRPr sz="1600">
              <a:solidFill>
                <a:srgbClr val="000000"/>
              </a:solidFill>
            </a:endParaRPr>
          </a:p>
          <a:p>
            <a:pPr indent="0" lvl="0" marL="457200" rtl="0" algn="l">
              <a:spcBef>
                <a:spcPts val="1600"/>
              </a:spcBef>
              <a:spcAft>
                <a:spcPts val="1600"/>
              </a:spcAft>
              <a:buNone/>
            </a:pPr>
            <a:r>
              <a:t/>
            </a:r>
            <a:endParaRPr sz="1600">
              <a:solidFill>
                <a:srgbClr val="000000"/>
              </a:solidFill>
            </a:endParaRPr>
          </a:p>
        </p:txBody>
      </p:sp>
      <p:pic>
        <p:nvPicPr>
          <p:cNvPr id="188" name="Google Shape;188;p27"/>
          <p:cNvPicPr preferRelativeResize="0"/>
          <p:nvPr/>
        </p:nvPicPr>
        <p:blipFill rotWithShape="1">
          <a:blip r:embed="rId3">
            <a:alphaModFix/>
          </a:blip>
          <a:srcRect b="0" l="10522" r="0" t="0"/>
          <a:stretch/>
        </p:blipFill>
        <p:spPr>
          <a:xfrm>
            <a:off x="4698688" y="2574400"/>
            <a:ext cx="3656499" cy="1486450"/>
          </a:xfrm>
          <a:prstGeom prst="rect">
            <a:avLst/>
          </a:prstGeom>
          <a:noFill/>
          <a:ln>
            <a:noFill/>
          </a:ln>
        </p:spPr>
      </p:pic>
      <p:pic>
        <p:nvPicPr>
          <p:cNvPr id="189" name="Google Shape;189;p27"/>
          <p:cNvPicPr preferRelativeResize="0"/>
          <p:nvPr/>
        </p:nvPicPr>
        <p:blipFill rotWithShape="1">
          <a:blip r:embed="rId4">
            <a:alphaModFix/>
          </a:blip>
          <a:srcRect b="0" l="2959" r="34735" t="4780"/>
          <a:stretch/>
        </p:blipFill>
        <p:spPr>
          <a:xfrm>
            <a:off x="788813" y="2574400"/>
            <a:ext cx="3627874" cy="148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classification accuracies</a:t>
            </a:r>
            <a:r>
              <a:rPr lang="en"/>
              <a:t> </a:t>
            </a:r>
            <a:endParaRPr/>
          </a:p>
        </p:txBody>
      </p:sp>
      <p:sp>
        <p:nvSpPr>
          <p:cNvPr id="195" name="Google Shape;195;p28"/>
          <p:cNvSpPr txBox="1"/>
          <p:nvPr>
            <p:ph idx="1" type="body"/>
          </p:nvPr>
        </p:nvSpPr>
        <p:spPr>
          <a:xfrm>
            <a:off x="285950" y="1068775"/>
            <a:ext cx="8520600" cy="39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Accelerometer</a:t>
            </a:r>
            <a:r>
              <a:rPr b="1" lang="en" sz="1600">
                <a:solidFill>
                  <a:srgbClr val="000000"/>
                </a:solidFill>
              </a:rPr>
              <a:t> &amp; Visual Combined </a:t>
            </a:r>
            <a:endParaRPr b="1"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Concatenating the feature vectors of both the </a:t>
            </a:r>
            <a:endParaRPr sz="1600">
              <a:solidFill>
                <a:srgbClr val="000000"/>
              </a:solidFill>
            </a:endParaRPr>
          </a:p>
          <a:p>
            <a:pPr indent="0" lvl="0" marL="0" rtl="0" algn="l">
              <a:spcBef>
                <a:spcPts val="1600"/>
              </a:spcBef>
              <a:spcAft>
                <a:spcPts val="0"/>
              </a:spcAft>
              <a:buNone/>
            </a:pPr>
            <a:r>
              <a:t/>
            </a:r>
            <a:endParaRPr b="1" sz="1600">
              <a:solidFill>
                <a:srgbClr val="000000"/>
              </a:solidFill>
            </a:endParaRPr>
          </a:p>
          <a:p>
            <a:pPr indent="0" lvl="0" marL="0" rtl="0" algn="l">
              <a:spcBef>
                <a:spcPts val="1600"/>
              </a:spcBef>
              <a:spcAft>
                <a:spcPts val="0"/>
              </a:spcAft>
              <a:buNone/>
            </a:pPr>
            <a:r>
              <a:rPr b="1" lang="en" sz="1600">
                <a:solidFill>
                  <a:srgbClr val="000000"/>
                </a:solidFill>
              </a:rPr>
              <a:t>Accelerometer and Visual (Consensus Mechanism) </a:t>
            </a:r>
            <a:endParaRPr b="1" sz="1600">
              <a:solidFill>
                <a:srgbClr val="000000"/>
              </a:solidFill>
            </a:endParaRPr>
          </a:p>
          <a:p>
            <a:pPr indent="-330200" lvl="0" marL="457200" rtl="0" algn="l">
              <a:spcBef>
                <a:spcPts val="1600"/>
              </a:spcBef>
              <a:spcAft>
                <a:spcPts val="0"/>
              </a:spcAft>
              <a:buClr>
                <a:srgbClr val="000000"/>
              </a:buClr>
              <a:buSzPts val="1600"/>
              <a:buChar char="-"/>
            </a:pPr>
            <a:r>
              <a:rPr lang="en" sz="1600">
                <a:solidFill>
                  <a:srgbClr val="000000"/>
                </a:solidFill>
              </a:rPr>
              <a:t>If both mobile and visual gait classifiers return “A” - that will count as an encryption </a:t>
            </a:r>
            <a:endParaRPr sz="1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collect data from more individuals</a:t>
            </a:r>
            <a:r>
              <a:rPr lang="en">
                <a:solidFill>
                  <a:srgbClr val="000000"/>
                </a:solidFill>
              </a:rPr>
              <a:t> to</a:t>
            </a:r>
            <a:r>
              <a:rPr lang="en">
                <a:solidFill>
                  <a:srgbClr val="000000"/>
                </a:solidFill>
              </a:rPr>
              <a:t> make classification more sophisticated than simply 3 category multi-class</a:t>
            </a:r>
            <a:endParaRPr>
              <a:solidFill>
                <a:srgbClr val="000000"/>
              </a:solidFill>
            </a:endParaRPr>
          </a:p>
          <a:p>
            <a:pPr indent="0" lvl="0" marL="0" rtl="0" algn="l">
              <a:spcBef>
                <a:spcPts val="1600"/>
              </a:spcBef>
              <a:spcAft>
                <a:spcPts val="0"/>
              </a:spcAft>
              <a:buNone/>
            </a:pPr>
            <a:r>
              <a:rPr lang="en">
                <a:solidFill>
                  <a:srgbClr val="000000"/>
                </a:solidFill>
              </a:rPr>
              <a:t>c</a:t>
            </a:r>
            <a:r>
              <a:rPr lang="en">
                <a:solidFill>
                  <a:srgbClr val="000000"/>
                </a:solidFill>
              </a:rPr>
              <a:t>alculate</a:t>
            </a:r>
            <a:r>
              <a:rPr lang="en">
                <a:solidFill>
                  <a:srgbClr val="000000"/>
                </a:solidFill>
              </a:rPr>
              <a:t> </a:t>
            </a:r>
            <a:r>
              <a:rPr b="1" lang="en">
                <a:solidFill>
                  <a:srgbClr val="000000"/>
                </a:solidFill>
              </a:rPr>
              <a:t>false positive and false negative rates</a:t>
            </a:r>
            <a:r>
              <a:rPr lang="en">
                <a:solidFill>
                  <a:srgbClr val="000000"/>
                </a:solidFill>
              </a:rPr>
              <a:t> with more individuals </a:t>
            </a:r>
            <a:endParaRPr>
              <a:solidFill>
                <a:srgbClr val="000000"/>
              </a:solidFill>
            </a:endParaRPr>
          </a:p>
          <a:p>
            <a:pPr indent="0" lvl="0" marL="0" rtl="0" algn="l">
              <a:spcBef>
                <a:spcPts val="1600"/>
              </a:spcBef>
              <a:spcAft>
                <a:spcPts val="0"/>
              </a:spcAft>
              <a:buNone/>
            </a:pPr>
            <a:r>
              <a:rPr b="1" lang="en">
                <a:solidFill>
                  <a:srgbClr val="000000"/>
                </a:solidFill>
              </a:rPr>
              <a:t>explore other ways</a:t>
            </a:r>
            <a:r>
              <a:rPr lang="en">
                <a:solidFill>
                  <a:srgbClr val="000000"/>
                </a:solidFill>
              </a:rPr>
              <a:t> of training out system</a:t>
            </a:r>
            <a:endParaRPr>
              <a:solidFill>
                <a:srgbClr val="000000"/>
              </a:solidFill>
            </a:endParaRPr>
          </a:p>
          <a:p>
            <a:pPr indent="0" lvl="0" marL="0" rtl="0" algn="l">
              <a:spcBef>
                <a:spcPts val="1600"/>
              </a:spcBef>
              <a:spcAft>
                <a:spcPts val="1600"/>
              </a:spcAft>
              <a:buNone/>
            </a:pPr>
            <a:r>
              <a:rPr b="1" lang="en">
                <a:solidFill>
                  <a:srgbClr val="000000"/>
                </a:solidFill>
              </a:rPr>
              <a:t>improve classification methods</a:t>
            </a:r>
            <a:r>
              <a:rPr lang="en">
                <a:solidFill>
                  <a:srgbClr val="000000"/>
                </a:solidFill>
              </a:rPr>
              <a:t> by taking </a:t>
            </a:r>
            <a:r>
              <a:rPr b="1" lang="en">
                <a:solidFill>
                  <a:srgbClr val="6AA84F"/>
                </a:solidFill>
              </a:rPr>
              <a:t>longer walks</a:t>
            </a:r>
            <a:r>
              <a:rPr lang="en">
                <a:solidFill>
                  <a:srgbClr val="000000"/>
                </a:solidFill>
              </a:rPr>
              <a:t> or including </a:t>
            </a:r>
            <a:r>
              <a:rPr b="1" lang="en">
                <a:solidFill>
                  <a:srgbClr val="6AA84F"/>
                </a:solidFill>
              </a:rPr>
              <a:t>gyroscope data </a:t>
            </a:r>
            <a:r>
              <a:rPr lang="en">
                <a:solidFill>
                  <a:srgbClr val="000000"/>
                </a:solidFill>
              </a:rPr>
              <a:t>(had been omitted </a:t>
            </a:r>
            <a:r>
              <a:rPr lang="en">
                <a:solidFill>
                  <a:srgbClr val="000000"/>
                </a:solidFill>
              </a:rPr>
              <a:t>because</a:t>
            </a:r>
            <a:r>
              <a:rPr lang="en">
                <a:solidFill>
                  <a:srgbClr val="000000"/>
                </a:solidFill>
              </a:rPr>
              <a:t> other research has shown that gyroscopes aren’t as informative as accelerometers)</a:t>
            </a:r>
            <a:endParaRPr>
              <a:solidFill>
                <a:srgbClr val="000000"/>
              </a:solidFill>
            </a:endParaRPr>
          </a:p>
        </p:txBody>
      </p:sp>
      <p:sp>
        <p:nvSpPr>
          <p:cNvPr id="201" name="Google Shape;20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iscussion and f</a:t>
            </a:r>
            <a:r>
              <a:rPr b="1" lang="en"/>
              <a:t>uture work</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Sources/Citations</a:t>
            </a:r>
            <a:endParaRPr/>
          </a:p>
        </p:txBody>
      </p:sp>
      <p:sp>
        <p:nvSpPr>
          <p:cNvPr id="207" name="Google Shape;207;p30"/>
          <p:cNvSpPr txBox="1"/>
          <p:nvPr>
            <p:ph idx="1" type="body"/>
          </p:nvPr>
        </p:nvSpPr>
        <p:spPr>
          <a:xfrm>
            <a:off x="311700" y="1122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434343"/>
                </a:solidFill>
                <a:highlight>
                  <a:srgbClr val="FFFFFF"/>
                </a:highlight>
                <a:latin typeface="Roboto"/>
                <a:ea typeface="Roboto"/>
                <a:cs typeface="Roboto"/>
                <a:sym typeface="Roboto"/>
                <a:hlinkClick r:id="rId3"/>
              </a:rPr>
              <a:t>http://homepages.inf.ed.ac.uk/mmarina/papers/ubicomp18.pdf</a:t>
            </a:r>
            <a:endParaRPr sz="1200" u="sng">
              <a:solidFill>
                <a:srgbClr val="434343"/>
              </a:solidFill>
            </a:endParaRPr>
          </a:p>
          <a:p>
            <a:pPr indent="0" lvl="0" marL="0" rtl="0" algn="l">
              <a:lnSpc>
                <a:spcPct val="100000"/>
              </a:lnSpc>
              <a:spcBef>
                <a:spcPts val="1600"/>
              </a:spcBef>
              <a:spcAft>
                <a:spcPts val="0"/>
              </a:spcAft>
              <a:buNone/>
            </a:pPr>
            <a:r>
              <a:rPr lang="en" sz="1200" u="sng">
                <a:solidFill>
                  <a:srgbClr val="434343"/>
                </a:solidFill>
                <a:hlinkClick r:id="rId4"/>
              </a:rPr>
              <a:t>https://icml.cc/2011/papers/399_icmlpaper.pdf</a:t>
            </a:r>
            <a:endParaRPr sz="1200" u="sng">
              <a:solidFill>
                <a:srgbClr val="434343"/>
              </a:solidFill>
            </a:endParaRPr>
          </a:p>
          <a:p>
            <a:pPr indent="0" lvl="0" marL="0" rtl="0" algn="l">
              <a:lnSpc>
                <a:spcPct val="100000"/>
              </a:lnSpc>
              <a:spcBef>
                <a:spcPts val="0"/>
              </a:spcBef>
              <a:spcAft>
                <a:spcPts val="0"/>
              </a:spcAft>
              <a:buClr>
                <a:schemeClr val="dk1"/>
              </a:buClr>
              <a:buSzPts val="1100"/>
              <a:buFont typeface="Arial"/>
              <a:buNone/>
            </a:pPr>
            <a:r>
              <a:t/>
            </a:r>
            <a:endParaRPr sz="1200" u="sng">
              <a:solidFill>
                <a:srgbClr val="434343"/>
              </a:solidFill>
            </a:endParaRPr>
          </a:p>
          <a:p>
            <a:pPr indent="0" lvl="0" marL="0" rtl="0" algn="l">
              <a:spcBef>
                <a:spcPts val="0"/>
              </a:spcBef>
              <a:spcAft>
                <a:spcPts val="0"/>
              </a:spcAft>
              <a:buNone/>
            </a:pPr>
            <a:r>
              <a:rPr lang="en" sz="1200" u="sng">
                <a:solidFill>
                  <a:srgbClr val="434343"/>
                </a:solidFill>
                <a:highlight>
                  <a:srgbClr val="FFFFFF"/>
                </a:highlight>
                <a:latin typeface="Roboto"/>
                <a:ea typeface="Roboto"/>
                <a:cs typeface="Roboto"/>
                <a:sym typeface="Roboto"/>
                <a:hlinkClick r:id="rId5"/>
              </a:rPr>
              <a:t>https://pdfs.semanticscholar.org/456f/85fb61fa5f137431e6d12c5fc73cc2ebaced.pdf</a:t>
            </a:r>
            <a:endParaRPr sz="1200" u="sng">
              <a:solidFill>
                <a:srgbClr val="434343"/>
              </a:solidFill>
            </a:endParaRPr>
          </a:p>
          <a:p>
            <a:pPr indent="0" lvl="0" marL="0" rtl="0" algn="l">
              <a:lnSpc>
                <a:spcPct val="100000"/>
              </a:lnSpc>
              <a:spcBef>
                <a:spcPts val="1600"/>
              </a:spcBef>
              <a:spcAft>
                <a:spcPts val="0"/>
              </a:spcAft>
              <a:buNone/>
            </a:pPr>
            <a:r>
              <a:rPr lang="en" sz="1200" u="sng">
                <a:solidFill>
                  <a:srgbClr val="434343"/>
                </a:solidFill>
                <a:hlinkClick r:id="rId6"/>
              </a:rPr>
              <a:t>https://link.springer.com/content/pdf/10.1155/2008/265767.pdf</a:t>
            </a:r>
            <a:r>
              <a:rPr lang="en" sz="1200" u="sng">
                <a:solidFill>
                  <a:srgbClr val="434343"/>
                </a:solidFill>
              </a:rPr>
              <a:t> </a:t>
            </a:r>
            <a:endParaRPr sz="1200" u="sng">
              <a:solidFill>
                <a:srgbClr val="434343"/>
              </a:solidFill>
            </a:endParaRPr>
          </a:p>
          <a:p>
            <a:pPr indent="0" lvl="0" marL="0" rtl="0" algn="l">
              <a:lnSpc>
                <a:spcPct val="100000"/>
              </a:lnSpc>
              <a:spcBef>
                <a:spcPts val="0"/>
              </a:spcBef>
              <a:spcAft>
                <a:spcPts val="0"/>
              </a:spcAft>
              <a:buClr>
                <a:schemeClr val="dk1"/>
              </a:buClr>
              <a:buSzPts val="1100"/>
              <a:buFont typeface="Arial"/>
              <a:buNone/>
            </a:pPr>
            <a:r>
              <a:t/>
            </a:r>
            <a:endParaRPr sz="1200" u="sng">
              <a:solidFill>
                <a:srgbClr val="434343"/>
              </a:solidFill>
            </a:endParaRPr>
          </a:p>
          <a:p>
            <a:pPr indent="0" lvl="0" marL="0" rtl="0" algn="l">
              <a:spcBef>
                <a:spcPts val="0"/>
              </a:spcBef>
              <a:spcAft>
                <a:spcPts val="0"/>
              </a:spcAft>
              <a:buNone/>
            </a:pPr>
            <a:r>
              <a:rPr lang="en" sz="1200" u="sng">
                <a:solidFill>
                  <a:srgbClr val="434343"/>
                </a:solidFill>
                <a:highlight>
                  <a:srgbClr val="FFFFFF"/>
                </a:highlight>
                <a:latin typeface="Roboto"/>
                <a:ea typeface="Roboto"/>
                <a:cs typeface="Roboto"/>
                <a:sym typeface="Roboto"/>
                <a:hlinkClick r:id="rId7"/>
              </a:rPr>
              <a:t>https://www.researchgate.net/profile/Davrondzhon_Gafurov/publication/228577046_A_survey_of_biometric_gait_recognition_Approaches_security_and_challenges/links/00b49528e834aa68eb000000/A-survey-of-biometric-gait-recognition-Approaches-security-and-challenges.pdf</a:t>
            </a:r>
            <a:endParaRPr sz="1200" u="sng">
              <a:solidFill>
                <a:srgbClr val="434343"/>
              </a:solidFill>
            </a:endParaRPr>
          </a:p>
          <a:p>
            <a:pPr indent="0" lvl="0" marL="0" rtl="0" algn="l">
              <a:spcBef>
                <a:spcPts val="1600"/>
              </a:spcBef>
              <a:spcAft>
                <a:spcPts val="0"/>
              </a:spcAft>
              <a:buClr>
                <a:schemeClr val="dk1"/>
              </a:buClr>
              <a:buSzPts val="1100"/>
              <a:buFont typeface="Arial"/>
              <a:buNone/>
            </a:pPr>
            <a:r>
              <a:rPr lang="en" sz="1200" u="sng">
                <a:solidFill>
                  <a:srgbClr val="434343"/>
                </a:solidFill>
                <a:hlinkClick r:id="rId8"/>
              </a:rPr>
              <a:t>Deep Learning Based Gait Recognition Using Smartphones in the Wild</a:t>
            </a:r>
            <a:endParaRPr sz="1200" u="sng">
              <a:solidFill>
                <a:srgbClr val="434343"/>
              </a:solidFil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background and motivation</a:t>
            </a:r>
            <a:endParaRPr b="1"/>
          </a:p>
        </p:txBody>
      </p:sp>
      <p:sp>
        <p:nvSpPr>
          <p:cNvPr id="61" name="Google Shape;61;p14"/>
          <p:cNvSpPr txBox="1"/>
          <p:nvPr/>
        </p:nvSpPr>
        <p:spPr>
          <a:xfrm>
            <a:off x="348900" y="1017725"/>
            <a:ext cx="8446200" cy="10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biometrics</a:t>
            </a:r>
            <a:endParaRPr b="1" sz="1800"/>
          </a:p>
          <a:p>
            <a:pPr indent="0" lvl="0" marL="0" rtl="0" algn="l">
              <a:spcBef>
                <a:spcPts val="0"/>
              </a:spcBef>
              <a:spcAft>
                <a:spcPts val="0"/>
              </a:spcAft>
              <a:buNone/>
            </a:pPr>
            <a:r>
              <a:rPr lang="en" sz="1800"/>
              <a:t>use of an individual’s unique physical or behavioural characteristics as a means to </a:t>
            </a:r>
            <a:r>
              <a:rPr b="1" lang="en" sz="1800">
                <a:solidFill>
                  <a:srgbClr val="6AA84F"/>
                </a:solidFill>
              </a:rPr>
              <a:t>identify</a:t>
            </a:r>
            <a:r>
              <a:rPr lang="en" sz="1800"/>
              <a:t> or </a:t>
            </a:r>
            <a:r>
              <a:rPr b="1" lang="en" sz="1800">
                <a:solidFill>
                  <a:srgbClr val="6AA84F"/>
                </a:solidFill>
              </a:rPr>
              <a:t>authenticate</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chemeClr val="dk1"/>
                </a:solidFill>
              </a:rPr>
              <a:t>e.g., fingerprint, facial features, keystroke patterns, gait</a:t>
            </a:r>
            <a:endParaRPr sz="1800">
              <a:solidFill>
                <a:schemeClr val="dk1"/>
              </a:solidFill>
            </a:endParaRPr>
          </a:p>
          <a:p>
            <a:pPr indent="0" lvl="0" marL="0" rtl="0" algn="l">
              <a:spcBef>
                <a:spcPts val="0"/>
              </a:spcBef>
              <a:spcAft>
                <a:spcPts val="0"/>
              </a:spcAft>
              <a:buNone/>
            </a:pPr>
            <a:r>
              <a:t/>
            </a:r>
            <a:endParaRPr b="1" sz="18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background and motivation</a:t>
            </a:r>
            <a:endParaRPr b="1"/>
          </a:p>
        </p:txBody>
      </p:sp>
      <p:sp>
        <p:nvSpPr>
          <p:cNvPr id="67" name="Google Shape;67;p15"/>
          <p:cNvSpPr txBox="1"/>
          <p:nvPr/>
        </p:nvSpPr>
        <p:spPr>
          <a:xfrm>
            <a:off x="348900" y="1017725"/>
            <a:ext cx="8446200" cy="14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biometrics</a:t>
            </a:r>
            <a:endParaRPr b="1" sz="1800">
              <a:solidFill>
                <a:srgbClr val="666666"/>
              </a:solidFill>
            </a:endParaRPr>
          </a:p>
          <a:p>
            <a:pPr indent="0" lvl="0" marL="0" rtl="0" algn="l">
              <a:spcBef>
                <a:spcPts val="0"/>
              </a:spcBef>
              <a:spcAft>
                <a:spcPts val="0"/>
              </a:spcAft>
              <a:buNone/>
            </a:pPr>
            <a:r>
              <a:rPr lang="en" sz="1800">
                <a:solidFill>
                  <a:srgbClr val="666666"/>
                </a:solidFill>
              </a:rPr>
              <a:t>use of an individual’s unique physical or behavioural characteristics as a means to </a:t>
            </a:r>
            <a:r>
              <a:rPr b="1" lang="en" sz="1800">
                <a:solidFill>
                  <a:srgbClr val="666666"/>
                </a:solidFill>
              </a:rPr>
              <a:t>identify</a:t>
            </a:r>
            <a:r>
              <a:rPr lang="en" sz="1800">
                <a:solidFill>
                  <a:srgbClr val="666666"/>
                </a:solidFill>
              </a:rPr>
              <a:t> or </a:t>
            </a:r>
            <a:r>
              <a:rPr b="1" lang="en" sz="1800">
                <a:solidFill>
                  <a:srgbClr val="666666"/>
                </a:solidFill>
              </a:rPr>
              <a:t>authenticate</a:t>
            </a:r>
            <a:endParaRPr b="1" sz="1800">
              <a:solidFill>
                <a:srgbClr val="666666"/>
              </a:solidFill>
            </a:endParaRPr>
          </a:p>
          <a:p>
            <a:pPr indent="0" lvl="0" marL="0" rtl="0" algn="l">
              <a:spcBef>
                <a:spcPts val="0"/>
              </a:spcBef>
              <a:spcAft>
                <a:spcPts val="0"/>
              </a:spcAft>
              <a:buNone/>
            </a:pPr>
            <a:r>
              <a:rPr b="1" lang="en" sz="1800">
                <a:solidFill>
                  <a:srgbClr val="666666"/>
                </a:solidFill>
              </a:rPr>
              <a:t>e.g., fingerprint, facial features, keystroke patterns, gait</a:t>
            </a:r>
            <a:endParaRPr sz="1800">
              <a:solidFill>
                <a:srgbClr val="666666"/>
              </a:solidFill>
            </a:endParaRPr>
          </a:p>
          <a:p>
            <a:pPr indent="0" lvl="0" marL="0" rtl="0" algn="l">
              <a:spcBef>
                <a:spcPts val="0"/>
              </a:spcBef>
              <a:spcAft>
                <a:spcPts val="0"/>
              </a:spcAft>
              <a:buNone/>
            </a:pPr>
            <a:r>
              <a:t/>
            </a:r>
            <a:endParaRPr b="1" sz="1800">
              <a:solidFill>
                <a:srgbClr val="666666"/>
              </a:solidFill>
            </a:endParaRPr>
          </a:p>
        </p:txBody>
      </p:sp>
      <p:sp>
        <p:nvSpPr>
          <p:cNvPr id="68" name="Google Shape;68;p15"/>
          <p:cNvSpPr txBox="1"/>
          <p:nvPr/>
        </p:nvSpPr>
        <p:spPr>
          <a:xfrm>
            <a:off x="311700" y="2371150"/>
            <a:ext cx="8446200" cy="11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gait analysis</a:t>
            </a:r>
            <a:endParaRPr b="1" sz="1800">
              <a:solidFill>
                <a:schemeClr val="dk1"/>
              </a:solidFill>
            </a:endParaRPr>
          </a:p>
          <a:p>
            <a:pPr indent="0" lvl="0" marL="0" rtl="0" algn="l">
              <a:spcBef>
                <a:spcPts val="0"/>
              </a:spcBef>
              <a:spcAft>
                <a:spcPts val="0"/>
              </a:spcAft>
              <a:buNone/>
            </a:pPr>
            <a:r>
              <a:rPr lang="en" sz="1800">
                <a:solidFill>
                  <a:schemeClr val="dk1"/>
                </a:solidFill>
              </a:rPr>
              <a:t>analysis of individuals’ unique walking patterns typically via </a:t>
            </a:r>
            <a:r>
              <a:rPr b="1" lang="en" sz="1800">
                <a:solidFill>
                  <a:srgbClr val="6AA84F"/>
                </a:solidFill>
              </a:rPr>
              <a:t>computer vision, floor sensors, or wearable sensors</a:t>
            </a:r>
            <a:r>
              <a:rPr lang="en" sz="1800">
                <a:solidFill>
                  <a:schemeClr val="dk1"/>
                </a:solidFill>
              </a:rPr>
              <a:t> (i.e., accelerometer)</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background and motivation</a:t>
            </a:r>
            <a:endParaRPr b="1"/>
          </a:p>
        </p:txBody>
      </p:sp>
      <p:sp>
        <p:nvSpPr>
          <p:cNvPr id="74" name="Google Shape;74;p16"/>
          <p:cNvSpPr txBox="1"/>
          <p:nvPr/>
        </p:nvSpPr>
        <p:spPr>
          <a:xfrm>
            <a:off x="348900" y="1017725"/>
            <a:ext cx="8446200" cy="10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biometrics</a:t>
            </a:r>
            <a:endParaRPr b="1" sz="1800">
              <a:solidFill>
                <a:srgbClr val="666666"/>
              </a:solidFill>
            </a:endParaRPr>
          </a:p>
          <a:p>
            <a:pPr indent="0" lvl="0" marL="0" rtl="0" algn="l">
              <a:spcBef>
                <a:spcPts val="0"/>
              </a:spcBef>
              <a:spcAft>
                <a:spcPts val="0"/>
              </a:spcAft>
              <a:buNone/>
            </a:pPr>
            <a:r>
              <a:rPr lang="en" sz="1800">
                <a:solidFill>
                  <a:srgbClr val="666666"/>
                </a:solidFill>
              </a:rPr>
              <a:t>use of an individual’s unique physical or behavioural characteristics as a means to </a:t>
            </a:r>
            <a:r>
              <a:rPr b="1" lang="en" sz="1800">
                <a:solidFill>
                  <a:srgbClr val="666666"/>
                </a:solidFill>
              </a:rPr>
              <a:t>identify</a:t>
            </a:r>
            <a:r>
              <a:rPr lang="en" sz="1800">
                <a:solidFill>
                  <a:srgbClr val="666666"/>
                </a:solidFill>
              </a:rPr>
              <a:t> or </a:t>
            </a:r>
            <a:r>
              <a:rPr b="1" lang="en" sz="1800">
                <a:solidFill>
                  <a:srgbClr val="666666"/>
                </a:solidFill>
              </a:rPr>
              <a:t>authenticate</a:t>
            </a:r>
            <a:endParaRPr b="1" sz="1800">
              <a:solidFill>
                <a:srgbClr val="666666"/>
              </a:solidFill>
            </a:endParaRPr>
          </a:p>
          <a:p>
            <a:pPr indent="0" lvl="0" marL="0" rtl="0" algn="l">
              <a:spcBef>
                <a:spcPts val="0"/>
              </a:spcBef>
              <a:spcAft>
                <a:spcPts val="0"/>
              </a:spcAft>
              <a:buClr>
                <a:schemeClr val="dk1"/>
              </a:buClr>
              <a:buSzPts val="1100"/>
              <a:buFont typeface="Arial"/>
              <a:buNone/>
            </a:pPr>
            <a:r>
              <a:rPr b="1" lang="en" sz="1800">
                <a:solidFill>
                  <a:srgbClr val="666666"/>
                </a:solidFill>
              </a:rPr>
              <a:t>e.g., fingerprint, facial features, keystroke patterns, gait</a:t>
            </a:r>
            <a:endParaRPr sz="1800">
              <a:solidFill>
                <a:srgbClr val="666666"/>
              </a:solidFill>
            </a:endParaRPr>
          </a:p>
          <a:p>
            <a:pPr indent="0" lvl="0" marL="0" rtl="0" algn="l">
              <a:spcBef>
                <a:spcPts val="0"/>
              </a:spcBef>
              <a:spcAft>
                <a:spcPts val="0"/>
              </a:spcAft>
              <a:buNone/>
            </a:pPr>
            <a:r>
              <a:t/>
            </a:r>
            <a:endParaRPr b="1" sz="1800">
              <a:solidFill>
                <a:srgbClr val="666666"/>
              </a:solidFill>
            </a:endParaRPr>
          </a:p>
        </p:txBody>
      </p:sp>
      <p:sp>
        <p:nvSpPr>
          <p:cNvPr id="75" name="Google Shape;75;p16"/>
          <p:cNvSpPr txBox="1"/>
          <p:nvPr/>
        </p:nvSpPr>
        <p:spPr>
          <a:xfrm>
            <a:off x="311700" y="3372075"/>
            <a:ext cx="8446200" cy="15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Our approach: </a:t>
            </a:r>
            <a:r>
              <a:rPr b="1" lang="en" sz="1800">
                <a:solidFill>
                  <a:srgbClr val="6AA84F"/>
                </a:solidFill>
              </a:rPr>
              <a:t>multi-modal</a:t>
            </a:r>
            <a:r>
              <a:rPr b="1" lang="en" sz="1800"/>
              <a:t> gait authentication</a:t>
            </a:r>
            <a:endParaRPr b="1" sz="1800"/>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user’s device</a:t>
            </a:r>
            <a:r>
              <a:rPr lang="en" sz="1800">
                <a:solidFill>
                  <a:schemeClr val="dk1"/>
                </a:solidFill>
              </a:rPr>
              <a:t> as wearable </a:t>
            </a:r>
            <a:r>
              <a:rPr b="1" lang="en" sz="1800">
                <a:solidFill>
                  <a:srgbClr val="6AA84F"/>
                </a:solidFill>
              </a:rPr>
              <a:t>sensor</a:t>
            </a:r>
            <a:endParaRPr b="1" sz="1800">
              <a:solidFill>
                <a:srgbClr val="6AA84F"/>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external camera</a:t>
            </a:r>
            <a:r>
              <a:rPr lang="en" sz="1800">
                <a:solidFill>
                  <a:schemeClr val="dk1"/>
                </a:solidFill>
              </a:rPr>
              <a:t> for </a:t>
            </a:r>
            <a:r>
              <a:rPr b="1" lang="en" sz="1800">
                <a:solidFill>
                  <a:srgbClr val="6AA84F"/>
                </a:solidFill>
              </a:rPr>
              <a:t>vision analysis</a:t>
            </a:r>
            <a:endParaRPr b="1" sz="1800">
              <a:solidFill>
                <a:srgbClr val="6AA84F"/>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use both to </a:t>
            </a:r>
            <a:r>
              <a:rPr b="1" lang="en" sz="1800">
                <a:solidFill>
                  <a:srgbClr val="6AA84F"/>
                </a:solidFill>
              </a:rPr>
              <a:t>featurize</a:t>
            </a:r>
            <a:r>
              <a:rPr lang="en" sz="1800">
                <a:solidFill>
                  <a:schemeClr val="dk1"/>
                </a:solidFill>
              </a:rPr>
              <a:t> individual gait patterns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rgbClr val="6AA84F"/>
                </a:solidFill>
              </a:rPr>
              <a:t>authenticate</a:t>
            </a:r>
            <a:r>
              <a:rPr lang="en" sz="1800">
                <a:solidFill>
                  <a:schemeClr val="dk1"/>
                </a:solidFill>
              </a:rPr>
              <a:t> - accept or reject</a:t>
            </a:r>
            <a:endParaRPr sz="1800">
              <a:solidFill>
                <a:schemeClr val="dk1"/>
              </a:solidFill>
            </a:endParaRPr>
          </a:p>
        </p:txBody>
      </p:sp>
      <p:sp>
        <p:nvSpPr>
          <p:cNvPr id="76" name="Google Shape;76;p16"/>
          <p:cNvSpPr txBox="1"/>
          <p:nvPr/>
        </p:nvSpPr>
        <p:spPr>
          <a:xfrm>
            <a:off x="311700" y="2371150"/>
            <a:ext cx="8446200" cy="11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66666"/>
                </a:solidFill>
              </a:rPr>
              <a:t>gait analysis</a:t>
            </a:r>
            <a:endParaRPr b="1" sz="1800">
              <a:solidFill>
                <a:srgbClr val="666666"/>
              </a:solidFill>
            </a:endParaRPr>
          </a:p>
          <a:p>
            <a:pPr indent="0" lvl="0" marL="0" rtl="0" algn="l">
              <a:spcBef>
                <a:spcPts val="0"/>
              </a:spcBef>
              <a:spcAft>
                <a:spcPts val="0"/>
              </a:spcAft>
              <a:buNone/>
            </a:pPr>
            <a:r>
              <a:rPr lang="en" sz="1800">
                <a:solidFill>
                  <a:srgbClr val="666666"/>
                </a:solidFill>
              </a:rPr>
              <a:t>analysis of individuals’ unique walking patterns typically via </a:t>
            </a:r>
            <a:r>
              <a:rPr b="1" lang="en" sz="1800">
                <a:solidFill>
                  <a:srgbClr val="666666"/>
                </a:solidFill>
              </a:rPr>
              <a:t>computer vision, floor sensors, or wearable sensors</a:t>
            </a:r>
            <a:r>
              <a:rPr lang="en" sz="1800">
                <a:solidFill>
                  <a:srgbClr val="666666"/>
                </a:solidFill>
              </a:rPr>
              <a:t> (i.e., accelerometer)</a:t>
            </a:r>
            <a:endParaRPr sz="1800">
              <a:solidFill>
                <a:srgbClr val="666666"/>
              </a:solidFill>
            </a:endParaRPr>
          </a:p>
          <a:p>
            <a:pPr indent="0" lvl="0" marL="0" rtl="0" algn="l">
              <a:spcBef>
                <a:spcPts val="0"/>
              </a:spcBef>
              <a:spcAft>
                <a:spcPts val="0"/>
              </a:spcAft>
              <a:buNone/>
            </a:pPr>
            <a:r>
              <a:t/>
            </a:r>
            <a:endParaRPr b="1" sz="18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t>
            </a:r>
            <a:r>
              <a:rPr b="1" lang="en"/>
              <a:t>ontribution</a:t>
            </a:r>
            <a:r>
              <a:rPr b="1" lang="en"/>
              <a:t>: </a:t>
            </a:r>
            <a:r>
              <a:rPr b="1" lang="en">
                <a:solidFill>
                  <a:srgbClr val="6AA84F"/>
                </a:solidFill>
              </a:rPr>
              <a:t>multi-modal</a:t>
            </a:r>
            <a:r>
              <a:rPr b="1" lang="en"/>
              <a:t> gait authentication</a:t>
            </a:r>
            <a:endParaRPr b="1"/>
          </a:p>
          <a:p>
            <a:pPr indent="0" lvl="0" marL="0" rtl="0" algn="l">
              <a:spcBef>
                <a:spcPts val="0"/>
              </a:spcBef>
              <a:spcAft>
                <a:spcPts val="0"/>
              </a:spcAft>
              <a:buNone/>
            </a:pPr>
            <a:r>
              <a:t/>
            </a:r>
            <a:endParaRPr b="1"/>
          </a:p>
        </p:txBody>
      </p:sp>
      <p:sp>
        <p:nvSpPr>
          <p:cNvPr id="82" name="Google Shape;82;p17"/>
          <p:cNvSpPr txBox="1"/>
          <p:nvPr/>
        </p:nvSpPr>
        <p:spPr>
          <a:xfrm>
            <a:off x="311700" y="1165925"/>
            <a:ext cx="9000000" cy="279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rPr>
              <a:t>more robust to spoofing: </a:t>
            </a:r>
            <a:r>
              <a:rPr b="1" lang="en" sz="2400">
                <a:solidFill>
                  <a:srgbClr val="6AA84F"/>
                </a:solidFill>
              </a:rPr>
              <a:t>more secur</a:t>
            </a:r>
            <a:r>
              <a:rPr b="1" lang="en" sz="2400">
                <a:solidFill>
                  <a:srgbClr val="6AA84F"/>
                </a:solidFill>
              </a:rPr>
              <a:t>e</a:t>
            </a:r>
            <a:endParaRPr b="1" sz="2400">
              <a:solidFill>
                <a:srgbClr val="6AA84F"/>
              </a:solidFill>
            </a:endParaRPr>
          </a:p>
          <a:p>
            <a:pPr indent="0" lvl="0" marL="0" rtl="0" algn="l">
              <a:lnSpc>
                <a:spcPct val="115000"/>
              </a:lnSpc>
              <a:spcBef>
                <a:spcPts val="1600"/>
              </a:spcBef>
              <a:spcAft>
                <a:spcPts val="0"/>
              </a:spcAft>
              <a:buClr>
                <a:schemeClr val="dk1"/>
              </a:buClr>
              <a:buSzPts val="1100"/>
              <a:buFont typeface="Arial"/>
              <a:buNone/>
            </a:pPr>
            <a:r>
              <a:rPr lang="en" sz="2400">
                <a:solidFill>
                  <a:schemeClr val="dk1"/>
                </a:solidFill>
              </a:rPr>
              <a:t>multimodal: (hopefully) </a:t>
            </a:r>
            <a:r>
              <a:rPr b="1" lang="en" sz="2400">
                <a:solidFill>
                  <a:srgbClr val="6AA84F"/>
                </a:solidFill>
              </a:rPr>
              <a:t>greater accuracy</a:t>
            </a:r>
            <a:endParaRPr sz="2400">
              <a:solidFill>
                <a:schemeClr val="dk1"/>
              </a:solidFill>
            </a:endParaRPr>
          </a:p>
          <a:p>
            <a:pPr indent="0" lvl="0" marL="0" rtl="0" algn="l">
              <a:lnSpc>
                <a:spcPct val="115000"/>
              </a:lnSpc>
              <a:spcBef>
                <a:spcPts val="1600"/>
              </a:spcBef>
              <a:spcAft>
                <a:spcPts val="0"/>
              </a:spcAft>
              <a:buNone/>
            </a:pPr>
            <a:r>
              <a:rPr lang="en" sz="2400">
                <a:solidFill>
                  <a:schemeClr val="dk1"/>
                </a:solidFill>
              </a:rPr>
              <a:t>unobtrusive</a:t>
            </a:r>
            <a:r>
              <a:rPr lang="en" sz="2400">
                <a:solidFill>
                  <a:schemeClr val="dk1"/>
                </a:solidFill>
              </a:rPr>
              <a:t> and </a:t>
            </a:r>
            <a:r>
              <a:rPr lang="en" sz="2400">
                <a:solidFill>
                  <a:schemeClr val="dk1"/>
                </a:solidFill>
              </a:rPr>
              <a:t>does not require direct user interaction</a:t>
            </a:r>
            <a:r>
              <a:rPr lang="en" sz="2400">
                <a:solidFill>
                  <a:schemeClr val="dk1"/>
                </a:solidFill>
              </a:rPr>
              <a:t>: </a:t>
            </a:r>
            <a:r>
              <a:rPr b="1" lang="en" sz="2400">
                <a:solidFill>
                  <a:srgbClr val="6AA84F"/>
                </a:solidFill>
              </a:rPr>
              <a:t>eyes-free</a:t>
            </a:r>
            <a:endParaRPr b="1" sz="2400">
              <a:solidFill>
                <a:srgbClr val="6AA84F"/>
              </a:solidFill>
            </a:endParaRPr>
          </a:p>
          <a:p>
            <a:pPr indent="0" lvl="0" marL="0" rtl="0" algn="l">
              <a:lnSpc>
                <a:spcPct val="115000"/>
              </a:lnSpc>
              <a:spcBef>
                <a:spcPts val="160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system architecture</a:t>
            </a:r>
            <a:endParaRPr b="1"/>
          </a:p>
        </p:txBody>
      </p:sp>
      <p:sp>
        <p:nvSpPr>
          <p:cNvPr id="88" name="Google Shape;88;p18"/>
          <p:cNvSpPr/>
          <p:nvPr/>
        </p:nvSpPr>
        <p:spPr>
          <a:xfrm>
            <a:off x="6141338" y="1225875"/>
            <a:ext cx="2286000" cy="3657600"/>
          </a:xfrm>
          <a:prstGeom prst="rect">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Computing &amp; Classification</a:t>
            </a:r>
            <a:endParaRPr b="1" sz="1600"/>
          </a:p>
        </p:txBody>
      </p:sp>
      <p:sp>
        <p:nvSpPr>
          <p:cNvPr id="89" name="Google Shape;89;p18"/>
          <p:cNvSpPr/>
          <p:nvPr/>
        </p:nvSpPr>
        <p:spPr>
          <a:xfrm>
            <a:off x="716663" y="1225875"/>
            <a:ext cx="2286000" cy="3657600"/>
          </a:xfrm>
          <a:prstGeom prst="rect">
            <a:avLst/>
          </a:prstGeom>
          <a:solidFill>
            <a:srgbClr val="93C47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Sensing</a:t>
            </a:r>
            <a:endParaRPr b="1" sz="1600"/>
          </a:p>
        </p:txBody>
      </p:sp>
      <p:grpSp>
        <p:nvGrpSpPr>
          <p:cNvPr id="90" name="Google Shape;90;p18"/>
          <p:cNvGrpSpPr/>
          <p:nvPr/>
        </p:nvGrpSpPr>
        <p:grpSpPr>
          <a:xfrm>
            <a:off x="961624" y="2140275"/>
            <a:ext cx="7166026" cy="1828800"/>
            <a:chOff x="961624" y="2114550"/>
            <a:chExt cx="7166026" cy="1828800"/>
          </a:xfrm>
        </p:grpSpPr>
        <p:sp>
          <p:nvSpPr>
            <p:cNvPr id="91" name="Google Shape;91;p18"/>
            <p:cNvSpPr/>
            <p:nvPr/>
          </p:nvSpPr>
          <p:spPr>
            <a:xfrm>
              <a:off x="6441050" y="2114550"/>
              <a:ext cx="1686600" cy="1828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Server (Laptop/Desktop)</a:t>
              </a:r>
              <a:endParaRPr/>
            </a:p>
          </p:txBody>
        </p:sp>
        <p:grpSp>
          <p:nvGrpSpPr>
            <p:cNvPr id="92" name="Google Shape;92;p18"/>
            <p:cNvGrpSpPr/>
            <p:nvPr/>
          </p:nvGrpSpPr>
          <p:grpSpPr>
            <a:xfrm>
              <a:off x="961624" y="2115200"/>
              <a:ext cx="1796100" cy="1827504"/>
              <a:chOff x="814474" y="2115600"/>
              <a:chExt cx="1796100" cy="1827504"/>
            </a:xfrm>
          </p:grpSpPr>
          <p:sp>
            <p:nvSpPr>
              <p:cNvPr id="93" name="Google Shape;93;p18"/>
              <p:cNvSpPr/>
              <p:nvPr/>
            </p:nvSpPr>
            <p:spPr>
              <a:xfrm>
                <a:off x="816425" y="2115600"/>
                <a:ext cx="1792200" cy="720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Webcam</a:t>
                </a:r>
                <a:endParaRPr/>
              </a:p>
            </p:txBody>
          </p:sp>
          <p:sp>
            <p:nvSpPr>
              <p:cNvPr id="94" name="Google Shape;94;p18"/>
              <p:cNvSpPr/>
              <p:nvPr/>
            </p:nvSpPr>
            <p:spPr>
              <a:xfrm>
                <a:off x="814474" y="3220704"/>
                <a:ext cx="1796100" cy="722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Mobile Device (iphone)</a:t>
                </a:r>
                <a:endParaRPr/>
              </a:p>
            </p:txBody>
          </p:sp>
        </p:grpSp>
        <p:cxnSp>
          <p:nvCxnSpPr>
            <p:cNvPr id="95" name="Google Shape;95;p18"/>
            <p:cNvCxnSpPr/>
            <p:nvPr/>
          </p:nvCxnSpPr>
          <p:spPr>
            <a:xfrm>
              <a:off x="2757725" y="3592650"/>
              <a:ext cx="3695100" cy="0"/>
            </a:xfrm>
            <a:prstGeom prst="straightConnector1">
              <a:avLst/>
            </a:prstGeom>
            <a:noFill/>
            <a:ln cap="flat" cmpd="sng" w="19050">
              <a:solidFill>
                <a:srgbClr val="000000"/>
              </a:solidFill>
              <a:prstDash val="solid"/>
              <a:round/>
              <a:headEnd len="med" w="med" type="none"/>
              <a:tailEnd len="med" w="med" type="stealth"/>
            </a:ln>
          </p:spPr>
        </p:cxnSp>
        <p:cxnSp>
          <p:nvCxnSpPr>
            <p:cNvPr id="96" name="Google Shape;96;p18"/>
            <p:cNvCxnSpPr/>
            <p:nvPr/>
          </p:nvCxnSpPr>
          <p:spPr>
            <a:xfrm>
              <a:off x="2757725" y="2461900"/>
              <a:ext cx="3695100" cy="0"/>
            </a:xfrm>
            <a:prstGeom prst="straightConnector1">
              <a:avLst/>
            </a:prstGeom>
            <a:noFill/>
            <a:ln cap="flat" cmpd="sng" w="19050">
              <a:solidFill>
                <a:srgbClr val="000000"/>
              </a:solidFill>
              <a:prstDash val="solid"/>
              <a:round/>
              <a:headEnd len="med" w="med" type="none"/>
              <a:tailEnd len="med" w="med" type="stealth"/>
            </a:ln>
          </p:spPr>
        </p:cxnSp>
      </p:grpSp>
      <p:sp>
        <p:nvSpPr>
          <p:cNvPr id="97" name="Google Shape;97;p18"/>
          <p:cNvSpPr txBox="1"/>
          <p:nvPr/>
        </p:nvSpPr>
        <p:spPr>
          <a:xfrm>
            <a:off x="3458250" y="3650575"/>
            <a:ext cx="2227500" cy="4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HTTPS (POST) w/ accelerometer data in CSV</a:t>
            </a:r>
            <a:endParaRPr sz="1200"/>
          </a:p>
        </p:txBody>
      </p:sp>
      <p:sp>
        <p:nvSpPr>
          <p:cNvPr id="98" name="Google Shape;98;p18"/>
          <p:cNvSpPr txBox="1"/>
          <p:nvPr/>
        </p:nvSpPr>
        <p:spPr>
          <a:xfrm>
            <a:off x="3458263" y="2071325"/>
            <a:ext cx="2227500" cy="4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USB/Direct Connection to Server</a:t>
            </a:r>
            <a:endParaRPr sz="1200"/>
          </a:p>
        </p:txBody>
      </p:sp>
      <p:sp>
        <p:nvSpPr>
          <p:cNvPr id="99" name="Google Shape;99;p18"/>
          <p:cNvSpPr txBox="1"/>
          <p:nvPr/>
        </p:nvSpPr>
        <p:spPr>
          <a:xfrm>
            <a:off x="6199700" y="4017575"/>
            <a:ext cx="2169300" cy="68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t>Computation and classification of video and mobile data is done on the server with numpy and torch</a:t>
            </a:r>
            <a:endParaRPr b="1"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63925" y="45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experimental setup</a:t>
            </a:r>
            <a:endParaRPr b="1"/>
          </a:p>
        </p:txBody>
      </p:sp>
      <p:pic>
        <p:nvPicPr>
          <p:cNvPr id="105" name="Google Shape;105;p19"/>
          <p:cNvPicPr preferRelativeResize="0"/>
          <p:nvPr/>
        </p:nvPicPr>
        <p:blipFill rotWithShape="1">
          <a:blip r:embed="rId3">
            <a:alphaModFix/>
          </a:blip>
          <a:srcRect b="0" l="0" r="0" t="22002"/>
          <a:stretch/>
        </p:blipFill>
        <p:spPr>
          <a:xfrm>
            <a:off x="43575" y="1460850"/>
            <a:ext cx="3785846" cy="2214710"/>
          </a:xfrm>
          <a:prstGeom prst="rect">
            <a:avLst/>
          </a:prstGeom>
          <a:noFill/>
          <a:ln>
            <a:noFill/>
          </a:ln>
        </p:spPr>
      </p:pic>
      <p:pic>
        <p:nvPicPr>
          <p:cNvPr id="106" name="Google Shape;106;p19"/>
          <p:cNvPicPr preferRelativeResize="0"/>
          <p:nvPr/>
        </p:nvPicPr>
        <p:blipFill rotWithShape="1">
          <a:blip r:embed="rId4">
            <a:alphaModFix/>
          </a:blip>
          <a:srcRect b="17906" l="0" r="0" t="28091"/>
          <a:stretch/>
        </p:blipFill>
        <p:spPr>
          <a:xfrm>
            <a:off x="3923425" y="1500313"/>
            <a:ext cx="5034476" cy="2039000"/>
          </a:xfrm>
          <a:prstGeom prst="rect">
            <a:avLst/>
          </a:prstGeom>
          <a:noFill/>
          <a:ln>
            <a:noFill/>
          </a:ln>
        </p:spPr>
      </p:pic>
      <p:cxnSp>
        <p:nvCxnSpPr>
          <p:cNvPr id="107" name="Google Shape;107;p19"/>
          <p:cNvCxnSpPr/>
          <p:nvPr/>
        </p:nvCxnSpPr>
        <p:spPr>
          <a:xfrm flipH="1" rot="10800000">
            <a:off x="4036500" y="2601350"/>
            <a:ext cx="644700" cy="1682400"/>
          </a:xfrm>
          <a:prstGeom prst="straightConnector1">
            <a:avLst/>
          </a:prstGeom>
          <a:noFill/>
          <a:ln cap="flat" cmpd="sng" w="28575">
            <a:solidFill>
              <a:srgbClr val="00FF00"/>
            </a:solidFill>
            <a:prstDash val="solid"/>
            <a:round/>
            <a:headEnd len="med" w="med" type="none"/>
            <a:tailEnd len="med" w="med" type="none"/>
          </a:ln>
        </p:spPr>
      </p:cxnSp>
      <p:sp>
        <p:nvSpPr>
          <p:cNvPr id="108" name="Google Shape;108;p19"/>
          <p:cNvSpPr txBox="1"/>
          <p:nvPr/>
        </p:nvSpPr>
        <p:spPr>
          <a:xfrm>
            <a:off x="3257700" y="4265100"/>
            <a:ext cx="1314300" cy="3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Webcam</a:t>
            </a:r>
            <a:endParaRPr sz="1800"/>
          </a:p>
        </p:txBody>
      </p:sp>
      <p:cxnSp>
        <p:nvCxnSpPr>
          <p:cNvPr id="109" name="Google Shape;109;p19"/>
          <p:cNvCxnSpPr>
            <a:endCxn id="110" idx="2"/>
          </p:cNvCxnSpPr>
          <p:nvPr/>
        </p:nvCxnSpPr>
        <p:spPr>
          <a:xfrm rot="10800000">
            <a:off x="3491338" y="3194850"/>
            <a:ext cx="234600" cy="1083000"/>
          </a:xfrm>
          <a:prstGeom prst="straightConnector1">
            <a:avLst/>
          </a:prstGeom>
          <a:noFill/>
          <a:ln cap="flat" cmpd="sng" w="28575">
            <a:solidFill>
              <a:srgbClr val="00FF00"/>
            </a:solidFill>
            <a:prstDash val="solid"/>
            <a:round/>
            <a:headEnd len="med" w="med" type="none"/>
            <a:tailEnd len="med" w="med" type="none"/>
          </a:ln>
        </p:spPr>
      </p:cxnSp>
      <p:cxnSp>
        <p:nvCxnSpPr>
          <p:cNvPr id="111" name="Google Shape;111;p19"/>
          <p:cNvCxnSpPr>
            <a:stCxn id="112" idx="2"/>
            <a:endCxn id="113" idx="0"/>
          </p:cNvCxnSpPr>
          <p:nvPr/>
        </p:nvCxnSpPr>
        <p:spPr>
          <a:xfrm>
            <a:off x="663213" y="3700875"/>
            <a:ext cx="45300" cy="569400"/>
          </a:xfrm>
          <a:prstGeom prst="straightConnector1">
            <a:avLst/>
          </a:prstGeom>
          <a:noFill/>
          <a:ln cap="flat" cmpd="sng" w="28575">
            <a:solidFill>
              <a:srgbClr val="00FF00"/>
            </a:solidFill>
            <a:prstDash val="solid"/>
            <a:round/>
            <a:headEnd len="med" w="med" type="none"/>
            <a:tailEnd len="med" w="med" type="none"/>
          </a:ln>
        </p:spPr>
      </p:cxnSp>
      <p:sp>
        <p:nvSpPr>
          <p:cNvPr id="113" name="Google Shape;113;p19"/>
          <p:cNvSpPr txBox="1"/>
          <p:nvPr/>
        </p:nvSpPr>
        <p:spPr>
          <a:xfrm>
            <a:off x="1275" y="4270350"/>
            <a:ext cx="1414200" cy="36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User with Phone</a:t>
            </a:r>
            <a:endParaRPr sz="1800"/>
          </a:p>
        </p:txBody>
      </p:sp>
      <p:cxnSp>
        <p:nvCxnSpPr>
          <p:cNvPr id="114" name="Google Shape;114;p19"/>
          <p:cNvCxnSpPr>
            <a:endCxn id="115" idx="0"/>
          </p:cNvCxnSpPr>
          <p:nvPr/>
        </p:nvCxnSpPr>
        <p:spPr>
          <a:xfrm flipH="1">
            <a:off x="7189850" y="3262488"/>
            <a:ext cx="697800" cy="943800"/>
          </a:xfrm>
          <a:prstGeom prst="straightConnector1">
            <a:avLst/>
          </a:prstGeom>
          <a:noFill/>
          <a:ln cap="flat" cmpd="sng" w="28575">
            <a:solidFill>
              <a:srgbClr val="00FF00"/>
            </a:solidFill>
            <a:prstDash val="solid"/>
            <a:round/>
            <a:headEnd len="med" w="med" type="none"/>
            <a:tailEnd len="med" w="med" type="none"/>
          </a:ln>
        </p:spPr>
      </p:cxnSp>
      <p:sp>
        <p:nvSpPr>
          <p:cNvPr id="115" name="Google Shape;115;p19"/>
          <p:cNvSpPr txBox="1"/>
          <p:nvPr/>
        </p:nvSpPr>
        <p:spPr>
          <a:xfrm>
            <a:off x="4991750" y="4206288"/>
            <a:ext cx="43962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Computer connected to webcam, </a:t>
            </a:r>
            <a:endParaRPr sz="1800"/>
          </a:p>
          <a:p>
            <a:pPr indent="0" lvl="0" marL="0" rtl="0" algn="l">
              <a:spcBef>
                <a:spcPts val="0"/>
              </a:spcBef>
              <a:spcAft>
                <a:spcPts val="0"/>
              </a:spcAft>
              <a:buNone/>
            </a:pPr>
            <a:r>
              <a:rPr lang="en" sz="1800"/>
              <a:t>receiving</a:t>
            </a:r>
            <a:r>
              <a:rPr lang="en" sz="1800"/>
              <a:t> </a:t>
            </a:r>
            <a:r>
              <a:rPr lang="en" sz="1800"/>
              <a:t>app</a:t>
            </a:r>
            <a:r>
              <a:rPr lang="en" sz="1800"/>
              <a:t> data through ngrok </a:t>
            </a:r>
            <a:endParaRPr sz="1800"/>
          </a:p>
        </p:txBody>
      </p:sp>
      <p:sp>
        <p:nvSpPr>
          <p:cNvPr id="116" name="Google Shape;116;p19"/>
          <p:cNvSpPr/>
          <p:nvPr/>
        </p:nvSpPr>
        <p:spPr>
          <a:xfrm>
            <a:off x="4369975" y="2229950"/>
            <a:ext cx="585000" cy="371400"/>
          </a:xfrm>
          <a:prstGeom prst="flowChartProcess">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3331850" y="2956375"/>
            <a:ext cx="318975" cy="238475"/>
          </a:xfrm>
          <a:prstGeom prst="flowChartProcess">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221475" y="1661875"/>
            <a:ext cx="883475" cy="2039000"/>
          </a:xfrm>
          <a:prstGeom prst="flowChartProcess">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6581275" y="1759575"/>
            <a:ext cx="1807525" cy="1520475"/>
          </a:xfrm>
          <a:prstGeom prst="flowChartProcess">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video demo</a:t>
            </a:r>
            <a:endParaRPr b="1"/>
          </a:p>
        </p:txBody>
      </p:sp>
      <p:pic>
        <p:nvPicPr>
          <p:cNvPr id="123" name="Google Shape;123;p20" title="april_side_7.avi">
            <a:hlinkClick r:id="rId3"/>
          </p:cNvPr>
          <p:cNvPicPr preferRelativeResize="0"/>
          <p:nvPr/>
        </p:nvPicPr>
        <p:blipFill>
          <a:blip r:embed="rId4">
            <a:alphaModFix/>
          </a:blip>
          <a:stretch>
            <a:fillRect/>
          </a:stretch>
        </p:blipFill>
        <p:spPr>
          <a:xfrm>
            <a:off x="2392563" y="1192125"/>
            <a:ext cx="4358875" cy="326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a:t>
            </a:r>
            <a:r>
              <a:rPr b="1" lang="en"/>
              <a:t>pp functionality and design</a:t>
            </a:r>
            <a:endParaRPr b="1"/>
          </a:p>
        </p:txBody>
      </p:sp>
      <p:sp>
        <p:nvSpPr>
          <p:cNvPr id="129" name="Google Shape;129;p21"/>
          <p:cNvSpPr txBox="1"/>
          <p:nvPr>
            <p:ph idx="1" type="body"/>
          </p:nvPr>
        </p:nvSpPr>
        <p:spPr>
          <a:xfrm>
            <a:off x="311700" y="1152475"/>
            <a:ext cx="5082300" cy="37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iOS app r</a:t>
            </a:r>
            <a:r>
              <a:rPr lang="en" sz="1400">
                <a:solidFill>
                  <a:srgbClr val="000000"/>
                </a:solidFill>
              </a:rPr>
              <a:t>ecords </a:t>
            </a:r>
            <a:r>
              <a:rPr b="1" lang="en" sz="1400">
                <a:solidFill>
                  <a:srgbClr val="000000"/>
                </a:solidFill>
              </a:rPr>
              <a:t>a</a:t>
            </a:r>
            <a:r>
              <a:rPr b="1" lang="en" sz="1400">
                <a:solidFill>
                  <a:srgbClr val="000000"/>
                </a:solidFill>
              </a:rPr>
              <a:t>ccelerometer</a:t>
            </a:r>
            <a:r>
              <a:rPr lang="en" sz="1400">
                <a:solidFill>
                  <a:srgbClr val="000000"/>
                </a:solidFill>
              </a:rPr>
              <a:t> and </a:t>
            </a:r>
            <a:r>
              <a:rPr b="1" lang="en" sz="1400">
                <a:solidFill>
                  <a:srgbClr val="000000"/>
                </a:solidFill>
              </a:rPr>
              <a:t>g</a:t>
            </a:r>
            <a:r>
              <a:rPr b="1" lang="en" sz="1400">
                <a:solidFill>
                  <a:srgbClr val="000000"/>
                </a:solidFill>
              </a:rPr>
              <a:t>yroscope</a:t>
            </a:r>
            <a:r>
              <a:rPr lang="en" sz="1400">
                <a:solidFill>
                  <a:srgbClr val="000000"/>
                </a:solidFill>
              </a:rPr>
              <a:t> data</a:t>
            </a:r>
            <a:endParaRPr sz="1400">
              <a:solidFill>
                <a:srgbClr val="000000"/>
              </a:solidFill>
            </a:endParaRPr>
          </a:p>
          <a:p>
            <a:pPr indent="0" lvl="0" marL="0" rtl="0" algn="l">
              <a:spcBef>
                <a:spcPts val="1600"/>
              </a:spcBef>
              <a:spcAft>
                <a:spcPts val="0"/>
              </a:spcAft>
              <a:buNone/>
            </a:pPr>
            <a:r>
              <a:rPr lang="en" sz="1400">
                <a:solidFill>
                  <a:srgbClr val="000000"/>
                </a:solidFill>
              </a:rPr>
              <a:t>The </a:t>
            </a:r>
            <a:r>
              <a:rPr lang="en" sz="1400">
                <a:solidFill>
                  <a:srgbClr val="000000"/>
                </a:solidFill>
              </a:rPr>
              <a:t>same application</a:t>
            </a:r>
            <a:r>
              <a:rPr b="1" lang="en" sz="1400">
                <a:solidFill>
                  <a:srgbClr val="000000"/>
                </a:solidFill>
              </a:rPr>
              <a:t> </a:t>
            </a:r>
            <a:r>
              <a:rPr lang="en" sz="1400">
                <a:solidFill>
                  <a:srgbClr val="000000"/>
                </a:solidFill>
              </a:rPr>
              <a:t>records data and classifies/detects user and </a:t>
            </a:r>
            <a:r>
              <a:rPr b="1" lang="en" sz="1400">
                <a:solidFill>
                  <a:srgbClr val="6AA84F"/>
                </a:solidFill>
              </a:rPr>
              <a:t>streamlines data collecting for the</a:t>
            </a:r>
            <a:r>
              <a:rPr lang="en" sz="1400">
                <a:solidFill>
                  <a:srgbClr val="000000"/>
                </a:solidFill>
              </a:rPr>
              <a:t> classification pipeline</a:t>
            </a:r>
            <a:endParaRPr sz="1400">
              <a:solidFill>
                <a:srgbClr val="000000"/>
              </a:solidFill>
            </a:endParaRPr>
          </a:p>
          <a:p>
            <a:pPr indent="0" lvl="0" marL="0" rtl="0" algn="l">
              <a:spcBef>
                <a:spcPts val="1600"/>
              </a:spcBef>
              <a:spcAft>
                <a:spcPts val="0"/>
              </a:spcAft>
              <a:buNone/>
            </a:pPr>
            <a:r>
              <a:rPr lang="en" sz="1400">
                <a:solidFill>
                  <a:srgbClr val="000000"/>
                </a:solidFill>
              </a:rPr>
              <a:t>Ut</a:t>
            </a:r>
            <a:r>
              <a:rPr lang="en" sz="1400">
                <a:solidFill>
                  <a:srgbClr val="000000"/>
                </a:solidFill>
              </a:rPr>
              <a:t>ilizes HTTPS GET </a:t>
            </a:r>
            <a:r>
              <a:rPr lang="en" sz="1400">
                <a:solidFill>
                  <a:srgbClr val="000000"/>
                </a:solidFill>
              </a:rPr>
              <a:t>requests</a:t>
            </a:r>
            <a:r>
              <a:rPr b="1" lang="en" sz="1400">
                <a:solidFill>
                  <a:srgbClr val="000000"/>
                </a:solidFill>
              </a:rPr>
              <a:t> </a:t>
            </a:r>
            <a:r>
              <a:rPr lang="en" sz="1400">
                <a:solidFill>
                  <a:srgbClr val="000000"/>
                </a:solidFill>
              </a:rPr>
              <a:t>to </a:t>
            </a:r>
            <a:r>
              <a:rPr lang="en" sz="1400">
                <a:solidFill>
                  <a:srgbClr val="000000"/>
                </a:solidFill>
              </a:rPr>
              <a:t>contact server and start webcam (GET)</a:t>
            </a:r>
            <a:r>
              <a:rPr lang="en" sz="1400">
                <a:solidFill>
                  <a:srgbClr val="000000"/>
                </a:solidFill>
              </a:rPr>
              <a:t>, POST </a:t>
            </a:r>
            <a:r>
              <a:rPr lang="en" sz="1400">
                <a:solidFill>
                  <a:srgbClr val="000000"/>
                </a:solidFill>
              </a:rPr>
              <a:t>requests</a:t>
            </a:r>
            <a:r>
              <a:rPr lang="en" sz="1400">
                <a:solidFill>
                  <a:srgbClr val="000000"/>
                </a:solidFill>
              </a:rPr>
              <a:t> to send </a:t>
            </a:r>
            <a:r>
              <a:rPr lang="en" sz="1400">
                <a:solidFill>
                  <a:srgbClr val="000000"/>
                </a:solidFill>
              </a:rPr>
              <a:t>accelerometer</a:t>
            </a:r>
            <a:r>
              <a:rPr lang="en" sz="1400">
                <a:solidFill>
                  <a:srgbClr val="000000"/>
                </a:solidFill>
              </a:rPr>
              <a:t> data </a:t>
            </a:r>
            <a:r>
              <a:rPr lang="en" sz="1400">
                <a:solidFill>
                  <a:srgbClr val="000000"/>
                </a:solidFill>
              </a:rPr>
              <a:t>as a CSV</a:t>
            </a:r>
            <a:r>
              <a:rPr lang="en" sz="1400">
                <a:solidFill>
                  <a:srgbClr val="000000"/>
                </a:solidFill>
              </a:rPr>
              <a:t> and signals to </a:t>
            </a:r>
            <a:r>
              <a:rPr lang="en" sz="1400">
                <a:solidFill>
                  <a:srgbClr val="000000"/>
                </a:solidFill>
              </a:rPr>
              <a:t>stop recording</a:t>
            </a:r>
            <a:endParaRPr sz="1400">
              <a:solidFill>
                <a:srgbClr val="000000"/>
              </a:solidFill>
            </a:endParaRPr>
          </a:p>
          <a:p>
            <a:pPr indent="0" lvl="0" marL="0" rtl="0" algn="l">
              <a:spcBef>
                <a:spcPts val="1600"/>
              </a:spcBef>
              <a:spcAft>
                <a:spcPts val="1600"/>
              </a:spcAft>
              <a:buNone/>
            </a:pPr>
            <a:r>
              <a:rPr lang="en" sz="1400">
                <a:solidFill>
                  <a:srgbClr val="000000"/>
                </a:solidFill>
              </a:rPr>
              <a:t>By using GET/POST requests to remote server and send data, </a:t>
            </a:r>
            <a:r>
              <a:rPr b="1" lang="en" sz="1400">
                <a:solidFill>
                  <a:srgbClr val="6AA84F"/>
                </a:solidFill>
              </a:rPr>
              <a:t>we reduce phone power usage </a:t>
            </a:r>
            <a:r>
              <a:rPr lang="en" sz="1400">
                <a:solidFill>
                  <a:srgbClr val="000000"/>
                </a:solidFill>
              </a:rPr>
              <a:t>to process accelerometer and video data</a:t>
            </a:r>
            <a:endParaRPr sz="1400">
              <a:solidFill>
                <a:srgbClr val="000000"/>
              </a:solidFill>
            </a:endParaRPr>
          </a:p>
        </p:txBody>
      </p:sp>
      <p:pic>
        <p:nvPicPr>
          <p:cNvPr id="130" name="Google Shape;130;p21"/>
          <p:cNvPicPr preferRelativeResize="0"/>
          <p:nvPr/>
        </p:nvPicPr>
        <p:blipFill rotWithShape="1">
          <a:blip r:embed="rId3">
            <a:alphaModFix/>
          </a:blip>
          <a:srcRect b="0" l="6271" r="3881" t="0"/>
          <a:stretch/>
        </p:blipFill>
        <p:spPr>
          <a:xfrm>
            <a:off x="7246075" y="1152475"/>
            <a:ext cx="1596081" cy="3416400"/>
          </a:xfrm>
          <a:prstGeom prst="rect">
            <a:avLst/>
          </a:prstGeom>
          <a:noFill/>
          <a:ln>
            <a:noFill/>
          </a:ln>
        </p:spPr>
      </p:pic>
      <p:pic>
        <p:nvPicPr>
          <p:cNvPr id="131" name="Google Shape;131;p21"/>
          <p:cNvPicPr preferRelativeResize="0"/>
          <p:nvPr/>
        </p:nvPicPr>
        <p:blipFill>
          <a:blip r:embed="rId4">
            <a:alphaModFix/>
          </a:blip>
          <a:stretch>
            <a:fillRect/>
          </a:stretch>
        </p:blipFill>
        <p:spPr>
          <a:xfrm>
            <a:off x="5393875" y="1152475"/>
            <a:ext cx="1596074" cy="3456020"/>
          </a:xfrm>
          <a:prstGeom prst="rect">
            <a:avLst/>
          </a:prstGeom>
          <a:noFill/>
          <a:ln>
            <a:noFill/>
          </a:ln>
        </p:spPr>
      </p:pic>
      <p:sp>
        <p:nvSpPr>
          <p:cNvPr id="132" name="Google Shape;132;p21"/>
          <p:cNvSpPr txBox="1"/>
          <p:nvPr/>
        </p:nvSpPr>
        <p:spPr>
          <a:xfrm>
            <a:off x="5393913" y="4662375"/>
            <a:ext cx="1596000" cy="2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App Version 1</a:t>
            </a:r>
            <a:endParaRPr/>
          </a:p>
        </p:txBody>
      </p:sp>
      <p:sp>
        <p:nvSpPr>
          <p:cNvPr id="133" name="Google Shape;133;p21"/>
          <p:cNvSpPr txBox="1"/>
          <p:nvPr/>
        </p:nvSpPr>
        <p:spPr>
          <a:xfrm>
            <a:off x="7246100" y="4625175"/>
            <a:ext cx="15960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Final App Version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