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95" r:id="rId2"/>
    <p:sldId id="256" r:id="rId3"/>
    <p:sldId id="260" r:id="rId4"/>
    <p:sldId id="259" r:id="rId5"/>
    <p:sldId id="289" r:id="rId6"/>
    <p:sldId id="264" r:id="rId7"/>
    <p:sldId id="279" r:id="rId8"/>
    <p:sldId id="265" r:id="rId9"/>
    <p:sldId id="266" r:id="rId10"/>
    <p:sldId id="267" r:id="rId11"/>
    <p:sldId id="268" r:id="rId12"/>
    <p:sldId id="283" r:id="rId13"/>
    <p:sldId id="280" r:id="rId14"/>
    <p:sldId id="293" r:id="rId15"/>
    <p:sldId id="294" r:id="rId16"/>
    <p:sldId id="281" r:id="rId17"/>
    <p:sldId id="287" r:id="rId18"/>
    <p:sldId id="288" r:id="rId19"/>
    <p:sldId id="296" r:id="rId20"/>
    <p:sldId id="297" r:id="rId21"/>
    <p:sldId id="298" r:id="rId22"/>
    <p:sldId id="276" r:id="rId23"/>
    <p:sldId id="273" r:id="rId24"/>
    <p:sldId id="274"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80315" autoAdjust="0"/>
  </p:normalViewPr>
  <p:slideViewPr>
    <p:cSldViewPr snapToGrid="0">
      <p:cViewPr varScale="1">
        <p:scale>
          <a:sx n="57" d="100"/>
          <a:sy n="57" d="100"/>
        </p:scale>
        <p:origin x="11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1597B-B710-48A8-851D-5EFEB5E9733B}" type="datetimeFigureOut">
              <a:rPr lang="en-US" smtClean="0"/>
              <a:t>9/9/2020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AC1252-B321-47D1-B33A-1157ABC2BF33}" type="slidenum">
              <a:rPr lang="en-US" smtClean="0"/>
              <a:t>‹#›</a:t>
            </a:fld>
            <a:endParaRPr lang="en-US"/>
          </a:p>
        </p:txBody>
      </p:sp>
    </p:spTree>
    <p:extLst>
      <p:ext uri="{BB962C8B-B14F-4D97-AF65-F5344CB8AC3E}">
        <p14:creationId xmlns:p14="http://schemas.microsoft.com/office/powerpoint/2010/main" val="165602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From around 9000 parcels in flint, we have 37 recorded parameters. </a:t>
            </a:r>
          </a:p>
          <a:p>
            <a:r>
              <a:rPr lang="en-IN" dirty="0"/>
              <a:t>We have roughly grouped the variables into 4 groups. Geo, Categorical, Continuous.   </a:t>
            </a:r>
          </a:p>
          <a:p>
            <a:r>
              <a:rPr lang="en-IN" dirty="0"/>
              <a:t>And we have to predict whether or not a given parcel in is likely to have high levels of lead or not (that it has lead level &gt; 15 ppb).</a:t>
            </a:r>
          </a:p>
          <a:p>
            <a:endParaRPr lang="en-IN" dirty="0"/>
          </a:p>
          <a:p>
            <a:endParaRPr lang="en-US" dirty="0"/>
          </a:p>
        </p:txBody>
      </p:sp>
      <p:sp>
        <p:nvSpPr>
          <p:cNvPr id="4" name="Slide Number Placeholder 3"/>
          <p:cNvSpPr>
            <a:spLocks noGrp="1"/>
          </p:cNvSpPr>
          <p:nvPr>
            <p:ph type="sldNum" sz="quarter" idx="10"/>
          </p:nvPr>
        </p:nvSpPr>
        <p:spPr/>
        <p:txBody>
          <a:bodyPr/>
          <a:lstStyle/>
          <a:p>
            <a:fld id="{96AC1252-B321-47D1-B33A-1157ABC2BF33}" type="slidenum">
              <a:rPr lang="en-US" smtClean="0"/>
              <a:t>2</a:t>
            </a:fld>
            <a:endParaRPr lang="en-US"/>
          </a:p>
        </p:txBody>
      </p:sp>
    </p:spTree>
    <p:extLst>
      <p:ext uri="{BB962C8B-B14F-4D97-AF65-F5344CB8AC3E}">
        <p14:creationId xmlns:p14="http://schemas.microsoft.com/office/powerpoint/2010/main" val="3430368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after splitting the data into training and the validation set, we started building a predictive model using Random Forest. From our model, we found that none of the high lead samples were correctly predicted. We see here that the model just predicted all the samples to have low lead level. There are so many number of low lead samples in the dataset that model produces 92% accuracy by simply predicting every sample to have low lead. So the accuracy we are seeing is actually misleading, because we don’t want a model simply predicting everything to be in one class. </a:t>
            </a:r>
            <a:endParaRPr lang="en-US" dirty="0"/>
          </a:p>
        </p:txBody>
      </p:sp>
      <p:sp>
        <p:nvSpPr>
          <p:cNvPr id="4" name="Slide Number Placeholder 3"/>
          <p:cNvSpPr>
            <a:spLocks noGrp="1"/>
          </p:cNvSpPr>
          <p:nvPr>
            <p:ph type="sldNum" sz="quarter" idx="10"/>
          </p:nvPr>
        </p:nvSpPr>
        <p:spPr/>
        <p:txBody>
          <a:bodyPr/>
          <a:lstStyle/>
          <a:p>
            <a:fld id="{96AC1252-B321-47D1-B33A-1157ABC2BF33}" type="slidenum">
              <a:rPr lang="en-US" smtClean="0"/>
              <a:t>14</a:t>
            </a:fld>
            <a:endParaRPr lang="en-US"/>
          </a:p>
        </p:txBody>
      </p:sp>
    </p:spTree>
    <p:extLst>
      <p:ext uri="{BB962C8B-B14F-4D97-AF65-F5344CB8AC3E}">
        <p14:creationId xmlns:p14="http://schemas.microsoft.com/office/powerpoint/2010/main" val="258372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class imbalance is the problem which we are facing in our dataset, having only 8% of the high lead samples. To handle this situation we used </a:t>
            </a:r>
            <a:r>
              <a:rPr lang="en-IN" dirty="0" err="1"/>
              <a:t>undersampling</a:t>
            </a:r>
            <a:r>
              <a:rPr lang="en-IN" dirty="0"/>
              <a:t> technique to make a better sample out of our dataset. By </a:t>
            </a:r>
            <a:r>
              <a:rPr lang="en-IN" dirty="0" err="1"/>
              <a:t>undersampling</a:t>
            </a:r>
            <a:r>
              <a:rPr lang="en-IN" dirty="0"/>
              <a:t> we drop few records of low lead samples and this way we adjust the class distribution in the dataset.</a:t>
            </a:r>
            <a:endParaRPr lang="en-US" dirty="0"/>
          </a:p>
        </p:txBody>
      </p:sp>
      <p:sp>
        <p:nvSpPr>
          <p:cNvPr id="4" name="Slide Number Placeholder 3"/>
          <p:cNvSpPr>
            <a:spLocks noGrp="1"/>
          </p:cNvSpPr>
          <p:nvPr>
            <p:ph type="sldNum" sz="quarter" idx="10"/>
          </p:nvPr>
        </p:nvSpPr>
        <p:spPr/>
        <p:txBody>
          <a:bodyPr/>
          <a:lstStyle/>
          <a:p>
            <a:fld id="{96AC1252-B321-47D1-B33A-1157ABC2BF33}" type="slidenum">
              <a:rPr lang="en-US" smtClean="0"/>
              <a:t>15</a:t>
            </a:fld>
            <a:endParaRPr lang="en-US"/>
          </a:p>
        </p:txBody>
      </p:sp>
    </p:spTree>
    <p:extLst>
      <p:ext uri="{BB962C8B-B14F-4D97-AF65-F5344CB8AC3E}">
        <p14:creationId xmlns:p14="http://schemas.microsoft.com/office/powerpoint/2010/main" val="1661778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dirty="0"/>
              <a:t>So this time, we performed the random forest in R. Now, without under-sampling, we did get some sensitivity when we used R, but that’s still not good. The sensitivity is how often we are able to correctly predict high lead samples. Here we see that we have very few correct predictions for high lead samples. The AUC is 0.54 which means the model is not predictive. </a:t>
            </a:r>
          </a:p>
          <a:p>
            <a:pPr algn="l"/>
            <a:endParaRPr lang="en-IN" dirty="0"/>
          </a:p>
          <a:p>
            <a:pPr algn="l"/>
            <a:r>
              <a:rPr lang="en-IN" dirty="0"/>
              <a:t>So this prediction model is dominated by low lead samples. After that, we performed under-sampling over the data, and we found the sensitivity to be improving. That is correctly identifying the true positives. We used different number of sample sizes while doing under-sampling and compared the results. We found one model to be having a descent sensitivity and accuracy. And that was our best model. </a:t>
            </a:r>
            <a:endParaRPr lang="en-US" dirty="0"/>
          </a:p>
        </p:txBody>
      </p:sp>
      <p:sp>
        <p:nvSpPr>
          <p:cNvPr id="4" name="Slide Number Placeholder 3"/>
          <p:cNvSpPr>
            <a:spLocks noGrp="1"/>
          </p:cNvSpPr>
          <p:nvPr>
            <p:ph type="sldNum" sz="quarter" idx="10"/>
          </p:nvPr>
        </p:nvSpPr>
        <p:spPr/>
        <p:txBody>
          <a:bodyPr/>
          <a:lstStyle/>
          <a:p>
            <a:fld id="{96AC1252-B321-47D1-B33A-1157ABC2BF33}" type="slidenum">
              <a:rPr lang="en-US" smtClean="0"/>
              <a:t>16</a:t>
            </a:fld>
            <a:endParaRPr lang="en-US"/>
          </a:p>
        </p:txBody>
      </p:sp>
    </p:spTree>
    <p:extLst>
      <p:ext uri="{BB962C8B-B14F-4D97-AF65-F5344CB8AC3E}">
        <p14:creationId xmlns:p14="http://schemas.microsoft.com/office/powerpoint/2010/main" val="1817900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these are the top 10 predictors for the best model we got. One thing we noticed while testing different models was that </a:t>
            </a:r>
            <a:r>
              <a:rPr lang="en-IN" dirty="0" err="1"/>
              <a:t>HomeSEV</a:t>
            </a:r>
            <a:r>
              <a:rPr lang="en-IN" dirty="0"/>
              <a:t> and Hydrant Type always were in the top 10 predictors in all the models. </a:t>
            </a:r>
            <a:endParaRPr lang="en-US" dirty="0"/>
          </a:p>
        </p:txBody>
      </p:sp>
      <p:sp>
        <p:nvSpPr>
          <p:cNvPr id="4" name="Slide Number Placeholder 3"/>
          <p:cNvSpPr>
            <a:spLocks noGrp="1"/>
          </p:cNvSpPr>
          <p:nvPr>
            <p:ph type="sldNum" sz="quarter" idx="10"/>
          </p:nvPr>
        </p:nvSpPr>
        <p:spPr/>
        <p:txBody>
          <a:bodyPr/>
          <a:lstStyle/>
          <a:p>
            <a:fld id="{96AC1252-B321-47D1-B33A-1157ABC2BF33}" type="slidenum">
              <a:rPr lang="en-US" smtClean="0"/>
              <a:t>17</a:t>
            </a:fld>
            <a:endParaRPr lang="en-US"/>
          </a:p>
        </p:txBody>
      </p:sp>
    </p:spTree>
    <p:extLst>
      <p:ext uri="{BB962C8B-B14F-4D97-AF65-F5344CB8AC3E}">
        <p14:creationId xmlns:p14="http://schemas.microsoft.com/office/powerpoint/2010/main" val="147385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C1252-B321-47D1-B33A-1157ABC2BF33}" type="slidenum">
              <a:rPr lang="en-US" smtClean="0"/>
              <a:t>18</a:t>
            </a:fld>
            <a:endParaRPr lang="en-US"/>
          </a:p>
        </p:txBody>
      </p:sp>
    </p:spTree>
    <p:extLst>
      <p:ext uri="{BB962C8B-B14F-4D97-AF65-F5344CB8AC3E}">
        <p14:creationId xmlns:p14="http://schemas.microsoft.com/office/powerpoint/2010/main" val="37908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this is the distribution of lead content from different parcels in Flint. We are not able to find a specific area in Flint with high lead contamination in water. </a:t>
            </a:r>
            <a:endParaRPr lang="en-US" dirty="0"/>
          </a:p>
        </p:txBody>
      </p:sp>
      <p:sp>
        <p:nvSpPr>
          <p:cNvPr id="4" name="Slide Number Placeholder 3"/>
          <p:cNvSpPr>
            <a:spLocks noGrp="1"/>
          </p:cNvSpPr>
          <p:nvPr>
            <p:ph type="sldNum" sz="quarter" idx="10"/>
          </p:nvPr>
        </p:nvSpPr>
        <p:spPr/>
        <p:txBody>
          <a:bodyPr/>
          <a:lstStyle/>
          <a:p>
            <a:fld id="{96AC1252-B321-47D1-B33A-1157ABC2BF33}" type="slidenum">
              <a:rPr lang="en-US" smtClean="0"/>
              <a:t>3</a:t>
            </a:fld>
            <a:endParaRPr lang="en-US"/>
          </a:p>
        </p:txBody>
      </p:sp>
    </p:spTree>
    <p:extLst>
      <p:ext uri="{BB962C8B-B14F-4D97-AF65-F5344CB8AC3E}">
        <p14:creationId xmlns:p14="http://schemas.microsoft.com/office/powerpoint/2010/main" val="997693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AC1252-B321-47D1-B33A-1157ABC2BF33}" type="slidenum">
              <a:rPr lang="en-US" smtClean="0"/>
              <a:t>4</a:t>
            </a:fld>
            <a:endParaRPr lang="en-US"/>
          </a:p>
        </p:txBody>
      </p:sp>
    </p:spTree>
    <p:extLst>
      <p:ext uri="{BB962C8B-B14F-4D97-AF65-F5344CB8AC3E}">
        <p14:creationId xmlns:p14="http://schemas.microsoft.com/office/powerpoint/2010/main" val="2462423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Maybe Precinct is an important predictor compared to ward (we see a small part in east with high lead level)</a:t>
            </a:r>
          </a:p>
        </p:txBody>
      </p:sp>
      <p:sp>
        <p:nvSpPr>
          <p:cNvPr id="4" name="Slide Number Placeholder 3"/>
          <p:cNvSpPr>
            <a:spLocks noGrp="1"/>
          </p:cNvSpPr>
          <p:nvPr>
            <p:ph type="sldNum" sz="quarter" idx="10"/>
          </p:nvPr>
        </p:nvSpPr>
        <p:spPr/>
        <p:txBody>
          <a:bodyPr/>
          <a:lstStyle/>
          <a:p>
            <a:fld id="{96AC1252-B321-47D1-B33A-1157ABC2BF33}" type="slidenum">
              <a:rPr lang="en-US" smtClean="0"/>
              <a:t>5</a:t>
            </a:fld>
            <a:endParaRPr lang="en-US"/>
          </a:p>
        </p:txBody>
      </p:sp>
    </p:spTree>
    <p:extLst>
      <p:ext uri="{BB962C8B-B14F-4D97-AF65-F5344CB8AC3E}">
        <p14:creationId xmlns:p14="http://schemas.microsoft.com/office/powerpoint/2010/main" val="748137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Commercial Condition Deleted was deleted because it had too many missing values </a:t>
            </a:r>
          </a:p>
          <a:p>
            <a:r>
              <a:rPr lang="en-IN" dirty="0"/>
              <a:t>Year Built : 1900 – 2010</a:t>
            </a:r>
          </a:p>
          <a:p>
            <a:r>
              <a:rPr lang="en-IN" dirty="0"/>
              <a:t>Housing Condition 2012 is removed : Distribution for two columns are quite similar. But there are more missing values for 2012. So we just removed 2012.</a:t>
            </a:r>
          </a:p>
          <a:p>
            <a:r>
              <a:rPr lang="en-IN" dirty="0"/>
              <a:t>Housing condition for parcel 004582 is missing. So if we removed the records with a single variable missing, we would miss this whole parcel. </a:t>
            </a:r>
            <a:endParaRPr lang="en-US" dirty="0"/>
          </a:p>
        </p:txBody>
      </p:sp>
      <p:sp>
        <p:nvSpPr>
          <p:cNvPr id="4" name="Slide Number Placeholder 3"/>
          <p:cNvSpPr>
            <a:spLocks noGrp="1"/>
          </p:cNvSpPr>
          <p:nvPr>
            <p:ph type="sldNum" sz="quarter" idx="10"/>
          </p:nvPr>
        </p:nvSpPr>
        <p:spPr/>
        <p:txBody>
          <a:bodyPr/>
          <a:lstStyle/>
          <a:p>
            <a:fld id="{96AC1252-B321-47D1-B33A-1157ABC2BF33}" type="slidenum">
              <a:rPr lang="en-US" smtClean="0"/>
              <a:t>6</a:t>
            </a:fld>
            <a:endParaRPr lang="en-US"/>
          </a:p>
        </p:txBody>
      </p:sp>
    </p:spTree>
    <p:extLst>
      <p:ext uri="{BB962C8B-B14F-4D97-AF65-F5344CB8AC3E}">
        <p14:creationId xmlns:p14="http://schemas.microsoft.com/office/powerpoint/2010/main" val="1012201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Only Land Value and Land Imp Value show correlation (0.73)</a:t>
            </a:r>
          </a:p>
          <a:p>
            <a:r>
              <a:rPr lang="en-IN" dirty="0"/>
              <a:t>Both of the above predictors are equally significant to the model.  We should remove one of them. </a:t>
            </a:r>
            <a:endParaRPr lang="en-US" dirty="0"/>
          </a:p>
        </p:txBody>
      </p:sp>
      <p:sp>
        <p:nvSpPr>
          <p:cNvPr id="4" name="Slide Number Placeholder 3"/>
          <p:cNvSpPr>
            <a:spLocks noGrp="1"/>
          </p:cNvSpPr>
          <p:nvPr>
            <p:ph type="sldNum" sz="quarter" idx="10"/>
          </p:nvPr>
        </p:nvSpPr>
        <p:spPr/>
        <p:txBody>
          <a:bodyPr/>
          <a:lstStyle/>
          <a:p>
            <a:fld id="{96AC1252-B321-47D1-B33A-1157ABC2BF33}" type="slidenum">
              <a:rPr lang="en-US" smtClean="0"/>
              <a:t>7</a:t>
            </a:fld>
            <a:endParaRPr lang="en-US"/>
          </a:p>
        </p:txBody>
      </p:sp>
    </p:spTree>
    <p:extLst>
      <p:ext uri="{BB962C8B-B14F-4D97-AF65-F5344CB8AC3E}">
        <p14:creationId xmlns:p14="http://schemas.microsoft.com/office/powerpoint/2010/main" val="3897398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Pattern in real Parcel ID</a:t>
            </a:r>
          </a:p>
          <a:p>
            <a:r>
              <a:rPr lang="en-IN" dirty="0"/>
              <a:t>No pattern in Excel Parcel ID</a:t>
            </a:r>
          </a:p>
          <a:p>
            <a:endParaRPr lang="en-IN" dirty="0"/>
          </a:p>
          <a:p>
            <a:r>
              <a:rPr lang="en-IN" dirty="0"/>
              <a:t>So even if we would have pattern in the parcel ID, we could drop some of the geographical variables like </a:t>
            </a:r>
            <a:r>
              <a:rPr lang="en-IN" dirty="0" err="1"/>
              <a:t>Zipcode</a:t>
            </a:r>
            <a:r>
              <a:rPr lang="en-IN" dirty="0"/>
              <a:t>, Ward, etc. But we cannot do that.</a:t>
            </a:r>
            <a:endParaRPr lang="en-US" dirty="0"/>
          </a:p>
        </p:txBody>
      </p:sp>
      <p:sp>
        <p:nvSpPr>
          <p:cNvPr id="4" name="Slide Number Placeholder 3"/>
          <p:cNvSpPr>
            <a:spLocks noGrp="1"/>
          </p:cNvSpPr>
          <p:nvPr>
            <p:ph type="sldNum" sz="quarter" idx="10"/>
          </p:nvPr>
        </p:nvSpPr>
        <p:spPr/>
        <p:txBody>
          <a:bodyPr/>
          <a:lstStyle/>
          <a:p>
            <a:fld id="{96AC1252-B321-47D1-B33A-1157ABC2BF33}" type="slidenum">
              <a:rPr lang="en-US" smtClean="0"/>
              <a:t>8</a:t>
            </a:fld>
            <a:endParaRPr lang="en-US"/>
          </a:p>
        </p:txBody>
      </p:sp>
    </p:spTree>
    <p:extLst>
      <p:ext uri="{BB962C8B-B14F-4D97-AF65-F5344CB8AC3E}">
        <p14:creationId xmlns:p14="http://schemas.microsoft.com/office/powerpoint/2010/main" val="810725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also tried to do time series analysis by considering few commercial buildings with large number of samples just to see if there is any pattern even if the lead contaminated water is sloshing around the system. </a:t>
            </a:r>
          </a:p>
          <a:p>
            <a:endParaRPr lang="en-IN" dirty="0"/>
          </a:p>
          <a:p>
            <a:r>
              <a:rPr lang="en-IN" dirty="0"/>
              <a:t>This parcel had 68 samples in total. We just analysed some of them. There is a huge difference in the lead content between the sample submitted at the same time. Samples must be taken at different times but are submitted together.</a:t>
            </a:r>
            <a:r>
              <a:rPr lang="en-US" dirty="0"/>
              <a:t> We cannot get any important insight even from this data</a:t>
            </a:r>
            <a:endParaRPr lang="en-IN" dirty="0"/>
          </a:p>
        </p:txBody>
      </p:sp>
      <p:sp>
        <p:nvSpPr>
          <p:cNvPr id="4" name="Slide Number Placeholder 3"/>
          <p:cNvSpPr>
            <a:spLocks noGrp="1"/>
          </p:cNvSpPr>
          <p:nvPr>
            <p:ph type="sldNum" sz="quarter" idx="10"/>
          </p:nvPr>
        </p:nvSpPr>
        <p:spPr/>
        <p:txBody>
          <a:bodyPr/>
          <a:lstStyle/>
          <a:p>
            <a:fld id="{96AC1252-B321-47D1-B33A-1157ABC2BF33}" type="slidenum">
              <a:rPr lang="en-US" smtClean="0"/>
              <a:t>12</a:t>
            </a:fld>
            <a:endParaRPr lang="en-US"/>
          </a:p>
        </p:txBody>
      </p:sp>
    </p:spTree>
    <p:extLst>
      <p:ext uri="{BB962C8B-B14F-4D97-AF65-F5344CB8AC3E}">
        <p14:creationId xmlns:p14="http://schemas.microsoft.com/office/powerpoint/2010/main" val="178718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can see that there is a class imbalance (with more number of low lead content samples). We wanted to include each and every parcel with both low lead sample and high lead sample into the training as well as the validation set. We have performed stratified random sampling on the columns: Lead Content and Parcel ID. </a:t>
            </a:r>
            <a:endParaRPr lang="en-US" dirty="0"/>
          </a:p>
        </p:txBody>
      </p:sp>
      <p:sp>
        <p:nvSpPr>
          <p:cNvPr id="4" name="Slide Number Placeholder 3"/>
          <p:cNvSpPr>
            <a:spLocks noGrp="1"/>
          </p:cNvSpPr>
          <p:nvPr>
            <p:ph type="sldNum" sz="quarter" idx="10"/>
          </p:nvPr>
        </p:nvSpPr>
        <p:spPr/>
        <p:txBody>
          <a:bodyPr/>
          <a:lstStyle/>
          <a:p>
            <a:fld id="{96AC1252-B321-47D1-B33A-1157ABC2BF33}" type="slidenum">
              <a:rPr lang="en-US" smtClean="0"/>
              <a:t>13</a:t>
            </a:fld>
            <a:endParaRPr lang="en-US"/>
          </a:p>
        </p:txBody>
      </p:sp>
    </p:spTree>
    <p:extLst>
      <p:ext uri="{BB962C8B-B14F-4D97-AF65-F5344CB8AC3E}">
        <p14:creationId xmlns:p14="http://schemas.microsoft.com/office/powerpoint/2010/main" val="746541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BD2775-51EC-46FB-819C-14A12365D57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FDEF4-30A2-4AB0-BFCC-F599F790582F}" type="slidenum">
              <a:rPr lang="en-US" smtClean="0"/>
              <a:t>‹#›</a:t>
            </a:fld>
            <a:endParaRPr lang="en-US"/>
          </a:p>
        </p:txBody>
      </p:sp>
    </p:spTree>
    <p:extLst>
      <p:ext uri="{BB962C8B-B14F-4D97-AF65-F5344CB8AC3E}">
        <p14:creationId xmlns:p14="http://schemas.microsoft.com/office/powerpoint/2010/main" val="120577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BD2775-51EC-46FB-819C-14A12365D57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FDEF4-30A2-4AB0-BFCC-F599F790582F}" type="slidenum">
              <a:rPr lang="en-US" smtClean="0"/>
              <a:t>‹#›</a:t>
            </a:fld>
            <a:endParaRPr lang="en-US"/>
          </a:p>
        </p:txBody>
      </p:sp>
    </p:spTree>
    <p:extLst>
      <p:ext uri="{BB962C8B-B14F-4D97-AF65-F5344CB8AC3E}">
        <p14:creationId xmlns:p14="http://schemas.microsoft.com/office/powerpoint/2010/main" val="427287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BD2775-51EC-46FB-819C-14A12365D57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FDEF4-30A2-4AB0-BFCC-F599F790582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774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BD2775-51EC-46FB-819C-14A12365D57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FDEF4-30A2-4AB0-BFCC-F599F790582F}" type="slidenum">
              <a:rPr lang="en-US" smtClean="0"/>
              <a:t>‹#›</a:t>
            </a:fld>
            <a:endParaRPr lang="en-US"/>
          </a:p>
        </p:txBody>
      </p:sp>
    </p:spTree>
    <p:extLst>
      <p:ext uri="{BB962C8B-B14F-4D97-AF65-F5344CB8AC3E}">
        <p14:creationId xmlns:p14="http://schemas.microsoft.com/office/powerpoint/2010/main" val="2651140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BD2775-51EC-46FB-819C-14A12365D57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FDEF4-30A2-4AB0-BFCC-F599F790582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09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BD2775-51EC-46FB-819C-14A12365D57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FDEF4-30A2-4AB0-BFCC-F599F790582F}" type="slidenum">
              <a:rPr lang="en-US" smtClean="0"/>
              <a:t>‹#›</a:t>
            </a:fld>
            <a:endParaRPr lang="en-US"/>
          </a:p>
        </p:txBody>
      </p:sp>
    </p:spTree>
    <p:extLst>
      <p:ext uri="{BB962C8B-B14F-4D97-AF65-F5344CB8AC3E}">
        <p14:creationId xmlns:p14="http://schemas.microsoft.com/office/powerpoint/2010/main" val="663501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D2775-51EC-46FB-819C-14A12365D57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FDEF4-30A2-4AB0-BFCC-F599F790582F}" type="slidenum">
              <a:rPr lang="en-US" smtClean="0"/>
              <a:t>‹#›</a:t>
            </a:fld>
            <a:endParaRPr lang="en-US"/>
          </a:p>
        </p:txBody>
      </p:sp>
    </p:spTree>
    <p:extLst>
      <p:ext uri="{BB962C8B-B14F-4D97-AF65-F5344CB8AC3E}">
        <p14:creationId xmlns:p14="http://schemas.microsoft.com/office/powerpoint/2010/main" val="3955999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D2775-51EC-46FB-819C-14A12365D57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FDEF4-30A2-4AB0-BFCC-F599F790582F}" type="slidenum">
              <a:rPr lang="en-US" smtClean="0"/>
              <a:t>‹#›</a:t>
            </a:fld>
            <a:endParaRPr lang="en-US"/>
          </a:p>
        </p:txBody>
      </p:sp>
    </p:spTree>
    <p:extLst>
      <p:ext uri="{BB962C8B-B14F-4D97-AF65-F5344CB8AC3E}">
        <p14:creationId xmlns:p14="http://schemas.microsoft.com/office/powerpoint/2010/main" val="9552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D2775-51EC-46FB-819C-14A12365D57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FDEF4-30A2-4AB0-BFCC-F599F790582F}" type="slidenum">
              <a:rPr lang="en-US" smtClean="0"/>
              <a:t>‹#›</a:t>
            </a:fld>
            <a:endParaRPr lang="en-US"/>
          </a:p>
        </p:txBody>
      </p:sp>
    </p:spTree>
    <p:extLst>
      <p:ext uri="{BB962C8B-B14F-4D97-AF65-F5344CB8AC3E}">
        <p14:creationId xmlns:p14="http://schemas.microsoft.com/office/powerpoint/2010/main" val="42937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BD2775-51EC-46FB-819C-14A12365D57A}"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FDEF4-30A2-4AB0-BFCC-F599F790582F}" type="slidenum">
              <a:rPr lang="en-US" smtClean="0"/>
              <a:t>‹#›</a:t>
            </a:fld>
            <a:endParaRPr lang="en-US"/>
          </a:p>
        </p:txBody>
      </p:sp>
    </p:spTree>
    <p:extLst>
      <p:ext uri="{BB962C8B-B14F-4D97-AF65-F5344CB8AC3E}">
        <p14:creationId xmlns:p14="http://schemas.microsoft.com/office/powerpoint/2010/main" val="61082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BD2775-51EC-46FB-819C-14A12365D57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FDEF4-30A2-4AB0-BFCC-F599F790582F}" type="slidenum">
              <a:rPr lang="en-US" smtClean="0"/>
              <a:t>‹#›</a:t>
            </a:fld>
            <a:endParaRPr lang="en-US"/>
          </a:p>
        </p:txBody>
      </p:sp>
    </p:spTree>
    <p:extLst>
      <p:ext uri="{BB962C8B-B14F-4D97-AF65-F5344CB8AC3E}">
        <p14:creationId xmlns:p14="http://schemas.microsoft.com/office/powerpoint/2010/main" val="738014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BD2775-51EC-46FB-819C-14A12365D57A}" type="datetimeFigureOut">
              <a:rPr lang="en-US" smtClean="0"/>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7FDEF4-30A2-4AB0-BFCC-F599F790582F}" type="slidenum">
              <a:rPr lang="en-US" smtClean="0"/>
              <a:t>‹#›</a:t>
            </a:fld>
            <a:endParaRPr lang="en-US"/>
          </a:p>
        </p:txBody>
      </p:sp>
    </p:spTree>
    <p:extLst>
      <p:ext uri="{BB962C8B-B14F-4D97-AF65-F5344CB8AC3E}">
        <p14:creationId xmlns:p14="http://schemas.microsoft.com/office/powerpoint/2010/main" val="257601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BD2775-51EC-46FB-819C-14A12365D57A}"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7FDEF4-30A2-4AB0-BFCC-F599F790582F}" type="slidenum">
              <a:rPr lang="en-US" smtClean="0"/>
              <a:t>‹#›</a:t>
            </a:fld>
            <a:endParaRPr lang="en-US"/>
          </a:p>
        </p:txBody>
      </p:sp>
    </p:spTree>
    <p:extLst>
      <p:ext uri="{BB962C8B-B14F-4D97-AF65-F5344CB8AC3E}">
        <p14:creationId xmlns:p14="http://schemas.microsoft.com/office/powerpoint/2010/main" val="3717731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D2775-51EC-46FB-819C-14A12365D57A}" type="datetimeFigureOut">
              <a:rPr lang="en-US" smtClean="0"/>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7FDEF4-30A2-4AB0-BFCC-F599F790582F}" type="slidenum">
              <a:rPr lang="en-US" smtClean="0"/>
              <a:t>‹#›</a:t>
            </a:fld>
            <a:endParaRPr lang="en-US"/>
          </a:p>
        </p:txBody>
      </p:sp>
    </p:spTree>
    <p:extLst>
      <p:ext uri="{BB962C8B-B14F-4D97-AF65-F5344CB8AC3E}">
        <p14:creationId xmlns:p14="http://schemas.microsoft.com/office/powerpoint/2010/main" val="87582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BD2775-51EC-46FB-819C-14A12365D57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FDEF4-30A2-4AB0-BFCC-F599F790582F}" type="slidenum">
              <a:rPr lang="en-US" smtClean="0"/>
              <a:t>‹#›</a:t>
            </a:fld>
            <a:endParaRPr lang="en-US"/>
          </a:p>
        </p:txBody>
      </p:sp>
    </p:spTree>
    <p:extLst>
      <p:ext uri="{BB962C8B-B14F-4D97-AF65-F5344CB8AC3E}">
        <p14:creationId xmlns:p14="http://schemas.microsoft.com/office/powerpoint/2010/main" val="277359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BD2775-51EC-46FB-819C-14A12365D57A}"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FDEF4-30A2-4AB0-BFCC-F599F790582F}" type="slidenum">
              <a:rPr lang="en-US" smtClean="0"/>
              <a:t>‹#›</a:t>
            </a:fld>
            <a:endParaRPr lang="en-US"/>
          </a:p>
        </p:txBody>
      </p:sp>
    </p:spTree>
    <p:extLst>
      <p:ext uri="{BB962C8B-B14F-4D97-AF65-F5344CB8AC3E}">
        <p14:creationId xmlns:p14="http://schemas.microsoft.com/office/powerpoint/2010/main" val="1581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BD2775-51EC-46FB-819C-14A12365D57A}" type="datetimeFigureOut">
              <a:rPr lang="en-US" smtClean="0"/>
              <a:t>9/9/2020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7FDEF4-30A2-4AB0-BFCC-F599F790582F}" type="slidenum">
              <a:rPr lang="en-US" smtClean="0"/>
              <a:t>‹#›</a:t>
            </a:fld>
            <a:endParaRPr lang="en-US"/>
          </a:p>
        </p:txBody>
      </p:sp>
    </p:spTree>
    <p:extLst>
      <p:ext uri="{BB962C8B-B14F-4D97-AF65-F5344CB8AC3E}">
        <p14:creationId xmlns:p14="http://schemas.microsoft.com/office/powerpoint/2010/main" val="4083267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0B72CA0-5E6F-4E50-8ED4-FE3C30253F01}"/>
              </a:ext>
            </a:extLst>
          </p:cNvPr>
          <p:cNvSpPr>
            <a:spLocks noGrp="1"/>
          </p:cNvSpPr>
          <p:nvPr>
            <p:ph type="ctrTitle"/>
          </p:nvPr>
        </p:nvSpPr>
        <p:spPr>
          <a:xfrm>
            <a:off x="1507067" y="2404534"/>
            <a:ext cx="7766936" cy="1646302"/>
          </a:xfrm>
        </p:spPr>
        <p:txBody>
          <a:bodyPr>
            <a:normAutofit/>
          </a:bodyPr>
          <a:lstStyle/>
          <a:p>
            <a:pPr>
              <a:lnSpc>
                <a:spcPct val="90000"/>
              </a:lnSpc>
            </a:pPr>
            <a:r>
              <a:rPr lang="en-IN" b="1"/>
              <a:t>Flint Lead Level Detection</a:t>
            </a:r>
            <a:endParaRPr lang="en-US" b="1"/>
          </a:p>
        </p:txBody>
      </p:sp>
      <p:sp>
        <p:nvSpPr>
          <p:cNvPr id="3" name="Subtitle 2">
            <a:extLst>
              <a:ext uri="{FF2B5EF4-FFF2-40B4-BE49-F238E27FC236}">
                <a16:creationId xmlns:a16="http://schemas.microsoft.com/office/drawing/2014/main" id="{C7E2967E-3ECC-4456-86B1-691C70683DD6}"/>
              </a:ext>
            </a:extLst>
          </p:cNvPr>
          <p:cNvSpPr>
            <a:spLocks noGrp="1"/>
          </p:cNvSpPr>
          <p:nvPr>
            <p:ph type="subTitle" idx="1"/>
          </p:nvPr>
        </p:nvSpPr>
        <p:spPr>
          <a:xfrm>
            <a:off x="1451349" y="4404550"/>
            <a:ext cx="7766936" cy="1096899"/>
          </a:xfrm>
        </p:spPr>
        <p:txBody>
          <a:bodyPr>
            <a:normAutofit/>
          </a:bodyPr>
          <a:lstStyle/>
          <a:p>
            <a:pPr>
              <a:lnSpc>
                <a:spcPct val="90000"/>
              </a:lnSpc>
            </a:pPr>
            <a:endParaRPr lang="en-IN" dirty="0">
              <a:solidFill>
                <a:schemeClr val="tx1"/>
              </a:solidFill>
            </a:endParaRPr>
          </a:p>
        </p:txBody>
      </p:sp>
    </p:spTree>
    <p:extLst>
      <p:ext uri="{BB962C8B-B14F-4D97-AF65-F5344CB8AC3E}">
        <p14:creationId xmlns:p14="http://schemas.microsoft.com/office/powerpoint/2010/main" val="42700232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A close up of a map&#10;&#10;Description generated with high confidence">
            <a:extLst>
              <a:ext uri="{FF2B5EF4-FFF2-40B4-BE49-F238E27FC236}">
                <a16:creationId xmlns:a16="http://schemas.microsoft.com/office/drawing/2014/main" id="{1A6A07E7-9276-4DA8-85B3-ED361E101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71" y="808781"/>
            <a:ext cx="9844454" cy="5936589"/>
          </a:xfrm>
          <a:prstGeom prst="rect">
            <a:avLst/>
          </a:prstGeom>
        </p:spPr>
      </p:pic>
      <p:sp>
        <p:nvSpPr>
          <p:cNvPr id="4" name="TextBox 3">
            <a:extLst>
              <a:ext uri="{FF2B5EF4-FFF2-40B4-BE49-F238E27FC236}">
                <a16:creationId xmlns:a16="http://schemas.microsoft.com/office/drawing/2014/main" id="{72137A7D-DE5A-46BA-B8B4-F4716F266229}"/>
              </a:ext>
            </a:extLst>
          </p:cNvPr>
          <p:cNvSpPr txBox="1"/>
          <p:nvPr/>
        </p:nvSpPr>
        <p:spPr>
          <a:xfrm>
            <a:off x="3072982" y="1303092"/>
            <a:ext cx="854440" cy="307777"/>
          </a:xfrm>
          <a:prstGeom prst="rect">
            <a:avLst/>
          </a:prstGeom>
          <a:noFill/>
        </p:spPr>
        <p:txBody>
          <a:bodyPr wrap="square" rtlCol="0">
            <a:spAutoFit/>
          </a:bodyPr>
          <a:lstStyle/>
          <a:p>
            <a:r>
              <a:rPr lang="en-IN" sz="1400" b="1" dirty="0">
                <a:solidFill>
                  <a:schemeClr val="accent2"/>
                </a:solidFill>
              </a:rPr>
              <a:t>007507</a:t>
            </a:r>
            <a:endParaRPr lang="en-US" b="1" dirty="0">
              <a:solidFill>
                <a:schemeClr val="accent2"/>
              </a:solidFill>
            </a:endParaRPr>
          </a:p>
        </p:txBody>
      </p:sp>
      <p:sp>
        <p:nvSpPr>
          <p:cNvPr id="5" name="TextBox 4">
            <a:extLst>
              <a:ext uri="{FF2B5EF4-FFF2-40B4-BE49-F238E27FC236}">
                <a16:creationId xmlns:a16="http://schemas.microsoft.com/office/drawing/2014/main" id="{EA901D57-CBF7-4B04-9C19-ADC9342017D6}"/>
              </a:ext>
            </a:extLst>
          </p:cNvPr>
          <p:cNvSpPr txBox="1"/>
          <p:nvPr/>
        </p:nvSpPr>
        <p:spPr>
          <a:xfrm>
            <a:off x="186771" y="113738"/>
            <a:ext cx="11818458" cy="584775"/>
          </a:xfrm>
          <a:prstGeom prst="rect">
            <a:avLst/>
          </a:prstGeom>
          <a:noFill/>
        </p:spPr>
        <p:txBody>
          <a:bodyPr wrap="square" rtlCol="0">
            <a:spAutoFit/>
          </a:bodyPr>
          <a:lstStyle/>
          <a:p>
            <a:r>
              <a:rPr lang="en-IN" sz="3200" b="1" dirty="0"/>
              <a:t>Comparing Actual Parcel ID with Parcel ID on the dataset</a:t>
            </a:r>
            <a:endParaRPr lang="en-US" sz="3200" b="1" dirty="0"/>
          </a:p>
        </p:txBody>
      </p:sp>
      <p:sp>
        <p:nvSpPr>
          <p:cNvPr id="6" name="Rectangle 5">
            <a:extLst>
              <a:ext uri="{FF2B5EF4-FFF2-40B4-BE49-F238E27FC236}">
                <a16:creationId xmlns:a16="http://schemas.microsoft.com/office/drawing/2014/main" id="{151BD176-C4AC-4685-92D6-C9AA19CC1ED8}"/>
              </a:ext>
            </a:extLst>
          </p:cNvPr>
          <p:cNvSpPr/>
          <p:nvPr/>
        </p:nvSpPr>
        <p:spPr>
          <a:xfrm>
            <a:off x="350874" y="1303092"/>
            <a:ext cx="2636875" cy="30777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84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A close up of a map&#10;&#10;Description generated with high confidence">
            <a:extLst>
              <a:ext uri="{FF2B5EF4-FFF2-40B4-BE49-F238E27FC236}">
                <a16:creationId xmlns:a16="http://schemas.microsoft.com/office/drawing/2014/main" id="{CE7D0315-3664-4FAF-A8BB-6361C0FED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71" y="808781"/>
            <a:ext cx="9844454" cy="5936589"/>
          </a:xfrm>
          <a:prstGeom prst="rect">
            <a:avLst/>
          </a:prstGeom>
        </p:spPr>
      </p:pic>
      <p:sp>
        <p:nvSpPr>
          <p:cNvPr id="4" name="TextBox 3">
            <a:extLst>
              <a:ext uri="{FF2B5EF4-FFF2-40B4-BE49-F238E27FC236}">
                <a16:creationId xmlns:a16="http://schemas.microsoft.com/office/drawing/2014/main" id="{DD0085F9-741A-41DD-8060-B1493755452A}"/>
              </a:ext>
            </a:extLst>
          </p:cNvPr>
          <p:cNvSpPr txBox="1"/>
          <p:nvPr/>
        </p:nvSpPr>
        <p:spPr>
          <a:xfrm>
            <a:off x="3072982" y="1303092"/>
            <a:ext cx="854440" cy="307777"/>
          </a:xfrm>
          <a:prstGeom prst="rect">
            <a:avLst/>
          </a:prstGeom>
          <a:noFill/>
        </p:spPr>
        <p:txBody>
          <a:bodyPr wrap="square" rtlCol="0">
            <a:spAutoFit/>
          </a:bodyPr>
          <a:lstStyle/>
          <a:p>
            <a:r>
              <a:rPr lang="en-IN" sz="1400" b="1" dirty="0">
                <a:solidFill>
                  <a:schemeClr val="accent2"/>
                </a:solidFill>
              </a:rPr>
              <a:t>007397</a:t>
            </a:r>
            <a:endParaRPr lang="en-US" b="1" dirty="0">
              <a:solidFill>
                <a:schemeClr val="accent2"/>
              </a:solidFill>
            </a:endParaRPr>
          </a:p>
        </p:txBody>
      </p:sp>
      <p:sp>
        <p:nvSpPr>
          <p:cNvPr id="5" name="TextBox 4">
            <a:extLst>
              <a:ext uri="{FF2B5EF4-FFF2-40B4-BE49-F238E27FC236}">
                <a16:creationId xmlns:a16="http://schemas.microsoft.com/office/drawing/2014/main" id="{62EF3CDB-6732-42FA-9EAC-6307CF1F93C3}"/>
              </a:ext>
            </a:extLst>
          </p:cNvPr>
          <p:cNvSpPr txBox="1"/>
          <p:nvPr/>
        </p:nvSpPr>
        <p:spPr>
          <a:xfrm>
            <a:off x="186771" y="113738"/>
            <a:ext cx="11433729" cy="584775"/>
          </a:xfrm>
          <a:prstGeom prst="rect">
            <a:avLst/>
          </a:prstGeom>
          <a:noFill/>
        </p:spPr>
        <p:txBody>
          <a:bodyPr wrap="square" rtlCol="0">
            <a:spAutoFit/>
          </a:bodyPr>
          <a:lstStyle/>
          <a:p>
            <a:r>
              <a:rPr lang="en-IN" sz="3200" b="1" dirty="0"/>
              <a:t>Comparing Actual Parcel ID with Parcel ID on the dataset</a:t>
            </a:r>
            <a:endParaRPr lang="en-US" sz="3200" b="1" dirty="0"/>
          </a:p>
        </p:txBody>
      </p:sp>
      <p:sp>
        <p:nvSpPr>
          <p:cNvPr id="6" name="Rectangle 5">
            <a:extLst>
              <a:ext uri="{FF2B5EF4-FFF2-40B4-BE49-F238E27FC236}">
                <a16:creationId xmlns:a16="http://schemas.microsoft.com/office/drawing/2014/main" id="{DB28D649-B494-4920-9B34-C78845366959}"/>
              </a:ext>
            </a:extLst>
          </p:cNvPr>
          <p:cNvSpPr/>
          <p:nvPr/>
        </p:nvSpPr>
        <p:spPr>
          <a:xfrm>
            <a:off x="350874" y="1303092"/>
            <a:ext cx="2636875" cy="30777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4767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D1A03A-3E72-47C9-9D2D-26A4222B2651}"/>
              </a:ext>
            </a:extLst>
          </p:cNvPr>
          <p:cNvSpPr txBox="1"/>
          <p:nvPr/>
        </p:nvSpPr>
        <p:spPr>
          <a:xfrm>
            <a:off x="443043" y="252794"/>
            <a:ext cx="11288882" cy="584775"/>
          </a:xfrm>
          <a:prstGeom prst="rect">
            <a:avLst/>
          </a:prstGeom>
          <a:noFill/>
        </p:spPr>
        <p:txBody>
          <a:bodyPr wrap="square" rtlCol="0">
            <a:spAutoFit/>
          </a:bodyPr>
          <a:lstStyle/>
          <a:p>
            <a:r>
              <a:rPr lang="en-IN" sz="3200" b="1" dirty="0"/>
              <a:t>Time Series Analysis for Commercial Buildings</a:t>
            </a:r>
            <a:endParaRPr lang="en-US" sz="3200" b="1" dirty="0"/>
          </a:p>
        </p:txBody>
      </p:sp>
      <p:pic>
        <p:nvPicPr>
          <p:cNvPr id="8" name="Picture 7" descr="A screenshot of a cell phone&#10;&#10;Description generated with very high confidence">
            <a:extLst>
              <a:ext uri="{FF2B5EF4-FFF2-40B4-BE49-F238E27FC236}">
                <a16:creationId xmlns:a16="http://schemas.microsoft.com/office/drawing/2014/main" id="{CB6536D9-6E28-404F-BD1B-939D6D66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379" y="1417280"/>
            <a:ext cx="4993806" cy="4901754"/>
          </a:xfrm>
          <a:prstGeom prst="rect">
            <a:avLst/>
          </a:prstGeom>
        </p:spPr>
      </p:pic>
    </p:spTree>
    <p:extLst>
      <p:ext uri="{BB962C8B-B14F-4D97-AF65-F5344CB8AC3E}">
        <p14:creationId xmlns:p14="http://schemas.microsoft.com/office/powerpoint/2010/main" val="397245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A screenshot of a cell phone&#10;&#10;Description generated with very high confidence">
            <a:extLst>
              <a:ext uri="{FF2B5EF4-FFF2-40B4-BE49-F238E27FC236}">
                <a16:creationId xmlns:a16="http://schemas.microsoft.com/office/drawing/2014/main" id="{9D22B801-6198-4B23-9C48-020289A82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5026" y="1533260"/>
            <a:ext cx="2676899" cy="3791479"/>
          </a:xfrm>
          <a:prstGeom prst="rect">
            <a:avLst/>
          </a:prstGeom>
        </p:spPr>
      </p:pic>
      <p:graphicFrame>
        <p:nvGraphicFramePr>
          <p:cNvPr id="4" name="Table 3">
            <a:extLst>
              <a:ext uri="{FF2B5EF4-FFF2-40B4-BE49-F238E27FC236}">
                <a16:creationId xmlns:a16="http://schemas.microsoft.com/office/drawing/2014/main" id="{5B0FDB44-B29A-4EAE-89E7-5E6308B74B97}"/>
              </a:ext>
            </a:extLst>
          </p:cNvPr>
          <p:cNvGraphicFramePr>
            <a:graphicFrameLocks noGrp="1"/>
          </p:cNvGraphicFramePr>
          <p:nvPr>
            <p:extLst>
              <p:ext uri="{D42A27DB-BD31-4B8C-83A1-F6EECF244321}">
                <p14:modId xmlns:p14="http://schemas.microsoft.com/office/powerpoint/2010/main" val="308636131"/>
              </p:ext>
            </p:extLst>
          </p:nvPr>
        </p:nvGraphicFramePr>
        <p:xfrm>
          <a:off x="443043" y="1996440"/>
          <a:ext cx="7426792" cy="2865120"/>
        </p:xfrm>
        <a:graphic>
          <a:graphicData uri="http://schemas.openxmlformats.org/drawingml/2006/table">
            <a:tbl>
              <a:tblPr firstRow="1" bandRow="1">
                <a:tableStyleId>{5C22544A-7EE6-4342-B048-85BDC9FD1C3A}</a:tableStyleId>
              </a:tblPr>
              <a:tblGrid>
                <a:gridCol w="1413516">
                  <a:extLst>
                    <a:ext uri="{9D8B030D-6E8A-4147-A177-3AD203B41FA5}">
                      <a16:colId xmlns:a16="http://schemas.microsoft.com/office/drawing/2014/main" val="4151447739"/>
                    </a:ext>
                  </a:extLst>
                </a:gridCol>
                <a:gridCol w="1242895">
                  <a:extLst>
                    <a:ext uri="{9D8B030D-6E8A-4147-A177-3AD203B41FA5}">
                      <a16:colId xmlns:a16="http://schemas.microsoft.com/office/drawing/2014/main" val="552108061"/>
                    </a:ext>
                  </a:extLst>
                </a:gridCol>
                <a:gridCol w="1199569">
                  <a:extLst>
                    <a:ext uri="{9D8B030D-6E8A-4147-A177-3AD203B41FA5}">
                      <a16:colId xmlns:a16="http://schemas.microsoft.com/office/drawing/2014/main" val="2624196993"/>
                    </a:ext>
                  </a:extLst>
                </a:gridCol>
                <a:gridCol w="1786982">
                  <a:extLst>
                    <a:ext uri="{9D8B030D-6E8A-4147-A177-3AD203B41FA5}">
                      <a16:colId xmlns:a16="http://schemas.microsoft.com/office/drawing/2014/main" val="1751096352"/>
                    </a:ext>
                  </a:extLst>
                </a:gridCol>
                <a:gridCol w="1783830">
                  <a:extLst>
                    <a:ext uri="{9D8B030D-6E8A-4147-A177-3AD203B41FA5}">
                      <a16:colId xmlns:a16="http://schemas.microsoft.com/office/drawing/2014/main" val="3661061124"/>
                    </a:ext>
                  </a:extLst>
                </a:gridCol>
              </a:tblGrid>
              <a:tr h="370840">
                <a:tc>
                  <a:txBody>
                    <a:bodyPr/>
                    <a:lstStyle/>
                    <a:p>
                      <a:pPr algn="ctr"/>
                      <a:r>
                        <a:rPr lang="en-IN" dirty="0"/>
                        <a:t>Parcel ID</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Lead</a:t>
                      </a:r>
                    </a:p>
                    <a:p>
                      <a:pPr algn="ctr"/>
                      <a:r>
                        <a:rPr lang="en-IN" dirty="0"/>
                        <a:t>Content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Records</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Training </a:t>
                      </a:r>
                    </a:p>
                    <a:p>
                      <a:pPr algn="ctr"/>
                      <a:r>
                        <a:rPr lang="en-IN" dirty="0"/>
                        <a:t>70%</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Validation</a:t>
                      </a:r>
                    </a:p>
                    <a:p>
                      <a:pPr algn="ctr"/>
                      <a:r>
                        <a:rPr lang="en-IN" dirty="0"/>
                        <a:t>30%</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934468532"/>
                  </a:ext>
                </a:extLst>
              </a:tr>
              <a:tr h="370840">
                <a:tc rowSpan="3">
                  <a:txBody>
                    <a:bodyPr/>
                    <a:lstStyle/>
                    <a:p>
                      <a:pPr algn="ctr"/>
                      <a:r>
                        <a:rPr lang="en-IN" b="1" dirty="0"/>
                        <a:t>004582</a:t>
                      </a:r>
                      <a:endParaRPr lang="en-US"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solidFill>
                            <a:schemeClr val="tx1">
                              <a:lumMod val="50000"/>
                              <a:lumOff val="50000"/>
                            </a:schemeClr>
                          </a:solidFill>
                        </a:rPr>
                        <a:t>Low</a:t>
                      </a: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solidFill>
                            <a:schemeClr val="tx1">
                              <a:lumMod val="50000"/>
                              <a:lumOff val="50000"/>
                            </a:schemeClr>
                          </a:solidFill>
                        </a:rPr>
                        <a:t>67</a:t>
                      </a:r>
                      <a:endParaRPr lang="en-US" b="1" dirty="0">
                        <a:solidFill>
                          <a:schemeClr val="tx1">
                            <a:lumMod val="50000"/>
                            <a:lumOff val="50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solidFill>
                            <a:schemeClr val="tx1">
                              <a:lumMod val="50000"/>
                              <a:lumOff val="50000"/>
                            </a:schemeClr>
                          </a:solidFill>
                        </a:rPr>
                        <a:t>47</a:t>
                      </a:r>
                      <a:endParaRPr lang="en-US" b="1" dirty="0">
                        <a:solidFill>
                          <a:schemeClr val="tx1">
                            <a:lumMod val="50000"/>
                            <a:lumOff val="50000"/>
                          </a:schemeClr>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solidFill>
                            <a:schemeClr val="tx1">
                              <a:lumMod val="50000"/>
                              <a:lumOff val="50000"/>
                            </a:schemeClr>
                          </a:solidFill>
                        </a:rPr>
                        <a:t>20</a:t>
                      </a:r>
                      <a:endParaRPr lang="en-US" b="1" dirty="0">
                        <a:solidFill>
                          <a:schemeClr val="tx1">
                            <a:lumMod val="50000"/>
                            <a:lumOff val="50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8558310"/>
                  </a:ext>
                </a:extLst>
              </a:tr>
              <a:tr h="370840">
                <a:tc vMerge="1">
                  <a:txBody>
                    <a:bodyPr/>
                    <a:lstStyle/>
                    <a:p>
                      <a:pPr algn="ctr"/>
                      <a:endParaRPr lang="en-US"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solidFill>
                            <a:srgbClr val="C00000"/>
                          </a:solidFill>
                        </a:rPr>
                        <a:t>High</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IN" b="1" dirty="0">
                          <a:solidFill>
                            <a:srgbClr val="C00000"/>
                          </a:solidFill>
                        </a:rPr>
                        <a:t>5</a:t>
                      </a:r>
                      <a:endParaRPr lang="en-US" b="1" dirty="0">
                        <a:solidFill>
                          <a:srgbClr val="C0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IN" b="1" dirty="0">
                          <a:solidFill>
                            <a:srgbClr val="C00000"/>
                          </a:solidFill>
                        </a:rPr>
                        <a:t>4</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IN" b="1" dirty="0">
                          <a:solidFill>
                            <a:srgbClr val="C00000"/>
                          </a:solidFill>
                        </a:rPr>
                        <a:t>1</a:t>
                      </a:r>
                      <a:endParaRPr lang="en-US" b="1" dirty="0">
                        <a:solidFill>
                          <a:srgbClr val="C0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60798928"/>
                  </a:ext>
                </a:extLst>
              </a:tr>
              <a:tr h="370840">
                <a:tc vMerge="1">
                  <a:txBody>
                    <a:bodyPr/>
                    <a:lstStyle/>
                    <a:p>
                      <a:pPr algn="ctr"/>
                      <a:endParaRPr lang="en-US" dirty="0"/>
                    </a:p>
                  </a:txBody>
                  <a:tcPr/>
                </a:tc>
                <a:tc>
                  <a:txBody>
                    <a:bodyPr/>
                    <a:lstStyle/>
                    <a:p>
                      <a:pPr algn="ctr"/>
                      <a:endParaRPr lang="en-IN" b="1"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solidFill>
                            <a:schemeClr val="tx1"/>
                          </a:solidFill>
                        </a:rPr>
                        <a:t>72</a:t>
                      </a:r>
                      <a:endParaRPr lang="en-US"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solidFill>
                            <a:schemeClr val="tx1"/>
                          </a:solidFill>
                        </a:rPr>
                        <a:t>51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solidFill>
                            <a:schemeClr val="tx1"/>
                          </a:solidFill>
                        </a:rPr>
                        <a:t>21</a:t>
                      </a:r>
                      <a:endParaRPr lang="en-US"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363722"/>
                  </a:ext>
                </a:extLst>
              </a:tr>
              <a:tr h="370840">
                <a:tc rowSpan="3">
                  <a:txBody>
                    <a:bodyPr/>
                    <a:lstStyle/>
                    <a:p>
                      <a:pPr algn="ctr"/>
                      <a:r>
                        <a:rPr lang="en-IN" b="1" dirty="0"/>
                        <a:t>000773</a:t>
                      </a:r>
                      <a:endParaRPr lang="en-US"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b="1" dirty="0">
                          <a:solidFill>
                            <a:schemeClr val="tx1">
                              <a:lumMod val="50000"/>
                              <a:lumOff val="50000"/>
                            </a:schemeClr>
                          </a:solidFill>
                        </a:rPr>
                        <a:t>Low</a:t>
                      </a:r>
                      <a:endParaRPr lang="en-US" b="1" dirty="0">
                        <a:solidFill>
                          <a:schemeClr val="tx1">
                            <a:lumMod val="50000"/>
                            <a:lumOff val="50000"/>
                          </a:schemeClr>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b="1" dirty="0">
                          <a:solidFill>
                            <a:schemeClr val="tx1">
                              <a:lumMod val="50000"/>
                              <a:lumOff val="50000"/>
                            </a:schemeClr>
                          </a:solidFill>
                        </a:rPr>
                        <a:t>53</a:t>
                      </a:r>
                      <a:endParaRPr lang="en-US" b="1" dirty="0">
                        <a:solidFill>
                          <a:schemeClr val="tx1">
                            <a:lumMod val="50000"/>
                            <a:lumOff val="50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b="1" dirty="0">
                          <a:solidFill>
                            <a:schemeClr val="tx1">
                              <a:lumMod val="50000"/>
                              <a:lumOff val="50000"/>
                            </a:schemeClr>
                          </a:solidFill>
                        </a:rPr>
                        <a:t>36</a:t>
                      </a:r>
                      <a:endParaRPr lang="en-US" b="1" dirty="0">
                        <a:solidFill>
                          <a:schemeClr val="tx1">
                            <a:lumMod val="50000"/>
                            <a:lumOff val="50000"/>
                          </a:schemeClr>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b="1" dirty="0">
                          <a:solidFill>
                            <a:schemeClr val="tx1">
                              <a:lumMod val="50000"/>
                              <a:lumOff val="50000"/>
                            </a:schemeClr>
                          </a:solidFill>
                        </a:rPr>
                        <a:t>17</a:t>
                      </a:r>
                      <a:endParaRPr lang="en-US" b="1" dirty="0">
                        <a:solidFill>
                          <a:schemeClr val="tx1">
                            <a:lumMod val="50000"/>
                            <a:lumOff val="50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6395007"/>
                  </a:ext>
                </a:extLst>
              </a:tr>
              <a:tr h="370840">
                <a:tc v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1" dirty="0">
                          <a:solidFill>
                            <a:srgbClr val="C00000"/>
                          </a:solidFill>
                        </a:rPr>
                        <a:t>High</a:t>
                      </a:r>
                      <a:endParaRPr lang="en-US" b="1" dirty="0">
                        <a:solidFill>
                          <a:srgbClr val="C00000"/>
                        </a:solidFill>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IN" b="1" dirty="0">
                          <a:solidFill>
                            <a:srgbClr val="C00000"/>
                          </a:solidFill>
                        </a:rPr>
                        <a:t>14</a:t>
                      </a:r>
                      <a:endParaRPr lang="en-US" b="1" dirty="0">
                        <a:solidFill>
                          <a:srgbClr val="C0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IN" b="1" dirty="0">
                          <a:solidFill>
                            <a:srgbClr val="C00000"/>
                          </a:solidFill>
                        </a:rPr>
                        <a:t>11</a:t>
                      </a:r>
                      <a:endParaRPr lang="en-US" b="1" dirty="0">
                        <a:solidFill>
                          <a:srgbClr val="C00000"/>
                        </a:solidFill>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IN" b="1" dirty="0">
                          <a:solidFill>
                            <a:srgbClr val="C00000"/>
                          </a:solidFill>
                        </a:rPr>
                        <a:t>3</a:t>
                      </a:r>
                      <a:endParaRPr lang="en-US" b="1" dirty="0">
                        <a:solidFill>
                          <a:srgbClr val="C0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701352"/>
                  </a:ext>
                </a:extLst>
              </a:tr>
              <a:tr h="370840">
                <a:tc vMerge="1">
                  <a:txBody>
                    <a:bodyPr/>
                    <a:lstStyle/>
                    <a:p>
                      <a:pPr algn="ctr"/>
                      <a:endParaRPr lang="en-US" dirty="0"/>
                    </a:p>
                  </a:txBody>
                  <a:tcPr/>
                </a:tc>
                <a:tc>
                  <a:txBody>
                    <a:bodyPr/>
                    <a:lstStyle/>
                    <a:p>
                      <a:pPr algn="ctr"/>
                      <a:endParaRPr lang="en-US" b="1" dirty="0">
                        <a:solidFill>
                          <a:schemeClr val="bg1">
                            <a:lumMod val="50000"/>
                          </a:schemeClr>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b="1" dirty="0">
                          <a:solidFill>
                            <a:schemeClr val="tx1"/>
                          </a:solidFill>
                        </a:rPr>
                        <a:t>67</a:t>
                      </a:r>
                      <a:endParaRPr lang="en-US"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b="1" dirty="0">
                          <a:solidFill>
                            <a:schemeClr val="tx1"/>
                          </a:solidFill>
                        </a:rPr>
                        <a:t>47</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b="1" dirty="0">
                          <a:solidFill>
                            <a:schemeClr val="tx1"/>
                          </a:solidFill>
                        </a:rPr>
                        <a:t>20</a:t>
                      </a:r>
                      <a:endParaRPr lang="en-US"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60027997"/>
                  </a:ext>
                </a:extLst>
              </a:tr>
            </a:tbl>
          </a:graphicData>
        </a:graphic>
      </p:graphicFrame>
      <p:sp>
        <p:nvSpPr>
          <p:cNvPr id="5" name="TextBox 4">
            <a:extLst>
              <a:ext uri="{FF2B5EF4-FFF2-40B4-BE49-F238E27FC236}">
                <a16:creationId xmlns:a16="http://schemas.microsoft.com/office/drawing/2014/main" id="{4B924EC5-8536-4ABB-B375-D282188B9744}"/>
              </a:ext>
            </a:extLst>
          </p:cNvPr>
          <p:cNvSpPr txBox="1"/>
          <p:nvPr/>
        </p:nvSpPr>
        <p:spPr>
          <a:xfrm>
            <a:off x="443043" y="252794"/>
            <a:ext cx="11288882" cy="584775"/>
          </a:xfrm>
          <a:prstGeom prst="rect">
            <a:avLst/>
          </a:prstGeom>
          <a:noFill/>
        </p:spPr>
        <p:txBody>
          <a:bodyPr wrap="square" rtlCol="0">
            <a:spAutoFit/>
          </a:bodyPr>
          <a:lstStyle/>
          <a:p>
            <a:r>
              <a:rPr lang="en-IN" sz="3200" b="1" dirty="0"/>
              <a:t>Stratified Random Sampling</a:t>
            </a:r>
            <a:endParaRPr lang="en-US" sz="3200" b="1" dirty="0"/>
          </a:p>
        </p:txBody>
      </p:sp>
    </p:spTree>
    <p:extLst>
      <p:ext uri="{BB962C8B-B14F-4D97-AF65-F5344CB8AC3E}">
        <p14:creationId xmlns:p14="http://schemas.microsoft.com/office/powerpoint/2010/main" val="2157454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69E984-4248-429E-9DC6-BA7803067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16" y="2363638"/>
            <a:ext cx="4669775" cy="4018178"/>
          </a:xfrm>
          <a:prstGeom prst="rect">
            <a:avLst/>
          </a:prstGeom>
        </p:spPr>
      </p:pic>
      <p:pic>
        <p:nvPicPr>
          <p:cNvPr id="5" name="Picture 4">
            <a:extLst>
              <a:ext uri="{FF2B5EF4-FFF2-40B4-BE49-F238E27FC236}">
                <a16:creationId xmlns:a16="http://schemas.microsoft.com/office/drawing/2014/main" id="{B768F142-E60C-4CEE-A444-137525CF5A8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75562" y="1503961"/>
            <a:ext cx="4669775" cy="4877855"/>
          </a:xfrm>
          <a:prstGeom prst="rect">
            <a:avLst/>
          </a:prstGeom>
          <a:noFill/>
          <a:ln>
            <a:noFill/>
          </a:ln>
        </p:spPr>
      </p:pic>
      <p:sp>
        <p:nvSpPr>
          <p:cNvPr id="6" name="TextBox 5">
            <a:extLst>
              <a:ext uri="{FF2B5EF4-FFF2-40B4-BE49-F238E27FC236}">
                <a16:creationId xmlns:a16="http://schemas.microsoft.com/office/drawing/2014/main" id="{F2190A8C-0746-4F86-9881-9242CEF9954D}"/>
              </a:ext>
            </a:extLst>
          </p:cNvPr>
          <p:cNvSpPr txBox="1"/>
          <p:nvPr/>
        </p:nvSpPr>
        <p:spPr>
          <a:xfrm>
            <a:off x="443043" y="252794"/>
            <a:ext cx="11288882" cy="584775"/>
          </a:xfrm>
          <a:prstGeom prst="rect">
            <a:avLst/>
          </a:prstGeom>
          <a:noFill/>
        </p:spPr>
        <p:txBody>
          <a:bodyPr wrap="square" rtlCol="0">
            <a:spAutoFit/>
          </a:bodyPr>
          <a:lstStyle/>
          <a:p>
            <a:r>
              <a:rPr lang="en-IN" sz="3200" b="1" dirty="0"/>
              <a:t>Random Forest model built using JMP</a:t>
            </a:r>
            <a:endParaRPr lang="en-US" sz="3200" b="1" dirty="0"/>
          </a:p>
        </p:txBody>
      </p:sp>
      <p:sp>
        <p:nvSpPr>
          <p:cNvPr id="7" name="TextBox 6">
            <a:extLst>
              <a:ext uri="{FF2B5EF4-FFF2-40B4-BE49-F238E27FC236}">
                <a16:creationId xmlns:a16="http://schemas.microsoft.com/office/drawing/2014/main" id="{ABC5CCBC-E63C-4B4E-87EA-87CA6B85775A}"/>
              </a:ext>
            </a:extLst>
          </p:cNvPr>
          <p:cNvSpPr txBox="1"/>
          <p:nvPr/>
        </p:nvSpPr>
        <p:spPr>
          <a:xfrm>
            <a:off x="545516" y="1156100"/>
            <a:ext cx="4350334" cy="646331"/>
          </a:xfrm>
          <a:prstGeom prst="rect">
            <a:avLst/>
          </a:prstGeom>
          <a:noFill/>
        </p:spPr>
        <p:txBody>
          <a:bodyPr wrap="square" rtlCol="0">
            <a:spAutoFit/>
          </a:bodyPr>
          <a:lstStyle/>
          <a:p>
            <a:r>
              <a:rPr lang="en-IN" dirty="0"/>
              <a:t>Low Lead Samples : 2882 (91.75%)</a:t>
            </a:r>
          </a:p>
          <a:p>
            <a:r>
              <a:rPr lang="en-IN" dirty="0"/>
              <a:t>High Lead Samples : 259 (0.08%)</a:t>
            </a:r>
            <a:endParaRPr lang="en-US" dirty="0"/>
          </a:p>
        </p:txBody>
      </p:sp>
    </p:spTree>
    <p:extLst>
      <p:ext uri="{BB962C8B-B14F-4D97-AF65-F5344CB8AC3E}">
        <p14:creationId xmlns:p14="http://schemas.microsoft.com/office/powerpoint/2010/main" val="4232128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C311BFE-4D60-4FA1-A65F-048E0C35D9C6}"/>
              </a:ext>
            </a:extLst>
          </p:cNvPr>
          <p:cNvGrpSpPr/>
          <p:nvPr/>
        </p:nvGrpSpPr>
        <p:grpSpPr>
          <a:xfrm>
            <a:off x="261721" y="599202"/>
            <a:ext cx="11359773" cy="6258798"/>
            <a:chOff x="261721" y="599202"/>
            <a:chExt cx="11359773" cy="6258798"/>
          </a:xfrm>
        </p:grpSpPr>
        <p:grpSp>
          <p:nvGrpSpPr>
            <p:cNvPr id="12" name="Group 11">
              <a:extLst>
                <a:ext uri="{FF2B5EF4-FFF2-40B4-BE49-F238E27FC236}">
                  <a16:creationId xmlns:a16="http://schemas.microsoft.com/office/drawing/2014/main" id="{FFAC1275-369D-4061-81A6-77AB94C5CC1E}"/>
                </a:ext>
              </a:extLst>
            </p:cNvPr>
            <p:cNvGrpSpPr/>
            <p:nvPr/>
          </p:nvGrpSpPr>
          <p:grpSpPr>
            <a:xfrm>
              <a:off x="9416524" y="629182"/>
              <a:ext cx="2204970" cy="5786610"/>
              <a:chOff x="377050" y="519390"/>
              <a:chExt cx="2204970" cy="5786610"/>
            </a:xfrm>
          </p:grpSpPr>
          <p:pic>
            <p:nvPicPr>
              <p:cNvPr id="4" name="Picture 3">
                <a:extLst>
                  <a:ext uri="{FF2B5EF4-FFF2-40B4-BE49-F238E27FC236}">
                    <a16:creationId xmlns:a16="http://schemas.microsoft.com/office/drawing/2014/main" id="{07F15C04-A06C-4ED8-87EA-5D9C5D8D1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51" y="519390"/>
                <a:ext cx="2204969" cy="2878315"/>
              </a:xfrm>
              <a:prstGeom prst="rect">
                <a:avLst/>
              </a:prstGeom>
            </p:spPr>
          </p:pic>
          <p:pic>
            <p:nvPicPr>
              <p:cNvPr id="5" name="Picture 4">
                <a:extLst>
                  <a:ext uri="{FF2B5EF4-FFF2-40B4-BE49-F238E27FC236}">
                    <a16:creationId xmlns:a16="http://schemas.microsoft.com/office/drawing/2014/main" id="{C1D9D5E8-8E44-4259-BCA9-1AD52F3F51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050" y="3427685"/>
                <a:ext cx="2204969" cy="2878315"/>
              </a:xfrm>
              <a:prstGeom prst="rect">
                <a:avLst/>
              </a:prstGeom>
            </p:spPr>
          </p:pic>
        </p:grpSp>
        <p:pic>
          <p:nvPicPr>
            <p:cNvPr id="7" name="Picture 6">
              <a:extLst>
                <a:ext uri="{FF2B5EF4-FFF2-40B4-BE49-F238E27FC236}">
                  <a16:creationId xmlns:a16="http://schemas.microsoft.com/office/drawing/2014/main" id="{B7FA9826-F671-4458-B11A-77B12B2713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721" y="599202"/>
              <a:ext cx="9154803" cy="6258798"/>
            </a:xfrm>
            <a:prstGeom prst="rect">
              <a:avLst/>
            </a:prstGeom>
          </p:spPr>
        </p:pic>
      </p:grpSp>
      <p:sp>
        <p:nvSpPr>
          <p:cNvPr id="13" name="TextBox 12">
            <a:extLst>
              <a:ext uri="{FF2B5EF4-FFF2-40B4-BE49-F238E27FC236}">
                <a16:creationId xmlns:a16="http://schemas.microsoft.com/office/drawing/2014/main" id="{1E15A25E-49D7-4539-B18A-65A4F6CF7E9F}"/>
              </a:ext>
            </a:extLst>
          </p:cNvPr>
          <p:cNvSpPr txBox="1"/>
          <p:nvPr/>
        </p:nvSpPr>
        <p:spPr>
          <a:xfrm>
            <a:off x="186771" y="113738"/>
            <a:ext cx="7098449" cy="584775"/>
          </a:xfrm>
          <a:prstGeom prst="rect">
            <a:avLst/>
          </a:prstGeom>
          <a:noFill/>
        </p:spPr>
        <p:txBody>
          <a:bodyPr wrap="square" rtlCol="0">
            <a:spAutoFit/>
          </a:bodyPr>
          <a:lstStyle/>
          <a:p>
            <a:r>
              <a:rPr lang="en-IN" sz="3200" b="1" dirty="0"/>
              <a:t>Class Imbalance</a:t>
            </a:r>
            <a:endParaRPr lang="en-US" sz="3200" b="1" dirty="0">
              <a:solidFill>
                <a:schemeClr val="tx1">
                  <a:lumMod val="65000"/>
                  <a:lumOff val="35000"/>
                </a:schemeClr>
              </a:solidFill>
            </a:endParaRPr>
          </a:p>
        </p:txBody>
      </p:sp>
      <p:sp>
        <p:nvSpPr>
          <p:cNvPr id="2" name="TextBox 1">
            <a:extLst>
              <a:ext uri="{FF2B5EF4-FFF2-40B4-BE49-F238E27FC236}">
                <a16:creationId xmlns:a16="http://schemas.microsoft.com/office/drawing/2014/main" id="{531C49EE-C86E-4687-B858-02E83FC416A4}"/>
              </a:ext>
            </a:extLst>
          </p:cNvPr>
          <p:cNvSpPr txBox="1"/>
          <p:nvPr/>
        </p:nvSpPr>
        <p:spPr>
          <a:xfrm>
            <a:off x="8017270" y="2489526"/>
            <a:ext cx="1746485" cy="830997"/>
          </a:xfrm>
          <a:prstGeom prst="rect">
            <a:avLst/>
          </a:prstGeom>
          <a:noFill/>
        </p:spPr>
        <p:txBody>
          <a:bodyPr wrap="square" rtlCol="0">
            <a:spAutoFit/>
          </a:bodyPr>
          <a:lstStyle/>
          <a:p>
            <a:r>
              <a:rPr lang="en-IN" sz="4800" b="1" dirty="0">
                <a:solidFill>
                  <a:srgbClr val="005DA2"/>
                </a:solidFill>
              </a:rPr>
              <a:t>92%</a:t>
            </a:r>
            <a:endParaRPr lang="en-US" sz="4800" b="1" dirty="0">
              <a:solidFill>
                <a:srgbClr val="005DA2"/>
              </a:solidFill>
            </a:endParaRPr>
          </a:p>
        </p:txBody>
      </p:sp>
      <p:sp>
        <p:nvSpPr>
          <p:cNvPr id="9" name="TextBox 8">
            <a:extLst>
              <a:ext uri="{FF2B5EF4-FFF2-40B4-BE49-F238E27FC236}">
                <a16:creationId xmlns:a16="http://schemas.microsoft.com/office/drawing/2014/main" id="{6D522E6F-8B2B-408F-BCA4-F1B627C7C2CA}"/>
              </a:ext>
            </a:extLst>
          </p:cNvPr>
          <p:cNvSpPr txBox="1"/>
          <p:nvPr/>
        </p:nvSpPr>
        <p:spPr>
          <a:xfrm>
            <a:off x="8337317" y="5333361"/>
            <a:ext cx="985750" cy="830997"/>
          </a:xfrm>
          <a:prstGeom prst="rect">
            <a:avLst/>
          </a:prstGeom>
          <a:noFill/>
        </p:spPr>
        <p:txBody>
          <a:bodyPr wrap="square" rtlCol="0">
            <a:spAutoFit/>
          </a:bodyPr>
          <a:lstStyle/>
          <a:p>
            <a:r>
              <a:rPr lang="en-IN" sz="4800" b="1" dirty="0">
                <a:solidFill>
                  <a:srgbClr val="C00000"/>
                </a:solidFill>
              </a:rPr>
              <a:t>8%</a:t>
            </a:r>
            <a:endParaRPr lang="en-US" sz="4800" b="1" dirty="0">
              <a:solidFill>
                <a:srgbClr val="C00000"/>
              </a:solidFill>
            </a:endParaRPr>
          </a:p>
        </p:txBody>
      </p:sp>
      <p:sp>
        <p:nvSpPr>
          <p:cNvPr id="3" name="TextBox 2">
            <a:extLst>
              <a:ext uri="{FF2B5EF4-FFF2-40B4-BE49-F238E27FC236}">
                <a16:creationId xmlns:a16="http://schemas.microsoft.com/office/drawing/2014/main" id="{4E43FAE8-70CF-4E52-B782-DFB47CB4112B}"/>
              </a:ext>
            </a:extLst>
          </p:cNvPr>
          <p:cNvSpPr txBox="1"/>
          <p:nvPr/>
        </p:nvSpPr>
        <p:spPr>
          <a:xfrm>
            <a:off x="5990128" y="3139660"/>
            <a:ext cx="3801571" cy="367837"/>
          </a:xfrm>
          <a:prstGeom prst="rect">
            <a:avLst/>
          </a:prstGeom>
          <a:noFill/>
        </p:spPr>
        <p:txBody>
          <a:bodyPr wrap="square" rtlCol="0">
            <a:spAutoFit/>
          </a:bodyPr>
          <a:lstStyle/>
          <a:p>
            <a:r>
              <a:rPr lang="en-IN" b="1" dirty="0">
                <a:solidFill>
                  <a:srgbClr val="005DA2"/>
                </a:solidFill>
              </a:rPr>
              <a:t>Samples with Low Lead Level</a:t>
            </a:r>
            <a:endParaRPr lang="en-US" b="1" dirty="0">
              <a:solidFill>
                <a:srgbClr val="005DA2"/>
              </a:solidFill>
            </a:endParaRPr>
          </a:p>
        </p:txBody>
      </p:sp>
      <p:sp>
        <p:nvSpPr>
          <p:cNvPr id="11" name="TextBox 10">
            <a:extLst>
              <a:ext uri="{FF2B5EF4-FFF2-40B4-BE49-F238E27FC236}">
                <a16:creationId xmlns:a16="http://schemas.microsoft.com/office/drawing/2014/main" id="{EE9DA9BB-99B9-423C-90F8-F33F01A7FEA2}"/>
              </a:ext>
            </a:extLst>
          </p:cNvPr>
          <p:cNvSpPr txBox="1"/>
          <p:nvPr/>
        </p:nvSpPr>
        <p:spPr>
          <a:xfrm>
            <a:off x="5926258" y="5985223"/>
            <a:ext cx="4284542" cy="369332"/>
          </a:xfrm>
          <a:prstGeom prst="rect">
            <a:avLst/>
          </a:prstGeom>
          <a:noFill/>
        </p:spPr>
        <p:txBody>
          <a:bodyPr wrap="square" rtlCol="0">
            <a:spAutoFit/>
          </a:bodyPr>
          <a:lstStyle/>
          <a:p>
            <a:r>
              <a:rPr lang="en-IN" b="1" dirty="0">
                <a:solidFill>
                  <a:srgbClr val="C00000"/>
                </a:solidFill>
              </a:rPr>
              <a:t>Samples with High Lead Level</a:t>
            </a:r>
            <a:endParaRPr lang="en-US" b="1" dirty="0">
              <a:solidFill>
                <a:srgbClr val="C00000"/>
              </a:solidFill>
            </a:endParaRPr>
          </a:p>
        </p:txBody>
      </p:sp>
    </p:spTree>
    <p:extLst>
      <p:ext uri="{BB962C8B-B14F-4D97-AF65-F5344CB8AC3E}">
        <p14:creationId xmlns:p14="http://schemas.microsoft.com/office/powerpoint/2010/main" val="878564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D1A03A-3E72-47C9-9D2D-26A4222B2651}"/>
              </a:ext>
            </a:extLst>
          </p:cNvPr>
          <p:cNvSpPr txBox="1"/>
          <p:nvPr/>
        </p:nvSpPr>
        <p:spPr>
          <a:xfrm>
            <a:off x="443043" y="252794"/>
            <a:ext cx="11288882" cy="584775"/>
          </a:xfrm>
          <a:prstGeom prst="rect">
            <a:avLst/>
          </a:prstGeom>
          <a:noFill/>
        </p:spPr>
        <p:txBody>
          <a:bodyPr wrap="square" rtlCol="0">
            <a:spAutoFit/>
          </a:bodyPr>
          <a:lstStyle/>
          <a:p>
            <a:r>
              <a:rPr lang="en-IN" sz="3200" b="1" dirty="0"/>
              <a:t>Comparing Random Forest models built using R</a:t>
            </a:r>
            <a:endParaRPr lang="en-US" sz="3200" b="1" dirty="0"/>
          </a:p>
        </p:txBody>
      </p:sp>
      <p:pic>
        <p:nvPicPr>
          <p:cNvPr id="4" name="Picture 3" descr="A screenshot of a cell phone&#10;&#10;Description generated with very high confidence">
            <a:extLst>
              <a:ext uri="{FF2B5EF4-FFF2-40B4-BE49-F238E27FC236}">
                <a16:creationId xmlns:a16="http://schemas.microsoft.com/office/drawing/2014/main" id="{B418AE17-E9FF-4932-B892-C4D8BAF21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43" y="1876179"/>
            <a:ext cx="10345595" cy="3524742"/>
          </a:xfrm>
          <a:prstGeom prst="rect">
            <a:avLst/>
          </a:prstGeom>
        </p:spPr>
      </p:pic>
    </p:spTree>
    <p:extLst>
      <p:ext uri="{BB962C8B-B14F-4D97-AF65-F5344CB8AC3E}">
        <p14:creationId xmlns:p14="http://schemas.microsoft.com/office/powerpoint/2010/main" val="1107404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8608DA-B901-481B-9944-6F7368CAE09E}"/>
              </a:ext>
            </a:extLst>
          </p:cNvPr>
          <p:cNvSpPr txBox="1"/>
          <p:nvPr/>
        </p:nvSpPr>
        <p:spPr>
          <a:xfrm>
            <a:off x="443043" y="252794"/>
            <a:ext cx="11288882" cy="584775"/>
          </a:xfrm>
          <a:prstGeom prst="rect">
            <a:avLst/>
          </a:prstGeom>
          <a:noFill/>
        </p:spPr>
        <p:txBody>
          <a:bodyPr wrap="square" rtlCol="0">
            <a:spAutoFit/>
          </a:bodyPr>
          <a:lstStyle/>
          <a:p>
            <a:r>
              <a:rPr lang="en-IN" sz="3200" b="1" dirty="0"/>
              <a:t>Best Model: Random Forest with </a:t>
            </a:r>
            <a:r>
              <a:rPr lang="en-IN" sz="3200" b="1" dirty="0" err="1"/>
              <a:t>Undersampling</a:t>
            </a:r>
            <a:r>
              <a:rPr lang="en-IN" sz="3200" b="1" dirty="0"/>
              <a:t>  </a:t>
            </a:r>
            <a:endParaRPr lang="en-US" sz="3200" b="1" dirty="0"/>
          </a:p>
        </p:txBody>
      </p:sp>
      <p:grpSp>
        <p:nvGrpSpPr>
          <p:cNvPr id="6" name="Group 5">
            <a:extLst>
              <a:ext uri="{FF2B5EF4-FFF2-40B4-BE49-F238E27FC236}">
                <a16:creationId xmlns:a16="http://schemas.microsoft.com/office/drawing/2014/main" id="{BC1C8063-3EAF-4F51-9CD2-4C0E82F4ACA1}"/>
              </a:ext>
            </a:extLst>
          </p:cNvPr>
          <p:cNvGrpSpPr/>
          <p:nvPr/>
        </p:nvGrpSpPr>
        <p:grpSpPr>
          <a:xfrm>
            <a:off x="3656240" y="1490405"/>
            <a:ext cx="4879520" cy="4262695"/>
            <a:chOff x="3656240" y="1490405"/>
            <a:chExt cx="4879520" cy="4262695"/>
          </a:xfrm>
        </p:grpSpPr>
        <p:pic>
          <p:nvPicPr>
            <p:cNvPr id="3" name="Picture 2" descr="A screenshot of a cell phone&#10;&#10;Description generated with very high confidence">
              <a:extLst>
                <a:ext uri="{FF2B5EF4-FFF2-40B4-BE49-F238E27FC236}">
                  <a16:creationId xmlns:a16="http://schemas.microsoft.com/office/drawing/2014/main" id="{65BD9CA6-FE47-4251-91F0-29B4819F2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240" y="1490405"/>
              <a:ext cx="4879520" cy="4262695"/>
            </a:xfrm>
            <a:prstGeom prst="rect">
              <a:avLst/>
            </a:prstGeom>
          </p:spPr>
        </p:pic>
        <p:sp>
          <p:nvSpPr>
            <p:cNvPr id="2" name="Rectangle 1">
              <a:extLst>
                <a:ext uri="{FF2B5EF4-FFF2-40B4-BE49-F238E27FC236}">
                  <a16:creationId xmlns:a16="http://schemas.microsoft.com/office/drawing/2014/main" id="{83FE8261-59F2-442C-808F-72E98F382A84}"/>
                </a:ext>
              </a:extLst>
            </p:cNvPr>
            <p:cNvSpPr/>
            <p:nvPr/>
          </p:nvSpPr>
          <p:spPr>
            <a:xfrm>
              <a:off x="5391150" y="3067050"/>
              <a:ext cx="1428750" cy="3429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3A85A8-D598-409B-9425-BD190F23BFE3}"/>
                </a:ext>
              </a:extLst>
            </p:cNvPr>
            <p:cNvSpPr/>
            <p:nvPr/>
          </p:nvSpPr>
          <p:spPr>
            <a:xfrm>
              <a:off x="5181600" y="4196136"/>
              <a:ext cx="1828800" cy="3429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37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C8F5B9-5271-4554-A478-F64FDE83CEFB}"/>
              </a:ext>
            </a:extLst>
          </p:cNvPr>
          <p:cNvSpPr txBox="1"/>
          <p:nvPr/>
        </p:nvSpPr>
        <p:spPr>
          <a:xfrm>
            <a:off x="443043" y="252794"/>
            <a:ext cx="11288882" cy="523220"/>
          </a:xfrm>
          <a:prstGeom prst="rect">
            <a:avLst/>
          </a:prstGeom>
          <a:noFill/>
        </p:spPr>
        <p:txBody>
          <a:bodyPr wrap="square" rtlCol="0">
            <a:spAutoFit/>
          </a:bodyPr>
          <a:lstStyle/>
          <a:p>
            <a:r>
              <a:rPr lang="en-IN" sz="2800" b="1" dirty="0"/>
              <a:t>Experimenting </a:t>
            </a:r>
            <a:r>
              <a:rPr lang="en-IN" sz="2800" b="1" dirty="0" err="1"/>
              <a:t>XGBoost</a:t>
            </a:r>
            <a:r>
              <a:rPr lang="en-IN" sz="2800" b="1" dirty="0"/>
              <a:t> model with/without one-hot encoding</a:t>
            </a:r>
            <a:endParaRPr lang="en-US" sz="2800" b="1" dirty="0"/>
          </a:p>
        </p:txBody>
      </p:sp>
      <p:pic>
        <p:nvPicPr>
          <p:cNvPr id="5" name="Picture 4" descr="A screenshot of a cell phone&#10;&#10;Description generated with very high confidence">
            <a:extLst>
              <a:ext uri="{FF2B5EF4-FFF2-40B4-BE49-F238E27FC236}">
                <a16:creationId xmlns:a16="http://schemas.microsoft.com/office/drawing/2014/main" id="{AB1E1F28-0726-4226-BC95-71B2E5831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365" y="2095255"/>
            <a:ext cx="4077269" cy="3505689"/>
          </a:xfrm>
          <a:prstGeom prst="rect">
            <a:avLst/>
          </a:prstGeom>
        </p:spPr>
      </p:pic>
    </p:spTree>
    <p:extLst>
      <p:ext uri="{BB962C8B-B14F-4D97-AF65-F5344CB8AC3E}">
        <p14:creationId xmlns:p14="http://schemas.microsoft.com/office/powerpoint/2010/main" val="3047754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A033-7F1C-413C-96DC-3541E3EA5A60}"/>
              </a:ext>
            </a:extLst>
          </p:cNvPr>
          <p:cNvSpPr>
            <a:spLocks noGrp="1"/>
          </p:cNvSpPr>
          <p:nvPr>
            <p:ph type="title"/>
          </p:nvPr>
        </p:nvSpPr>
        <p:spPr>
          <a:xfrm>
            <a:off x="603250" y="728663"/>
            <a:ext cx="10515600" cy="2852737"/>
          </a:xfrm>
        </p:spPr>
        <p:txBody>
          <a:bodyPr/>
          <a:lstStyle/>
          <a:p>
            <a:pPr algn="ctr"/>
            <a:r>
              <a:rPr lang="en-IN" b="1" dirty="0"/>
              <a:t>Thank you</a:t>
            </a:r>
            <a:endParaRPr lang="en-US" b="1" dirty="0"/>
          </a:p>
        </p:txBody>
      </p:sp>
    </p:spTree>
    <p:extLst>
      <p:ext uri="{BB962C8B-B14F-4D97-AF65-F5344CB8AC3E}">
        <p14:creationId xmlns:p14="http://schemas.microsoft.com/office/powerpoint/2010/main" val="229179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2B4773-3207-44CC-B7AC-892B7049821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0B67FE4-688F-4497-8BFD-157613A697D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F5BE1A-9BAC-4581-A82B-FD8FE31595B4}"/>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71E5644-6772-414A-8199-E30BFB02A5DF}"/>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246D50-BB0C-408E-93FD-7B8D63A7F784}"/>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AFBC5D22-68C1-44FB-8181-CB84ECAA83FC}"/>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6D0FCE-FBDB-4655-A1A7-640B1E86B56A}"/>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C8157DF-FD90-4AD6-B803-3AC0ACD8E6A0}"/>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548B067-9D63-4D21-92EF-CBC9E6338C85}"/>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6" name="Rectangle 25">
            <a:extLst>
              <a:ext uri="{FF2B5EF4-FFF2-40B4-BE49-F238E27FC236}">
                <a16:creationId xmlns:a16="http://schemas.microsoft.com/office/drawing/2014/main" id="{62423CA5-E2E1-4789-B759-9906C1C940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descr="A screenshot of a cell phone&#10;&#10;Description generated with very high confidence">
            <a:extLst>
              <a:ext uri="{FF2B5EF4-FFF2-40B4-BE49-F238E27FC236}">
                <a16:creationId xmlns:a16="http://schemas.microsoft.com/office/drawing/2014/main" id="{ABAAE344-EFCB-4B7C-9A7A-F0F0C1727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652" y="972608"/>
            <a:ext cx="4644197" cy="4900269"/>
          </a:xfrm>
          <a:prstGeom prst="rect">
            <a:avLst/>
          </a:prstGeom>
        </p:spPr>
      </p:pic>
      <p:sp>
        <p:nvSpPr>
          <p:cNvPr id="5" name="TextBox 4">
            <a:extLst>
              <a:ext uri="{FF2B5EF4-FFF2-40B4-BE49-F238E27FC236}">
                <a16:creationId xmlns:a16="http://schemas.microsoft.com/office/drawing/2014/main" id="{A5770011-30F0-4AA5-ABBB-AAB008DC7A34}"/>
              </a:ext>
            </a:extLst>
          </p:cNvPr>
          <p:cNvSpPr txBox="1"/>
          <p:nvPr/>
        </p:nvSpPr>
        <p:spPr>
          <a:xfrm>
            <a:off x="673754" y="2160590"/>
            <a:ext cx="4294890" cy="3440110"/>
          </a:xfrm>
          <a:prstGeom prst="rect">
            <a:avLst/>
          </a:prstGeom>
        </p:spPr>
        <p:txBody>
          <a:bodyPr vert="horz" lIns="91440" tIns="45720" rIns="91440" bIns="45720" rtlCol="0">
            <a:normAutofit lnSpcReduction="10000"/>
          </a:bodyPr>
          <a:lstStyle/>
          <a:p>
            <a:pPr>
              <a:lnSpc>
                <a:spcPct val="90000"/>
              </a:lnSpc>
              <a:spcBef>
                <a:spcPts val="1000"/>
              </a:spcBef>
              <a:buClr>
                <a:schemeClr val="accent1"/>
              </a:buClr>
              <a:buSzPct val="80000"/>
              <a:buFont typeface="Wingdings 3" charset="2"/>
              <a:buChar char=""/>
            </a:pPr>
            <a:endParaRPr lang="en-US" sz="1500" dirty="0">
              <a:solidFill>
                <a:schemeClr val="bg1"/>
              </a:solidFill>
            </a:endParaRPr>
          </a:p>
          <a:p>
            <a:pPr>
              <a:lnSpc>
                <a:spcPct val="90000"/>
              </a:lnSpc>
              <a:spcBef>
                <a:spcPts val="1000"/>
              </a:spcBef>
              <a:buClr>
                <a:schemeClr val="accent1"/>
              </a:buClr>
              <a:buSzPct val="80000"/>
              <a:buFont typeface="Wingdings 3" charset="2"/>
              <a:buChar char=""/>
            </a:pPr>
            <a:endParaRPr lang="en-US" sz="1500" dirty="0">
              <a:solidFill>
                <a:schemeClr val="bg1"/>
              </a:solidFill>
            </a:endParaRPr>
          </a:p>
          <a:p>
            <a:pPr>
              <a:lnSpc>
                <a:spcPct val="90000"/>
              </a:lnSpc>
              <a:spcBef>
                <a:spcPts val="1000"/>
              </a:spcBef>
              <a:buClr>
                <a:schemeClr val="accent1"/>
              </a:buClr>
              <a:buSzPct val="80000"/>
              <a:buFont typeface="Wingdings 3" charset="2"/>
              <a:buChar char=""/>
            </a:pPr>
            <a:endParaRPr lang="en-US" sz="1500" b="1" u="sng" dirty="0">
              <a:solidFill>
                <a:schemeClr val="bg1"/>
              </a:solidFill>
            </a:endParaRPr>
          </a:p>
          <a:p>
            <a:pPr>
              <a:lnSpc>
                <a:spcPct val="90000"/>
              </a:lnSpc>
              <a:spcBef>
                <a:spcPts val="1000"/>
              </a:spcBef>
              <a:buClr>
                <a:schemeClr val="accent1"/>
              </a:buClr>
              <a:buSzPct val="80000"/>
              <a:buFont typeface="Wingdings 3" charset="2"/>
              <a:buChar char=""/>
            </a:pPr>
            <a:r>
              <a:rPr lang="en-US" sz="1500" dirty="0">
                <a:solidFill>
                  <a:schemeClr val="bg1"/>
                </a:solidFill>
              </a:rPr>
              <a:t> </a:t>
            </a:r>
            <a:r>
              <a:rPr lang="en-US" dirty="0">
                <a:solidFill>
                  <a:schemeClr val="bg1"/>
                </a:solidFill>
              </a:rPr>
              <a:t>Total number of unique parcels : 8741</a:t>
            </a:r>
          </a:p>
          <a:p>
            <a:pPr>
              <a:lnSpc>
                <a:spcPct val="90000"/>
              </a:lnSpc>
              <a:spcBef>
                <a:spcPts val="1000"/>
              </a:spcBef>
              <a:buClr>
                <a:schemeClr val="accent1"/>
              </a:buClr>
              <a:buSzPct val="80000"/>
              <a:buFont typeface="Wingdings 3" charset="2"/>
              <a:buChar char=""/>
            </a:pPr>
            <a:r>
              <a:rPr lang="en-US" dirty="0">
                <a:solidFill>
                  <a:schemeClr val="bg1"/>
                </a:solidFill>
              </a:rPr>
              <a:t> Total number of records : 10468</a:t>
            </a:r>
          </a:p>
          <a:p>
            <a:pPr>
              <a:lnSpc>
                <a:spcPct val="90000"/>
              </a:lnSpc>
              <a:spcBef>
                <a:spcPts val="1000"/>
              </a:spcBef>
              <a:buClr>
                <a:schemeClr val="accent1"/>
              </a:buClr>
              <a:buSzPct val="80000"/>
              <a:buFont typeface="Wingdings 3" charset="2"/>
              <a:buChar char=""/>
            </a:pPr>
            <a:r>
              <a:rPr lang="en-US" dirty="0">
                <a:solidFill>
                  <a:schemeClr val="bg1"/>
                </a:solidFill>
              </a:rPr>
              <a:t> Variables : 37</a:t>
            </a:r>
          </a:p>
          <a:p>
            <a:pPr>
              <a:lnSpc>
                <a:spcPct val="90000"/>
              </a:lnSpc>
              <a:spcBef>
                <a:spcPts val="1000"/>
              </a:spcBef>
              <a:buClr>
                <a:schemeClr val="accent1"/>
              </a:buClr>
              <a:buSzPct val="80000"/>
              <a:buFont typeface="Wingdings 3" charset="2"/>
              <a:buChar char=""/>
            </a:pPr>
            <a:endParaRPr lang="en-US" dirty="0">
              <a:solidFill>
                <a:schemeClr val="bg1"/>
              </a:solidFill>
            </a:endParaRPr>
          </a:p>
          <a:p>
            <a:pPr>
              <a:lnSpc>
                <a:spcPct val="90000"/>
              </a:lnSpc>
              <a:spcBef>
                <a:spcPts val="1000"/>
              </a:spcBef>
              <a:buClr>
                <a:schemeClr val="accent1"/>
              </a:buClr>
              <a:buSzPct val="80000"/>
              <a:buFont typeface="Wingdings 3" charset="2"/>
              <a:buChar char=""/>
            </a:pPr>
            <a:endParaRPr lang="en-US" dirty="0">
              <a:solidFill>
                <a:schemeClr val="bg1"/>
              </a:solidFill>
            </a:endParaRPr>
          </a:p>
          <a:p>
            <a:pPr>
              <a:lnSpc>
                <a:spcPct val="90000"/>
              </a:lnSpc>
              <a:spcBef>
                <a:spcPts val="1000"/>
              </a:spcBef>
              <a:buClr>
                <a:schemeClr val="accent1"/>
              </a:buClr>
              <a:buSzPct val="80000"/>
              <a:buFont typeface="Wingdings 3" charset="2"/>
              <a:buChar char=""/>
            </a:pPr>
            <a:r>
              <a:rPr lang="en-US" dirty="0">
                <a:solidFill>
                  <a:schemeClr val="bg1"/>
                </a:solidFill>
              </a:rPr>
              <a:t> Samples with </a:t>
            </a:r>
            <a:r>
              <a:rPr lang="en-US" b="1" dirty="0">
                <a:solidFill>
                  <a:schemeClr val="bg1"/>
                </a:solidFill>
              </a:rPr>
              <a:t>more than 15 ppb </a:t>
            </a:r>
            <a:r>
              <a:rPr lang="en-US" dirty="0">
                <a:solidFill>
                  <a:schemeClr val="bg1"/>
                </a:solidFill>
              </a:rPr>
              <a:t>are    classified to have </a:t>
            </a:r>
            <a:r>
              <a:rPr lang="en-US" b="1" u="sng" dirty="0">
                <a:solidFill>
                  <a:schemeClr val="bg1"/>
                </a:solidFill>
              </a:rPr>
              <a:t>High Lead Level</a:t>
            </a:r>
          </a:p>
          <a:p>
            <a:pPr>
              <a:lnSpc>
                <a:spcPct val="90000"/>
              </a:lnSpc>
              <a:spcBef>
                <a:spcPts val="1000"/>
              </a:spcBef>
              <a:buClr>
                <a:schemeClr val="accent1"/>
              </a:buClr>
              <a:buSzPct val="80000"/>
              <a:buFont typeface="Wingdings 3" charset="2"/>
              <a:buChar char=""/>
            </a:pPr>
            <a:endParaRPr lang="en-US" sz="1500" dirty="0">
              <a:solidFill>
                <a:schemeClr val="bg1"/>
              </a:solidFill>
            </a:endParaRPr>
          </a:p>
          <a:p>
            <a:pPr>
              <a:lnSpc>
                <a:spcPct val="90000"/>
              </a:lnSpc>
              <a:spcBef>
                <a:spcPts val="1000"/>
              </a:spcBef>
              <a:buClr>
                <a:schemeClr val="accent1"/>
              </a:buClr>
              <a:buSzPct val="80000"/>
              <a:buFont typeface="Wingdings 3" charset="2"/>
              <a:buChar char=""/>
            </a:pPr>
            <a:endParaRPr lang="en-US" sz="1500" dirty="0">
              <a:solidFill>
                <a:schemeClr val="bg1"/>
              </a:solidFill>
            </a:endParaRPr>
          </a:p>
          <a:p>
            <a:pPr>
              <a:lnSpc>
                <a:spcPct val="90000"/>
              </a:lnSpc>
              <a:spcBef>
                <a:spcPts val="1000"/>
              </a:spcBef>
              <a:buClr>
                <a:schemeClr val="accent1"/>
              </a:buClr>
              <a:buSzPct val="80000"/>
              <a:buFont typeface="Wingdings 3" charset="2"/>
              <a:buChar char=""/>
            </a:pPr>
            <a:endParaRPr lang="en-US" sz="1500" dirty="0">
              <a:solidFill>
                <a:schemeClr val="bg1"/>
              </a:solidFill>
            </a:endParaRPr>
          </a:p>
          <a:p>
            <a:pPr>
              <a:lnSpc>
                <a:spcPct val="90000"/>
              </a:lnSpc>
              <a:spcBef>
                <a:spcPts val="1000"/>
              </a:spcBef>
              <a:buClr>
                <a:schemeClr val="accent1"/>
              </a:buClr>
              <a:buSzPct val="80000"/>
              <a:buFont typeface="Wingdings 3" charset="2"/>
              <a:buChar char=""/>
            </a:pPr>
            <a:endParaRPr lang="en-US" sz="1500" dirty="0">
              <a:solidFill>
                <a:schemeClr val="bg1"/>
              </a:solidFill>
            </a:endParaRPr>
          </a:p>
          <a:p>
            <a:pPr>
              <a:lnSpc>
                <a:spcPct val="90000"/>
              </a:lnSpc>
              <a:spcBef>
                <a:spcPts val="1000"/>
              </a:spcBef>
              <a:buClr>
                <a:schemeClr val="accent1"/>
              </a:buClr>
              <a:buSzPct val="80000"/>
              <a:buFont typeface="Wingdings 3" charset="2"/>
              <a:buChar char=""/>
            </a:pPr>
            <a:endParaRPr lang="en-US" sz="1500" dirty="0">
              <a:solidFill>
                <a:schemeClr val="bg1"/>
              </a:solidFill>
            </a:endParaRPr>
          </a:p>
          <a:p>
            <a:pPr>
              <a:lnSpc>
                <a:spcPct val="90000"/>
              </a:lnSpc>
              <a:spcBef>
                <a:spcPts val="1000"/>
              </a:spcBef>
              <a:buClr>
                <a:schemeClr val="accent1"/>
              </a:buClr>
              <a:buSzPct val="80000"/>
              <a:buFont typeface="Wingdings 3" charset="2"/>
              <a:buChar char=""/>
            </a:pPr>
            <a:endParaRPr lang="en-US" sz="1500" dirty="0">
              <a:solidFill>
                <a:schemeClr val="bg1"/>
              </a:solidFill>
            </a:endParaRPr>
          </a:p>
          <a:p>
            <a:pPr>
              <a:lnSpc>
                <a:spcPct val="90000"/>
              </a:lnSpc>
              <a:spcBef>
                <a:spcPts val="1000"/>
              </a:spcBef>
              <a:buClr>
                <a:schemeClr val="accent1"/>
              </a:buClr>
              <a:buSzPct val="80000"/>
              <a:buFont typeface="Wingdings 3" charset="2"/>
              <a:buChar char=""/>
            </a:pPr>
            <a:endParaRPr lang="en-US" sz="1500" dirty="0">
              <a:solidFill>
                <a:schemeClr val="bg1"/>
              </a:solidFill>
            </a:endParaRPr>
          </a:p>
        </p:txBody>
      </p:sp>
      <p:sp>
        <p:nvSpPr>
          <p:cNvPr id="3" name="TextBox 2">
            <a:extLst>
              <a:ext uri="{FF2B5EF4-FFF2-40B4-BE49-F238E27FC236}">
                <a16:creationId xmlns:a16="http://schemas.microsoft.com/office/drawing/2014/main" id="{99B5AA4C-D4FF-4904-86A4-F12091C03DD5}"/>
              </a:ext>
            </a:extLst>
          </p:cNvPr>
          <p:cNvSpPr txBox="1"/>
          <p:nvPr/>
        </p:nvSpPr>
        <p:spPr>
          <a:xfrm>
            <a:off x="673754" y="643467"/>
            <a:ext cx="4203045" cy="1375608"/>
          </a:xfrm>
          <a:prstGeom prst="rect">
            <a:avLst/>
          </a:prstGeom>
        </p:spPr>
        <p:txBody>
          <a:bodyPr vert="horz" lIns="91440" tIns="45720" rIns="91440" bIns="45720" rtlCol="0" anchor="ctr">
            <a:normAutofit/>
          </a:bodyPr>
          <a:lstStyle/>
          <a:p>
            <a:pPr>
              <a:spcBef>
                <a:spcPct val="0"/>
              </a:spcBef>
              <a:spcAft>
                <a:spcPts val="600"/>
              </a:spcAft>
            </a:pPr>
            <a:r>
              <a:rPr lang="en-US" sz="3600" b="1">
                <a:solidFill>
                  <a:schemeClr val="bg1"/>
                </a:solidFill>
                <a:latin typeface="+mj-lt"/>
                <a:ea typeface="+mj-ea"/>
                <a:cs typeface="+mj-cs"/>
              </a:rPr>
              <a:t>Overview of the Data</a:t>
            </a:r>
          </a:p>
        </p:txBody>
      </p:sp>
    </p:spTree>
    <p:extLst>
      <p:ext uri="{BB962C8B-B14F-4D97-AF65-F5344CB8AC3E}">
        <p14:creationId xmlns:p14="http://schemas.microsoft.com/office/powerpoint/2010/main" val="2321877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0064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777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CA0C0D-6894-4483-A429-DA0A9CAE37F4}"/>
              </a:ext>
            </a:extLst>
          </p:cNvPr>
          <p:cNvSpPr txBox="1"/>
          <p:nvPr/>
        </p:nvSpPr>
        <p:spPr>
          <a:xfrm>
            <a:off x="443043" y="252794"/>
            <a:ext cx="7098449" cy="461665"/>
          </a:xfrm>
          <a:prstGeom prst="rect">
            <a:avLst/>
          </a:prstGeom>
          <a:noFill/>
        </p:spPr>
        <p:txBody>
          <a:bodyPr wrap="square" rtlCol="0">
            <a:spAutoFit/>
          </a:bodyPr>
          <a:lstStyle/>
          <a:p>
            <a:r>
              <a:rPr lang="en-IN" sz="2400" b="1" dirty="0">
                <a:solidFill>
                  <a:schemeClr val="tx1">
                    <a:lumMod val="65000"/>
                    <a:lumOff val="35000"/>
                  </a:schemeClr>
                </a:solidFill>
              </a:rPr>
              <a:t>Normal Random Forest</a:t>
            </a:r>
            <a:endParaRPr lang="en-US" sz="2400" b="1" dirty="0">
              <a:solidFill>
                <a:schemeClr val="tx1">
                  <a:lumMod val="65000"/>
                  <a:lumOff val="35000"/>
                </a:schemeClr>
              </a:solidFill>
            </a:endParaRPr>
          </a:p>
        </p:txBody>
      </p:sp>
      <p:pic>
        <p:nvPicPr>
          <p:cNvPr id="4" name="Picture 3" descr="A screenshot of a cell phone&#10;&#10;Description generated with very high confidence">
            <a:extLst>
              <a:ext uri="{FF2B5EF4-FFF2-40B4-BE49-F238E27FC236}">
                <a16:creationId xmlns:a16="http://schemas.microsoft.com/office/drawing/2014/main" id="{011D89F2-9ED2-4DEF-A051-0019B69A4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43" y="2419782"/>
            <a:ext cx="6134956" cy="3877216"/>
          </a:xfrm>
          <a:prstGeom prst="rect">
            <a:avLst/>
          </a:prstGeom>
        </p:spPr>
      </p:pic>
      <p:pic>
        <p:nvPicPr>
          <p:cNvPr id="6" name="Picture 5" descr="A close up of a map&#10;&#10;Description generated with very high confidence">
            <a:extLst>
              <a:ext uri="{FF2B5EF4-FFF2-40B4-BE49-F238E27FC236}">
                <a16:creationId xmlns:a16="http://schemas.microsoft.com/office/drawing/2014/main" id="{2DA3885D-5AB8-4E20-91B9-6A1555AC0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436" y="2855139"/>
            <a:ext cx="4581521" cy="3306305"/>
          </a:xfrm>
          <a:prstGeom prst="rect">
            <a:avLst/>
          </a:prstGeom>
        </p:spPr>
      </p:pic>
    </p:spTree>
    <p:extLst>
      <p:ext uri="{BB962C8B-B14F-4D97-AF65-F5344CB8AC3E}">
        <p14:creationId xmlns:p14="http://schemas.microsoft.com/office/powerpoint/2010/main" val="2811907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645C5B-3A5F-4B5C-81FD-1CBB2F34F714}"/>
              </a:ext>
            </a:extLst>
          </p:cNvPr>
          <p:cNvPicPr>
            <a:picLocks noChangeAspect="1"/>
          </p:cNvPicPr>
          <p:nvPr/>
        </p:nvPicPr>
        <p:blipFill>
          <a:blip r:embed="rId2"/>
          <a:stretch>
            <a:fillRect/>
          </a:stretch>
        </p:blipFill>
        <p:spPr>
          <a:xfrm>
            <a:off x="809469" y="2241810"/>
            <a:ext cx="6191250" cy="4181475"/>
          </a:xfrm>
          <a:prstGeom prst="rect">
            <a:avLst/>
          </a:prstGeom>
        </p:spPr>
      </p:pic>
      <p:sp>
        <p:nvSpPr>
          <p:cNvPr id="3" name="TextBox 2">
            <a:extLst>
              <a:ext uri="{FF2B5EF4-FFF2-40B4-BE49-F238E27FC236}">
                <a16:creationId xmlns:a16="http://schemas.microsoft.com/office/drawing/2014/main" id="{B6BDB036-1A78-4F27-B6B2-ED27822AC888}"/>
              </a:ext>
            </a:extLst>
          </p:cNvPr>
          <p:cNvSpPr txBox="1"/>
          <p:nvPr/>
        </p:nvSpPr>
        <p:spPr>
          <a:xfrm>
            <a:off x="443043" y="252794"/>
            <a:ext cx="7098449" cy="461665"/>
          </a:xfrm>
          <a:prstGeom prst="rect">
            <a:avLst/>
          </a:prstGeom>
          <a:noFill/>
        </p:spPr>
        <p:txBody>
          <a:bodyPr wrap="square" rtlCol="0">
            <a:spAutoFit/>
          </a:bodyPr>
          <a:lstStyle/>
          <a:p>
            <a:r>
              <a:rPr lang="en-IN" sz="2400" b="1" dirty="0">
                <a:solidFill>
                  <a:schemeClr val="tx1">
                    <a:lumMod val="65000"/>
                    <a:lumOff val="35000"/>
                  </a:schemeClr>
                </a:solidFill>
              </a:rPr>
              <a:t>Random Forest, </a:t>
            </a:r>
            <a:r>
              <a:rPr lang="en-IN" sz="2400" b="1" dirty="0" err="1">
                <a:solidFill>
                  <a:schemeClr val="tx1">
                    <a:lumMod val="65000"/>
                    <a:lumOff val="35000"/>
                  </a:schemeClr>
                </a:solidFill>
              </a:rPr>
              <a:t>Undersampling</a:t>
            </a:r>
            <a:r>
              <a:rPr lang="en-IN" sz="2400" b="1" dirty="0">
                <a:solidFill>
                  <a:schemeClr val="tx1">
                    <a:lumMod val="65000"/>
                    <a:lumOff val="35000"/>
                  </a:schemeClr>
                </a:solidFill>
              </a:rPr>
              <a:t>, N = 800 </a:t>
            </a:r>
            <a:endParaRPr lang="en-US" sz="2400" b="1" dirty="0">
              <a:solidFill>
                <a:schemeClr val="tx1">
                  <a:lumMod val="65000"/>
                  <a:lumOff val="35000"/>
                </a:schemeClr>
              </a:solidFill>
            </a:endParaRPr>
          </a:p>
        </p:txBody>
      </p:sp>
      <p:pic>
        <p:nvPicPr>
          <p:cNvPr id="4" name="Picture 3">
            <a:extLst>
              <a:ext uri="{FF2B5EF4-FFF2-40B4-BE49-F238E27FC236}">
                <a16:creationId xmlns:a16="http://schemas.microsoft.com/office/drawing/2014/main" id="{B7FFC84C-7A27-486C-94B0-5AF83CD6C5B7}"/>
              </a:ext>
            </a:extLst>
          </p:cNvPr>
          <p:cNvPicPr>
            <a:picLocks noChangeAspect="1"/>
          </p:cNvPicPr>
          <p:nvPr/>
        </p:nvPicPr>
        <p:blipFill>
          <a:blip r:embed="rId3"/>
          <a:stretch>
            <a:fillRect/>
          </a:stretch>
        </p:blipFill>
        <p:spPr>
          <a:xfrm>
            <a:off x="6953406" y="3146529"/>
            <a:ext cx="4429125" cy="3143250"/>
          </a:xfrm>
          <a:prstGeom prst="rect">
            <a:avLst/>
          </a:prstGeom>
        </p:spPr>
      </p:pic>
    </p:spTree>
    <p:extLst>
      <p:ext uri="{BB962C8B-B14F-4D97-AF65-F5344CB8AC3E}">
        <p14:creationId xmlns:p14="http://schemas.microsoft.com/office/powerpoint/2010/main" val="3752637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21D75-9639-4F8F-9F42-8C6F0B134D37}"/>
              </a:ext>
            </a:extLst>
          </p:cNvPr>
          <p:cNvSpPr txBox="1"/>
          <p:nvPr/>
        </p:nvSpPr>
        <p:spPr>
          <a:xfrm>
            <a:off x="443043" y="252794"/>
            <a:ext cx="7098449" cy="461665"/>
          </a:xfrm>
          <a:prstGeom prst="rect">
            <a:avLst/>
          </a:prstGeom>
          <a:noFill/>
        </p:spPr>
        <p:txBody>
          <a:bodyPr wrap="square" rtlCol="0">
            <a:spAutoFit/>
          </a:bodyPr>
          <a:lstStyle/>
          <a:p>
            <a:r>
              <a:rPr lang="en-IN" sz="2400" b="1" dirty="0">
                <a:solidFill>
                  <a:schemeClr val="tx1">
                    <a:lumMod val="65000"/>
                    <a:lumOff val="35000"/>
                  </a:schemeClr>
                </a:solidFill>
              </a:rPr>
              <a:t>Random Sampling, </a:t>
            </a:r>
            <a:r>
              <a:rPr lang="en-IN" sz="2400" b="1" dirty="0" err="1">
                <a:solidFill>
                  <a:schemeClr val="tx1">
                    <a:lumMod val="65000"/>
                    <a:lumOff val="35000"/>
                  </a:schemeClr>
                </a:solidFill>
              </a:rPr>
              <a:t>Undersampling</a:t>
            </a:r>
            <a:r>
              <a:rPr lang="en-IN" sz="2400" b="1" dirty="0">
                <a:solidFill>
                  <a:schemeClr val="tx1">
                    <a:lumMod val="65000"/>
                    <a:lumOff val="35000"/>
                  </a:schemeClr>
                </a:solidFill>
              </a:rPr>
              <a:t>, N = 1200</a:t>
            </a:r>
            <a:endParaRPr lang="en-US" sz="2400" b="1" dirty="0">
              <a:solidFill>
                <a:schemeClr val="tx1">
                  <a:lumMod val="65000"/>
                  <a:lumOff val="35000"/>
                </a:schemeClr>
              </a:solidFill>
            </a:endParaRPr>
          </a:p>
        </p:txBody>
      </p:sp>
      <p:pic>
        <p:nvPicPr>
          <p:cNvPr id="3" name="Picture 2">
            <a:extLst>
              <a:ext uri="{FF2B5EF4-FFF2-40B4-BE49-F238E27FC236}">
                <a16:creationId xmlns:a16="http://schemas.microsoft.com/office/drawing/2014/main" id="{4AEDB08B-CA4C-423A-A56D-515C7C416F22}"/>
              </a:ext>
            </a:extLst>
          </p:cNvPr>
          <p:cNvPicPr>
            <a:picLocks noChangeAspect="1"/>
          </p:cNvPicPr>
          <p:nvPr/>
        </p:nvPicPr>
        <p:blipFill>
          <a:blip r:embed="rId2"/>
          <a:stretch>
            <a:fillRect/>
          </a:stretch>
        </p:blipFill>
        <p:spPr>
          <a:xfrm>
            <a:off x="443043" y="2299585"/>
            <a:ext cx="6181725" cy="4057650"/>
          </a:xfrm>
          <a:prstGeom prst="rect">
            <a:avLst/>
          </a:prstGeom>
        </p:spPr>
      </p:pic>
      <p:pic>
        <p:nvPicPr>
          <p:cNvPr id="4" name="Picture 3">
            <a:extLst>
              <a:ext uri="{FF2B5EF4-FFF2-40B4-BE49-F238E27FC236}">
                <a16:creationId xmlns:a16="http://schemas.microsoft.com/office/drawing/2014/main" id="{4D2DA87B-64D5-47B4-809D-83D2A80330D2}"/>
              </a:ext>
            </a:extLst>
          </p:cNvPr>
          <p:cNvPicPr>
            <a:picLocks noChangeAspect="1"/>
          </p:cNvPicPr>
          <p:nvPr/>
        </p:nvPicPr>
        <p:blipFill>
          <a:blip r:embed="rId3"/>
          <a:stretch>
            <a:fillRect/>
          </a:stretch>
        </p:blipFill>
        <p:spPr>
          <a:xfrm>
            <a:off x="7281732" y="3060648"/>
            <a:ext cx="4467225" cy="3105150"/>
          </a:xfrm>
          <a:prstGeom prst="rect">
            <a:avLst/>
          </a:prstGeom>
        </p:spPr>
      </p:pic>
    </p:spTree>
    <p:extLst>
      <p:ext uri="{BB962C8B-B14F-4D97-AF65-F5344CB8AC3E}">
        <p14:creationId xmlns:p14="http://schemas.microsoft.com/office/powerpoint/2010/main" val="1878216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4D3740-C58A-430B-B3DC-FD1BC830EEB7}"/>
              </a:ext>
            </a:extLst>
          </p:cNvPr>
          <p:cNvSpPr txBox="1"/>
          <p:nvPr/>
        </p:nvSpPr>
        <p:spPr>
          <a:xfrm>
            <a:off x="443043" y="252794"/>
            <a:ext cx="7098449" cy="461665"/>
          </a:xfrm>
          <a:prstGeom prst="rect">
            <a:avLst/>
          </a:prstGeom>
          <a:noFill/>
        </p:spPr>
        <p:txBody>
          <a:bodyPr wrap="square" rtlCol="0">
            <a:spAutoFit/>
          </a:bodyPr>
          <a:lstStyle/>
          <a:p>
            <a:r>
              <a:rPr lang="en-IN" sz="2400" b="1" dirty="0">
                <a:solidFill>
                  <a:schemeClr val="tx1">
                    <a:lumMod val="65000"/>
                    <a:lumOff val="35000"/>
                  </a:schemeClr>
                </a:solidFill>
              </a:rPr>
              <a:t>Random Forest, </a:t>
            </a:r>
            <a:r>
              <a:rPr lang="en-IN" sz="2400" b="1" dirty="0" err="1">
                <a:solidFill>
                  <a:schemeClr val="tx1">
                    <a:lumMod val="65000"/>
                    <a:lumOff val="35000"/>
                  </a:schemeClr>
                </a:solidFill>
              </a:rPr>
              <a:t>Undersampling</a:t>
            </a:r>
            <a:r>
              <a:rPr lang="en-IN" sz="2400" b="1" dirty="0">
                <a:solidFill>
                  <a:schemeClr val="tx1">
                    <a:lumMod val="65000"/>
                    <a:lumOff val="35000"/>
                  </a:schemeClr>
                </a:solidFill>
              </a:rPr>
              <a:t>, N = 1600</a:t>
            </a:r>
            <a:endParaRPr lang="en-US" sz="2400" b="1" dirty="0">
              <a:solidFill>
                <a:schemeClr val="tx1">
                  <a:lumMod val="65000"/>
                  <a:lumOff val="35000"/>
                </a:schemeClr>
              </a:solidFill>
            </a:endParaRPr>
          </a:p>
        </p:txBody>
      </p:sp>
      <p:pic>
        <p:nvPicPr>
          <p:cNvPr id="3" name="Picture 2">
            <a:extLst>
              <a:ext uri="{FF2B5EF4-FFF2-40B4-BE49-F238E27FC236}">
                <a16:creationId xmlns:a16="http://schemas.microsoft.com/office/drawing/2014/main" id="{CDD46CB6-8E3B-4CC3-AB2B-8853A0B75884}"/>
              </a:ext>
            </a:extLst>
          </p:cNvPr>
          <p:cNvPicPr>
            <a:picLocks noChangeAspect="1"/>
          </p:cNvPicPr>
          <p:nvPr/>
        </p:nvPicPr>
        <p:blipFill>
          <a:blip r:embed="rId2"/>
          <a:stretch>
            <a:fillRect/>
          </a:stretch>
        </p:blipFill>
        <p:spPr>
          <a:xfrm>
            <a:off x="443043" y="1989554"/>
            <a:ext cx="6219825" cy="4048125"/>
          </a:xfrm>
          <a:prstGeom prst="rect">
            <a:avLst/>
          </a:prstGeom>
        </p:spPr>
      </p:pic>
      <p:pic>
        <p:nvPicPr>
          <p:cNvPr id="4" name="Picture 3">
            <a:extLst>
              <a:ext uri="{FF2B5EF4-FFF2-40B4-BE49-F238E27FC236}">
                <a16:creationId xmlns:a16="http://schemas.microsoft.com/office/drawing/2014/main" id="{D56112CC-8BA4-4ECD-8231-DAD6FCFBA76E}"/>
              </a:ext>
            </a:extLst>
          </p:cNvPr>
          <p:cNvPicPr>
            <a:picLocks noChangeAspect="1"/>
          </p:cNvPicPr>
          <p:nvPr/>
        </p:nvPicPr>
        <p:blipFill>
          <a:blip r:embed="rId3"/>
          <a:stretch>
            <a:fillRect/>
          </a:stretch>
        </p:blipFill>
        <p:spPr>
          <a:xfrm>
            <a:off x="7291257" y="2993270"/>
            <a:ext cx="4457700" cy="3209925"/>
          </a:xfrm>
          <a:prstGeom prst="rect">
            <a:avLst/>
          </a:prstGeom>
        </p:spPr>
      </p:pic>
    </p:spTree>
    <p:extLst>
      <p:ext uri="{BB962C8B-B14F-4D97-AF65-F5344CB8AC3E}">
        <p14:creationId xmlns:p14="http://schemas.microsoft.com/office/powerpoint/2010/main" val="1973257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C311BFE-4D60-4FA1-A65F-048E0C35D9C6}"/>
              </a:ext>
            </a:extLst>
          </p:cNvPr>
          <p:cNvGrpSpPr/>
          <p:nvPr/>
        </p:nvGrpSpPr>
        <p:grpSpPr>
          <a:xfrm>
            <a:off x="261721" y="599202"/>
            <a:ext cx="11359773" cy="6258798"/>
            <a:chOff x="261721" y="599202"/>
            <a:chExt cx="11359773" cy="6258798"/>
          </a:xfrm>
        </p:grpSpPr>
        <p:grpSp>
          <p:nvGrpSpPr>
            <p:cNvPr id="12" name="Group 11">
              <a:extLst>
                <a:ext uri="{FF2B5EF4-FFF2-40B4-BE49-F238E27FC236}">
                  <a16:creationId xmlns:a16="http://schemas.microsoft.com/office/drawing/2014/main" id="{FFAC1275-369D-4061-81A6-77AB94C5CC1E}"/>
                </a:ext>
              </a:extLst>
            </p:cNvPr>
            <p:cNvGrpSpPr/>
            <p:nvPr/>
          </p:nvGrpSpPr>
          <p:grpSpPr>
            <a:xfrm>
              <a:off x="9416524" y="629182"/>
              <a:ext cx="2204970" cy="5786610"/>
              <a:chOff x="377050" y="519390"/>
              <a:chExt cx="2204970" cy="5786610"/>
            </a:xfrm>
          </p:grpSpPr>
          <p:pic>
            <p:nvPicPr>
              <p:cNvPr id="4" name="Picture 3">
                <a:extLst>
                  <a:ext uri="{FF2B5EF4-FFF2-40B4-BE49-F238E27FC236}">
                    <a16:creationId xmlns:a16="http://schemas.microsoft.com/office/drawing/2014/main" id="{07F15C04-A06C-4ED8-87EA-5D9C5D8D1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51" y="519390"/>
                <a:ext cx="2204969" cy="2878315"/>
              </a:xfrm>
              <a:prstGeom prst="rect">
                <a:avLst/>
              </a:prstGeom>
            </p:spPr>
          </p:pic>
          <p:pic>
            <p:nvPicPr>
              <p:cNvPr id="5" name="Picture 4">
                <a:extLst>
                  <a:ext uri="{FF2B5EF4-FFF2-40B4-BE49-F238E27FC236}">
                    <a16:creationId xmlns:a16="http://schemas.microsoft.com/office/drawing/2014/main" id="{C1D9D5E8-8E44-4259-BCA9-1AD52F3F51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050" y="3427685"/>
                <a:ext cx="2204969" cy="2878315"/>
              </a:xfrm>
              <a:prstGeom prst="rect">
                <a:avLst/>
              </a:prstGeom>
            </p:spPr>
          </p:pic>
        </p:grpSp>
        <p:pic>
          <p:nvPicPr>
            <p:cNvPr id="7" name="Picture 6">
              <a:extLst>
                <a:ext uri="{FF2B5EF4-FFF2-40B4-BE49-F238E27FC236}">
                  <a16:creationId xmlns:a16="http://schemas.microsoft.com/office/drawing/2014/main" id="{B7FA9826-F671-4458-B11A-77B12B2713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721" y="599202"/>
              <a:ext cx="9154803" cy="6258798"/>
            </a:xfrm>
            <a:prstGeom prst="rect">
              <a:avLst/>
            </a:prstGeom>
          </p:spPr>
        </p:pic>
      </p:grpSp>
      <p:sp>
        <p:nvSpPr>
          <p:cNvPr id="13" name="TextBox 12">
            <a:extLst>
              <a:ext uri="{FF2B5EF4-FFF2-40B4-BE49-F238E27FC236}">
                <a16:creationId xmlns:a16="http://schemas.microsoft.com/office/drawing/2014/main" id="{1E15A25E-49D7-4539-B18A-65A4F6CF7E9F}"/>
              </a:ext>
            </a:extLst>
          </p:cNvPr>
          <p:cNvSpPr txBox="1"/>
          <p:nvPr/>
        </p:nvSpPr>
        <p:spPr>
          <a:xfrm>
            <a:off x="186771" y="113738"/>
            <a:ext cx="10462179" cy="584775"/>
          </a:xfrm>
          <a:prstGeom prst="rect">
            <a:avLst/>
          </a:prstGeom>
          <a:noFill/>
        </p:spPr>
        <p:txBody>
          <a:bodyPr wrap="square" rtlCol="0">
            <a:spAutoFit/>
          </a:bodyPr>
          <a:lstStyle/>
          <a:p>
            <a:r>
              <a:rPr lang="en-IN" sz="3200" b="1" dirty="0"/>
              <a:t>Number of Records for different Lead Content </a:t>
            </a:r>
            <a:r>
              <a:rPr lang="en-IN" sz="3200" b="1" dirty="0">
                <a:solidFill>
                  <a:schemeClr val="tx1">
                    <a:lumMod val="65000"/>
                    <a:lumOff val="35000"/>
                  </a:schemeClr>
                </a:solidFill>
              </a:rPr>
              <a:t>(ppb)</a:t>
            </a:r>
            <a:endParaRPr lang="en-US" sz="3200" b="1" dirty="0">
              <a:solidFill>
                <a:schemeClr val="tx1">
                  <a:lumMod val="65000"/>
                  <a:lumOff val="35000"/>
                </a:schemeClr>
              </a:solidFill>
            </a:endParaRPr>
          </a:p>
        </p:txBody>
      </p:sp>
    </p:spTree>
    <p:extLst>
      <p:ext uri="{BB962C8B-B14F-4D97-AF65-F5344CB8AC3E}">
        <p14:creationId xmlns:p14="http://schemas.microsoft.com/office/powerpoint/2010/main" val="202718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AC9D7A2-8965-44DE-8878-FF3A519A9B60}"/>
              </a:ext>
            </a:extLst>
          </p:cNvPr>
          <p:cNvGrpSpPr/>
          <p:nvPr/>
        </p:nvGrpSpPr>
        <p:grpSpPr>
          <a:xfrm>
            <a:off x="1374676" y="1660680"/>
            <a:ext cx="9442648" cy="4507200"/>
            <a:chOff x="186771" y="2237062"/>
            <a:chExt cx="9442648" cy="4507200"/>
          </a:xfrm>
        </p:grpSpPr>
        <p:pic>
          <p:nvPicPr>
            <p:cNvPr id="18" name="Picture 17">
              <a:extLst>
                <a:ext uri="{FF2B5EF4-FFF2-40B4-BE49-F238E27FC236}">
                  <a16:creationId xmlns:a16="http://schemas.microsoft.com/office/drawing/2014/main" id="{5D79AAAC-16AE-45BB-A1F2-FDFDF8F61E03}"/>
                </a:ext>
              </a:extLst>
            </p:cNvPr>
            <p:cNvPicPr>
              <a:picLocks noChangeAspect="1"/>
            </p:cNvPicPr>
            <p:nvPr/>
          </p:nvPicPr>
          <p:blipFill rotWithShape="1">
            <a:blip r:embed="rId3">
              <a:extLst>
                <a:ext uri="{28A0092B-C50C-407E-A947-70E740481C1C}">
                  <a14:useLocalDpi xmlns:a14="http://schemas.microsoft.com/office/drawing/2010/main" val="0"/>
                </a:ext>
              </a:extLst>
            </a:blip>
            <a:srcRect l="1166" r="5306"/>
            <a:stretch/>
          </p:blipFill>
          <p:spPr>
            <a:xfrm>
              <a:off x="186771" y="2237063"/>
              <a:ext cx="4289999" cy="4507199"/>
            </a:xfrm>
            <a:prstGeom prst="rect">
              <a:avLst/>
            </a:prstGeom>
          </p:spPr>
        </p:pic>
        <p:pic>
          <p:nvPicPr>
            <p:cNvPr id="7" name="Picture 6" descr="A close up of a map&#10;&#10;Description generated with high confidence">
              <a:extLst>
                <a:ext uri="{FF2B5EF4-FFF2-40B4-BE49-F238E27FC236}">
                  <a16:creationId xmlns:a16="http://schemas.microsoft.com/office/drawing/2014/main" id="{0D3D94F8-3D52-415C-B29F-7540F064C985}"/>
                </a:ext>
              </a:extLst>
            </p:cNvPr>
            <p:cNvPicPr>
              <a:picLocks noChangeAspect="1"/>
            </p:cNvPicPr>
            <p:nvPr/>
          </p:nvPicPr>
          <p:blipFill rotWithShape="1">
            <a:blip r:embed="rId4">
              <a:extLst>
                <a:ext uri="{28A0092B-C50C-407E-A947-70E740481C1C}">
                  <a14:useLocalDpi xmlns:a14="http://schemas.microsoft.com/office/drawing/2010/main" val="0"/>
                </a:ext>
              </a:extLst>
            </a:blip>
            <a:srcRect l="6942" t="16234" r="6482" b="14085"/>
            <a:stretch/>
          </p:blipFill>
          <p:spPr>
            <a:xfrm>
              <a:off x="5339420" y="2237062"/>
              <a:ext cx="4289999" cy="4507199"/>
            </a:xfrm>
            <a:prstGeom prst="rect">
              <a:avLst/>
            </a:prstGeom>
          </p:spPr>
        </p:pic>
      </p:grpSp>
      <p:sp>
        <p:nvSpPr>
          <p:cNvPr id="16" name="TextBox 15">
            <a:extLst>
              <a:ext uri="{FF2B5EF4-FFF2-40B4-BE49-F238E27FC236}">
                <a16:creationId xmlns:a16="http://schemas.microsoft.com/office/drawing/2014/main" id="{2CB3DA51-03EE-4BC4-9581-06167A52C505}"/>
              </a:ext>
            </a:extLst>
          </p:cNvPr>
          <p:cNvSpPr txBox="1"/>
          <p:nvPr/>
        </p:nvSpPr>
        <p:spPr>
          <a:xfrm>
            <a:off x="186771" y="113738"/>
            <a:ext cx="8404779" cy="584775"/>
          </a:xfrm>
          <a:prstGeom prst="rect">
            <a:avLst/>
          </a:prstGeom>
          <a:noFill/>
        </p:spPr>
        <p:txBody>
          <a:bodyPr wrap="square" rtlCol="0">
            <a:spAutoFit/>
          </a:bodyPr>
          <a:lstStyle/>
          <a:p>
            <a:r>
              <a:rPr lang="en-IN" sz="3200" b="1" dirty="0"/>
              <a:t>Analyzing the Geography of Flint City</a:t>
            </a:r>
            <a:endParaRPr lang="en-US" sz="3200" b="1" dirty="0"/>
          </a:p>
        </p:txBody>
      </p:sp>
      <p:sp>
        <p:nvSpPr>
          <p:cNvPr id="6" name="TextBox 5">
            <a:extLst>
              <a:ext uri="{FF2B5EF4-FFF2-40B4-BE49-F238E27FC236}">
                <a16:creationId xmlns:a16="http://schemas.microsoft.com/office/drawing/2014/main" id="{026A63B4-EEAE-4D58-861F-7EC785925497}"/>
              </a:ext>
            </a:extLst>
          </p:cNvPr>
          <p:cNvSpPr txBox="1"/>
          <p:nvPr/>
        </p:nvSpPr>
        <p:spPr>
          <a:xfrm>
            <a:off x="1368338" y="1254470"/>
            <a:ext cx="11090361" cy="400110"/>
          </a:xfrm>
          <a:prstGeom prst="rect">
            <a:avLst/>
          </a:prstGeom>
          <a:noFill/>
        </p:spPr>
        <p:txBody>
          <a:bodyPr wrap="square" rtlCol="0">
            <a:spAutoFit/>
          </a:bodyPr>
          <a:lstStyle/>
          <a:p>
            <a:r>
              <a:rPr lang="en-IN" sz="2000" b="1" dirty="0"/>
              <a:t>Flint is divided into 9 Wards                       Parcels with High Lead Level</a:t>
            </a:r>
          </a:p>
        </p:txBody>
      </p:sp>
    </p:spTree>
    <p:extLst>
      <p:ext uri="{BB962C8B-B14F-4D97-AF65-F5344CB8AC3E}">
        <p14:creationId xmlns:p14="http://schemas.microsoft.com/office/powerpoint/2010/main" val="340713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160009-8693-41D7-86F8-A386333F247A}"/>
              </a:ext>
            </a:extLst>
          </p:cNvPr>
          <p:cNvGrpSpPr/>
          <p:nvPr/>
        </p:nvGrpSpPr>
        <p:grpSpPr>
          <a:xfrm>
            <a:off x="1374676" y="1660680"/>
            <a:ext cx="9442648" cy="4507200"/>
            <a:chOff x="186771" y="2237062"/>
            <a:chExt cx="9442648" cy="4507200"/>
          </a:xfrm>
        </p:grpSpPr>
        <p:pic>
          <p:nvPicPr>
            <p:cNvPr id="3" name="Picture 2" descr="A close up of a map&#10;&#10;Description generated with high confidence">
              <a:extLst>
                <a:ext uri="{FF2B5EF4-FFF2-40B4-BE49-F238E27FC236}">
                  <a16:creationId xmlns:a16="http://schemas.microsoft.com/office/drawing/2014/main" id="{9F7DCA78-40FE-4D33-8D72-1A98412E86BC}"/>
                </a:ext>
              </a:extLst>
            </p:cNvPr>
            <p:cNvPicPr>
              <a:picLocks noChangeAspect="1"/>
            </p:cNvPicPr>
            <p:nvPr/>
          </p:nvPicPr>
          <p:blipFill rotWithShape="1">
            <a:blip r:embed="rId3">
              <a:extLst>
                <a:ext uri="{28A0092B-C50C-407E-A947-70E740481C1C}">
                  <a14:useLocalDpi xmlns:a14="http://schemas.microsoft.com/office/drawing/2010/main" val="0"/>
                </a:ext>
              </a:extLst>
            </a:blip>
            <a:srcRect l="6942" t="16234" r="6482" b="14085"/>
            <a:stretch/>
          </p:blipFill>
          <p:spPr>
            <a:xfrm>
              <a:off x="5339420" y="2237062"/>
              <a:ext cx="4289999" cy="4507199"/>
            </a:xfrm>
            <a:prstGeom prst="rect">
              <a:avLst/>
            </a:prstGeom>
          </p:spPr>
        </p:pic>
        <p:pic>
          <p:nvPicPr>
            <p:cNvPr id="5" name="Picture 4">
              <a:extLst>
                <a:ext uri="{FF2B5EF4-FFF2-40B4-BE49-F238E27FC236}">
                  <a16:creationId xmlns:a16="http://schemas.microsoft.com/office/drawing/2014/main" id="{4B5814D6-A248-411B-AA03-52549DD50022}"/>
                </a:ext>
              </a:extLst>
            </p:cNvPr>
            <p:cNvPicPr>
              <a:picLocks noChangeAspect="1"/>
            </p:cNvPicPr>
            <p:nvPr/>
          </p:nvPicPr>
          <p:blipFill rotWithShape="1">
            <a:blip r:embed="rId4">
              <a:extLst>
                <a:ext uri="{28A0092B-C50C-407E-A947-70E740481C1C}">
                  <a14:useLocalDpi xmlns:a14="http://schemas.microsoft.com/office/drawing/2010/main" val="0"/>
                </a:ext>
              </a:extLst>
            </a:blip>
            <a:srcRect r="725"/>
            <a:stretch/>
          </p:blipFill>
          <p:spPr>
            <a:xfrm>
              <a:off x="186771" y="2237063"/>
              <a:ext cx="4289999" cy="4507199"/>
            </a:xfrm>
            <a:prstGeom prst="rect">
              <a:avLst/>
            </a:prstGeom>
          </p:spPr>
        </p:pic>
      </p:grpSp>
      <p:sp>
        <p:nvSpPr>
          <p:cNvPr id="7" name="TextBox 6">
            <a:extLst>
              <a:ext uri="{FF2B5EF4-FFF2-40B4-BE49-F238E27FC236}">
                <a16:creationId xmlns:a16="http://schemas.microsoft.com/office/drawing/2014/main" id="{2B830EEB-FD9F-4DE4-BC0A-B16C20A9B005}"/>
              </a:ext>
            </a:extLst>
          </p:cNvPr>
          <p:cNvSpPr txBox="1"/>
          <p:nvPr/>
        </p:nvSpPr>
        <p:spPr>
          <a:xfrm>
            <a:off x="186771" y="113738"/>
            <a:ext cx="8995329" cy="584775"/>
          </a:xfrm>
          <a:prstGeom prst="rect">
            <a:avLst/>
          </a:prstGeom>
          <a:noFill/>
        </p:spPr>
        <p:txBody>
          <a:bodyPr wrap="square" rtlCol="0">
            <a:spAutoFit/>
          </a:bodyPr>
          <a:lstStyle/>
          <a:p>
            <a:r>
              <a:rPr lang="en-IN" sz="3200" b="1" dirty="0"/>
              <a:t>Analyzing the Geography of Flint City</a:t>
            </a:r>
            <a:endParaRPr lang="en-US" sz="3200" b="1" dirty="0"/>
          </a:p>
        </p:txBody>
      </p:sp>
      <p:sp>
        <p:nvSpPr>
          <p:cNvPr id="8" name="TextBox 7">
            <a:extLst>
              <a:ext uri="{FF2B5EF4-FFF2-40B4-BE49-F238E27FC236}">
                <a16:creationId xmlns:a16="http://schemas.microsoft.com/office/drawing/2014/main" id="{B966F01A-C1D3-414E-B737-9D43DE03676F}"/>
              </a:ext>
            </a:extLst>
          </p:cNvPr>
          <p:cNvSpPr txBox="1"/>
          <p:nvPr/>
        </p:nvSpPr>
        <p:spPr>
          <a:xfrm>
            <a:off x="1368338" y="1254470"/>
            <a:ext cx="10042611" cy="406210"/>
          </a:xfrm>
          <a:prstGeom prst="rect">
            <a:avLst/>
          </a:prstGeom>
          <a:noFill/>
        </p:spPr>
        <p:txBody>
          <a:bodyPr wrap="square" rtlCol="0">
            <a:spAutoFit/>
          </a:bodyPr>
          <a:lstStyle/>
          <a:p>
            <a:r>
              <a:rPr lang="en-IN" sz="2000" b="1" dirty="0"/>
              <a:t>Flint is divided into 61 Precincts                Parcels with High Lead Level</a:t>
            </a:r>
          </a:p>
        </p:txBody>
      </p:sp>
    </p:spTree>
    <p:extLst>
      <p:ext uri="{BB962C8B-B14F-4D97-AF65-F5344CB8AC3E}">
        <p14:creationId xmlns:p14="http://schemas.microsoft.com/office/powerpoint/2010/main" val="249708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A close up of a logo&#10;&#10;Description generated with high confidence">
            <a:extLst>
              <a:ext uri="{FF2B5EF4-FFF2-40B4-BE49-F238E27FC236}">
                <a16:creationId xmlns:a16="http://schemas.microsoft.com/office/drawing/2014/main" id="{195A7541-73AE-4B99-A6CB-A970934AE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478164" y="878163"/>
            <a:ext cx="6449101" cy="5101673"/>
          </a:xfrm>
          <a:prstGeom prst="rect">
            <a:avLst/>
          </a:prstGeom>
        </p:spPr>
      </p:pic>
      <p:sp>
        <p:nvSpPr>
          <p:cNvPr id="9" name="TextBox 8">
            <a:extLst>
              <a:ext uri="{FF2B5EF4-FFF2-40B4-BE49-F238E27FC236}">
                <a16:creationId xmlns:a16="http://schemas.microsoft.com/office/drawing/2014/main" id="{20FE7973-2725-4D30-8948-471EB91688E9}"/>
              </a:ext>
            </a:extLst>
          </p:cNvPr>
          <p:cNvSpPr txBox="1"/>
          <p:nvPr/>
        </p:nvSpPr>
        <p:spPr>
          <a:xfrm>
            <a:off x="186771" y="113738"/>
            <a:ext cx="7098449" cy="584775"/>
          </a:xfrm>
          <a:prstGeom prst="rect">
            <a:avLst/>
          </a:prstGeom>
          <a:noFill/>
        </p:spPr>
        <p:txBody>
          <a:bodyPr wrap="square" rtlCol="0">
            <a:spAutoFit/>
          </a:bodyPr>
          <a:lstStyle/>
          <a:p>
            <a:r>
              <a:rPr lang="en-IN" sz="3200" b="1" dirty="0"/>
              <a:t>Missing Data Pattern</a:t>
            </a:r>
          </a:p>
        </p:txBody>
      </p:sp>
      <p:grpSp>
        <p:nvGrpSpPr>
          <p:cNvPr id="6" name="Group 5">
            <a:extLst>
              <a:ext uri="{FF2B5EF4-FFF2-40B4-BE49-F238E27FC236}">
                <a16:creationId xmlns:a16="http://schemas.microsoft.com/office/drawing/2014/main" id="{9B2C80FA-202F-4CC1-88D5-6B308FF15F19}"/>
              </a:ext>
            </a:extLst>
          </p:cNvPr>
          <p:cNvGrpSpPr/>
          <p:nvPr/>
        </p:nvGrpSpPr>
        <p:grpSpPr>
          <a:xfrm>
            <a:off x="10333134" y="406125"/>
            <a:ext cx="1917193" cy="792781"/>
            <a:chOff x="4690533" y="1449342"/>
            <a:chExt cx="1917193" cy="792781"/>
          </a:xfrm>
        </p:grpSpPr>
        <p:sp>
          <p:nvSpPr>
            <p:cNvPr id="2" name="Rectangle 1">
              <a:extLst>
                <a:ext uri="{FF2B5EF4-FFF2-40B4-BE49-F238E27FC236}">
                  <a16:creationId xmlns:a16="http://schemas.microsoft.com/office/drawing/2014/main" id="{53B9F7CE-8FEB-4695-868F-B9D2017C4388}"/>
                </a:ext>
              </a:extLst>
            </p:cNvPr>
            <p:cNvSpPr/>
            <p:nvPr/>
          </p:nvSpPr>
          <p:spPr>
            <a:xfrm>
              <a:off x="4690533" y="1591735"/>
              <a:ext cx="186267" cy="186266"/>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BE9BF91-439B-472B-B8B5-607019F738A0}"/>
                </a:ext>
              </a:extLst>
            </p:cNvPr>
            <p:cNvSpPr/>
            <p:nvPr/>
          </p:nvSpPr>
          <p:spPr>
            <a:xfrm>
              <a:off x="4690533" y="1964265"/>
              <a:ext cx="186267" cy="18626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24A4A4C-A2CB-45A5-8D12-DC279E6DF612}"/>
                </a:ext>
              </a:extLst>
            </p:cNvPr>
            <p:cNvSpPr txBox="1"/>
            <p:nvPr/>
          </p:nvSpPr>
          <p:spPr>
            <a:xfrm>
              <a:off x="4936066" y="1449342"/>
              <a:ext cx="1671660" cy="792781"/>
            </a:xfrm>
            <a:prstGeom prst="rect">
              <a:avLst/>
            </a:prstGeom>
            <a:noFill/>
          </p:spPr>
          <p:txBody>
            <a:bodyPr wrap="square" rtlCol="0">
              <a:spAutoFit/>
            </a:bodyPr>
            <a:lstStyle/>
            <a:p>
              <a:pPr>
                <a:lnSpc>
                  <a:spcPct val="150000"/>
                </a:lnSpc>
              </a:pPr>
              <a:r>
                <a:rPr lang="en-IN" sz="1600" b="1" dirty="0"/>
                <a:t>Missing Data</a:t>
              </a:r>
            </a:p>
            <a:p>
              <a:pPr>
                <a:lnSpc>
                  <a:spcPct val="150000"/>
                </a:lnSpc>
              </a:pPr>
              <a:r>
                <a:rPr lang="en-IN" sz="1600" b="1" dirty="0"/>
                <a:t>Data Available</a:t>
              </a:r>
              <a:endParaRPr lang="en-US" sz="1600" b="1" dirty="0"/>
            </a:p>
          </p:txBody>
        </p:sp>
      </p:grpSp>
      <p:sp>
        <p:nvSpPr>
          <p:cNvPr id="12" name="Rectangle 11">
            <a:extLst>
              <a:ext uri="{FF2B5EF4-FFF2-40B4-BE49-F238E27FC236}">
                <a16:creationId xmlns:a16="http://schemas.microsoft.com/office/drawing/2014/main" id="{92EC9ADE-54CF-4C2E-A8AC-26C98CD2460C}"/>
              </a:ext>
            </a:extLst>
          </p:cNvPr>
          <p:cNvSpPr/>
          <p:nvPr/>
        </p:nvSpPr>
        <p:spPr>
          <a:xfrm>
            <a:off x="212685" y="1913300"/>
            <a:ext cx="5388015" cy="2554545"/>
          </a:xfrm>
          <a:prstGeom prst="rect">
            <a:avLst/>
          </a:prstGeom>
        </p:spPr>
        <p:txBody>
          <a:bodyPr wrap="square">
            <a:spAutoFit/>
          </a:bodyPr>
          <a:lstStyle/>
          <a:p>
            <a:r>
              <a:rPr lang="en-IN" sz="2000" b="1" dirty="0"/>
              <a:t>Year Built : </a:t>
            </a:r>
            <a:r>
              <a:rPr lang="en-IN" sz="2000" b="1" dirty="0">
                <a:solidFill>
                  <a:srgbClr val="C00000"/>
                </a:solidFill>
              </a:rPr>
              <a:t>0’s and 2’s replaced</a:t>
            </a:r>
          </a:p>
          <a:p>
            <a:endParaRPr lang="en-IN" sz="2000" b="1" dirty="0">
              <a:solidFill>
                <a:srgbClr val="C00000"/>
              </a:solidFill>
            </a:endParaRPr>
          </a:p>
          <a:p>
            <a:r>
              <a:rPr lang="en-IN" sz="2000" b="1" dirty="0"/>
              <a:t>Commercial Condition : </a:t>
            </a:r>
            <a:r>
              <a:rPr lang="en-IN" sz="2000" b="1" dirty="0">
                <a:solidFill>
                  <a:srgbClr val="C00000"/>
                </a:solidFill>
              </a:rPr>
              <a:t>Removed</a:t>
            </a:r>
          </a:p>
          <a:p>
            <a:endParaRPr lang="en-IN" sz="2000" b="1" dirty="0">
              <a:solidFill>
                <a:srgbClr val="C00000"/>
              </a:solidFill>
            </a:endParaRPr>
          </a:p>
          <a:p>
            <a:r>
              <a:rPr lang="en-IN" sz="2000" b="1" dirty="0"/>
              <a:t>Housing Condition 2012 : </a:t>
            </a:r>
            <a:r>
              <a:rPr lang="en-IN" sz="2000" b="1" dirty="0">
                <a:solidFill>
                  <a:srgbClr val="C00000"/>
                </a:solidFill>
              </a:rPr>
              <a:t>Removed</a:t>
            </a:r>
          </a:p>
          <a:p>
            <a:endParaRPr lang="en-IN" sz="2000" b="1" dirty="0">
              <a:solidFill>
                <a:srgbClr val="C00000"/>
              </a:solidFill>
            </a:endParaRPr>
          </a:p>
          <a:p>
            <a:r>
              <a:rPr lang="en-IN" sz="2000" b="1" dirty="0">
                <a:solidFill>
                  <a:srgbClr val="C00000"/>
                </a:solidFill>
              </a:rPr>
              <a:t>Replaced </a:t>
            </a:r>
            <a:r>
              <a:rPr lang="en-IN" sz="2000" b="1" u="sng" dirty="0">
                <a:solidFill>
                  <a:srgbClr val="C00000"/>
                </a:solidFill>
              </a:rPr>
              <a:t>Google Address</a:t>
            </a:r>
            <a:r>
              <a:rPr lang="en-IN" sz="2000" b="1" dirty="0">
                <a:solidFill>
                  <a:srgbClr val="C00000"/>
                </a:solidFill>
              </a:rPr>
              <a:t> with </a:t>
            </a:r>
          </a:p>
          <a:p>
            <a:r>
              <a:rPr lang="en-IN" sz="2000" b="1" u="sng" dirty="0">
                <a:solidFill>
                  <a:srgbClr val="C00000"/>
                </a:solidFill>
              </a:rPr>
              <a:t>Zip Codes</a:t>
            </a:r>
          </a:p>
        </p:txBody>
      </p:sp>
    </p:spTree>
    <p:extLst>
      <p:ext uri="{BB962C8B-B14F-4D97-AF65-F5344CB8AC3E}">
        <p14:creationId xmlns:p14="http://schemas.microsoft.com/office/powerpoint/2010/main" val="45430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A screenshot of a cell phone&#10;&#10;Description generated with high confidence">
            <a:extLst>
              <a:ext uri="{FF2B5EF4-FFF2-40B4-BE49-F238E27FC236}">
                <a16:creationId xmlns:a16="http://schemas.microsoft.com/office/drawing/2014/main" id="{106759F9-C5AE-429F-8159-BE00852B8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2137" y="185737"/>
            <a:ext cx="7286625" cy="6486525"/>
          </a:xfrm>
          <a:prstGeom prst="rect">
            <a:avLst/>
          </a:prstGeom>
        </p:spPr>
      </p:pic>
    </p:spTree>
    <p:extLst>
      <p:ext uri="{BB962C8B-B14F-4D97-AF65-F5344CB8AC3E}">
        <p14:creationId xmlns:p14="http://schemas.microsoft.com/office/powerpoint/2010/main" val="355558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A close up of a map&#10;&#10;Description generated with high confidence">
            <a:extLst>
              <a:ext uri="{FF2B5EF4-FFF2-40B4-BE49-F238E27FC236}">
                <a16:creationId xmlns:a16="http://schemas.microsoft.com/office/drawing/2014/main" id="{2A0DC433-1271-4B93-8F74-872730777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71" y="808781"/>
            <a:ext cx="9844454" cy="5936589"/>
          </a:xfrm>
          <a:prstGeom prst="rect">
            <a:avLst/>
          </a:prstGeom>
        </p:spPr>
      </p:pic>
      <p:sp>
        <p:nvSpPr>
          <p:cNvPr id="4" name="TextBox 3">
            <a:extLst>
              <a:ext uri="{FF2B5EF4-FFF2-40B4-BE49-F238E27FC236}">
                <a16:creationId xmlns:a16="http://schemas.microsoft.com/office/drawing/2014/main" id="{29D6BE17-A6A9-4D89-9B9A-55848CB84B1E}"/>
              </a:ext>
            </a:extLst>
          </p:cNvPr>
          <p:cNvSpPr txBox="1"/>
          <p:nvPr/>
        </p:nvSpPr>
        <p:spPr>
          <a:xfrm>
            <a:off x="3072982" y="1303092"/>
            <a:ext cx="854440" cy="307777"/>
          </a:xfrm>
          <a:prstGeom prst="rect">
            <a:avLst/>
          </a:prstGeom>
          <a:noFill/>
        </p:spPr>
        <p:txBody>
          <a:bodyPr wrap="square" rtlCol="0">
            <a:spAutoFit/>
          </a:bodyPr>
          <a:lstStyle/>
          <a:p>
            <a:r>
              <a:rPr lang="en-IN" sz="1400" b="1" dirty="0">
                <a:solidFill>
                  <a:schemeClr val="accent2"/>
                </a:solidFill>
              </a:rPr>
              <a:t>002671</a:t>
            </a:r>
            <a:endParaRPr lang="en-US" b="1" dirty="0">
              <a:solidFill>
                <a:schemeClr val="accent2"/>
              </a:solidFill>
            </a:endParaRPr>
          </a:p>
        </p:txBody>
      </p:sp>
      <p:sp>
        <p:nvSpPr>
          <p:cNvPr id="5" name="TextBox 4">
            <a:extLst>
              <a:ext uri="{FF2B5EF4-FFF2-40B4-BE49-F238E27FC236}">
                <a16:creationId xmlns:a16="http://schemas.microsoft.com/office/drawing/2014/main" id="{087BC959-242B-4672-834C-E15FA11001E1}"/>
              </a:ext>
            </a:extLst>
          </p:cNvPr>
          <p:cNvSpPr txBox="1"/>
          <p:nvPr/>
        </p:nvSpPr>
        <p:spPr>
          <a:xfrm>
            <a:off x="186771" y="113738"/>
            <a:ext cx="11528979" cy="584775"/>
          </a:xfrm>
          <a:prstGeom prst="rect">
            <a:avLst/>
          </a:prstGeom>
          <a:noFill/>
        </p:spPr>
        <p:txBody>
          <a:bodyPr wrap="square" rtlCol="0">
            <a:spAutoFit/>
          </a:bodyPr>
          <a:lstStyle/>
          <a:p>
            <a:r>
              <a:rPr lang="en-IN" sz="3200" b="1" dirty="0"/>
              <a:t>Comparing Actual Parcel ID with Parcel ID on the dataset</a:t>
            </a:r>
            <a:endParaRPr lang="en-US" sz="3200" b="1" dirty="0"/>
          </a:p>
        </p:txBody>
      </p:sp>
      <p:sp>
        <p:nvSpPr>
          <p:cNvPr id="2" name="Rectangle 1">
            <a:extLst>
              <a:ext uri="{FF2B5EF4-FFF2-40B4-BE49-F238E27FC236}">
                <a16:creationId xmlns:a16="http://schemas.microsoft.com/office/drawing/2014/main" id="{7CF819ED-9268-438F-B1EE-4242766D2A34}"/>
              </a:ext>
            </a:extLst>
          </p:cNvPr>
          <p:cNvSpPr/>
          <p:nvPr/>
        </p:nvSpPr>
        <p:spPr>
          <a:xfrm>
            <a:off x="350874" y="1303092"/>
            <a:ext cx="2636875" cy="30777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131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A close up of a map&#10;&#10;Description generated with high confidence">
            <a:extLst>
              <a:ext uri="{FF2B5EF4-FFF2-40B4-BE49-F238E27FC236}">
                <a16:creationId xmlns:a16="http://schemas.microsoft.com/office/drawing/2014/main" id="{51D04F5C-CDB6-4347-A4B6-6353CA397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71" y="808781"/>
            <a:ext cx="9844454" cy="5936589"/>
          </a:xfrm>
          <a:prstGeom prst="rect">
            <a:avLst/>
          </a:prstGeom>
        </p:spPr>
      </p:pic>
      <p:sp>
        <p:nvSpPr>
          <p:cNvPr id="4" name="TextBox 3">
            <a:extLst>
              <a:ext uri="{FF2B5EF4-FFF2-40B4-BE49-F238E27FC236}">
                <a16:creationId xmlns:a16="http://schemas.microsoft.com/office/drawing/2014/main" id="{8652852A-2756-443F-B957-84064F5898DF}"/>
              </a:ext>
            </a:extLst>
          </p:cNvPr>
          <p:cNvSpPr txBox="1"/>
          <p:nvPr/>
        </p:nvSpPr>
        <p:spPr>
          <a:xfrm>
            <a:off x="3072982" y="1303092"/>
            <a:ext cx="854440" cy="307777"/>
          </a:xfrm>
          <a:prstGeom prst="rect">
            <a:avLst/>
          </a:prstGeom>
          <a:noFill/>
        </p:spPr>
        <p:txBody>
          <a:bodyPr wrap="square" rtlCol="0">
            <a:spAutoFit/>
          </a:bodyPr>
          <a:lstStyle/>
          <a:p>
            <a:r>
              <a:rPr lang="en-IN" sz="1400" b="1" dirty="0">
                <a:solidFill>
                  <a:schemeClr val="accent2"/>
                </a:solidFill>
              </a:rPr>
              <a:t>000036</a:t>
            </a:r>
            <a:endParaRPr lang="en-US" b="1" dirty="0">
              <a:solidFill>
                <a:schemeClr val="accent2"/>
              </a:solidFill>
            </a:endParaRPr>
          </a:p>
        </p:txBody>
      </p:sp>
      <p:sp>
        <p:nvSpPr>
          <p:cNvPr id="5" name="TextBox 4">
            <a:extLst>
              <a:ext uri="{FF2B5EF4-FFF2-40B4-BE49-F238E27FC236}">
                <a16:creationId xmlns:a16="http://schemas.microsoft.com/office/drawing/2014/main" id="{9B4921F8-2EDE-4E54-9B22-F7FE73012632}"/>
              </a:ext>
            </a:extLst>
          </p:cNvPr>
          <p:cNvSpPr txBox="1"/>
          <p:nvPr/>
        </p:nvSpPr>
        <p:spPr>
          <a:xfrm>
            <a:off x="186771" y="113738"/>
            <a:ext cx="11681379" cy="584775"/>
          </a:xfrm>
          <a:prstGeom prst="rect">
            <a:avLst/>
          </a:prstGeom>
          <a:noFill/>
        </p:spPr>
        <p:txBody>
          <a:bodyPr wrap="square" rtlCol="0">
            <a:spAutoFit/>
          </a:bodyPr>
          <a:lstStyle/>
          <a:p>
            <a:r>
              <a:rPr lang="en-IN" sz="3200" b="1" dirty="0"/>
              <a:t>Comparing Actual Parcel ID with Parcel ID on the dataset</a:t>
            </a:r>
            <a:endParaRPr lang="en-US" sz="3200" b="1" dirty="0"/>
          </a:p>
        </p:txBody>
      </p:sp>
      <p:sp>
        <p:nvSpPr>
          <p:cNvPr id="6" name="Rectangle 5">
            <a:extLst>
              <a:ext uri="{FF2B5EF4-FFF2-40B4-BE49-F238E27FC236}">
                <a16:creationId xmlns:a16="http://schemas.microsoft.com/office/drawing/2014/main" id="{0829822B-2BD7-4BF9-8182-1292CFBCD94B}"/>
              </a:ext>
            </a:extLst>
          </p:cNvPr>
          <p:cNvSpPr/>
          <p:nvPr/>
        </p:nvSpPr>
        <p:spPr>
          <a:xfrm>
            <a:off x="350874" y="1303092"/>
            <a:ext cx="2636875" cy="30777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0201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1760</TotalTime>
  <Words>1086</Words>
  <Application>Microsoft Office PowerPoint</Application>
  <PresentationFormat>Widescreen</PresentationFormat>
  <Paragraphs>129</Paragraphs>
  <Slides>25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Trebuchet MS</vt:lpstr>
      <vt:lpstr>Wingdings 3</vt:lpstr>
      <vt:lpstr>Facet</vt:lpstr>
      <vt:lpstr>Flint Lead Level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Yogesh Dholariya</dc:creator>
  <cp:lastModifiedBy>Azad Badyal</cp:lastModifiedBy>
  <cp:revision>118</cp:revision>
  <dcterms:created xsi:type="dcterms:W3CDTF">2018-04-04T16:26:50Z</dcterms:created>
  <dcterms:modified xsi:type="dcterms:W3CDTF">2020-09-09T14:27:04Z</dcterms:modified>
</cp:coreProperties>
</file>