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0"/>
  </p:notesMasterIdLst>
  <p:sldIdLst>
    <p:sldId id="257" r:id="rId2"/>
    <p:sldId id="258" r:id="rId3"/>
    <p:sldId id="260" r:id="rId4"/>
    <p:sldId id="259" r:id="rId5"/>
    <p:sldId id="281" r:id="rId6"/>
    <p:sldId id="282" r:id="rId7"/>
    <p:sldId id="280" r:id="rId8"/>
    <p:sldId id="279" r:id="rId9"/>
    <p:sldId id="261" r:id="rId10"/>
    <p:sldId id="276" r:id="rId11"/>
    <p:sldId id="262" r:id="rId12"/>
    <p:sldId id="277" r:id="rId13"/>
    <p:sldId id="278" r:id="rId14"/>
    <p:sldId id="283" r:id="rId15"/>
    <p:sldId id="284" r:id="rId16"/>
    <p:sldId id="263" r:id="rId17"/>
    <p:sldId id="272" r:id="rId18"/>
    <p:sldId id="273" r:id="rId19"/>
    <p:sldId id="274" r:id="rId20"/>
    <p:sldId id="275" r:id="rId21"/>
    <p:sldId id="264" r:id="rId22"/>
    <p:sldId id="271" r:id="rId23"/>
    <p:sldId id="265" r:id="rId24"/>
    <p:sldId id="266" r:id="rId25"/>
    <p:sldId id="268" r:id="rId26"/>
    <p:sldId id="267" r:id="rId27"/>
    <p:sldId id="286"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5654" autoAdjust="0"/>
  </p:normalViewPr>
  <p:slideViewPr>
    <p:cSldViewPr snapToGrid="0">
      <p:cViewPr>
        <p:scale>
          <a:sx n="66" d="100"/>
          <a:sy n="66" d="100"/>
        </p:scale>
        <p:origin x="3480" y="1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The controller helped me getting more immerse in VR world</c:v>
                </c:pt>
                <c:pt idx="1">
                  <c:v>I did not have any trouble picking up the blocks</c:v>
                </c:pt>
                <c:pt idx="2">
                  <c:v>Matching the structure in challenge mode exercised my memory</c:v>
                </c:pt>
                <c:pt idx="3">
                  <c:v>I liked the sandbox mode as I could build anything</c:v>
                </c:pt>
                <c:pt idx="4">
                  <c:v>I want more VR applications with controller support </c:v>
                </c:pt>
              </c:strCache>
            </c:strRef>
          </c:cat>
          <c:val>
            <c:numRef>
              <c:f>Sheet1!$B$2:$B$6</c:f>
              <c:numCache>
                <c:formatCode>General</c:formatCode>
                <c:ptCount val="5"/>
                <c:pt idx="0">
                  <c:v>3.5</c:v>
                </c:pt>
                <c:pt idx="1">
                  <c:v>3.75</c:v>
                </c:pt>
                <c:pt idx="2">
                  <c:v>2.25</c:v>
                </c:pt>
                <c:pt idx="3">
                  <c:v>3.75</c:v>
                </c:pt>
                <c:pt idx="4">
                  <c:v>4.5</c:v>
                </c:pt>
              </c:numCache>
            </c:numRef>
          </c:val>
          <c:extLst xmlns:c16r2="http://schemas.microsoft.com/office/drawing/2015/06/chart">
            <c:ext xmlns:c16="http://schemas.microsoft.com/office/drawing/2014/chart" uri="{C3380CC4-5D6E-409C-BE32-E72D297353CC}">
              <c16:uniqueId val="{00000000-032D-4017-848A-3B04A2347D9E}"/>
            </c:ext>
          </c:extLst>
        </c:ser>
        <c:dLbls>
          <c:showLegendKey val="0"/>
          <c:showVal val="0"/>
          <c:showCatName val="0"/>
          <c:showSerName val="0"/>
          <c:showPercent val="0"/>
          <c:showBubbleSize val="0"/>
        </c:dLbls>
        <c:gapWidth val="247"/>
        <c:overlap val="100"/>
        <c:axId val="-2135173008"/>
        <c:axId val="-2135166432"/>
      </c:barChart>
      <c:catAx>
        <c:axId val="-21351730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dk1">
                    <a:lumMod val="65000"/>
                    <a:lumOff val="35000"/>
                  </a:schemeClr>
                </a:solidFill>
                <a:latin typeface="+mn-lt"/>
                <a:ea typeface="+mn-ea"/>
                <a:cs typeface="+mn-cs"/>
              </a:defRPr>
            </a:pPr>
            <a:endParaRPr lang="en-US"/>
          </a:p>
        </c:txPr>
        <c:crossAx val="-2135166432"/>
        <c:crosses val="autoZero"/>
        <c:auto val="1"/>
        <c:lblAlgn val="ctr"/>
        <c:lblOffset val="100"/>
        <c:noMultiLvlLbl val="0"/>
      </c:catAx>
      <c:valAx>
        <c:axId val="-2135166432"/>
        <c:scaling>
          <c:orientation val="minMax"/>
          <c:max val="5.0"/>
        </c:scaling>
        <c:delete val="0"/>
        <c:axPos val="l"/>
        <c:majorGridlines>
          <c:spPr>
            <a:ln w="9525" cap="flat" cmpd="sng" algn="ctr">
              <a:solidFill>
                <a:schemeClr val="dk1">
                  <a:lumMod val="15000"/>
                  <a:lumOff val="85000"/>
                </a:schemeClr>
              </a:solidFill>
              <a:round/>
            </a:ln>
            <a:effectLst/>
          </c:spPr>
        </c:majorGridlines>
        <c:numFmt formatCode="@"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2135173008"/>
        <c:crosses val="autoZero"/>
        <c:crossBetween val="between"/>
        <c:majorUnit val="1.0"/>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I had no idea that I was in a virtual world</c:v>
                </c:pt>
                <c:pt idx="1">
                  <c:v>I have enjoyed using the controller very much</c:v>
                </c:pt>
                <c:pt idx="2">
                  <c:v>I did not have any trouble picking up the blocks</c:v>
                </c:pt>
                <c:pt idx="3">
                  <c:v>Matching the structure in challenge mode exercised my memory</c:v>
                </c:pt>
                <c:pt idx="4">
                  <c:v>I liked the sandbox mode as I could build anything</c:v>
                </c:pt>
                <c:pt idx="5">
                  <c:v>I would love to use more VR applications</c:v>
                </c:pt>
              </c:strCache>
            </c:strRef>
          </c:cat>
          <c:val>
            <c:numRef>
              <c:f>Sheet1!$B$2:$B$7</c:f>
              <c:numCache>
                <c:formatCode>General</c:formatCode>
                <c:ptCount val="6"/>
                <c:pt idx="0">
                  <c:v>3.17</c:v>
                </c:pt>
                <c:pt idx="1">
                  <c:v>3.5</c:v>
                </c:pt>
                <c:pt idx="2">
                  <c:v>3.33</c:v>
                </c:pt>
                <c:pt idx="3">
                  <c:v>2.5</c:v>
                </c:pt>
                <c:pt idx="4">
                  <c:v>4.0</c:v>
                </c:pt>
                <c:pt idx="5">
                  <c:v>4.33</c:v>
                </c:pt>
              </c:numCache>
            </c:numRef>
          </c:val>
          <c:extLst xmlns:c16r2="http://schemas.microsoft.com/office/drawing/2015/06/chart">
            <c:ext xmlns:c16="http://schemas.microsoft.com/office/drawing/2014/chart" uri="{C3380CC4-5D6E-409C-BE32-E72D297353CC}">
              <c16:uniqueId val="{00000000-91C4-41B9-BDD3-B8E5B9A9319A}"/>
            </c:ext>
          </c:extLst>
        </c:ser>
        <c:dLbls>
          <c:showLegendKey val="0"/>
          <c:showVal val="0"/>
          <c:showCatName val="0"/>
          <c:showSerName val="0"/>
          <c:showPercent val="0"/>
          <c:showBubbleSize val="0"/>
        </c:dLbls>
        <c:gapWidth val="247"/>
        <c:overlap val="100"/>
        <c:axId val="2134168176"/>
        <c:axId val="2134836544"/>
      </c:barChart>
      <c:catAx>
        <c:axId val="21341681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dk1">
                    <a:lumMod val="65000"/>
                    <a:lumOff val="35000"/>
                  </a:schemeClr>
                </a:solidFill>
                <a:latin typeface="+mn-lt"/>
                <a:ea typeface="+mn-ea"/>
                <a:cs typeface="+mn-cs"/>
              </a:defRPr>
            </a:pPr>
            <a:endParaRPr lang="en-US"/>
          </a:p>
        </c:txPr>
        <c:crossAx val="2134836544"/>
        <c:crosses val="autoZero"/>
        <c:auto val="1"/>
        <c:lblAlgn val="ctr"/>
        <c:lblOffset val="100"/>
        <c:noMultiLvlLbl val="0"/>
      </c:catAx>
      <c:valAx>
        <c:axId val="2134836544"/>
        <c:scaling>
          <c:orientation val="minMax"/>
          <c:max val="5.0"/>
        </c:scaling>
        <c:delete val="0"/>
        <c:axPos val="l"/>
        <c:majorGridlines>
          <c:spPr>
            <a:ln w="9525" cap="flat" cmpd="sng" algn="ctr">
              <a:solidFill>
                <a:schemeClr val="dk1">
                  <a:lumMod val="15000"/>
                  <a:lumOff val="85000"/>
                </a:schemeClr>
              </a:solidFill>
              <a:round/>
            </a:ln>
            <a:effectLst/>
          </c:spPr>
        </c:majorGridlines>
        <c:numFmt formatCode="@"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2134168176"/>
        <c:crosses val="autoZero"/>
        <c:crossBetween val="between"/>
        <c:majorUnit val="1.0"/>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9F64D-F51D-4A76-A1E1-F39AD9A09A39}" type="datetimeFigureOut">
              <a:rPr lang="en-US" smtClean="0"/>
              <a:t>11/6/17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B9B9-CDD1-47FA-ACCB-D57E9B7052D9}" type="slidenum">
              <a:rPr lang="en-US" smtClean="0"/>
              <a:t>‹#›</a:t>
            </a:fld>
            <a:endParaRPr lang="en-US"/>
          </a:p>
        </p:txBody>
      </p:sp>
    </p:spTree>
    <p:extLst>
      <p:ext uri="{BB962C8B-B14F-4D97-AF65-F5344CB8AC3E}">
        <p14:creationId xmlns:p14="http://schemas.microsoft.com/office/powerpoint/2010/main" val="33294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meaning of ‘virtual’ is near and reality means our experience as a human being. So ‘Virtual </a:t>
            </a:r>
          </a:p>
          <a:p>
            <a:r>
              <a:rPr lang="en-US" dirty="0" smtClean="0"/>
              <a:t>Reality’ means ‘near-reality’. The ideas behind virtual reality are based on theories about </a:t>
            </a:r>
          </a:p>
          <a:p>
            <a:r>
              <a:rPr lang="en-US" dirty="0" smtClean="0"/>
              <a:t>human desire to cross the boundaries of the ‘real world’ by creating a virtual world. In that </a:t>
            </a:r>
          </a:p>
          <a:p>
            <a:r>
              <a:rPr lang="en-US" dirty="0" smtClean="0"/>
              <a:t>world, we can interact with a virtual environment which will enable new classes of human-</a:t>
            </a:r>
          </a:p>
          <a:p>
            <a:r>
              <a:rPr lang="en-US" dirty="0" smtClean="0"/>
              <a:t>machine interaction (HMI).</a:t>
            </a:r>
          </a:p>
          <a:p>
            <a:r>
              <a:rPr lang="en-US" dirty="0" smtClean="0"/>
              <a:t>Immersion in Virtual Reality is the perception of being physically present in an unreal world. </a:t>
            </a:r>
          </a:p>
          <a:p>
            <a:r>
              <a:rPr lang="en-US" dirty="0" smtClean="0"/>
              <a:t>This perception is created surrounding the user in images, sound or other stimuli using the VR </a:t>
            </a:r>
          </a:p>
          <a:p>
            <a:r>
              <a:rPr lang="en-US" dirty="0" smtClean="0"/>
              <a:t>system. </a:t>
            </a:r>
          </a:p>
          <a:p>
            <a:r>
              <a:rPr lang="en-US" dirty="0" smtClean="0"/>
              <a:t>Virtual Reality also uses the concept of Telepresence, which is the characteristic of being able </a:t>
            </a:r>
          </a:p>
          <a:p>
            <a:r>
              <a:rPr lang="en-US" dirty="0" smtClean="0"/>
              <a:t>to feel present somewhere different of your real location, a remote presence. It was first </a:t>
            </a:r>
          </a:p>
          <a:p>
            <a:r>
              <a:rPr lang="en-US" dirty="0" smtClean="0"/>
              <a:t>created by Marvin Minsky in 1980 and is a term widely used by the virtual reality community </a:t>
            </a:r>
          </a:p>
          <a:p>
            <a:r>
              <a:rPr lang="en-US" dirty="0" smtClean="0"/>
              <a:t>for it is highly connected with the concept of immersion. </a:t>
            </a:r>
            <a:endParaRPr lang="en-US" dirty="0"/>
          </a:p>
        </p:txBody>
      </p:sp>
      <p:sp>
        <p:nvSpPr>
          <p:cNvPr id="4" name="Slide Number Placeholder 3"/>
          <p:cNvSpPr>
            <a:spLocks noGrp="1"/>
          </p:cNvSpPr>
          <p:nvPr>
            <p:ph type="sldNum" sz="quarter" idx="10"/>
          </p:nvPr>
        </p:nvSpPr>
        <p:spPr/>
        <p:txBody>
          <a:bodyPr/>
          <a:lstStyle/>
          <a:p>
            <a:fld id="{6C00B9B9-CDD1-47FA-ACCB-D57E9B7052D9}" type="slidenum">
              <a:rPr lang="en-US" smtClean="0"/>
              <a:t>3</a:t>
            </a:fld>
            <a:endParaRPr lang="en-US"/>
          </a:p>
        </p:txBody>
      </p:sp>
    </p:spTree>
    <p:extLst>
      <p:ext uri="{BB962C8B-B14F-4D97-AF65-F5344CB8AC3E}">
        <p14:creationId xmlns:p14="http://schemas.microsoft.com/office/powerpoint/2010/main" val="327640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144435-2B3C-455B-B437-0457B6940914}"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B6D89-ED04-4D09-9C0B-75791980F72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02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144435-2B3C-455B-B437-0457B6940914}"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314218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144435-2B3C-455B-B437-0457B6940914}"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339943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144435-2B3C-455B-B437-0457B6940914}"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204748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144435-2B3C-455B-B437-0457B6940914}"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B6D89-ED04-4D09-9C0B-75791980F72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86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144435-2B3C-455B-B437-0457B6940914}"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335260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144435-2B3C-455B-B437-0457B6940914}" type="datetimeFigureOut">
              <a:rPr lang="en-US" smtClean="0"/>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306537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144435-2B3C-455B-B437-0457B6940914}" type="datetimeFigureOut">
              <a:rPr lang="en-US" smtClean="0"/>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227142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144435-2B3C-455B-B437-0457B6940914}" type="datetimeFigureOut">
              <a:rPr lang="en-US" smtClean="0"/>
              <a:t>11/6/17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275007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C144435-2B3C-455B-B437-0457B6940914}" type="datetimeFigureOut">
              <a:rPr lang="en-US" smtClean="0"/>
              <a:t>11/6/17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DB6D89-ED04-4D09-9C0B-75791980F723}" type="slidenum">
              <a:rPr lang="en-US" smtClean="0"/>
              <a:t>‹#›</a:t>
            </a:fld>
            <a:endParaRPr lang="en-US"/>
          </a:p>
        </p:txBody>
      </p:sp>
    </p:spTree>
    <p:extLst>
      <p:ext uri="{BB962C8B-B14F-4D97-AF65-F5344CB8AC3E}">
        <p14:creationId xmlns:p14="http://schemas.microsoft.com/office/powerpoint/2010/main" val="305625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144435-2B3C-455B-B437-0457B6940914}"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B6D89-ED04-4D09-9C0B-75791980F723}" type="slidenum">
              <a:rPr lang="en-US" smtClean="0"/>
              <a:t>‹#›</a:t>
            </a:fld>
            <a:endParaRPr lang="en-US"/>
          </a:p>
        </p:txBody>
      </p:sp>
    </p:spTree>
    <p:extLst>
      <p:ext uri="{BB962C8B-B14F-4D97-AF65-F5344CB8AC3E}">
        <p14:creationId xmlns:p14="http://schemas.microsoft.com/office/powerpoint/2010/main" val="33329198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C144435-2B3C-455B-B437-0457B6940914}" type="datetimeFigureOut">
              <a:rPr lang="en-US" smtClean="0"/>
              <a:t>11/6/17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EDB6D89-ED04-4D09-9C0B-75791980F72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3132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535714"/>
            <a:ext cx="6858000" cy="1626178"/>
          </a:xfrm>
        </p:spPr>
        <p:txBody>
          <a:bodyPr>
            <a:normAutofit/>
          </a:bodyPr>
          <a:lstStyle/>
          <a:p>
            <a:pPr algn="ctr"/>
            <a:r>
              <a:rPr lang="en-US" sz="2800" dirty="0">
                <a:latin typeface="+mn-lt"/>
              </a:rPr>
              <a:t>Design and Development of</a:t>
            </a:r>
            <a:br>
              <a:rPr lang="en-US" sz="2800" dirty="0">
                <a:latin typeface="+mn-lt"/>
              </a:rPr>
            </a:br>
            <a:r>
              <a:rPr lang="en-US" sz="2800" dirty="0">
                <a:latin typeface="+mn-lt"/>
              </a:rPr>
              <a:t>an Image Analysis Based Interaction Controller</a:t>
            </a:r>
            <a:br>
              <a:rPr lang="en-US" sz="2800" dirty="0">
                <a:latin typeface="+mn-lt"/>
              </a:rPr>
            </a:br>
            <a:r>
              <a:rPr lang="en-US" sz="2800" dirty="0">
                <a:latin typeface="+mn-lt"/>
              </a:rPr>
              <a:t>for Mobile VR Edutainment Application</a:t>
            </a:r>
          </a:p>
        </p:txBody>
      </p:sp>
      <p:sp>
        <p:nvSpPr>
          <p:cNvPr id="6" name="Subtitle 2"/>
          <p:cNvSpPr>
            <a:spLocks noGrp="1"/>
          </p:cNvSpPr>
          <p:nvPr>
            <p:ph type="subTitle" idx="1"/>
          </p:nvPr>
        </p:nvSpPr>
        <p:spPr>
          <a:xfrm>
            <a:off x="1207078" y="2623703"/>
            <a:ext cx="6729845" cy="1722576"/>
          </a:xfrm>
        </p:spPr>
        <p:txBody>
          <a:bodyPr numCol="2">
            <a:noAutofit/>
          </a:bodyPr>
          <a:lstStyle/>
          <a:p>
            <a:pPr algn="ctr">
              <a:lnSpc>
                <a:spcPct val="120000"/>
              </a:lnSpc>
              <a:spcBef>
                <a:spcPts val="0"/>
              </a:spcBef>
              <a:spcAft>
                <a:spcPts val="0"/>
              </a:spcAft>
            </a:pPr>
            <a:endParaRPr lang="en-US" b="1" dirty="0" smtClean="0">
              <a:solidFill>
                <a:schemeClr val="tx1"/>
              </a:solidFill>
            </a:endParaRPr>
          </a:p>
          <a:p>
            <a:pPr>
              <a:lnSpc>
                <a:spcPct val="120000"/>
              </a:lnSpc>
              <a:spcBef>
                <a:spcPts val="0"/>
              </a:spcBef>
              <a:spcAft>
                <a:spcPts val="0"/>
              </a:spcAft>
            </a:pPr>
            <a:r>
              <a:rPr lang="en-US" dirty="0" smtClean="0">
                <a:solidFill>
                  <a:schemeClr val="tx1"/>
                </a:solidFill>
              </a:rPr>
              <a:t>Safiul Kabir</a:t>
            </a:r>
          </a:p>
          <a:p>
            <a:pPr>
              <a:spcBef>
                <a:spcPts val="0"/>
              </a:spcBef>
            </a:pPr>
            <a:r>
              <a:rPr lang="en-US" dirty="0" smtClean="0">
                <a:solidFill>
                  <a:schemeClr val="tx1"/>
                </a:solidFill>
              </a:rPr>
              <a:t>ID: 120211</a:t>
            </a:r>
          </a:p>
          <a:p>
            <a:endParaRPr lang="en-US" dirty="0">
              <a:solidFill>
                <a:schemeClr val="tx1"/>
              </a:solidFill>
            </a:endParaRPr>
          </a:p>
          <a:p>
            <a:pPr algn="r"/>
            <a:r>
              <a:rPr lang="en-US" dirty="0" smtClean="0">
                <a:solidFill>
                  <a:schemeClr val="tx1"/>
                </a:solidFill>
              </a:rPr>
              <a:t>Aniruddha Prithul</a:t>
            </a:r>
          </a:p>
          <a:p>
            <a:pPr algn="r">
              <a:spcBef>
                <a:spcPts val="0"/>
              </a:spcBef>
            </a:pPr>
            <a:r>
              <a:rPr lang="en-US" dirty="0" smtClean="0">
                <a:solidFill>
                  <a:schemeClr val="tx1"/>
                </a:solidFill>
              </a:rPr>
              <a:t>ID: 120224</a:t>
            </a:r>
            <a:endParaRPr lang="en-US" dirty="0">
              <a:solidFill>
                <a:schemeClr val="tx1"/>
              </a:solidFill>
            </a:endParaRPr>
          </a:p>
        </p:txBody>
      </p:sp>
      <p:cxnSp>
        <p:nvCxnSpPr>
          <p:cNvPr id="8" name="Straight Connector 7"/>
          <p:cNvCxnSpPr/>
          <p:nvPr/>
        </p:nvCxnSpPr>
        <p:spPr>
          <a:xfrm>
            <a:off x="868680" y="2623705"/>
            <a:ext cx="7406640" cy="0"/>
          </a:xfrm>
          <a:prstGeom prst="line">
            <a:avLst/>
          </a:prstGeom>
          <a:effectLst/>
        </p:spPr>
        <p:style>
          <a:lnRef idx="1">
            <a:schemeClr val="dk1"/>
          </a:lnRef>
          <a:fillRef idx="0">
            <a:schemeClr val="dk1"/>
          </a:fillRef>
          <a:effectRef idx="0">
            <a:schemeClr val="dk1"/>
          </a:effectRef>
          <a:fontRef idx="minor">
            <a:schemeClr val="tx1"/>
          </a:fontRef>
        </p:style>
      </p:cxnSp>
      <p:sp>
        <p:nvSpPr>
          <p:cNvPr id="11" name="Subtitle 2"/>
          <p:cNvSpPr txBox="1">
            <a:spLocks/>
          </p:cNvSpPr>
          <p:nvPr/>
        </p:nvSpPr>
        <p:spPr>
          <a:xfrm>
            <a:off x="1257300" y="4346279"/>
            <a:ext cx="6858000" cy="1141271"/>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cap="none" dirty="0">
                <a:solidFill>
                  <a:schemeClr val="tx1"/>
                </a:solidFill>
              </a:rPr>
              <a:t>Thesis Supervisor</a:t>
            </a:r>
          </a:p>
          <a:p>
            <a:pPr algn="ctr">
              <a:lnSpc>
                <a:spcPct val="120000"/>
              </a:lnSpc>
              <a:spcBef>
                <a:spcPts val="0"/>
              </a:spcBef>
              <a:spcAft>
                <a:spcPts val="0"/>
              </a:spcAft>
            </a:pPr>
            <a:r>
              <a:rPr lang="en-US" b="1" cap="none" dirty="0">
                <a:solidFill>
                  <a:schemeClr val="tx1"/>
                </a:solidFill>
              </a:rPr>
              <a:t>Kazi Masudul Alam</a:t>
            </a:r>
          </a:p>
        </p:txBody>
      </p:sp>
      <p:cxnSp>
        <p:nvCxnSpPr>
          <p:cNvPr id="13" name="Straight Connector 12"/>
          <p:cNvCxnSpPr/>
          <p:nvPr/>
        </p:nvCxnSpPr>
        <p:spPr>
          <a:xfrm>
            <a:off x="4100952" y="2838449"/>
            <a:ext cx="0" cy="1299442"/>
          </a:xfrm>
          <a:prstGeom prst="line">
            <a:avLst/>
          </a:prstGeom>
        </p:spPr>
        <p:style>
          <a:lnRef idx="1">
            <a:schemeClr val="dk1"/>
          </a:lnRef>
          <a:fillRef idx="0">
            <a:schemeClr val="dk1"/>
          </a:fillRef>
          <a:effectRef idx="0">
            <a:schemeClr val="dk1"/>
          </a:effectRef>
          <a:fontRef idx="minor">
            <a:schemeClr val="tx1"/>
          </a:fontRef>
        </p:style>
      </p:cxnSp>
      <p:sp>
        <p:nvSpPr>
          <p:cNvPr id="7" name="Subtitle 2"/>
          <p:cNvSpPr txBox="1">
            <a:spLocks/>
          </p:cNvSpPr>
          <p:nvPr/>
        </p:nvSpPr>
        <p:spPr>
          <a:xfrm>
            <a:off x="1257300" y="5394036"/>
            <a:ext cx="6858000" cy="872537"/>
          </a:xfrm>
          <a:prstGeom prst="rect">
            <a:avLst/>
          </a:prstGeom>
        </p:spPr>
        <p:txBody>
          <a:bodyPr vert="horz" lIns="68580" tIns="34290" rIns="68580" bIns="3429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b="1" cap="none" dirty="0" smtClean="0">
                <a:solidFill>
                  <a:schemeClr val="tx1"/>
                </a:solidFill>
              </a:rPr>
              <a:t>Computer Science &amp; Engineering Discipline</a:t>
            </a:r>
          </a:p>
          <a:p>
            <a:pPr algn="ctr">
              <a:lnSpc>
                <a:spcPct val="120000"/>
              </a:lnSpc>
              <a:spcBef>
                <a:spcPts val="0"/>
              </a:spcBef>
              <a:spcAft>
                <a:spcPts val="0"/>
              </a:spcAft>
            </a:pPr>
            <a:r>
              <a:rPr lang="en-US" b="1" cap="none" dirty="0" smtClean="0">
                <a:solidFill>
                  <a:schemeClr val="tx1"/>
                </a:solidFill>
              </a:rPr>
              <a:t>Khulna University</a:t>
            </a:r>
            <a:endParaRPr lang="en-US" b="1" cap="none" dirty="0">
              <a:solidFill>
                <a:schemeClr val="tx1"/>
              </a:solidFill>
            </a:endParaRPr>
          </a:p>
        </p:txBody>
      </p:sp>
      <p:cxnSp>
        <p:nvCxnSpPr>
          <p:cNvPr id="9" name="Straight Connector 8"/>
          <p:cNvCxnSpPr/>
          <p:nvPr/>
        </p:nvCxnSpPr>
        <p:spPr>
          <a:xfrm>
            <a:off x="868680" y="5353053"/>
            <a:ext cx="7406640" cy="0"/>
          </a:xfrm>
          <a:prstGeom prst="line">
            <a:avLst/>
          </a:prstGeom>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922300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of Proposed </a:t>
            </a:r>
            <a:r>
              <a:rPr lang="en-US" dirty="0" smtClean="0"/>
              <a:t>System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219" y="1894031"/>
            <a:ext cx="5231562" cy="4383201"/>
          </a:xfrm>
        </p:spPr>
      </p:pic>
    </p:spTree>
    <p:extLst>
      <p:ext uri="{BB962C8B-B14F-4D97-AF65-F5344CB8AC3E}">
        <p14:creationId xmlns:p14="http://schemas.microsoft.com/office/powerpoint/2010/main" val="9878491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Interaction Controller</a:t>
            </a:r>
            <a:br>
              <a:rPr lang="en-US" dirty="0" smtClean="0"/>
            </a:br>
            <a:r>
              <a:rPr lang="en-US" sz="2800" dirty="0" smtClean="0"/>
              <a:t>As envisioned</a:t>
            </a:r>
            <a:endParaRPr lang="en-US" sz="28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631" b="5194"/>
          <a:stretch/>
        </p:blipFill>
        <p:spPr>
          <a:xfrm>
            <a:off x="2360141" y="1851165"/>
            <a:ext cx="4423718" cy="4490954"/>
          </a:xfrm>
        </p:spPr>
      </p:pic>
    </p:spTree>
    <p:extLst>
      <p:ext uri="{BB962C8B-B14F-4D97-AF65-F5344CB8AC3E}">
        <p14:creationId xmlns:p14="http://schemas.microsoft.com/office/powerpoint/2010/main" val="340164762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Interaction Controller</a:t>
            </a:r>
            <a:br>
              <a:rPr lang="en-US" dirty="0" smtClean="0"/>
            </a:br>
            <a:r>
              <a:rPr lang="en-US" sz="2800" dirty="0" smtClean="0"/>
              <a:t>Circuit Diagram</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172" y="1865746"/>
            <a:ext cx="5400324" cy="4457841"/>
          </a:xfrm>
        </p:spPr>
      </p:pic>
    </p:spTree>
    <p:extLst>
      <p:ext uri="{BB962C8B-B14F-4D97-AF65-F5344CB8AC3E}">
        <p14:creationId xmlns:p14="http://schemas.microsoft.com/office/powerpoint/2010/main" val="379341902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845552" cy="1450757"/>
          </a:xfrm>
        </p:spPr>
        <p:txBody>
          <a:bodyPr>
            <a:normAutofit fontScale="90000"/>
          </a:bodyPr>
          <a:lstStyle/>
          <a:p>
            <a:r>
              <a:rPr lang="en-US" sz="5300" dirty="0"/>
              <a:t>Image Analysis Based </a:t>
            </a:r>
            <a:r>
              <a:rPr lang="en-US" sz="5300" dirty="0" smtClean="0"/>
              <a:t>Detection</a:t>
            </a:r>
            <a:r>
              <a:rPr lang="en-US" dirty="0" smtClean="0"/>
              <a:t/>
            </a:r>
            <a:br>
              <a:rPr lang="en-US" dirty="0" smtClean="0"/>
            </a:br>
            <a:r>
              <a:rPr lang="en-US" sz="3100" dirty="0" smtClean="0"/>
              <a:t>Determining HSV Range</a:t>
            </a:r>
            <a:endParaRPr lang="en-US" sz="3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24" y="1838080"/>
            <a:ext cx="4300152" cy="4464839"/>
          </a:xfrm>
          <a:prstGeom prst="rect">
            <a:avLst/>
          </a:prstGeom>
        </p:spPr>
      </p:pic>
    </p:spTree>
    <p:extLst>
      <p:ext uri="{BB962C8B-B14F-4D97-AF65-F5344CB8AC3E}">
        <p14:creationId xmlns:p14="http://schemas.microsoft.com/office/powerpoint/2010/main" val="212376236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89699" cy="1450757"/>
          </a:xfrm>
        </p:spPr>
        <p:txBody>
          <a:bodyPr>
            <a:normAutofit fontScale="90000"/>
          </a:bodyPr>
          <a:lstStyle/>
          <a:p>
            <a:r>
              <a:rPr lang="en-US" sz="5300" dirty="0"/>
              <a:t>Image Analysis </a:t>
            </a:r>
            <a:r>
              <a:rPr lang="en-US" sz="5300" dirty="0" smtClean="0"/>
              <a:t>Based Detection</a:t>
            </a:r>
            <a:br>
              <a:rPr lang="en-US" sz="5300" dirty="0" smtClean="0"/>
            </a:br>
            <a:r>
              <a:rPr lang="en-US" sz="3100" dirty="0" smtClean="0"/>
              <a:t>Determining 2D Position and Radius</a:t>
            </a:r>
            <a:endParaRPr lang="en-US" sz="3100" dirty="0"/>
          </a:p>
        </p:txBody>
      </p:sp>
      <p:sp>
        <p:nvSpPr>
          <p:cNvPr id="3" name="Rounded Rectangle 50"/>
          <p:cNvSpPr>
            <a:spLocks noChangeArrowheads="1"/>
          </p:cNvSpPr>
          <p:nvPr/>
        </p:nvSpPr>
        <p:spPr bwMode="auto">
          <a:xfrm>
            <a:off x="1228919" y="2064815"/>
            <a:ext cx="1792094"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Capture video from camera</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53"/>
          <p:cNvSpPr>
            <a:spLocks noChangeArrowheads="1"/>
          </p:cNvSpPr>
          <p:nvPr/>
        </p:nvSpPr>
        <p:spPr bwMode="auto">
          <a:xfrm>
            <a:off x="1228919" y="2997518"/>
            <a:ext cx="1792094"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Convert RGB to HSV color space</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54"/>
          <p:cNvSpPr>
            <a:spLocks noChangeArrowheads="1"/>
          </p:cNvSpPr>
          <p:nvPr/>
        </p:nvSpPr>
        <p:spPr bwMode="auto">
          <a:xfrm>
            <a:off x="1228919" y="3925887"/>
            <a:ext cx="1792094"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Apply Threshold</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8" name="Rounded Rectangle 55"/>
          <p:cNvSpPr>
            <a:spLocks noChangeArrowheads="1"/>
          </p:cNvSpPr>
          <p:nvPr/>
        </p:nvSpPr>
        <p:spPr bwMode="auto">
          <a:xfrm>
            <a:off x="1228919" y="4821237"/>
            <a:ext cx="1792094"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 Erosion and Dilation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56"/>
          <p:cNvSpPr>
            <a:spLocks noChangeArrowheads="1"/>
          </p:cNvSpPr>
          <p:nvPr/>
        </p:nvSpPr>
        <p:spPr bwMode="auto">
          <a:xfrm>
            <a:off x="5346313" y="2064270"/>
            <a:ext cx="1784350"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Apply Mask</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0" name="Rounded Rectangle 57"/>
          <p:cNvSpPr>
            <a:spLocks noChangeArrowheads="1"/>
          </p:cNvSpPr>
          <p:nvPr/>
        </p:nvSpPr>
        <p:spPr bwMode="auto">
          <a:xfrm>
            <a:off x="5346313" y="3001199"/>
            <a:ext cx="1784350" cy="5715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 contours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1" name="Flowchart: Decision 58"/>
          <p:cNvSpPr>
            <a:spLocks noChangeArrowheads="1"/>
          </p:cNvSpPr>
          <p:nvPr/>
        </p:nvSpPr>
        <p:spPr bwMode="auto">
          <a:xfrm>
            <a:off x="4349084" y="3782680"/>
            <a:ext cx="3766629" cy="1256150"/>
          </a:xfrm>
          <a:prstGeom prst="flowChartDecis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Area of circle enclosing contour&gt;= 0.5?</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2" name="Rounded Rectangle 59"/>
          <p:cNvSpPr>
            <a:spLocks noChangeArrowheads="1"/>
          </p:cNvSpPr>
          <p:nvPr/>
        </p:nvSpPr>
        <p:spPr bwMode="auto">
          <a:xfrm>
            <a:off x="4975609" y="5392737"/>
            <a:ext cx="2534443" cy="811743"/>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Get radius and position of enclosing circle</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8" name="Text Box 67"/>
          <p:cNvSpPr txBox="1">
            <a:spLocks noChangeArrowheads="1"/>
          </p:cNvSpPr>
          <p:nvPr/>
        </p:nvSpPr>
        <p:spPr bwMode="auto">
          <a:xfrm>
            <a:off x="6325870" y="5084550"/>
            <a:ext cx="425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30" name="Straight Arrow Connector 29"/>
          <p:cNvCxnSpPr>
            <a:stCxn id="3" idx="2"/>
            <a:endCxn id="6" idx="0"/>
          </p:cNvCxnSpPr>
          <p:nvPr/>
        </p:nvCxnSpPr>
        <p:spPr>
          <a:xfrm>
            <a:off x="2124966" y="2636315"/>
            <a:ext cx="0" cy="36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 idx="2"/>
            <a:endCxn id="7" idx="0"/>
          </p:cNvCxnSpPr>
          <p:nvPr/>
        </p:nvCxnSpPr>
        <p:spPr>
          <a:xfrm>
            <a:off x="2124966" y="3569018"/>
            <a:ext cx="0" cy="356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7" idx="2"/>
            <a:endCxn id="8" idx="0"/>
          </p:cNvCxnSpPr>
          <p:nvPr/>
        </p:nvCxnSpPr>
        <p:spPr>
          <a:xfrm>
            <a:off x="2124966" y="4497387"/>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Elbow Connector 39"/>
          <p:cNvCxnSpPr>
            <a:stCxn id="8" idx="3"/>
            <a:endCxn id="9" idx="1"/>
          </p:cNvCxnSpPr>
          <p:nvPr/>
        </p:nvCxnSpPr>
        <p:spPr>
          <a:xfrm flipV="1">
            <a:off x="3021013" y="2350020"/>
            <a:ext cx="2325300" cy="275696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9" idx="2"/>
            <a:endCxn id="10" idx="0"/>
          </p:cNvCxnSpPr>
          <p:nvPr/>
        </p:nvCxnSpPr>
        <p:spPr>
          <a:xfrm>
            <a:off x="6238488" y="2635770"/>
            <a:ext cx="0" cy="365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10" idx="2"/>
            <a:endCxn id="11" idx="0"/>
          </p:cNvCxnSpPr>
          <p:nvPr/>
        </p:nvCxnSpPr>
        <p:spPr>
          <a:xfrm flipH="1">
            <a:off x="6232399" y="3572699"/>
            <a:ext cx="6089" cy="209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1" idx="2"/>
            <a:endCxn id="12" idx="0"/>
          </p:cNvCxnSpPr>
          <p:nvPr/>
        </p:nvCxnSpPr>
        <p:spPr>
          <a:xfrm>
            <a:off x="6232399" y="5038830"/>
            <a:ext cx="10432" cy="353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25614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89699" cy="1450757"/>
          </a:xfrm>
        </p:spPr>
        <p:txBody>
          <a:bodyPr>
            <a:normAutofit fontScale="90000"/>
          </a:bodyPr>
          <a:lstStyle/>
          <a:p>
            <a:r>
              <a:rPr lang="en-US" sz="5300" dirty="0"/>
              <a:t>Image Analysis </a:t>
            </a:r>
            <a:r>
              <a:rPr lang="en-US" sz="5300" dirty="0" smtClean="0"/>
              <a:t>Based Detection</a:t>
            </a:r>
            <a:br>
              <a:rPr lang="en-US" sz="5300" dirty="0" smtClean="0"/>
            </a:br>
            <a:r>
              <a:rPr lang="en-US" sz="3100" dirty="0" smtClean="0"/>
              <a:t>Depth Measurement</a:t>
            </a:r>
            <a:endParaRPr lang="en-US" sz="3100" dirty="0"/>
          </a:p>
        </p:txBody>
      </p:sp>
      <p:sp>
        <p:nvSpPr>
          <p:cNvPr id="21"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3443014" y="2023965"/>
            <a:ext cx="2257972" cy="646331"/>
          </a:xfrm>
          <a:prstGeom prst="rect">
            <a:avLst/>
          </a:prstGeom>
        </p:spPr>
        <p:txBody>
          <a:bodyPr wrap="square">
            <a:spAutoFit/>
          </a:bodyPr>
          <a:lstStyle/>
          <a:p>
            <a:pPr algn="ctr">
              <a:lnSpc>
                <a:spcPct val="150000"/>
              </a:lnSpc>
              <a:spcAft>
                <a:spcPts val="1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D</a:t>
            </a:r>
            <a:r>
              <a:rPr lang="en-US" sz="2400" b="1" dirty="0">
                <a:latin typeface="Calibri" panose="020F0502020204030204" pitchFamily="34" charset="0"/>
                <a:ea typeface="Calibri" panose="020F0502020204030204" pitchFamily="34" charset="0"/>
                <a:cs typeface="Times New Roman" panose="02020603050405020304" pitchFamily="18" charset="0"/>
              </a:rPr>
              <a:t>’ = (W x F) / P</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822958" y="2613037"/>
            <a:ext cx="7789699" cy="3724096"/>
          </a:xfrm>
          <a:prstGeom prst="rect">
            <a:avLst/>
          </a:prstGeom>
        </p:spPr>
        <p:txBody>
          <a:bodyPr wrap="square">
            <a:spAutoFit/>
          </a:bodyPr>
          <a:lstStyle/>
          <a:p>
            <a:pPr>
              <a:lnSpc>
                <a:spcPct val="150000"/>
              </a:lnSpc>
              <a:spcAft>
                <a:spcPts val="6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Here, </a:t>
            </a:r>
          </a:p>
          <a:p>
            <a:pPr>
              <a:lnSpc>
                <a:spcPct val="150000"/>
              </a:lnSpc>
              <a:spcAft>
                <a:spcPts val="6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D</a:t>
            </a:r>
            <a:r>
              <a:rPr lang="en-US" sz="2400" b="1" dirty="0">
                <a:latin typeface="Calibri" panose="020F0502020204030204" pitchFamily="34" charset="0"/>
                <a:ea typeface="Calibri" panose="020F0502020204030204" pitchFamily="34" charset="0"/>
                <a:cs typeface="Times New Roman" panose="02020603050405020304" pitchFamily="18" charset="0"/>
              </a:rPr>
              <a:t>’ = </a:t>
            </a:r>
            <a:r>
              <a:rPr lang="en-US" sz="2400" dirty="0" smtClean="0">
                <a:latin typeface="Calibri" panose="020F0502020204030204" pitchFamily="34" charset="0"/>
                <a:ea typeface="Calibri" panose="020F0502020204030204" pitchFamily="34" charset="0"/>
                <a:cs typeface="Times New Roman" panose="02020603050405020304" pitchFamily="18" charset="0"/>
              </a:rPr>
              <a:t>Distance from camera</a:t>
            </a:r>
          </a:p>
          <a:p>
            <a:pPr>
              <a:lnSpc>
                <a:spcPct val="150000"/>
              </a:lnSpc>
              <a:spcAft>
                <a:spcPts val="6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W</a:t>
            </a:r>
            <a:r>
              <a:rPr lang="en-US" sz="2400" dirty="0" smtClean="0">
                <a:latin typeface="Calibri" panose="020F0502020204030204" pitchFamily="34" charset="0"/>
                <a:ea typeface="Calibri" panose="020F0502020204030204" pitchFamily="34" charset="0"/>
                <a:cs typeface="Times New Roman" panose="02020603050405020304" pitchFamily="18" charset="0"/>
              </a:rPr>
              <a:t> = Known width of the orb</a:t>
            </a:r>
          </a:p>
          <a:p>
            <a:pPr>
              <a:lnSpc>
                <a:spcPct val="150000"/>
              </a:lnSpc>
              <a:spcAft>
                <a:spcPts val="6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Measured radius in pixels</a:t>
            </a:r>
          </a:p>
          <a:p>
            <a:pPr>
              <a:lnSpc>
                <a:spcPct val="150000"/>
              </a:lnSpc>
              <a:spcAft>
                <a:spcPts val="600"/>
              </a:spcAft>
            </a:pPr>
            <a:r>
              <a:rPr lang="pl-PL" sz="2400" b="1" dirty="0">
                <a:latin typeface="Calibri" panose="020F0502020204030204" pitchFamily="34" charset="0"/>
                <a:ea typeface="Calibri" panose="020F0502020204030204" pitchFamily="34" charset="0"/>
                <a:cs typeface="Times New Roman" panose="02020603050405020304" pitchFamily="18" charset="0"/>
              </a:rPr>
              <a:t>F = (P x D) / </a:t>
            </a:r>
            <a:r>
              <a:rPr lang="pl-PL" sz="2400" b="1" dirty="0" smtClean="0">
                <a:latin typeface="Calibri" panose="020F0502020204030204" pitchFamily="34" charset="0"/>
                <a:ea typeface="Calibri" panose="020F0502020204030204" pitchFamily="34" charset="0"/>
                <a:cs typeface="Times New Roman" panose="02020603050405020304" pitchFamily="18" charset="0"/>
              </a:rPr>
              <a:t>W</a:t>
            </a:r>
            <a:r>
              <a:rPr lang="en-US" sz="2400" b="1" dirty="0" smtClean="0">
                <a:latin typeface="Calibri" panose="020F0502020204030204" pitchFamily="34" charset="0"/>
                <a:ea typeface="Calibri" panose="020F0502020204030204" pitchFamily="34" charset="0"/>
                <a:cs typeface="Times New Roman" panose="02020603050405020304" pitchFamily="18" charset="0"/>
              </a:rPr>
              <a:t>; D </a:t>
            </a:r>
            <a:r>
              <a:rPr lang="en-US" sz="2400" dirty="0" smtClean="0">
                <a:latin typeface="Calibri" panose="020F0502020204030204" pitchFamily="34" charset="0"/>
                <a:ea typeface="Calibri" panose="020F0502020204030204" pitchFamily="34" charset="0"/>
                <a:cs typeface="Times New Roman" panose="02020603050405020304" pitchFamily="18" charset="0"/>
              </a:rPr>
              <a:t>= Distance from camera when measuring focal length</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209456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Edutainment </a:t>
            </a:r>
            <a:r>
              <a:rPr lang="en-US" dirty="0" smtClean="0"/>
              <a:t>Application</a:t>
            </a:r>
            <a:br>
              <a:rPr lang="en-US" dirty="0" smtClean="0"/>
            </a:br>
            <a:r>
              <a:rPr lang="en-US" sz="2800" dirty="0" smtClean="0"/>
              <a:t>Menu</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129" y="1865745"/>
            <a:ext cx="7322191" cy="4003243"/>
          </a:xfrm>
        </p:spPr>
      </p:pic>
    </p:spTree>
    <p:extLst>
      <p:ext uri="{BB962C8B-B14F-4D97-AF65-F5344CB8AC3E}">
        <p14:creationId xmlns:p14="http://schemas.microsoft.com/office/powerpoint/2010/main" val="594847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Edutainment </a:t>
            </a:r>
            <a:r>
              <a:rPr lang="en-US" dirty="0" smtClean="0"/>
              <a:t>Application</a:t>
            </a:r>
            <a:br>
              <a:rPr lang="en-US" dirty="0" smtClean="0"/>
            </a:br>
            <a:r>
              <a:rPr lang="en-US" sz="2800" dirty="0" smtClean="0"/>
              <a:t>Sandbox Mode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185" y="1865745"/>
            <a:ext cx="7112078" cy="4003243"/>
          </a:xfrm>
        </p:spPr>
      </p:pic>
    </p:spTree>
    <p:extLst>
      <p:ext uri="{BB962C8B-B14F-4D97-AF65-F5344CB8AC3E}">
        <p14:creationId xmlns:p14="http://schemas.microsoft.com/office/powerpoint/2010/main" val="266650422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Edutainment </a:t>
            </a:r>
            <a:r>
              <a:rPr lang="en-US" dirty="0" smtClean="0"/>
              <a:t>Application</a:t>
            </a:r>
            <a:br>
              <a:rPr lang="en-US" dirty="0" smtClean="0"/>
            </a:br>
            <a:r>
              <a:rPr lang="en-US" sz="2800" dirty="0" smtClean="0"/>
              <a:t>Challenge Mode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139" y="1865745"/>
            <a:ext cx="7084169" cy="4003243"/>
          </a:xfrm>
        </p:spPr>
      </p:pic>
    </p:spTree>
    <p:extLst>
      <p:ext uri="{BB962C8B-B14F-4D97-AF65-F5344CB8AC3E}">
        <p14:creationId xmlns:p14="http://schemas.microsoft.com/office/powerpoint/2010/main" val="96126010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Edutainment </a:t>
            </a:r>
            <a:r>
              <a:rPr lang="en-US" dirty="0" smtClean="0"/>
              <a:t>Application</a:t>
            </a:r>
            <a:br>
              <a:rPr lang="en-US" dirty="0" smtClean="0"/>
            </a:br>
            <a:r>
              <a:rPr lang="en-US" sz="2800" dirty="0">
                <a:solidFill>
                  <a:prstClr val="black">
                    <a:lumMod val="75000"/>
                    <a:lumOff val="25000"/>
                  </a:prstClr>
                </a:solidFill>
              </a:rPr>
              <a:t>Challenge Mode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917" y="1865745"/>
            <a:ext cx="7072613" cy="4003243"/>
          </a:xfrm>
        </p:spPr>
      </p:pic>
    </p:spTree>
    <p:extLst>
      <p:ext uri="{BB962C8B-B14F-4D97-AF65-F5344CB8AC3E}">
        <p14:creationId xmlns:p14="http://schemas.microsoft.com/office/powerpoint/2010/main" val="393683813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22959" y="1737361"/>
            <a:ext cx="7543801" cy="4598784"/>
          </a:xfrm>
        </p:spPr>
        <p:txBody>
          <a:bodyPr>
            <a:noAutofit/>
          </a:bodyPr>
          <a:lstStyle/>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Introduction</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Motivation</a:t>
            </a:r>
            <a:endParaRPr lang="en-US" sz="2400" dirty="0"/>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Objective</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Architecture of Proposed System</a:t>
            </a:r>
            <a:endParaRPr lang="en-US" sz="2400" dirty="0"/>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The </a:t>
            </a:r>
            <a:r>
              <a:rPr lang="en-US" sz="2400" dirty="0"/>
              <a:t>Interaction </a:t>
            </a:r>
            <a:r>
              <a:rPr lang="en-US" sz="2400" dirty="0" smtClean="0"/>
              <a:t>Controller</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smtClean="0"/>
              <a:t>Image Analysis Based Detection</a:t>
            </a:r>
            <a:endParaRPr lang="en-US" sz="2400" dirty="0"/>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a:t>VR Edutainment Application</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a:t>Experimental Results</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a:t>Conclusion</a:t>
            </a:r>
          </a:p>
          <a:p>
            <a:pPr marL="457200" indent="-365760">
              <a:lnSpc>
                <a:spcPct val="100000"/>
              </a:lnSpc>
              <a:spcBef>
                <a:spcPts val="500"/>
              </a:spcBef>
              <a:buClr>
                <a:schemeClr val="bg2">
                  <a:lumMod val="25000"/>
                </a:schemeClr>
              </a:buClr>
              <a:buFont typeface="Calibri" panose="020F0502020204030204" pitchFamily="34" charset="0"/>
              <a:buChar char="→"/>
            </a:pPr>
            <a:r>
              <a:rPr lang="en-US" sz="2400" dirty="0"/>
              <a:t>Future</a:t>
            </a:r>
            <a:r>
              <a:rPr lang="en-US" sz="2100" dirty="0"/>
              <a:t> Works</a:t>
            </a:r>
          </a:p>
        </p:txBody>
      </p:sp>
    </p:spTree>
    <p:extLst>
      <p:ext uri="{BB962C8B-B14F-4D97-AF65-F5344CB8AC3E}">
        <p14:creationId xmlns:p14="http://schemas.microsoft.com/office/powerpoint/2010/main" val="244751041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Edutainment </a:t>
            </a:r>
            <a:r>
              <a:rPr lang="en-US" dirty="0" smtClean="0"/>
              <a:t>Application</a:t>
            </a:r>
            <a:br>
              <a:rPr lang="en-US" dirty="0" smtClean="0"/>
            </a:br>
            <a:r>
              <a:rPr lang="en-US" sz="2800" dirty="0">
                <a:solidFill>
                  <a:prstClr val="black">
                    <a:lumMod val="75000"/>
                    <a:lumOff val="25000"/>
                  </a:prstClr>
                </a:solidFill>
              </a:rPr>
              <a:t>Challenge Mode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917" y="1873111"/>
            <a:ext cx="7072613" cy="3988511"/>
          </a:xfrm>
        </p:spPr>
      </p:pic>
    </p:spTree>
    <p:extLst>
      <p:ext uri="{BB962C8B-B14F-4D97-AF65-F5344CB8AC3E}">
        <p14:creationId xmlns:p14="http://schemas.microsoft.com/office/powerpoint/2010/main" val="153611814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Experimental </a:t>
            </a:r>
            <a:r>
              <a:rPr lang="en-US" dirty="0" smtClean="0"/>
              <a:t>Results</a:t>
            </a:r>
            <a:r>
              <a:rPr lang="en-US" dirty="0"/>
              <a:t/>
            </a:r>
            <a:br>
              <a:rPr lang="en-US" dirty="0"/>
            </a:br>
            <a:r>
              <a:rPr lang="en-US" sz="2800" dirty="0"/>
              <a:t>Feedback of people having previous VR experience</a:t>
            </a:r>
          </a:p>
        </p:txBody>
      </p:sp>
      <p:graphicFrame>
        <p:nvGraphicFramePr>
          <p:cNvPr id="9" name="Chart 8"/>
          <p:cNvGraphicFramePr/>
          <p:nvPr>
            <p:extLst>
              <p:ext uri="{D42A27DB-BD31-4B8C-83A1-F6EECF244321}">
                <p14:modId xmlns:p14="http://schemas.microsoft.com/office/powerpoint/2010/main" val="2167025184"/>
              </p:ext>
            </p:extLst>
          </p:nvPr>
        </p:nvGraphicFramePr>
        <p:xfrm>
          <a:off x="822960" y="1828800"/>
          <a:ext cx="7543800" cy="44796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38769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Experimental </a:t>
            </a:r>
            <a:r>
              <a:rPr lang="en-US" dirty="0" smtClean="0"/>
              <a:t>Results</a:t>
            </a:r>
            <a:r>
              <a:rPr lang="en-US" dirty="0"/>
              <a:t/>
            </a:r>
            <a:br>
              <a:rPr lang="en-US" dirty="0"/>
            </a:br>
            <a:r>
              <a:rPr lang="en-US" sz="2800" dirty="0"/>
              <a:t>Feedback of people having </a:t>
            </a:r>
            <a:r>
              <a:rPr lang="en-US" sz="2800" dirty="0" smtClean="0"/>
              <a:t>no previous </a:t>
            </a:r>
            <a:r>
              <a:rPr lang="en-US" sz="2800" dirty="0"/>
              <a:t>VR experience</a:t>
            </a:r>
          </a:p>
        </p:txBody>
      </p:sp>
      <p:graphicFrame>
        <p:nvGraphicFramePr>
          <p:cNvPr id="4" name="Chart 3"/>
          <p:cNvGraphicFramePr/>
          <p:nvPr>
            <p:extLst>
              <p:ext uri="{D42A27DB-BD31-4B8C-83A1-F6EECF244321}">
                <p14:modId xmlns:p14="http://schemas.microsoft.com/office/powerpoint/2010/main" val="3569573612"/>
              </p:ext>
            </p:extLst>
          </p:nvPr>
        </p:nvGraphicFramePr>
        <p:xfrm>
          <a:off x="822960" y="1828799"/>
          <a:ext cx="7543800" cy="45073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253435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22959" y="1819656"/>
            <a:ext cx="7543801" cy="4049438"/>
          </a:xfrm>
        </p:spPr>
        <p:txBody>
          <a:bodyPr>
            <a:normAutofit/>
          </a:bodyPr>
          <a:lstStyle/>
          <a:p>
            <a:pPr marL="365760" indent="-365760" algn="just">
              <a:buClrTx/>
              <a:buFont typeface="Wingdings" panose="05000000000000000000" pitchFamily="2" charset="2"/>
              <a:buChar char="q"/>
            </a:pPr>
            <a:r>
              <a:rPr lang="en-US" sz="2800" dirty="0" smtClean="0"/>
              <a:t>Image analysis based interaction controller allows more immersive experience in virtual reality</a:t>
            </a:r>
          </a:p>
          <a:p>
            <a:pPr marL="365760" indent="-365760" algn="just">
              <a:buClrTx/>
              <a:buFont typeface="Wingdings" panose="05000000000000000000" pitchFamily="2" charset="2"/>
              <a:buChar char="q"/>
            </a:pPr>
            <a:r>
              <a:rPr lang="en-US" sz="2800" dirty="0" smtClean="0"/>
              <a:t>Idea can be used in </a:t>
            </a:r>
            <a:r>
              <a:rPr lang="en-US" sz="2800" dirty="0"/>
              <a:t>more applications like pilot training in a simulated environment, educating children while playing games, sports training, making architectural structures in the 3D world, 3D paint application and many </a:t>
            </a:r>
            <a:r>
              <a:rPr lang="en-US" sz="2800" dirty="0" smtClean="0"/>
              <a:t>more.</a:t>
            </a:r>
            <a:endParaRPr lang="en-US" sz="2800" dirty="0"/>
          </a:p>
        </p:txBody>
      </p:sp>
    </p:spTree>
    <p:extLst>
      <p:ext uri="{BB962C8B-B14F-4D97-AF65-F5344CB8AC3E}">
        <p14:creationId xmlns:p14="http://schemas.microsoft.com/office/powerpoint/2010/main" val="330321695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4" name="Content Placeholder 2"/>
          <p:cNvSpPr>
            <a:spLocks noGrp="1"/>
          </p:cNvSpPr>
          <p:nvPr>
            <p:ph idx="1"/>
          </p:nvPr>
        </p:nvSpPr>
        <p:spPr>
          <a:xfrm>
            <a:off x="822959" y="1819656"/>
            <a:ext cx="7543801" cy="4049438"/>
          </a:xfrm>
        </p:spPr>
        <p:txBody>
          <a:bodyPr>
            <a:normAutofit/>
          </a:bodyPr>
          <a:lstStyle/>
          <a:p>
            <a:pPr marL="365760" indent="-365760" algn="just">
              <a:buClrTx/>
              <a:buFont typeface="Wingdings" panose="05000000000000000000" pitchFamily="2" charset="2"/>
              <a:buChar char="q"/>
            </a:pPr>
            <a:r>
              <a:rPr lang="en-US" sz="2800" dirty="0"/>
              <a:t>With more advancement in smartphones, it might be possible to do the entire processing in the background while running the VR application in the foreground of the device. This would eliminate the necessity of the external camera by using the smartphone camera for detecting the controller.</a:t>
            </a:r>
          </a:p>
        </p:txBody>
      </p:sp>
    </p:spTree>
    <p:extLst>
      <p:ext uri="{BB962C8B-B14F-4D97-AF65-F5344CB8AC3E}">
        <p14:creationId xmlns:p14="http://schemas.microsoft.com/office/powerpoint/2010/main" val="148891069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745954"/>
            <a:ext cx="7543800" cy="1680737"/>
          </a:xfrm>
        </p:spPr>
        <p:txBody>
          <a:bodyPr>
            <a:normAutofit/>
          </a:bodyPr>
          <a:lstStyle/>
          <a:p>
            <a:pPr algn="ctr"/>
            <a:r>
              <a:rPr lang="en-US" sz="7200" dirty="0" smtClean="0"/>
              <a:t>Thank You!</a:t>
            </a:r>
            <a:endParaRPr lang="en-US" sz="7200" dirty="0"/>
          </a:p>
        </p:txBody>
      </p:sp>
      <p:cxnSp>
        <p:nvCxnSpPr>
          <p:cNvPr id="5" name="Straight Connector 4"/>
          <p:cNvCxnSpPr/>
          <p:nvPr/>
        </p:nvCxnSpPr>
        <p:spPr>
          <a:xfrm>
            <a:off x="777240" y="3851560"/>
            <a:ext cx="75895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403821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1653459"/>
              </p:ext>
            </p:extLst>
          </p:nvPr>
        </p:nvGraphicFramePr>
        <p:xfrm>
          <a:off x="909585" y="1846262"/>
          <a:ext cx="7543799" cy="4009662"/>
        </p:xfrm>
        <a:graphic>
          <a:graphicData uri="http://schemas.openxmlformats.org/drawingml/2006/table">
            <a:tbl>
              <a:tblPr firstRow="1" firstCol="1" bandRow="1"/>
              <a:tblGrid>
                <a:gridCol w="7543799">
                  <a:extLst>
                    <a:ext uri="{9D8B030D-6E8A-4147-A177-3AD203B41FA5}">
                      <a16:colId xmlns:a16="http://schemas.microsoft.com/office/drawing/2014/main" xmlns="" val="1095802190"/>
                    </a:ext>
                  </a:extLst>
                </a:gridCol>
              </a:tblGrid>
              <a:tr h="517624">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 "What </a:t>
                      </a:r>
                      <a:r>
                        <a:rPr lang="en-US" sz="1400" dirty="0">
                          <a:effectLst/>
                          <a:latin typeface="Calibri" panose="020F0502020204030204" pitchFamily="34" charset="0"/>
                          <a:ea typeface="Calibri" panose="020F0502020204030204" pitchFamily="34" charset="0"/>
                          <a:cs typeface="Times New Roman" panose="02020603050405020304" pitchFamily="18" charset="0"/>
                        </a:rPr>
                        <a:t>is Virtual Reality? - Virtual Reality," Virtual Reality Society, 2016. [Online]. Available: http://www.vrs.org.uk/virtual-reality/what-is-virtual-reality.html. [Accessed 30 July 2016].</a:t>
                      </a:r>
                    </a:p>
                  </a:txBody>
                  <a:tcPr marL="3970" marR="3970" marT="3970" marB="3970">
                    <a:lnL>
                      <a:noFill/>
                    </a:lnL>
                    <a:lnR>
                      <a:noFill/>
                    </a:lnR>
                    <a:lnT>
                      <a:noFill/>
                    </a:lnT>
                    <a:lnB>
                      <a:noFill/>
                    </a:lnB>
                  </a:tcPr>
                </a:tc>
                <a:extLst>
                  <a:ext uri="{0D108BD9-81ED-4DB2-BD59-A6C34878D82A}">
                    <a16:rowId xmlns:a16="http://schemas.microsoft.com/office/drawing/2014/main" xmlns="" val="2003931528"/>
                  </a:ext>
                </a:extLst>
              </a:tr>
              <a:tr h="267497">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 I</a:t>
                      </a:r>
                      <a:r>
                        <a:rPr lang="en-US" sz="1400" dirty="0">
                          <a:effectLst/>
                          <a:latin typeface="Calibri" panose="020F0502020204030204" pitchFamily="34" charset="0"/>
                          <a:ea typeface="Calibri" panose="020F0502020204030204" pitchFamily="34" charset="0"/>
                          <a:cs typeface="Times New Roman" panose="02020603050405020304" pitchFamily="18" charset="0"/>
                        </a:rPr>
                        <a:t>. E. Sutherland, "The Ultimate Display," in </a:t>
                      </a:r>
                      <a:r>
                        <a:rPr lang="en-US" sz="1400" i="1" dirty="0">
                          <a:effectLst/>
                          <a:latin typeface="Calibri" panose="020F0502020204030204" pitchFamily="34" charset="0"/>
                          <a:ea typeface="Calibri" panose="020F0502020204030204" pitchFamily="34" charset="0"/>
                          <a:cs typeface="Times New Roman" panose="02020603050405020304" pitchFamily="18" charset="0"/>
                        </a:rPr>
                        <a:t>Proceedings of IFIP Congress, pp 506-508</a:t>
                      </a:r>
                      <a:r>
                        <a:rPr lang="en-US" sz="1400" dirty="0">
                          <a:effectLst/>
                          <a:latin typeface="Calibri" panose="020F0502020204030204" pitchFamily="34" charset="0"/>
                          <a:ea typeface="Calibri" panose="020F0502020204030204" pitchFamily="34" charset="0"/>
                          <a:cs typeface="Times New Roman" panose="02020603050405020304" pitchFamily="18" charset="0"/>
                        </a:rPr>
                        <a:t>, 1965. </a:t>
                      </a:r>
                    </a:p>
                  </a:txBody>
                  <a:tcPr marL="3970" marR="3970" marT="3970" marB="3970">
                    <a:lnL>
                      <a:noFill/>
                    </a:lnL>
                    <a:lnR>
                      <a:noFill/>
                    </a:lnR>
                    <a:lnT>
                      <a:noFill/>
                    </a:lnT>
                    <a:lnB>
                      <a:noFill/>
                    </a:lnB>
                  </a:tcPr>
                </a:tc>
                <a:extLst>
                  <a:ext uri="{0D108BD9-81ED-4DB2-BD59-A6C34878D82A}">
                    <a16:rowId xmlns:a16="http://schemas.microsoft.com/office/drawing/2014/main" xmlns="" val="676546029"/>
                  </a:ext>
                </a:extLst>
              </a:tr>
              <a:tr h="517624">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[3] K</a:t>
                      </a:r>
                      <a:r>
                        <a:rPr lang="en-US" sz="1400" dirty="0">
                          <a:effectLst/>
                          <a:latin typeface="Calibri" panose="020F0502020204030204" pitchFamily="34" charset="0"/>
                          <a:ea typeface="Calibri" panose="020F0502020204030204" pitchFamily="34" charset="0"/>
                          <a:cs typeface="Times New Roman" panose="02020603050405020304" pitchFamily="18" charset="0"/>
                        </a:rPr>
                        <a:t>. Horowitz, "Sega VR: Great Idea or Wishful Thinking?," Sega, 28 December 2004. [Online]. Available: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http</a:t>
                      </a:r>
                      <a:r>
                        <a:rPr lang="en-US" sz="1400" dirty="0">
                          <a:effectLst/>
                          <a:latin typeface="Calibri" panose="020F0502020204030204" pitchFamily="34" charset="0"/>
                          <a:ea typeface="Calibri" panose="020F0502020204030204" pitchFamily="34" charset="0"/>
                          <a:cs typeface="Times New Roman" panose="02020603050405020304" pitchFamily="18" charset="0"/>
                        </a:rPr>
                        <a:t>://www.sega-16.com/2004/12/sega-vr-great-idea-or-wishful-thinking/. [Accessed 30 July 2016].</a:t>
                      </a:r>
                    </a:p>
                  </a:txBody>
                  <a:tcPr marL="3970" marR="3970" marT="3970" marB="3970">
                    <a:lnL>
                      <a:noFill/>
                    </a:lnL>
                    <a:lnR>
                      <a:noFill/>
                    </a:lnR>
                    <a:lnT>
                      <a:noFill/>
                    </a:lnT>
                    <a:lnB>
                      <a:noFill/>
                    </a:lnB>
                  </a:tcPr>
                </a:tc>
                <a:extLst>
                  <a:ext uri="{0D108BD9-81ED-4DB2-BD59-A6C34878D82A}">
                    <a16:rowId xmlns:a16="http://schemas.microsoft.com/office/drawing/2014/main" xmlns="" val="3050788697"/>
                  </a:ext>
                </a:extLst>
              </a:tr>
              <a:tr h="517624">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[4] "The </a:t>
                      </a:r>
                      <a:r>
                        <a:rPr lang="en-US" sz="1400" dirty="0">
                          <a:effectLst/>
                          <a:latin typeface="Calibri" panose="020F0502020204030204" pitchFamily="34" charset="0"/>
                          <a:ea typeface="Calibri" panose="020F0502020204030204" pitchFamily="34" charset="0"/>
                          <a:cs typeface="Times New Roman" panose="02020603050405020304" pitchFamily="18" charset="0"/>
                        </a:rPr>
                        <a:t>Oregon Trail (video game) - Wikipedia," Wikipedia, [Online]. Available: https://en.wikipedia.org/wiki/The_Oregon_Trail_(video_game). [Accessed 20 January 2017].</a:t>
                      </a:r>
                    </a:p>
                  </a:txBody>
                  <a:tcPr marL="3970" marR="3970" marT="3970" marB="3970">
                    <a:lnL>
                      <a:noFill/>
                    </a:lnL>
                    <a:lnR>
                      <a:noFill/>
                    </a:lnR>
                    <a:lnT>
                      <a:noFill/>
                    </a:lnT>
                    <a:lnB>
                      <a:noFill/>
                    </a:lnB>
                  </a:tcPr>
                </a:tc>
                <a:extLst>
                  <a:ext uri="{0D108BD9-81ED-4DB2-BD59-A6C34878D82A}">
                    <a16:rowId xmlns:a16="http://schemas.microsoft.com/office/drawing/2014/main" xmlns="" val="1497805476"/>
                  </a:ext>
                </a:extLst>
              </a:tr>
              <a:tr h="517624">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[5] "Odell </a:t>
                      </a:r>
                      <a:r>
                        <a:rPr lang="en-US" sz="1400" dirty="0">
                          <a:effectLst/>
                          <a:latin typeface="Calibri" panose="020F0502020204030204" pitchFamily="34" charset="0"/>
                          <a:ea typeface="Calibri" panose="020F0502020204030204" pitchFamily="34" charset="0"/>
                          <a:cs typeface="Times New Roman" panose="02020603050405020304" pitchFamily="18" charset="0"/>
                        </a:rPr>
                        <a:t>Lake (video game) - Wikipedia," Wikipedia, [Online]. Available: https://en.wikipedia.org/wiki/Odell_Lake_(video_game). [Accessed 19 January 2017].</a:t>
                      </a:r>
                    </a:p>
                  </a:txBody>
                  <a:tcPr marL="3970" marR="3970" marT="3970" marB="3970">
                    <a:lnL>
                      <a:noFill/>
                    </a:lnL>
                    <a:lnR>
                      <a:noFill/>
                    </a:lnR>
                    <a:lnT>
                      <a:noFill/>
                    </a:lnT>
                    <a:lnB>
                      <a:noFill/>
                    </a:lnB>
                  </a:tcPr>
                </a:tc>
                <a:extLst>
                  <a:ext uri="{0D108BD9-81ED-4DB2-BD59-A6C34878D82A}">
                    <a16:rowId xmlns:a16="http://schemas.microsoft.com/office/drawing/2014/main" xmlns="" val="3483412699"/>
                  </a:ext>
                </a:extLst>
              </a:tr>
              <a:tr h="517624">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[6] D</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Nield</a:t>
                      </a:r>
                      <a:r>
                        <a:rPr lang="en-US" sz="1400" dirty="0">
                          <a:effectLst/>
                          <a:latin typeface="Calibri" panose="020F0502020204030204" pitchFamily="34" charset="0"/>
                          <a:ea typeface="Calibri" panose="020F0502020204030204" pitchFamily="34" charset="0"/>
                          <a:cs typeface="Times New Roman" panose="02020603050405020304" pitchFamily="18" charset="0"/>
                        </a:rPr>
                        <a:t>, "How Oculus Rift works: Everything you need to know about the VR sensation,"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Wareable</a:t>
                      </a:r>
                      <a:r>
                        <a:rPr lang="en-US" sz="1400" dirty="0">
                          <a:effectLst/>
                          <a:latin typeface="Calibri" panose="020F0502020204030204" pitchFamily="34" charset="0"/>
                          <a:ea typeface="Calibri" panose="020F0502020204030204" pitchFamily="34" charset="0"/>
                          <a:cs typeface="Times New Roman" panose="02020603050405020304" pitchFamily="18" charset="0"/>
                        </a:rPr>
                        <a:t>, 29 March 2016. [Online]. Available: http://www.wareable.com/oculus-rift/how-oculus-rift-works. [Accessed 30 July 2016].</a:t>
                      </a:r>
                    </a:p>
                  </a:txBody>
                  <a:tcPr marL="3970" marR="3970" marT="3970" marB="3970">
                    <a:lnL>
                      <a:noFill/>
                    </a:lnL>
                    <a:lnR>
                      <a:noFill/>
                    </a:lnR>
                    <a:lnT>
                      <a:noFill/>
                    </a:lnT>
                    <a:lnB>
                      <a:noFill/>
                    </a:lnB>
                  </a:tcPr>
                </a:tc>
                <a:extLst>
                  <a:ext uri="{0D108BD9-81ED-4DB2-BD59-A6C34878D82A}">
                    <a16:rowId xmlns:a16="http://schemas.microsoft.com/office/drawing/2014/main" xmlns="" val="591653785"/>
                  </a:ext>
                </a:extLst>
              </a:tr>
            </a:tbl>
          </a:graphicData>
        </a:graphic>
      </p:graphicFrame>
    </p:spTree>
    <p:extLst>
      <p:ext uri="{BB962C8B-B14F-4D97-AF65-F5344CB8AC3E}">
        <p14:creationId xmlns:p14="http://schemas.microsoft.com/office/powerpoint/2010/main" val="24707601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22959" y="1845734"/>
            <a:ext cx="7543801" cy="1820863"/>
          </a:xfrm>
        </p:spPr>
        <p:txBody>
          <a:bodyPr>
            <a:normAutofit/>
          </a:bodyPr>
          <a:lstStyle/>
          <a:p>
            <a:pPr fontAlgn="t"/>
            <a:r>
              <a:rPr lang="en-US" sz="1400" dirty="0" smtClean="0"/>
              <a:t>[7] "New </a:t>
            </a:r>
            <a:r>
              <a:rPr lang="en-US" sz="1400" dirty="0"/>
              <a:t>high-performance cave automatic virtual environment that functions with gesture recognition," Phys.org, 18 April 2013. [Online]. Available: http://phys.org/news/2013-04-high-performance-cave-automatic-virtual-environment.html. [Accessed 3 August 2016].</a:t>
            </a:r>
          </a:p>
          <a:p>
            <a:pPr fontAlgn="t"/>
            <a:r>
              <a:rPr lang="en-US" sz="1400" dirty="0" smtClean="0"/>
              <a:t>[8] Y</a:t>
            </a:r>
            <a:r>
              <a:rPr lang="en-US" sz="1400" dirty="0"/>
              <a:t>. A. G. V. Boas, "Overview of Virtual Reality Technologies," in </a:t>
            </a:r>
            <a:r>
              <a:rPr lang="en-US" sz="1400" i="1" dirty="0"/>
              <a:t>Interactive Multimedia Conference 2013</a:t>
            </a:r>
            <a:r>
              <a:rPr lang="en-US" sz="1400" dirty="0"/>
              <a:t>, 2013. </a:t>
            </a:r>
          </a:p>
          <a:p>
            <a:pPr fontAlgn="t"/>
            <a:r>
              <a:rPr lang="en-US" sz="1400" dirty="0" smtClean="0"/>
              <a:t>[9] T. </a:t>
            </a:r>
            <a:r>
              <a:rPr lang="en-US" sz="1400" dirty="0" err="1" smtClean="0"/>
              <a:t>Schlomer</a:t>
            </a:r>
            <a:r>
              <a:rPr lang="en-US" sz="1400" dirty="0" smtClean="0"/>
              <a:t>, B. </a:t>
            </a:r>
            <a:r>
              <a:rPr lang="en-US" sz="1400" dirty="0" err="1" smtClean="0"/>
              <a:t>Poppinga</a:t>
            </a:r>
            <a:r>
              <a:rPr lang="en-US" sz="1400" dirty="0" smtClean="0"/>
              <a:t>, N. </a:t>
            </a:r>
            <a:r>
              <a:rPr lang="en-US" sz="1400" dirty="0" err="1" smtClean="0"/>
              <a:t>Henze</a:t>
            </a:r>
            <a:r>
              <a:rPr lang="en-US" sz="1400" dirty="0" smtClean="0"/>
              <a:t> and S. Boll, "Gesture Recognition with a Wii Controller," in </a:t>
            </a:r>
            <a:r>
              <a:rPr lang="en-US" sz="1400" i="1" dirty="0" smtClean="0"/>
              <a:t>2nd international conference on Tangible and embedded interaction</a:t>
            </a:r>
            <a:r>
              <a:rPr lang="en-US" sz="1400" dirty="0" smtClean="0"/>
              <a:t>, Bonn, Germany, 2008. </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544202237"/>
              </p:ext>
            </p:extLst>
          </p:nvPr>
        </p:nvGraphicFramePr>
        <p:xfrm>
          <a:off x="904775" y="3666597"/>
          <a:ext cx="7461986" cy="1582997"/>
        </p:xfrm>
        <a:graphic>
          <a:graphicData uri="http://schemas.openxmlformats.org/drawingml/2006/table">
            <a:tbl>
              <a:tblPr firstRow="1" firstCol="1" bandRow="1"/>
              <a:tblGrid>
                <a:gridCol w="7461986">
                  <a:extLst>
                    <a:ext uri="{9D8B030D-6E8A-4147-A177-3AD203B41FA5}">
                      <a16:colId xmlns:a16="http://schemas.microsoft.com/office/drawing/2014/main" xmlns="" val="124564117"/>
                    </a:ext>
                  </a:extLst>
                </a:gridCol>
              </a:tblGrid>
              <a:tr h="515929">
                <a:tc>
                  <a:txBody>
                    <a:bodyPr/>
                    <a:lstStyle/>
                    <a:p>
                      <a:pPr marL="0" marR="0" algn="l">
                        <a:lnSpc>
                          <a:spcPct val="150000"/>
                        </a:lnSpc>
                        <a:spcBef>
                          <a:spcPts val="0"/>
                        </a:spcBef>
                        <a:spcAft>
                          <a:spcPts val="1800"/>
                        </a:spcAft>
                      </a:pPr>
                      <a:r>
                        <a:rPr lang="en-US" sz="1400" dirty="0" smtClean="0"/>
                        <a:t>[10]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Google Arts &amp; Culture VR - Android Apps on Google Play," Google, [Online]. Available: https://play.google.com/store/apps/details?id=com.google.vr.museums&amp;hl=en. [Accessed 21 January 2017].</a:t>
                      </a:r>
                    </a:p>
                  </a:txBody>
                  <a:tcPr marL="3970" marR="3970" marT="3970" marB="3970">
                    <a:lnL>
                      <a:noFill/>
                    </a:lnL>
                    <a:lnR>
                      <a:noFill/>
                    </a:lnR>
                    <a:lnT>
                      <a:noFill/>
                    </a:lnT>
                    <a:lnB>
                      <a:noFill/>
                    </a:lnB>
                  </a:tcPr>
                </a:tc>
                <a:extLst>
                  <a:ext uri="{0D108BD9-81ED-4DB2-BD59-A6C34878D82A}">
                    <a16:rowId xmlns:a16="http://schemas.microsoft.com/office/drawing/2014/main" xmlns="" val="2023441998"/>
                  </a:ext>
                </a:extLst>
              </a:tr>
              <a:tr h="515929">
                <a:tc>
                  <a:txBody>
                    <a:bodyPr/>
                    <a:lstStyle/>
                    <a:p>
                      <a:pPr marL="0" marR="0" algn="l">
                        <a:lnSpc>
                          <a:spcPct val="150000"/>
                        </a:lnSpc>
                        <a:spcBef>
                          <a:spcPts val="0"/>
                        </a:spcBef>
                        <a:spcAft>
                          <a:spcPts val="1800"/>
                        </a:spcAft>
                      </a:pPr>
                      <a:r>
                        <a:rPr lang="en-US" sz="1400" dirty="0" smtClean="0"/>
                        <a:t>[11]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sz="1400" dirty="0">
                          <a:effectLst/>
                          <a:latin typeface="Calibri" panose="020F0502020204030204" pitchFamily="34" charset="0"/>
                          <a:ea typeface="Calibri" panose="020F0502020204030204" pitchFamily="34" charset="0"/>
                          <a:cs typeface="Times New Roman" panose="02020603050405020304" pitchFamily="18" charset="0"/>
                        </a:rPr>
                        <a:t>Expeditions - Android Apps on Google Play," Google, [Online]. Available: https://play.google.com/store/apps/details?id=com.google.vr.expeditions. [Accessed 21 January 2017].</a:t>
                      </a:r>
                    </a:p>
                  </a:txBody>
                  <a:tcPr marL="3970" marR="3970" marT="3970" marB="3970">
                    <a:lnL>
                      <a:noFill/>
                    </a:lnL>
                    <a:lnR>
                      <a:noFill/>
                    </a:lnR>
                    <a:lnT>
                      <a:noFill/>
                    </a:lnT>
                    <a:lnB>
                      <a:noFill/>
                    </a:lnB>
                  </a:tcPr>
                </a:tc>
                <a:extLst>
                  <a:ext uri="{0D108BD9-81ED-4DB2-BD59-A6C34878D82A}">
                    <a16:rowId xmlns:a16="http://schemas.microsoft.com/office/drawing/2014/main" xmlns="" val="3809536474"/>
                  </a:ext>
                </a:extLst>
              </a:tr>
            </a:tbl>
          </a:graphicData>
        </a:graphic>
      </p:graphicFrame>
      <p:sp>
        <p:nvSpPr>
          <p:cNvPr id="8" name="Rectangle 7"/>
          <p:cNvSpPr/>
          <p:nvPr/>
        </p:nvSpPr>
        <p:spPr>
          <a:xfrm>
            <a:off x="822959" y="5249594"/>
            <a:ext cx="7461985" cy="705258"/>
          </a:xfrm>
          <a:prstGeom prst="rect">
            <a:avLst/>
          </a:prstGeom>
        </p:spPr>
        <p:txBody>
          <a:bodyPr wrap="square">
            <a:spAutoFit/>
          </a:bodyPr>
          <a:lstStyle/>
          <a:p>
            <a:pPr>
              <a:lnSpc>
                <a:spcPct val="150000"/>
              </a:lnSpc>
              <a:spcAft>
                <a:spcPts val="18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[12] "</a:t>
            </a:r>
            <a:r>
              <a:rPr lang="en-US" sz="1400" dirty="0">
                <a:latin typeface="Calibri" panose="020F0502020204030204" pitchFamily="34" charset="0"/>
                <a:ea typeface="Calibri" panose="020F0502020204030204" pitchFamily="34" charset="0"/>
                <a:cs typeface="Times New Roman" panose="02020603050405020304" pitchFamily="18" charset="0"/>
              </a:rPr>
              <a:t>Erosion (morphology) - Wikipedia," Wikipedia, [Online]. Available: https://en.wikipedia.org/wiki/Erosion_(morphology). [Accessed 23 January 2017].</a:t>
            </a:r>
          </a:p>
        </p:txBody>
      </p:sp>
    </p:spTree>
    <p:extLst>
      <p:ext uri="{BB962C8B-B14F-4D97-AF65-F5344CB8AC3E}">
        <p14:creationId xmlns:p14="http://schemas.microsoft.com/office/powerpoint/2010/main" val="1441819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6714563"/>
              </p:ext>
            </p:extLst>
          </p:nvPr>
        </p:nvGraphicFramePr>
        <p:xfrm>
          <a:off x="822325" y="1846263"/>
          <a:ext cx="7543799" cy="3243136"/>
        </p:xfrm>
        <a:graphic>
          <a:graphicData uri="http://schemas.openxmlformats.org/drawingml/2006/table">
            <a:tbl>
              <a:tblPr firstRow="1" firstCol="1" bandRow="1"/>
              <a:tblGrid>
                <a:gridCol w="7543799">
                  <a:extLst>
                    <a:ext uri="{9D8B030D-6E8A-4147-A177-3AD203B41FA5}">
                      <a16:colId xmlns:a16="http://schemas.microsoft.com/office/drawing/2014/main" xmlns="" val="2126175664"/>
                    </a:ext>
                  </a:extLst>
                </a:gridCol>
              </a:tblGrid>
              <a:tr h="665931">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[13] "</a:t>
                      </a:r>
                      <a:r>
                        <a:rPr lang="en-US" sz="1400" dirty="0">
                          <a:effectLst/>
                          <a:latin typeface="Calibri" panose="020F0502020204030204" pitchFamily="34" charset="0"/>
                          <a:ea typeface="Calibri" panose="020F0502020204030204" pitchFamily="34" charset="0"/>
                          <a:cs typeface="Times New Roman" panose="02020603050405020304" pitchFamily="18" charset="0"/>
                        </a:rPr>
                        <a:t>Dilation (morphology) - Wikipedia," Wikipedia, [Online]. Available: https://en.wikipedia.org/wiki/Dilation_(morphology). [Accessed 23 January 2017].</a:t>
                      </a:r>
                    </a:p>
                  </a:txBody>
                  <a:tcPr marL="3970" marR="3970" marT="3970" marB="3970">
                    <a:lnL>
                      <a:noFill/>
                    </a:lnL>
                    <a:lnR>
                      <a:noFill/>
                    </a:lnR>
                    <a:lnT>
                      <a:noFill/>
                    </a:lnT>
                    <a:lnB>
                      <a:noFill/>
                    </a:lnB>
                  </a:tcPr>
                </a:tc>
                <a:extLst>
                  <a:ext uri="{0D108BD9-81ED-4DB2-BD59-A6C34878D82A}">
                    <a16:rowId xmlns:a16="http://schemas.microsoft.com/office/drawing/2014/main" xmlns="" val="3182402032"/>
                  </a:ext>
                </a:extLst>
              </a:tr>
              <a:tr h="515929">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[14] "How </a:t>
                      </a:r>
                      <a:r>
                        <a:rPr lang="en-US" sz="1400" dirty="0">
                          <a:effectLst/>
                          <a:latin typeface="Calibri" panose="020F0502020204030204" pitchFamily="34" charset="0"/>
                          <a:ea typeface="Calibri" panose="020F0502020204030204" pitchFamily="34" charset="0"/>
                          <a:cs typeface="Times New Roman" panose="02020603050405020304" pitchFamily="18" charset="0"/>
                        </a:rPr>
                        <a:t>to Find if Triangles are Similar," MathsIsFun.com, [Online]. Available: https://www.mathsisfun.com/geometry/triangles-similar-finding.html. [Accessed 19 January 2017].</a:t>
                      </a:r>
                    </a:p>
                  </a:txBody>
                  <a:tcPr marL="3970" marR="3970" marT="3970" marB="3970">
                    <a:lnL>
                      <a:noFill/>
                    </a:lnL>
                    <a:lnR>
                      <a:noFill/>
                    </a:lnR>
                    <a:lnT>
                      <a:noFill/>
                    </a:lnT>
                    <a:lnB>
                      <a:noFill/>
                    </a:lnB>
                  </a:tcPr>
                </a:tc>
                <a:extLst>
                  <a:ext uri="{0D108BD9-81ED-4DB2-BD59-A6C34878D82A}">
                    <a16:rowId xmlns:a16="http://schemas.microsoft.com/office/drawing/2014/main" xmlns="" val="1306343848"/>
                  </a:ext>
                </a:extLst>
              </a:tr>
              <a:tr h="515929">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[15] "Likert </a:t>
                      </a:r>
                      <a:r>
                        <a:rPr lang="en-US" sz="1400" dirty="0">
                          <a:effectLst/>
                          <a:latin typeface="Calibri" panose="020F0502020204030204" pitchFamily="34" charset="0"/>
                          <a:ea typeface="Calibri" panose="020F0502020204030204" pitchFamily="34" charset="0"/>
                          <a:cs typeface="Times New Roman" panose="02020603050405020304" pitchFamily="18" charset="0"/>
                        </a:rPr>
                        <a:t>scale - Wikipedia," Wikipedia, [Online]. Available: https://en.wikipedia.org/wiki/Likert_scale. [Accessed 19 January 2017].</a:t>
                      </a:r>
                    </a:p>
                  </a:txBody>
                  <a:tcPr marL="3970" marR="3970" marT="3970" marB="3970">
                    <a:lnL>
                      <a:noFill/>
                    </a:lnL>
                    <a:lnR>
                      <a:noFill/>
                    </a:lnR>
                    <a:lnT>
                      <a:noFill/>
                    </a:lnT>
                    <a:lnB>
                      <a:noFill/>
                    </a:lnB>
                  </a:tcPr>
                </a:tc>
                <a:extLst>
                  <a:ext uri="{0D108BD9-81ED-4DB2-BD59-A6C34878D82A}">
                    <a16:rowId xmlns:a16="http://schemas.microsoft.com/office/drawing/2014/main" xmlns="" val="813420491"/>
                  </a:ext>
                </a:extLst>
              </a:tr>
              <a:tr h="1281165">
                <a:tc>
                  <a:txBody>
                    <a:bodyPr/>
                    <a:lstStyle/>
                    <a:p>
                      <a:pPr marL="0" marR="0" algn="l">
                        <a:lnSpc>
                          <a:spcPct val="150000"/>
                        </a:lnSpc>
                        <a:spcBef>
                          <a:spcPts val="0"/>
                        </a:spcBef>
                        <a:spcAft>
                          <a:spcPts val="1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[16] S</a:t>
                      </a:r>
                      <a:r>
                        <a:rPr lang="en-US" sz="1400" dirty="0">
                          <a:effectLst/>
                          <a:latin typeface="Calibri" panose="020F0502020204030204" pitchFamily="34" charset="0"/>
                          <a:ea typeface="Calibri" panose="020F0502020204030204" pitchFamily="34" charset="0"/>
                          <a:cs typeface="Times New Roman" panose="02020603050405020304" pitchFamily="18" charset="0"/>
                        </a:rPr>
                        <a:t>. P. A. W. a. E. W. R. Fisher, "Glossary - Binary Images," Informatics Homepages Server, University of Edinburgh, [Online]. Available: http://homepages.inf.ed.ac.uk/rbf/HIPR2/binimage.htm. [Accessed 30 July 2016].</a:t>
                      </a:r>
                    </a:p>
                  </a:txBody>
                  <a:tcPr marL="3970" marR="3970" marT="3970" marB="3970">
                    <a:lnL>
                      <a:noFill/>
                    </a:lnL>
                    <a:lnR>
                      <a:noFill/>
                    </a:lnR>
                    <a:lnT>
                      <a:noFill/>
                    </a:lnT>
                    <a:lnB>
                      <a:noFill/>
                    </a:lnB>
                  </a:tcPr>
                </a:tc>
                <a:extLst>
                  <a:ext uri="{0D108BD9-81ED-4DB2-BD59-A6C34878D82A}">
                    <a16:rowId xmlns:a16="http://schemas.microsoft.com/office/drawing/2014/main" xmlns="" val="2440922712"/>
                  </a:ext>
                </a:extLst>
              </a:tr>
            </a:tbl>
          </a:graphicData>
        </a:graphic>
      </p:graphicFrame>
      <p:sp>
        <p:nvSpPr>
          <p:cNvPr id="7" name="Rectangle 6"/>
          <p:cNvSpPr/>
          <p:nvPr/>
        </p:nvSpPr>
        <p:spPr>
          <a:xfrm>
            <a:off x="716447" y="4618048"/>
            <a:ext cx="7543799" cy="1384995"/>
          </a:xfrm>
          <a:prstGeom prst="rect">
            <a:avLst/>
          </a:prstGeom>
        </p:spPr>
        <p:txBody>
          <a:bodyPr wrap="square">
            <a:spAutoFit/>
          </a:bodyPr>
          <a:lstStyle/>
          <a:p>
            <a:pPr>
              <a:lnSpc>
                <a:spcPct val="150000"/>
              </a:lnSpc>
              <a:spcAft>
                <a:spcPts val="18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[17] C</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Payatagool</a:t>
            </a:r>
            <a:r>
              <a:rPr lang="en-US" sz="1400" dirty="0">
                <a:latin typeface="Calibri" panose="020F0502020204030204" pitchFamily="34" charset="0"/>
                <a:ea typeface="Calibri" panose="020F0502020204030204" pitchFamily="34" charset="0"/>
                <a:cs typeface="Times New Roman" panose="02020603050405020304" pitchFamily="18" charset="0"/>
              </a:rPr>
              <a:t>, "Theory and Research in HCI: Morton </a:t>
            </a:r>
            <a:r>
              <a:rPr lang="en-US" sz="1400" dirty="0" err="1">
                <a:latin typeface="Calibri" panose="020F0502020204030204" pitchFamily="34" charset="0"/>
                <a:ea typeface="Calibri" panose="020F0502020204030204" pitchFamily="34" charset="0"/>
                <a:cs typeface="Times New Roman" panose="02020603050405020304" pitchFamily="18" charset="0"/>
              </a:rPr>
              <a:t>Heilig</a:t>
            </a:r>
            <a:r>
              <a:rPr lang="en-US" sz="1400" dirty="0">
                <a:latin typeface="Calibri" panose="020F0502020204030204" pitchFamily="34" charset="0"/>
                <a:ea typeface="Calibri" panose="020F0502020204030204" pitchFamily="34" charset="0"/>
                <a:cs typeface="Times New Roman" panose="02020603050405020304" pitchFamily="18" charset="0"/>
              </a:rPr>
              <a:t>, Pioneer in Virtual Reality Research - </a:t>
            </a:r>
            <a:r>
              <a:rPr lang="en-US" sz="1400" dirty="0" err="1">
                <a:latin typeface="Calibri" panose="020F0502020204030204" pitchFamily="34" charset="0"/>
                <a:ea typeface="Calibri" panose="020F0502020204030204" pitchFamily="34" charset="0"/>
                <a:cs typeface="Times New Roman" panose="02020603050405020304" pitchFamily="18" charset="0"/>
              </a:rPr>
              <a:t>Telepresense</a:t>
            </a:r>
            <a:r>
              <a:rPr lang="en-US" sz="1400" dirty="0">
                <a:latin typeface="Calibri" panose="020F0502020204030204" pitchFamily="34" charset="0"/>
                <a:ea typeface="Calibri" panose="020F0502020204030204" pitchFamily="34" charset="0"/>
                <a:cs typeface="Times New Roman" panose="02020603050405020304" pitchFamily="18" charset="0"/>
              </a:rPr>
              <a:t> Options," Telepresence Options, 19 September 2008. [Online]. Available: http://www.telepresenceoptions.com/2008/09/theory_and_research_in_hci_mor/. [Accessed 30 July 2016].</a:t>
            </a:r>
          </a:p>
        </p:txBody>
      </p:sp>
    </p:spTree>
    <p:extLst>
      <p:ext uri="{BB962C8B-B14F-4D97-AF65-F5344CB8AC3E}">
        <p14:creationId xmlns:p14="http://schemas.microsoft.com/office/powerpoint/2010/main" val="406038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22959" y="1838036"/>
            <a:ext cx="7543801" cy="4031058"/>
          </a:xfrm>
        </p:spPr>
        <p:txBody>
          <a:bodyPr>
            <a:normAutofit/>
          </a:bodyPr>
          <a:lstStyle/>
          <a:p>
            <a:pPr indent="-365760">
              <a:buClrTx/>
              <a:buFont typeface="Wingdings" panose="05000000000000000000" pitchFamily="2" charset="2"/>
              <a:buChar char="q"/>
            </a:pPr>
            <a:r>
              <a:rPr lang="en-US" sz="2400" dirty="0" smtClean="0"/>
              <a:t>What is Virtual Reality (VR)?</a:t>
            </a:r>
          </a:p>
          <a:p>
            <a:pPr indent="-365760">
              <a:buClrTx/>
              <a:buFont typeface="Wingdings" panose="05000000000000000000" pitchFamily="2" charset="2"/>
              <a:buChar char="q"/>
            </a:pPr>
            <a:r>
              <a:rPr lang="en-US" sz="2400" dirty="0" smtClean="0"/>
              <a:t>Immersion</a:t>
            </a:r>
          </a:p>
          <a:p>
            <a:pPr indent="-365760">
              <a:buClrTx/>
              <a:buFont typeface="Wingdings" panose="05000000000000000000" pitchFamily="2" charset="2"/>
              <a:buChar char="q"/>
            </a:pPr>
            <a:r>
              <a:rPr lang="en-US" sz="2400" dirty="0" smtClean="0"/>
              <a:t>Telepresence</a:t>
            </a:r>
            <a:endParaRPr lang="en-US" sz="2400" dirty="0"/>
          </a:p>
        </p:txBody>
      </p:sp>
    </p:spTree>
    <p:extLst>
      <p:ext uri="{BB962C8B-B14F-4D97-AF65-F5344CB8AC3E}">
        <p14:creationId xmlns:p14="http://schemas.microsoft.com/office/powerpoint/2010/main" val="102967297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983259"/>
            <a:ext cx="3057062" cy="212296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659" y="1983258"/>
            <a:ext cx="4326101" cy="288550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9642" y="3604050"/>
            <a:ext cx="5035379" cy="3021227"/>
          </a:xfrm>
          <a:prstGeom prst="rect">
            <a:avLst/>
          </a:prstGeom>
        </p:spPr>
      </p:pic>
    </p:spTree>
    <p:extLst>
      <p:ext uri="{BB962C8B-B14F-4D97-AF65-F5344CB8AC3E}">
        <p14:creationId xmlns:p14="http://schemas.microsoft.com/office/powerpoint/2010/main" val="351480418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9591"/>
          <a:stretch/>
        </p:blipFill>
        <p:spPr>
          <a:xfrm>
            <a:off x="895246" y="1964724"/>
            <a:ext cx="2416365" cy="244046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50162" t="9856" r="5498" b="10605"/>
          <a:stretch/>
        </p:blipFill>
        <p:spPr>
          <a:xfrm>
            <a:off x="5844746" y="1964724"/>
            <a:ext cx="2522014" cy="278027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703" t="8769" r="52162" b="8989"/>
          <a:stretch/>
        </p:blipFill>
        <p:spPr>
          <a:xfrm>
            <a:off x="3632886" y="3733980"/>
            <a:ext cx="2211860" cy="2476753"/>
          </a:xfrm>
          <a:prstGeom prst="rect">
            <a:avLst/>
          </a:prstGeom>
        </p:spPr>
      </p:pic>
    </p:spTree>
    <p:extLst>
      <p:ext uri="{BB962C8B-B14F-4D97-AF65-F5344CB8AC3E}">
        <p14:creationId xmlns:p14="http://schemas.microsoft.com/office/powerpoint/2010/main" val="351508412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 y="2606451"/>
            <a:ext cx="3726800" cy="2484533"/>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4605" b="14159"/>
          <a:stretch/>
        </p:blipFill>
        <p:spPr>
          <a:xfrm>
            <a:off x="4550062" y="2372084"/>
            <a:ext cx="3816698" cy="2718900"/>
          </a:xfrm>
          <a:prstGeom prst="rect">
            <a:avLst/>
          </a:prstGeom>
        </p:spPr>
      </p:pic>
    </p:spTree>
    <p:extLst>
      <p:ext uri="{BB962C8B-B14F-4D97-AF65-F5344CB8AC3E}">
        <p14:creationId xmlns:p14="http://schemas.microsoft.com/office/powerpoint/2010/main" val="177445791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Content Placeholder 2"/>
          <p:cNvSpPr>
            <a:spLocks noGrp="1"/>
          </p:cNvSpPr>
          <p:nvPr>
            <p:ph idx="1"/>
          </p:nvPr>
        </p:nvSpPr>
        <p:spPr>
          <a:xfrm>
            <a:off x="822959" y="1828800"/>
            <a:ext cx="7543801" cy="4040294"/>
          </a:xfrm>
        </p:spPr>
        <p:txBody>
          <a:bodyPr>
            <a:noAutofit/>
          </a:bodyPr>
          <a:lstStyle/>
          <a:p>
            <a:pPr marL="365760" indent="-365760">
              <a:lnSpc>
                <a:spcPct val="100000"/>
              </a:lnSpc>
              <a:spcBef>
                <a:spcPts val="600"/>
              </a:spcBef>
              <a:spcAft>
                <a:spcPts val="600"/>
              </a:spcAft>
              <a:buClr>
                <a:schemeClr val="tx1"/>
              </a:buClr>
              <a:buFont typeface="Calibri" panose="020F0502020204030204" pitchFamily="34" charset="0"/>
              <a:buChar char="→"/>
            </a:pPr>
            <a:r>
              <a:rPr lang="en-US" sz="2400" dirty="0"/>
              <a:t>Most consumer VR systems require high power </a:t>
            </a:r>
            <a:r>
              <a:rPr lang="en-US" sz="2400" dirty="0" smtClean="0"/>
              <a:t>machines</a:t>
            </a:r>
            <a:endParaRPr lang="en-US" sz="2400" dirty="0"/>
          </a:p>
          <a:p>
            <a:pPr marL="365760" indent="-365760">
              <a:lnSpc>
                <a:spcPct val="100000"/>
              </a:lnSpc>
              <a:spcBef>
                <a:spcPts val="600"/>
              </a:spcBef>
              <a:spcAft>
                <a:spcPts val="600"/>
              </a:spcAft>
              <a:buClr>
                <a:schemeClr val="tx1"/>
              </a:buClr>
              <a:buFont typeface="Calibri" panose="020F0502020204030204" pitchFamily="34" charset="0"/>
              <a:buChar char="→"/>
            </a:pPr>
            <a:r>
              <a:rPr lang="en-US" sz="2400" dirty="0" smtClean="0"/>
              <a:t>They </a:t>
            </a:r>
            <a:r>
              <a:rPr lang="en-US" sz="2400" dirty="0"/>
              <a:t>usually have complex set-ups with several connections</a:t>
            </a:r>
          </a:p>
          <a:p>
            <a:pPr marL="365760" indent="-365760">
              <a:lnSpc>
                <a:spcPct val="100000"/>
              </a:lnSpc>
              <a:spcBef>
                <a:spcPts val="600"/>
              </a:spcBef>
              <a:spcAft>
                <a:spcPts val="600"/>
              </a:spcAft>
              <a:buClr>
                <a:schemeClr val="tx1"/>
              </a:buClr>
              <a:buFont typeface="Calibri" panose="020F0502020204030204" pitchFamily="34" charset="0"/>
              <a:buChar char="→"/>
            </a:pPr>
            <a:r>
              <a:rPr lang="en-US" sz="2400" dirty="0"/>
              <a:t>Most mobile VRs don’t have interaction controllers that support motion tracking</a:t>
            </a:r>
          </a:p>
          <a:p>
            <a:pPr marL="365760" indent="-365760">
              <a:lnSpc>
                <a:spcPct val="100000"/>
              </a:lnSpc>
              <a:spcBef>
                <a:spcPts val="600"/>
              </a:spcBef>
              <a:spcAft>
                <a:spcPts val="600"/>
              </a:spcAft>
              <a:buClr>
                <a:schemeClr val="tx1"/>
              </a:buClr>
              <a:buFont typeface="Calibri" panose="020F0502020204030204" pitchFamily="34" charset="0"/>
              <a:buChar char="→"/>
            </a:pPr>
            <a:r>
              <a:rPr lang="en-US" sz="2400" dirty="0"/>
              <a:t>All existing controllers require </a:t>
            </a:r>
            <a:r>
              <a:rPr lang="en-US" sz="2400" dirty="0" smtClean="0"/>
              <a:t>some connection </a:t>
            </a:r>
            <a:r>
              <a:rPr lang="en-US" sz="2400" dirty="0"/>
              <a:t>with </a:t>
            </a:r>
            <a:r>
              <a:rPr lang="en-US" sz="2400" dirty="0" smtClean="0"/>
              <a:t>VR device</a:t>
            </a:r>
            <a:endParaRPr lang="en-US" sz="2400" dirty="0"/>
          </a:p>
          <a:p>
            <a:pPr>
              <a:lnSpc>
                <a:spcPct val="100000"/>
              </a:lnSpc>
            </a:pPr>
            <a:endParaRPr lang="en-US" sz="2400" dirty="0"/>
          </a:p>
        </p:txBody>
      </p:sp>
    </p:spTree>
    <p:extLst>
      <p:ext uri="{BB962C8B-B14F-4D97-AF65-F5344CB8AC3E}">
        <p14:creationId xmlns:p14="http://schemas.microsoft.com/office/powerpoint/2010/main" val="393449952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76937751"/>
              </p:ext>
            </p:extLst>
          </p:nvPr>
        </p:nvGraphicFramePr>
        <p:xfrm>
          <a:off x="166254" y="1819564"/>
          <a:ext cx="8857673" cy="4304144"/>
        </p:xfrm>
        <a:graphic>
          <a:graphicData uri="http://schemas.openxmlformats.org/drawingml/2006/table">
            <a:tbl>
              <a:tblPr firstRow="1" firstCol="1" bandRow="1">
                <a:tableStyleId>{3B4B98B0-60AC-42C2-AFA5-B58CD77FA1E5}</a:tableStyleId>
              </a:tblPr>
              <a:tblGrid>
                <a:gridCol w="1265382">
                  <a:extLst>
                    <a:ext uri="{9D8B030D-6E8A-4147-A177-3AD203B41FA5}">
                      <a16:colId xmlns:a16="http://schemas.microsoft.com/office/drawing/2014/main" xmlns="" val="440309257"/>
                    </a:ext>
                  </a:extLst>
                </a:gridCol>
                <a:gridCol w="1828960">
                  <a:extLst>
                    <a:ext uri="{9D8B030D-6E8A-4147-A177-3AD203B41FA5}">
                      <a16:colId xmlns:a16="http://schemas.microsoft.com/office/drawing/2014/main" xmlns="" val="3968052860"/>
                    </a:ext>
                  </a:extLst>
                </a:gridCol>
                <a:gridCol w="1502964">
                  <a:extLst>
                    <a:ext uri="{9D8B030D-6E8A-4147-A177-3AD203B41FA5}">
                      <a16:colId xmlns:a16="http://schemas.microsoft.com/office/drawing/2014/main" xmlns="" val="4132574127"/>
                    </a:ext>
                  </a:extLst>
                </a:gridCol>
                <a:gridCol w="2121834">
                  <a:extLst>
                    <a:ext uri="{9D8B030D-6E8A-4147-A177-3AD203B41FA5}">
                      <a16:colId xmlns:a16="http://schemas.microsoft.com/office/drawing/2014/main" xmlns="" val="1940649669"/>
                    </a:ext>
                  </a:extLst>
                </a:gridCol>
                <a:gridCol w="2138533">
                  <a:extLst>
                    <a:ext uri="{9D8B030D-6E8A-4147-A177-3AD203B41FA5}">
                      <a16:colId xmlns:a16="http://schemas.microsoft.com/office/drawing/2014/main" xmlns="" val="586532873"/>
                    </a:ext>
                  </a:extLst>
                </a:gridCol>
              </a:tblGrid>
              <a:tr h="478238">
                <a:tc>
                  <a:txBody>
                    <a:bodyPr/>
                    <a:lstStyle/>
                    <a:p>
                      <a:pPr marL="0" marR="0" algn="r">
                        <a:lnSpc>
                          <a:spcPct val="150000"/>
                        </a:lnSpc>
                        <a:spcBef>
                          <a:spcPts val="0"/>
                        </a:spcBef>
                        <a:spcAft>
                          <a:spcPts val="1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HTC Vive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Oculus rift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Playstation VR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Proposed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extLst>
                  <a:ext uri="{0D108BD9-81ED-4DB2-BD59-A6C34878D82A}">
                    <a16:rowId xmlns:a16="http://schemas.microsoft.com/office/drawing/2014/main" xmlns="" val="1612190597"/>
                  </a:ext>
                </a:extLst>
              </a:tr>
              <a:tr h="478238">
                <a:tc>
                  <a:txBody>
                    <a:bodyPr/>
                    <a:lstStyle/>
                    <a:p>
                      <a:pPr marL="0" marR="0" algn="l">
                        <a:lnSpc>
                          <a:spcPct val="150000"/>
                        </a:lnSpc>
                        <a:spcBef>
                          <a:spcPts val="0"/>
                        </a:spcBef>
                        <a:spcAft>
                          <a:spcPts val="1800"/>
                        </a:spcAft>
                      </a:pPr>
                      <a:r>
                        <a:rPr lang="en-US" sz="1800" dirty="0">
                          <a:effectLst/>
                        </a:rPr>
                        <a:t>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Tethered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Tethered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Tethered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Wireless, Mobile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extLst>
                  <a:ext uri="{0D108BD9-81ED-4DB2-BD59-A6C34878D82A}">
                    <a16:rowId xmlns:a16="http://schemas.microsoft.com/office/drawing/2014/main" xmlns="" val="2573458039"/>
                  </a:ext>
                </a:extLst>
              </a:tr>
              <a:tr h="478238">
                <a:tc>
                  <a:txBody>
                    <a:bodyPr/>
                    <a:lstStyle/>
                    <a:p>
                      <a:pPr marL="0" marR="0" algn="l">
                        <a:lnSpc>
                          <a:spcPct val="150000"/>
                        </a:lnSpc>
                        <a:spcBef>
                          <a:spcPts val="0"/>
                        </a:spcBef>
                        <a:spcAft>
                          <a:spcPts val="1800"/>
                        </a:spcAft>
                      </a:pPr>
                      <a:r>
                        <a:rPr lang="en-US" sz="1800" dirty="0">
                          <a:effectLst/>
                        </a:rPr>
                        <a:t>Platforms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PC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PC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PlayStation 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Smartphone, PC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extLst>
                  <a:ext uri="{0D108BD9-81ED-4DB2-BD59-A6C34878D82A}">
                    <a16:rowId xmlns:a16="http://schemas.microsoft.com/office/drawing/2014/main" xmlns="" val="131632386"/>
                  </a:ext>
                </a:extLst>
              </a:tr>
              <a:tr h="956477">
                <a:tc>
                  <a:txBody>
                    <a:bodyPr/>
                    <a:lstStyle/>
                    <a:p>
                      <a:pPr marL="0" marR="0" algn="l">
                        <a:lnSpc>
                          <a:spcPct val="150000"/>
                        </a:lnSpc>
                        <a:spcBef>
                          <a:spcPts val="0"/>
                        </a:spcBef>
                        <a:spcAft>
                          <a:spcPts val="1800"/>
                        </a:spcAft>
                      </a:pPr>
                      <a:r>
                        <a:rPr lang="en-US" sz="1800" dirty="0">
                          <a:effectLst/>
                        </a:rPr>
                        <a:t>Controller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Primarily motion controllers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Xbox One gamepad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DualShock 4 and PS Move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Simple interaction controller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extLst>
                  <a:ext uri="{0D108BD9-81ED-4DB2-BD59-A6C34878D82A}">
                    <a16:rowId xmlns:a16="http://schemas.microsoft.com/office/drawing/2014/main" xmlns="" val="779178071"/>
                  </a:ext>
                </a:extLst>
              </a:tr>
              <a:tr h="1912953">
                <a:tc>
                  <a:txBody>
                    <a:bodyPr/>
                    <a:lstStyle/>
                    <a:p>
                      <a:pPr marL="0" marR="0" algn="l">
                        <a:lnSpc>
                          <a:spcPct val="150000"/>
                        </a:lnSpc>
                        <a:spcBef>
                          <a:spcPts val="0"/>
                        </a:spcBef>
                        <a:spcAft>
                          <a:spcPts val="1800"/>
                        </a:spcAft>
                      </a:pPr>
                      <a:r>
                        <a:rPr lang="en-US" sz="1800" dirty="0">
                          <a:effectLst/>
                        </a:rPr>
                        <a:t>Additional Requirements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High-end PC with external Graphics Card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High-end PC with external Graphics Card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a:effectLst/>
                        </a:rPr>
                        <a:t>PS VR System, PS Move Controller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tc>
                  <a:txBody>
                    <a:bodyPr/>
                    <a:lstStyle/>
                    <a:p>
                      <a:pPr marL="0" marR="0" algn="ctr">
                        <a:lnSpc>
                          <a:spcPct val="150000"/>
                        </a:lnSpc>
                        <a:spcBef>
                          <a:spcPts val="0"/>
                        </a:spcBef>
                        <a:spcAft>
                          <a:spcPts val="1800"/>
                        </a:spcAft>
                      </a:pPr>
                      <a:r>
                        <a:rPr lang="en-US" sz="1800" dirty="0">
                          <a:effectLst/>
                        </a:rPr>
                        <a:t>Webcam, Any laptop/desktop PC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86921" marR="86921" marT="0" marB="0"/>
                </a:tc>
                <a:extLst>
                  <a:ext uri="{0D108BD9-81ED-4DB2-BD59-A6C34878D82A}">
                    <a16:rowId xmlns:a16="http://schemas.microsoft.com/office/drawing/2014/main" xmlns="" val="2512142434"/>
                  </a:ext>
                </a:extLst>
              </a:tr>
            </a:tbl>
          </a:graphicData>
        </a:graphic>
      </p:graphicFrame>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56193767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822959" y="1841157"/>
            <a:ext cx="7543801" cy="4027937"/>
          </a:xfrm>
        </p:spPr>
        <p:txBody>
          <a:bodyPr>
            <a:normAutofit/>
          </a:bodyPr>
          <a:lstStyle/>
          <a:p>
            <a:pPr marL="365760" indent="-365760">
              <a:spcBef>
                <a:spcPts val="600"/>
              </a:spcBef>
              <a:spcAft>
                <a:spcPts val="600"/>
              </a:spcAft>
              <a:buClrTx/>
              <a:buFont typeface="Wingdings" panose="05000000000000000000" pitchFamily="2" charset="2"/>
              <a:buChar char="q"/>
            </a:pPr>
            <a:r>
              <a:rPr lang="en-US" sz="2400" dirty="0"/>
              <a:t> </a:t>
            </a:r>
            <a:r>
              <a:rPr lang="en-US" sz="2400" dirty="0" smtClean="0"/>
              <a:t>To develop a image analysis </a:t>
            </a:r>
            <a:r>
              <a:rPr lang="en-US" sz="2400" dirty="0"/>
              <a:t>based </a:t>
            </a:r>
            <a:r>
              <a:rPr lang="en-US" sz="2400" dirty="0" smtClean="0"/>
              <a:t>interaction controller </a:t>
            </a:r>
            <a:r>
              <a:rPr lang="en-US" sz="2400" dirty="0"/>
              <a:t>that can be used with mobile VR </a:t>
            </a:r>
            <a:r>
              <a:rPr lang="en-US" sz="2400" dirty="0" smtClean="0"/>
              <a:t>devices</a:t>
            </a:r>
          </a:p>
          <a:p>
            <a:pPr marL="365760" indent="-365760">
              <a:spcBef>
                <a:spcPts val="600"/>
              </a:spcBef>
              <a:spcAft>
                <a:spcPts val="600"/>
              </a:spcAft>
              <a:buClrTx/>
              <a:buFont typeface="Wingdings" panose="05000000000000000000" pitchFamily="2" charset="2"/>
              <a:buChar char="q"/>
            </a:pPr>
            <a:r>
              <a:rPr lang="en-US" sz="2400" dirty="0"/>
              <a:t> </a:t>
            </a:r>
            <a:r>
              <a:rPr lang="en-US" sz="2400" dirty="0" smtClean="0"/>
              <a:t>To develop a VR application to demonstrate the use of the interaction controller</a:t>
            </a:r>
          </a:p>
        </p:txBody>
      </p:sp>
    </p:spTree>
    <p:extLst>
      <p:ext uri="{BB962C8B-B14F-4D97-AF65-F5344CB8AC3E}">
        <p14:creationId xmlns:p14="http://schemas.microsoft.com/office/powerpoint/2010/main" val="420759546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349</TotalTime>
  <Words>1196</Words>
  <Application>Microsoft Macintosh PowerPoint</Application>
  <PresentationFormat>On-screen Show (4:3)</PresentationFormat>
  <Paragraphs>130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Retrospect</vt:lpstr>
      <vt:lpstr>Design and Development of an Image Analysis Based Interaction Controller for Mobile VR Edutainment Application</vt:lpstr>
      <vt:lpstr>Agenda</vt:lpstr>
      <vt:lpstr>Introduction</vt:lpstr>
      <vt:lpstr>Motivation</vt:lpstr>
      <vt:lpstr>Motivation</vt:lpstr>
      <vt:lpstr>Motivation</vt:lpstr>
      <vt:lpstr>Motivation</vt:lpstr>
      <vt:lpstr>Motivation</vt:lpstr>
      <vt:lpstr>Objective</vt:lpstr>
      <vt:lpstr>Architecture of Proposed System</vt:lpstr>
      <vt:lpstr>The Interaction Controller As envisioned</vt:lpstr>
      <vt:lpstr>The Interaction Controller Circuit Diagram</vt:lpstr>
      <vt:lpstr>Image Analysis Based Detection Determining HSV Range</vt:lpstr>
      <vt:lpstr>Image Analysis Based Detection Determining 2D Position and Radius</vt:lpstr>
      <vt:lpstr>Image Analysis Based Detection Depth Measurement</vt:lpstr>
      <vt:lpstr>VR Edutainment Application Menu</vt:lpstr>
      <vt:lpstr>VR Edutainment Application Sandbox Mode</vt:lpstr>
      <vt:lpstr>VR Edutainment Application Challenge Mode</vt:lpstr>
      <vt:lpstr>VR Edutainment Application Challenge Mode</vt:lpstr>
      <vt:lpstr>VR Edutainment Application Challenge Mode</vt:lpstr>
      <vt:lpstr>Experimental Results Feedback of people having previous VR experience</vt:lpstr>
      <vt:lpstr>Experimental Results Feedback of people having no previous VR experience</vt:lpstr>
      <vt:lpstr>Conclusion</vt:lpstr>
      <vt:lpstr>Future Works</vt:lpstr>
      <vt:lpstr>Thank You!</vt:lpstr>
      <vt:lpstr>References</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Safiul Kabir</dc:creator>
  <cp:lastModifiedBy>Microsoft Office User</cp:lastModifiedBy>
  <cp:revision>35</cp:revision>
  <dcterms:created xsi:type="dcterms:W3CDTF">2017-01-25T17:21:44Z</dcterms:created>
  <dcterms:modified xsi:type="dcterms:W3CDTF">2017-11-06T06:13:30Z</dcterms:modified>
</cp:coreProperties>
</file>