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3D7F-FD92-F737-0EF4-9B2AE27FF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0FE8F0-5480-70FA-8BBB-4199CF59A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906418-D1D7-C37E-28A0-8AAD2E89588E}"/>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5" name="Footer Placeholder 4">
            <a:extLst>
              <a:ext uri="{FF2B5EF4-FFF2-40B4-BE49-F238E27FC236}">
                <a16:creationId xmlns:a16="http://schemas.microsoft.com/office/drawing/2014/main" id="{F4CE1196-3A8B-A31C-22C1-E039486AE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B63E8-4530-3AF8-3D80-65BFEC9334B8}"/>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39396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8E41-C1AB-C69C-AD07-0C9FE1DFCC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9AC2A8-1B84-C162-A6CB-783CD3BE4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EB19F-41FD-F626-D920-538BBEA2DA22}"/>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5" name="Footer Placeholder 4">
            <a:extLst>
              <a:ext uri="{FF2B5EF4-FFF2-40B4-BE49-F238E27FC236}">
                <a16:creationId xmlns:a16="http://schemas.microsoft.com/office/drawing/2014/main" id="{98CF3627-B1B7-7E31-72C5-B11A33C55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7781A-704A-3FFF-C66E-FF1BCDE590F9}"/>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378305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06C66-4616-AE4E-977F-DFDAE144C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B61B2-AF60-7752-70D7-356B6C791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BAA566-EC6C-F904-72B7-80F4ABE07D27}"/>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5" name="Footer Placeholder 4">
            <a:extLst>
              <a:ext uri="{FF2B5EF4-FFF2-40B4-BE49-F238E27FC236}">
                <a16:creationId xmlns:a16="http://schemas.microsoft.com/office/drawing/2014/main" id="{9DE2D59A-25AB-1ADA-F639-0A763EE3C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F8EE7-9B96-DB88-A3A0-E93B5C12859D}"/>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8203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4315-4FED-DE4F-2B10-0BD2451BC8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659A4-1D4A-1271-AD84-B1AB1CEDF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64010-46EF-11FD-A350-CA9813C9D5BA}"/>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5" name="Footer Placeholder 4">
            <a:extLst>
              <a:ext uri="{FF2B5EF4-FFF2-40B4-BE49-F238E27FC236}">
                <a16:creationId xmlns:a16="http://schemas.microsoft.com/office/drawing/2014/main" id="{B76A1DB8-8DF6-0B03-9A2C-C974B66FA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18310-580F-3830-6F2A-64F1C01C6CD0}"/>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393207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5E7C-A27F-3CAE-E0D7-28FA1F6890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23C675-B8FD-2FAD-127A-21D5151010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0DB45-2230-E463-3E1F-12F88ECBD35F}"/>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5" name="Footer Placeholder 4">
            <a:extLst>
              <a:ext uri="{FF2B5EF4-FFF2-40B4-BE49-F238E27FC236}">
                <a16:creationId xmlns:a16="http://schemas.microsoft.com/office/drawing/2014/main" id="{BF316ED2-65E4-363D-A92F-7855D061C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328E8-3DA0-12D0-AF3A-1C24D38567A6}"/>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43253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0B64-4403-A83E-98E2-F9827A06F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AFEC0F-86A2-1960-4F3A-90482BB5C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929446-79C5-6288-DA6A-2D8CD5EB8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3336D3-63E2-9453-6A24-118C4A6B488E}"/>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6" name="Footer Placeholder 5">
            <a:extLst>
              <a:ext uri="{FF2B5EF4-FFF2-40B4-BE49-F238E27FC236}">
                <a16:creationId xmlns:a16="http://schemas.microsoft.com/office/drawing/2014/main" id="{F0DC8BDD-DD6E-CD29-0F2F-9F4EEC5BC5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DE6D4A-62A5-3E58-E3C7-9A15EAA0DBFE}"/>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276523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112-5656-0A3F-8B1A-291A629852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EEFD0-EA9C-5B08-2CCB-765051887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E1B4C-1F1B-90A9-3C8B-60CF153274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06A62D-3B89-DE90-1C69-3B5B3232F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662F7-1D35-AB0D-925E-01CB7AAF6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335DF7-2BD5-F48C-D039-86CD877D8A8F}"/>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8" name="Footer Placeholder 7">
            <a:extLst>
              <a:ext uri="{FF2B5EF4-FFF2-40B4-BE49-F238E27FC236}">
                <a16:creationId xmlns:a16="http://schemas.microsoft.com/office/drawing/2014/main" id="{6BDF136B-DFA9-8EF3-E7D5-7526395E55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D17A59-0E61-DAD9-778E-3EFF2BE303E2}"/>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159889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066D-62B8-DDF6-B443-B2724766A4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D617B9-D450-D6F0-83A0-8077006AECE7}"/>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4" name="Footer Placeholder 3">
            <a:extLst>
              <a:ext uri="{FF2B5EF4-FFF2-40B4-BE49-F238E27FC236}">
                <a16:creationId xmlns:a16="http://schemas.microsoft.com/office/drawing/2014/main" id="{AEAD5136-E840-9461-D2B7-10844C17A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2951FF-DE54-1B12-5B15-14411D364E98}"/>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426028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2D148-DC7A-0745-A296-42C3B20A66BA}"/>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3" name="Footer Placeholder 2">
            <a:extLst>
              <a:ext uri="{FF2B5EF4-FFF2-40B4-BE49-F238E27FC236}">
                <a16:creationId xmlns:a16="http://schemas.microsoft.com/office/drawing/2014/main" id="{60B250AF-C80D-4C2F-58A8-ADB57BDED8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9F1DEC-A0C5-9BB4-C891-10C6C9E1A227}"/>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332190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B60F-F776-CB3C-565A-66055ACB1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944746-3F66-42CC-E8FF-5F8D5CD3D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049F4B-AA9D-56E1-0968-8CACA15EC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C8257-CEA7-C8B3-4799-479A154D5B05}"/>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6" name="Footer Placeholder 5">
            <a:extLst>
              <a:ext uri="{FF2B5EF4-FFF2-40B4-BE49-F238E27FC236}">
                <a16:creationId xmlns:a16="http://schemas.microsoft.com/office/drawing/2014/main" id="{0DDE2929-836A-6FD9-E4F5-F8AA581314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01BF6-2865-BFAC-625A-AC89BD52F400}"/>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153992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C3BB-10F4-1BCE-8DEB-182ACD718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117FF1-1298-0357-98D7-41337D2FA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BE8CD8-DD99-FA59-9F71-0D52F6CB5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B2FAC-4741-18AA-E9B6-960A44C7FF5D}"/>
              </a:ext>
            </a:extLst>
          </p:cNvPr>
          <p:cNvSpPr>
            <a:spLocks noGrp="1"/>
          </p:cNvSpPr>
          <p:nvPr>
            <p:ph type="dt" sz="half" idx="10"/>
          </p:nvPr>
        </p:nvSpPr>
        <p:spPr/>
        <p:txBody>
          <a:bodyPr/>
          <a:lstStyle/>
          <a:p>
            <a:fld id="{EC0B0204-BBE4-4762-9DAF-EAF429CB0964}" type="datetimeFigureOut">
              <a:rPr lang="en-IN" smtClean="0"/>
              <a:t>25-10-2023</a:t>
            </a:fld>
            <a:endParaRPr lang="en-IN"/>
          </a:p>
        </p:txBody>
      </p:sp>
      <p:sp>
        <p:nvSpPr>
          <p:cNvPr id="6" name="Footer Placeholder 5">
            <a:extLst>
              <a:ext uri="{FF2B5EF4-FFF2-40B4-BE49-F238E27FC236}">
                <a16:creationId xmlns:a16="http://schemas.microsoft.com/office/drawing/2014/main" id="{D3DF9114-3D11-ACF1-DBF1-B216BF257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380D89-36FB-EF4E-F037-B8013159FA78}"/>
              </a:ext>
            </a:extLst>
          </p:cNvPr>
          <p:cNvSpPr>
            <a:spLocks noGrp="1"/>
          </p:cNvSpPr>
          <p:nvPr>
            <p:ph type="sldNum" sz="quarter" idx="12"/>
          </p:nvPr>
        </p:nvSpPr>
        <p:spPr/>
        <p:txBody>
          <a:bodyPr/>
          <a:lstStyle/>
          <a:p>
            <a:fld id="{32D171F7-8517-40A4-8088-59B74B4864B8}" type="slidenum">
              <a:rPr lang="en-IN" smtClean="0"/>
              <a:t>‹#›</a:t>
            </a:fld>
            <a:endParaRPr lang="en-IN"/>
          </a:p>
        </p:txBody>
      </p:sp>
    </p:spTree>
    <p:extLst>
      <p:ext uri="{BB962C8B-B14F-4D97-AF65-F5344CB8AC3E}">
        <p14:creationId xmlns:p14="http://schemas.microsoft.com/office/powerpoint/2010/main" val="262171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E8EC3-DD71-380C-2B44-2A9B86F42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A47CC9-52F1-0419-D9C8-7161E49E1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11A4B-F699-828D-153B-B308ED5C8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B0204-BBE4-4762-9DAF-EAF429CB0964}" type="datetimeFigureOut">
              <a:rPr lang="en-IN" smtClean="0"/>
              <a:t>25-10-2023</a:t>
            </a:fld>
            <a:endParaRPr lang="en-IN"/>
          </a:p>
        </p:txBody>
      </p:sp>
      <p:sp>
        <p:nvSpPr>
          <p:cNvPr id="5" name="Footer Placeholder 4">
            <a:extLst>
              <a:ext uri="{FF2B5EF4-FFF2-40B4-BE49-F238E27FC236}">
                <a16:creationId xmlns:a16="http://schemas.microsoft.com/office/drawing/2014/main" id="{9FFA9543-22B4-04E5-4481-653057FA8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A7AA93-AD50-4490-2EA3-A21109E44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171F7-8517-40A4-8088-59B74B4864B8}" type="slidenum">
              <a:rPr lang="en-IN" smtClean="0"/>
              <a:t>‹#›</a:t>
            </a:fld>
            <a:endParaRPr lang="en-IN"/>
          </a:p>
        </p:txBody>
      </p:sp>
    </p:spTree>
    <p:extLst>
      <p:ext uri="{BB962C8B-B14F-4D97-AF65-F5344CB8AC3E}">
        <p14:creationId xmlns:p14="http://schemas.microsoft.com/office/powerpoint/2010/main" val="407217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328D-0284-282F-CF99-C040DCC231F8}"/>
              </a:ext>
            </a:extLst>
          </p:cNvPr>
          <p:cNvSpPr>
            <a:spLocks noGrp="1"/>
          </p:cNvSpPr>
          <p:nvPr>
            <p:ph type="ctrTitle"/>
          </p:nvPr>
        </p:nvSpPr>
        <p:spPr/>
        <p:txBody>
          <a:bodyPr/>
          <a:lstStyle/>
          <a:p>
            <a:r>
              <a:rPr lang="en-US" dirty="0"/>
              <a:t>TRAFFIC MANAGEMENT SYSTEM PHASE-4</a:t>
            </a:r>
            <a:endParaRPr lang="en-IN" dirty="0"/>
          </a:p>
        </p:txBody>
      </p:sp>
      <p:sp>
        <p:nvSpPr>
          <p:cNvPr id="3" name="Subtitle 2">
            <a:extLst>
              <a:ext uri="{FF2B5EF4-FFF2-40B4-BE49-F238E27FC236}">
                <a16:creationId xmlns:a16="http://schemas.microsoft.com/office/drawing/2014/main" id="{D4455C28-37F3-023B-D05E-685C93B9925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9841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5DD-A205-2E86-4B34-EBB605378739}"/>
              </a:ext>
            </a:extLst>
          </p:cNvPr>
          <p:cNvSpPr>
            <a:spLocks noGrp="1"/>
          </p:cNvSpPr>
          <p:nvPr>
            <p:ph type="title"/>
          </p:nvPr>
        </p:nvSpPr>
        <p:spPr/>
        <p:txBody>
          <a:bodyPr/>
          <a:lstStyle/>
          <a:p>
            <a:r>
              <a:rPr lang="en-US" dirty="0"/>
              <a:t>   Python program for traffic </a:t>
            </a:r>
            <a:r>
              <a:rPr lang="en-US"/>
              <a:t>prediction     management</a:t>
            </a:r>
            <a:endParaRPr lang="en-IN" dirty="0"/>
          </a:p>
        </p:txBody>
      </p:sp>
      <p:sp>
        <p:nvSpPr>
          <p:cNvPr id="3" name="Content Placeholder 2">
            <a:extLst>
              <a:ext uri="{FF2B5EF4-FFF2-40B4-BE49-F238E27FC236}">
                <a16:creationId xmlns:a16="http://schemas.microsoft.com/office/drawing/2014/main" id="{1F6A24DF-1CBE-BAA4-E18F-72A5306E6158}"/>
              </a:ext>
            </a:extLst>
          </p:cNvPr>
          <p:cNvSpPr>
            <a:spLocks noGrp="1"/>
          </p:cNvSpPr>
          <p:nvPr>
            <p:ph idx="1"/>
          </p:nvPr>
        </p:nvSpPr>
        <p:spPr>
          <a:xfrm>
            <a:off x="1001973" y="1690688"/>
            <a:ext cx="10515600" cy="4351338"/>
          </a:xfrm>
        </p:spPr>
        <p:txBody>
          <a:bodyPr>
            <a:normAutofit fontScale="25000" lnSpcReduction="20000"/>
          </a:bodyPr>
          <a:lstStyle/>
          <a:p>
            <a:pPr algn="l"/>
            <a:r>
              <a:rPr lang="en-IN" sz="5600" b="0" i="0" dirty="0">
                <a:solidFill>
                  <a:srgbClr val="CC6600"/>
                </a:solidFill>
                <a:effectLst/>
                <a:latin typeface="inherit"/>
              </a:rPr>
              <a:t>import time</a:t>
            </a:r>
            <a:endParaRPr lang="en-IN" sz="5600" b="0" i="0" dirty="0">
              <a:solidFill>
                <a:srgbClr val="000000"/>
              </a:solidFill>
              <a:effectLst/>
              <a:latin typeface="Monaco"/>
            </a:endParaRPr>
          </a:p>
          <a:p>
            <a:pPr algn="l"/>
            <a:r>
              <a:rPr lang="en-IN" sz="5600" b="0" i="0" dirty="0">
                <a:solidFill>
                  <a:srgbClr val="CC6600"/>
                </a:solidFill>
                <a:effectLst/>
                <a:latin typeface="inherit"/>
              </a:rPr>
              <a:t>from machine import Pin</a:t>
            </a:r>
            <a:endParaRPr lang="en-IN" sz="5600" b="0" i="0" dirty="0">
              <a:solidFill>
                <a:srgbClr val="000000"/>
              </a:solidFill>
              <a:effectLst/>
              <a:latin typeface="Monaco"/>
            </a:endParaRPr>
          </a:p>
          <a:p>
            <a:pPr algn="l"/>
            <a:r>
              <a:rPr lang="en-IN" sz="5600" b="0" i="0" dirty="0" err="1">
                <a:solidFill>
                  <a:srgbClr val="222222"/>
                </a:solidFill>
                <a:effectLst/>
                <a:latin typeface="inherit"/>
              </a:rPr>
              <a:t>led_jaune</a:t>
            </a:r>
            <a:r>
              <a:rPr lang="en-IN" sz="5600" b="0" i="0" dirty="0">
                <a:solidFill>
                  <a:srgbClr val="222222"/>
                </a:solidFill>
                <a:effectLst/>
                <a:latin typeface="inherit"/>
              </a:rPr>
              <a:t>=</a:t>
            </a:r>
            <a:r>
              <a:rPr lang="en-IN" sz="5600" b="0" i="0" dirty="0">
                <a:solidFill>
                  <a:srgbClr val="CC6600"/>
                </a:solidFill>
                <a:effectLst/>
                <a:latin typeface="inherit"/>
              </a:rPr>
              <a:t>Pin</a:t>
            </a:r>
            <a:r>
              <a:rPr lang="en-IN" sz="5600" b="0" i="0" dirty="0">
                <a:solidFill>
                  <a:srgbClr val="333333"/>
                </a:solidFill>
                <a:effectLst/>
                <a:latin typeface="inherit"/>
              </a:rPr>
              <a:t>(</a:t>
            </a:r>
            <a:r>
              <a:rPr lang="en-IN" sz="5600" b="0" i="0" dirty="0">
                <a:solidFill>
                  <a:srgbClr val="222222"/>
                </a:solidFill>
                <a:effectLst/>
                <a:latin typeface="inherit"/>
              </a:rPr>
              <a:t>23</a:t>
            </a:r>
            <a:r>
              <a:rPr lang="en-IN" sz="5600" b="0" i="0" dirty="0">
                <a:solidFill>
                  <a:srgbClr val="333333"/>
                </a:solidFill>
                <a:effectLst/>
                <a:latin typeface="inherit"/>
              </a:rPr>
              <a:t>,</a:t>
            </a:r>
            <a:r>
              <a:rPr lang="en-IN" sz="5600" b="0" i="0" dirty="0">
                <a:solidFill>
                  <a:srgbClr val="222222"/>
                </a:solidFill>
                <a:effectLst/>
                <a:latin typeface="inherit"/>
              </a:rPr>
              <a:t>Pin</a:t>
            </a:r>
            <a:r>
              <a:rPr lang="en-IN" sz="5600" b="0" i="0" dirty="0">
                <a:solidFill>
                  <a:srgbClr val="333333"/>
                </a:solidFill>
                <a:effectLst/>
                <a:latin typeface="inherit"/>
              </a:rPr>
              <a:t>.</a:t>
            </a:r>
            <a:r>
              <a:rPr lang="en-IN" sz="5600" b="0" i="0" dirty="0">
                <a:solidFill>
                  <a:srgbClr val="222222"/>
                </a:solidFill>
                <a:effectLst/>
                <a:latin typeface="inherit"/>
              </a:rPr>
              <a:t>OUT</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#Sets ESP32 board pin D23 to output mode</a:t>
            </a:r>
            <a:endParaRPr lang="en-IN" sz="5600" b="0" i="0" dirty="0">
              <a:solidFill>
                <a:srgbClr val="000000"/>
              </a:solidFill>
              <a:effectLst/>
              <a:latin typeface="Monaco"/>
            </a:endParaRPr>
          </a:p>
          <a:p>
            <a:pPr algn="l"/>
            <a:r>
              <a:rPr lang="en-IN" sz="5600" b="0" i="0" dirty="0">
                <a:solidFill>
                  <a:srgbClr val="222222"/>
                </a:solidFill>
                <a:effectLst/>
                <a:latin typeface="inherit"/>
              </a:rPr>
              <a:t>led_rouge=</a:t>
            </a:r>
            <a:r>
              <a:rPr lang="en-IN" sz="5600" b="0" i="0" dirty="0">
                <a:solidFill>
                  <a:srgbClr val="CC6600"/>
                </a:solidFill>
                <a:effectLst/>
                <a:latin typeface="inherit"/>
              </a:rPr>
              <a:t>Pin</a:t>
            </a:r>
            <a:r>
              <a:rPr lang="en-IN" sz="5600" b="0" i="0" dirty="0">
                <a:solidFill>
                  <a:srgbClr val="333333"/>
                </a:solidFill>
                <a:effectLst/>
                <a:latin typeface="inherit"/>
              </a:rPr>
              <a:t>(</a:t>
            </a:r>
            <a:r>
              <a:rPr lang="en-IN" sz="5600" b="0" i="0" dirty="0">
                <a:solidFill>
                  <a:srgbClr val="222222"/>
                </a:solidFill>
                <a:effectLst/>
                <a:latin typeface="inherit"/>
              </a:rPr>
              <a:t>22</a:t>
            </a:r>
            <a:r>
              <a:rPr lang="en-IN" sz="5600" b="0" i="0" dirty="0">
                <a:solidFill>
                  <a:srgbClr val="333333"/>
                </a:solidFill>
                <a:effectLst/>
                <a:latin typeface="inherit"/>
              </a:rPr>
              <a:t>,</a:t>
            </a:r>
            <a:r>
              <a:rPr lang="en-IN" sz="5600" b="0" i="0" dirty="0">
                <a:solidFill>
                  <a:srgbClr val="222222"/>
                </a:solidFill>
                <a:effectLst/>
                <a:latin typeface="inherit"/>
              </a:rPr>
              <a:t>Pin</a:t>
            </a:r>
            <a:r>
              <a:rPr lang="en-IN" sz="5600" b="0" i="0" dirty="0">
                <a:solidFill>
                  <a:srgbClr val="333333"/>
                </a:solidFill>
                <a:effectLst/>
                <a:latin typeface="inherit"/>
              </a:rPr>
              <a:t>.</a:t>
            </a:r>
            <a:r>
              <a:rPr lang="en-IN" sz="5600" b="0" i="0" dirty="0">
                <a:solidFill>
                  <a:srgbClr val="222222"/>
                </a:solidFill>
                <a:effectLst/>
                <a:latin typeface="inherit"/>
              </a:rPr>
              <a:t>OUT</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 Sets ESP32 board pin D22 to output mode</a:t>
            </a:r>
            <a:endParaRPr lang="en-IN" sz="5600" b="0" i="0" dirty="0">
              <a:solidFill>
                <a:srgbClr val="000000"/>
              </a:solidFill>
              <a:effectLst/>
              <a:latin typeface="Monaco"/>
            </a:endParaRPr>
          </a:p>
          <a:p>
            <a:pPr algn="l"/>
            <a:r>
              <a:rPr lang="en-IN" sz="5600" b="0" i="0" dirty="0" err="1">
                <a:solidFill>
                  <a:srgbClr val="222222"/>
                </a:solidFill>
                <a:effectLst/>
                <a:latin typeface="inherit"/>
              </a:rPr>
              <a:t>led_verte</a:t>
            </a:r>
            <a:r>
              <a:rPr lang="en-IN" sz="5600" b="0" i="0" dirty="0">
                <a:solidFill>
                  <a:srgbClr val="222222"/>
                </a:solidFill>
                <a:effectLst/>
                <a:latin typeface="inherit"/>
              </a:rPr>
              <a:t>=</a:t>
            </a:r>
            <a:r>
              <a:rPr lang="en-IN" sz="5600" b="0" i="0" dirty="0">
                <a:solidFill>
                  <a:srgbClr val="CC6600"/>
                </a:solidFill>
                <a:effectLst/>
                <a:latin typeface="inherit"/>
              </a:rPr>
              <a:t>Pin</a:t>
            </a:r>
            <a:r>
              <a:rPr lang="en-IN" sz="5600" b="0" i="0" dirty="0">
                <a:solidFill>
                  <a:srgbClr val="333333"/>
                </a:solidFill>
                <a:effectLst/>
                <a:latin typeface="inherit"/>
              </a:rPr>
              <a:t>(</a:t>
            </a:r>
            <a:r>
              <a:rPr lang="en-IN" sz="5600" b="0" i="0" dirty="0">
                <a:solidFill>
                  <a:srgbClr val="222222"/>
                </a:solidFill>
                <a:effectLst/>
                <a:latin typeface="inherit"/>
              </a:rPr>
              <a:t>21</a:t>
            </a:r>
            <a:r>
              <a:rPr lang="en-IN" sz="5600" b="0" i="0" dirty="0">
                <a:solidFill>
                  <a:srgbClr val="333333"/>
                </a:solidFill>
                <a:effectLst/>
                <a:latin typeface="inherit"/>
              </a:rPr>
              <a:t>,</a:t>
            </a:r>
            <a:r>
              <a:rPr lang="en-IN" sz="5600" b="0" i="0" dirty="0">
                <a:solidFill>
                  <a:srgbClr val="222222"/>
                </a:solidFill>
                <a:effectLst/>
                <a:latin typeface="inherit"/>
              </a:rPr>
              <a:t>Pin</a:t>
            </a:r>
            <a:r>
              <a:rPr lang="en-IN" sz="5600" b="0" i="0" dirty="0">
                <a:solidFill>
                  <a:srgbClr val="333333"/>
                </a:solidFill>
                <a:effectLst/>
                <a:latin typeface="inherit"/>
              </a:rPr>
              <a:t>.</a:t>
            </a:r>
            <a:r>
              <a:rPr lang="en-IN" sz="5600" b="0" i="0" dirty="0">
                <a:solidFill>
                  <a:srgbClr val="222222"/>
                </a:solidFill>
                <a:effectLst/>
                <a:latin typeface="inherit"/>
              </a:rPr>
              <a:t>OUT</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 Sets ESP32 board pin D21 to output mode</a:t>
            </a:r>
            <a:endParaRPr lang="en-IN" sz="5600" b="0" i="0" dirty="0">
              <a:solidFill>
                <a:srgbClr val="000000"/>
              </a:solidFill>
              <a:effectLst/>
              <a:latin typeface="Monaco"/>
            </a:endParaRPr>
          </a:p>
          <a:p>
            <a:pPr algn="l"/>
            <a:r>
              <a:rPr lang="en-IN" sz="5600" b="1" i="0" dirty="0">
                <a:solidFill>
                  <a:srgbClr val="CC6600"/>
                </a:solidFill>
                <a:effectLst/>
                <a:latin typeface="inherit"/>
              </a:rPr>
              <a:t>while</a:t>
            </a:r>
            <a:r>
              <a:rPr lang="en-IN" sz="5600" b="0" i="0" dirty="0">
                <a:solidFill>
                  <a:srgbClr val="006FE0"/>
                </a:solidFill>
                <a:effectLst/>
                <a:latin typeface="inherit"/>
              </a:rPr>
              <a:t> </a:t>
            </a:r>
            <a:r>
              <a:rPr lang="en-IN" sz="5600" b="0" i="0" dirty="0">
                <a:solidFill>
                  <a:srgbClr val="CC6600"/>
                </a:solidFill>
                <a:effectLst/>
                <a:latin typeface="inherit"/>
              </a:rPr>
              <a:t>True</a:t>
            </a:r>
            <a:r>
              <a:rPr lang="en-IN" sz="5600" b="0" i="0" dirty="0">
                <a:solidFill>
                  <a:srgbClr val="222222"/>
                </a:solidFill>
                <a:effectLst/>
                <a:latin typeface="inherit"/>
              </a:rPr>
              <a:t>:</a:t>
            </a:r>
            <a:endParaRPr lang="en-IN" sz="5600" b="0" i="0" dirty="0">
              <a:solidFill>
                <a:srgbClr val="000000"/>
              </a:solidFill>
              <a:effectLst/>
              <a:latin typeface="Monaco"/>
            </a:endParaRPr>
          </a:p>
          <a:p>
            <a:pPr algn="l"/>
            <a:r>
              <a:rPr lang="en-IN" sz="5600" b="0" i="0" dirty="0" err="1">
                <a:solidFill>
                  <a:srgbClr val="222222"/>
                </a:solidFill>
                <a:effectLst/>
                <a:latin typeface="inherit"/>
              </a:rPr>
              <a:t>led_jaune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1</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#Turn on yellow LED</a:t>
            </a:r>
            <a:endParaRPr lang="en-IN" sz="5600" b="0" i="0" dirty="0">
              <a:solidFill>
                <a:srgbClr val="000000"/>
              </a:solidFill>
              <a:effectLst/>
              <a:latin typeface="Monaco"/>
            </a:endParaRPr>
          </a:p>
          <a:p>
            <a:pPr algn="l"/>
            <a:r>
              <a:rPr lang="en-IN" sz="5600" b="0" i="0" dirty="0" err="1">
                <a:solidFill>
                  <a:srgbClr val="222222"/>
                </a:solidFill>
                <a:effectLst/>
                <a:latin typeface="inherit"/>
              </a:rPr>
              <a:t>led_rouge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0</a:t>
            </a:r>
            <a:r>
              <a:rPr lang="en-IN" sz="5600" b="0" i="0" dirty="0">
                <a:solidFill>
                  <a:srgbClr val="333333"/>
                </a:solidFill>
                <a:effectLst/>
                <a:latin typeface="inherit"/>
              </a:rPr>
              <a:t>)</a:t>
            </a:r>
            <a:endParaRPr lang="en-IN" sz="5600" b="0" i="0" dirty="0">
              <a:solidFill>
                <a:srgbClr val="000000"/>
              </a:solidFill>
              <a:effectLst/>
              <a:latin typeface="Monaco"/>
            </a:endParaRPr>
          </a:p>
          <a:p>
            <a:pPr algn="l"/>
            <a:r>
              <a:rPr lang="en-IN" sz="5600" b="0" i="0" dirty="0" err="1">
                <a:solidFill>
                  <a:srgbClr val="222222"/>
                </a:solidFill>
                <a:effectLst/>
                <a:latin typeface="inherit"/>
              </a:rPr>
              <a:t>led_verte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0</a:t>
            </a:r>
            <a:r>
              <a:rPr lang="en-IN" sz="5600" b="0" i="0" dirty="0">
                <a:solidFill>
                  <a:srgbClr val="333333"/>
                </a:solidFill>
                <a:effectLst/>
                <a:latin typeface="inherit"/>
              </a:rPr>
              <a:t>)</a:t>
            </a:r>
            <a:endParaRPr lang="en-IN" sz="5600" b="0" i="0" dirty="0">
              <a:solidFill>
                <a:srgbClr val="000000"/>
              </a:solidFill>
              <a:effectLst/>
              <a:latin typeface="Monaco"/>
            </a:endParaRPr>
          </a:p>
          <a:p>
            <a:pPr algn="l"/>
            <a:r>
              <a:rPr lang="en-IN" sz="5600" b="0" i="0" dirty="0" err="1">
                <a:solidFill>
                  <a:srgbClr val="222222"/>
                </a:solidFill>
                <a:effectLst/>
                <a:latin typeface="inherit"/>
              </a:rPr>
              <a:t>time</a:t>
            </a:r>
            <a:r>
              <a:rPr lang="en-IN" sz="5600" b="0" i="0" dirty="0" err="1">
                <a:solidFill>
                  <a:srgbClr val="333333"/>
                </a:solidFill>
                <a:effectLst/>
                <a:latin typeface="inherit"/>
              </a:rPr>
              <a:t>.</a:t>
            </a:r>
            <a:r>
              <a:rPr lang="en-IN" sz="5600" b="0" i="0" dirty="0" err="1">
                <a:solidFill>
                  <a:srgbClr val="CC6600"/>
                </a:solidFill>
                <a:effectLst/>
                <a:latin typeface="inherit"/>
              </a:rPr>
              <a:t>sleep</a:t>
            </a:r>
            <a:r>
              <a:rPr lang="en-IN" sz="5600" b="0" i="0" dirty="0">
                <a:solidFill>
                  <a:srgbClr val="333333"/>
                </a:solidFill>
                <a:effectLst/>
                <a:latin typeface="inherit"/>
              </a:rPr>
              <a:t>(</a:t>
            </a:r>
            <a:r>
              <a:rPr lang="en-IN" sz="5600" b="0" i="0" dirty="0">
                <a:solidFill>
                  <a:srgbClr val="222222"/>
                </a:solidFill>
                <a:effectLst/>
                <a:latin typeface="inherit"/>
              </a:rPr>
              <a:t>1</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 wait 1s</a:t>
            </a:r>
            <a:endParaRPr lang="en-IN" sz="5600" b="0" i="0" dirty="0">
              <a:solidFill>
                <a:srgbClr val="000000"/>
              </a:solidFill>
              <a:effectLst/>
              <a:latin typeface="Monaco"/>
            </a:endParaRPr>
          </a:p>
          <a:p>
            <a:pPr algn="l"/>
            <a:r>
              <a:rPr lang="en-IN" sz="5600" b="0" i="0" dirty="0" err="1">
                <a:solidFill>
                  <a:srgbClr val="222222"/>
                </a:solidFill>
                <a:effectLst/>
                <a:latin typeface="inherit"/>
              </a:rPr>
              <a:t>led_jaune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0</a:t>
            </a:r>
            <a:r>
              <a:rPr lang="en-IN" sz="5600" b="0" i="0" dirty="0">
                <a:solidFill>
                  <a:srgbClr val="333333"/>
                </a:solidFill>
                <a:effectLst/>
                <a:latin typeface="inherit"/>
              </a:rPr>
              <a:t>)</a:t>
            </a:r>
            <a:r>
              <a:rPr lang="en-IN" sz="5600" b="0" i="0" dirty="0">
                <a:solidFill>
                  <a:srgbClr val="000000"/>
                </a:solidFill>
                <a:effectLst/>
                <a:latin typeface="Monaco"/>
              </a:rPr>
              <a:t> </a:t>
            </a:r>
          </a:p>
          <a:p>
            <a:pPr algn="l"/>
            <a:r>
              <a:rPr lang="en-IN" sz="5600" b="0" i="0" dirty="0" err="1">
                <a:solidFill>
                  <a:srgbClr val="222222"/>
                </a:solidFill>
                <a:effectLst/>
                <a:latin typeface="inherit"/>
              </a:rPr>
              <a:t>led_rouge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1</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#Turn on red LED</a:t>
            </a:r>
            <a:endParaRPr lang="en-IN" sz="5600" b="0" i="0" dirty="0">
              <a:solidFill>
                <a:srgbClr val="000000"/>
              </a:solidFill>
              <a:effectLst/>
              <a:latin typeface="Monaco"/>
            </a:endParaRPr>
          </a:p>
          <a:p>
            <a:pPr algn="l"/>
            <a:r>
              <a:rPr lang="en-IN" sz="5600" b="0" i="0" dirty="0" err="1">
                <a:solidFill>
                  <a:srgbClr val="222222"/>
                </a:solidFill>
                <a:effectLst/>
                <a:latin typeface="inherit"/>
              </a:rPr>
              <a:t>led_verte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0</a:t>
            </a:r>
            <a:r>
              <a:rPr lang="en-IN" sz="5600" b="0" i="0" dirty="0">
                <a:solidFill>
                  <a:srgbClr val="333333"/>
                </a:solidFill>
                <a:effectLst/>
                <a:latin typeface="inherit"/>
              </a:rPr>
              <a:t>)</a:t>
            </a:r>
            <a:r>
              <a:rPr lang="en-IN" sz="5600" b="0" i="0" dirty="0">
                <a:solidFill>
                  <a:srgbClr val="000000"/>
                </a:solidFill>
                <a:effectLst/>
                <a:latin typeface="Monaco"/>
              </a:rPr>
              <a:t> </a:t>
            </a:r>
          </a:p>
          <a:p>
            <a:pPr algn="l"/>
            <a:r>
              <a:rPr lang="en-IN" sz="5600" b="0" i="0" dirty="0" err="1">
                <a:solidFill>
                  <a:srgbClr val="222222"/>
                </a:solidFill>
                <a:effectLst/>
                <a:latin typeface="inherit"/>
              </a:rPr>
              <a:t>time</a:t>
            </a:r>
            <a:r>
              <a:rPr lang="en-IN" sz="5600" b="0" i="0" dirty="0" err="1">
                <a:solidFill>
                  <a:srgbClr val="333333"/>
                </a:solidFill>
                <a:effectLst/>
                <a:latin typeface="inherit"/>
              </a:rPr>
              <a:t>.</a:t>
            </a:r>
            <a:r>
              <a:rPr lang="en-IN" sz="5600" b="0" i="0" dirty="0" err="1">
                <a:solidFill>
                  <a:srgbClr val="CC6600"/>
                </a:solidFill>
                <a:effectLst/>
                <a:latin typeface="inherit"/>
              </a:rPr>
              <a:t>sleep</a:t>
            </a:r>
            <a:r>
              <a:rPr lang="en-IN" sz="5600" b="0" i="0" dirty="0">
                <a:solidFill>
                  <a:srgbClr val="333333"/>
                </a:solidFill>
                <a:effectLst/>
                <a:latin typeface="inherit"/>
              </a:rPr>
              <a:t>(</a:t>
            </a:r>
            <a:r>
              <a:rPr lang="en-IN" sz="5600" b="0" i="0" dirty="0">
                <a:solidFill>
                  <a:srgbClr val="222222"/>
                </a:solidFill>
                <a:effectLst/>
                <a:latin typeface="inherit"/>
              </a:rPr>
              <a:t>3</a:t>
            </a:r>
            <a:r>
              <a:rPr lang="en-IN" sz="5600" b="0" i="0" dirty="0">
                <a:solidFill>
                  <a:srgbClr val="333333"/>
                </a:solidFill>
                <a:effectLst/>
                <a:latin typeface="inherit"/>
              </a:rPr>
              <a:t>)</a:t>
            </a:r>
            <a:endParaRPr lang="en-IN" sz="5600" b="0" i="0" dirty="0">
              <a:solidFill>
                <a:srgbClr val="000000"/>
              </a:solidFill>
              <a:effectLst/>
              <a:latin typeface="Monaco"/>
            </a:endParaRPr>
          </a:p>
          <a:p>
            <a:pPr algn="l"/>
            <a:r>
              <a:rPr lang="en-IN" sz="5600" b="0" i="0" dirty="0" err="1">
                <a:solidFill>
                  <a:srgbClr val="222222"/>
                </a:solidFill>
                <a:effectLst/>
                <a:latin typeface="inherit"/>
              </a:rPr>
              <a:t>led_jaune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0</a:t>
            </a:r>
            <a:r>
              <a:rPr lang="en-IN" sz="5600" b="0" i="0" dirty="0">
                <a:solidFill>
                  <a:srgbClr val="333333"/>
                </a:solidFill>
                <a:effectLst/>
                <a:latin typeface="inherit"/>
              </a:rPr>
              <a:t>)</a:t>
            </a:r>
            <a:r>
              <a:rPr lang="en-IN" sz="5600" b="0" i="0" dirty="0">
                <a:solidFill>
                  <a:srgbClr val="000000"/>
                </a:solidFill>
                <a:effectLst/>
                <a:latin typeface="Monaco"/>
              </a:rPr>
              <a:t> </a:t>
            </a:r>
          </a:p>
          <a:p>
            <a:pPr algn="l"/>
            <a:r>
              <a:rPr lang="en-IN" sz="5600" b="0" i="0" dirty="0" err="1">
                <a:solidFill>
                  <a:srgbClr val="222222"/>
                </a:solidFill>
                <a:effectLst/>
                <a:latin typeface="inherit"/>
              </a:rPr>
              <a:t>led_rouge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0</a:t>
            </a:r>
            <a:r>
              <a:rPr lang="en-IN" sz="5600" b="0" i="0" dirty="0">
                <a:solidFill>
                  <a:srgbClr val="333333"/>
                </a:solidFill>
                <a:effectLst/>
                <a:latin typeface="inherit"/>
              </a:rPr>
              <a:t>)</a:t>
            </a:r>
            <a:endParaRPr lang="en-IN" sz="5600" b="0" i="0" dirty="0">
              <a:solidFill>
                <a:srgbClr val="000000"/>
              </a:solidFill>
              <a:effectLst/>
              <a:latin typeface="Monaco"/>
            </a:endParaRPr>
          </a:p>
          <a:p>
            <a:pPr algn="l"/>
            <a:r>
              <a:rPr lang="en-IN" sz="5600" b="0" i="0" dirty="0" err="1">
                <a:solidFill>
                  <a:srgbClr val="222222"/>
                </a:solidFill>
                <a:effectLst/>
                <a:latin typeface="inherit"/>
              </a:rPr>
              <a:t>led_verte</a:t>
            </a:r>
            <a:r>
              <a:rPr lang="en-IN" sz="5600" b="0" i="0" dirty="0" err="1">
                <a:solidFill>
                  <a:srgbClr val="333333"/>
                </a:solidFill>
                <a:effectLst/>
                <a:latin typeface="inherit"/>
              </a:rPr>
              <a:t>.</a:t>
            </a:r>
            <a:r>
              <a:rPr lang="en-IN" sz="5600" b="0" i="0" dirty="0" err="1">
                <a:solidFill>
                  <a:srgbClr val="CC6600"/>
                </a:solidFill>
                <a:effectLst/>
                <a:latin typeface="inherit"/>
              </a:rPr>
              <a:t>value</a:t>
            </a:r>
            <a:r>
              <a:rPr lang="en-IN" sz="5600" b="0" i="0" dirty="0">
                <a:solidFill>
                  <a:srgbClr val="333333"/>
                </a:solidFill>
                <a:effectLst/>
                <a:latin typeface="inherit"/>
              </a:rPr>
              <a:t>(</a:t>
            </a:r>
            <a:r>
              <a:rPr lang="en-IN" sz="5600" b="0" i="0" dirty="0">
                <a:solidFill>
                  <a:srgbClr val="222222"/>
                </a:solidFill>
                <a:effectLst/>
                <a:latin typeface="inherit"/>
              </a:rPr>
              <a:t>1</a:t>
            </a:r>
            <a:r>
              <a:rPr lang="en-IN" sz="5600" b="0" i="0" dirty="0">
                <a:solidFill>
                  <a:srgbClr val="333333"/>
                </a:solidFill>
                <a:effectLst/>
                <a:latin typeface="inherit"/>
              </a:rPr>
              <a:t>)</a:t>
            </a:r>
            <a:r>
              <a:rPr lang="en-IN" sz="5600" b="0" i="0" dirty="0">
                <a:solidFill>
                  <a:srgbClr val="006FE0"/>
                </a:solidFill>
                <a:effectLst/>
                <a:latin typeface="inherit"/>
              </a:rPr>
              <a:t> </a:t>
            </a:r>
            <a:r>
              <a:rPr lang="en-IN" sz="5600" b="0" i="0" dirty="0">
                <a:solidFill>
                  <a:srgbClr val="222222"/>
                </a:solidFill>
                <a:effectLst/>
                <a:latin typeface="inherit"/>
              </a:rPr>
              <a:t>#Turn on green LED</a:t>
            </a:r>
            <a:endParaRPr lang="en-IN" sz="5600" b="0" i="0" dirty="0">
              <a:solidFill>
                <a:srgbClr val="000000"/>
              </a:solidFill>
              <a:effectLst/>
              <a:latin typeface="Monaco"/>
            </a:endParaRPr>
          </a:p>
          <a:p>
            <a:pPr algn="l"/>
            <a:r>
              <a:rPr lang="en-IN" sz="5600" b="0" i="0" dirty="0" err="1">
                <a:solidFill>
                  <a:srgbClr val="222222"/>
                </a:solidFill>
                <a:effectLst/>
                <a:latin typeface="inherit"/>
              </a:rPr>
              <a:t>time</a:t>
            </a:r>
            <a:r>
              <a:rPr lang="en-IN" sz="5600" b="0" i="0" dirty="0" err="1">
                <a:solidFill>
                  <a:srgbClr val="333333"/>
                </a:solidFill>
                <a:effectLst/>
                <a:latin typeface="inherit"/>
              </a:rPr>
              <a:t>.</a:t>
            </a:r>
            <a:r>
              <a:rPr lang="en-IN" sz="5600" b="0" i="0" dirty="0" err="1">
                <a:solidFill>
                  <a:srgbClr val="CC6600"/>
                </a:solidFill>
                <a:effectLst/>
                <a:latin typeface="inherit"/>
              </a:rPr>
              <a:t>sleep</a:t>
            </a:r>
            <a:r>
              <a:rPr lang="en-IN" sz="5600" b="0" i="0" dirty="0">
                <a:solidFill>
                  <a:srgbClr val="333333"/>
                </a:solidFill>
                <a:effectLst/>
                <a:latin typeface="inherit"/>
              </a:rPr>
              <a:t>(</a:t>
            </a:r>
            <a:r>
              <a:rPr lang="en-IN" sz="5600" b="0" i="0" dirty="0">
                <a:solidFill>
                  <a:srgbClr val="222222"/>
                </a:solidFill>
                <a:effectLst/>
                <a:latin typeface="inherit"/>
              </a:rPr>
              <a:t>3</a:t>
            </a:r>
            <a:r>
              <a:rPr lang="en-IN" sz="5600" b="0" i="0" dirty="0">
                <a:solidFill>
                  <a:srgbClr val="333333"/>
                </a:solidFill>
                <a:effectLst/>
                <a:latin typeface="inherit"/>
              </a:rPr>
              <a:t>)</a:t>
            </a:r>
            <a:endParaRPr lang="en-IN" sz="5600" b="0" i="0" dirty="0">
              <a:solidFill>
                <a:srgbClr val="000000"/>
              </a:solidFill>
              <a:effectLst/>
              <a:latin typeface="Monaco"/>
            </a:endParaRPr>
          </a:p>
          <a:p>
            <a:endParaRPr lang="en-IN" dirty="0"/>
          </a:p>
        </p:txBody>
      </p:sp>
    </p:spTree>
    <p:extLst>
      <p:ext uri="{BB962C8B-B14F-4D97-AF65-F5344CB8AC3E}">
        <p14:creationId xmlns:p14="http://schemas.microsoft.com/office/powerpoint/2010/main" val="112705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CD23-0BF4-1025-22D1-6A6ED2893804}"/>
              </a:ext>
            </a:extLst>
          </p:cNvPr>
          <p:cNvSpPr>
            <a:spLocks noGrp="1"/>
          </p:cNvSpPr>
          <p:nvPr>
            <p:ph type="title"/>
          </p:nvPr>
        </p:nvSpPr>
        <p:spPr/>
        <p:txBody>
          <a:bodyPr/>
          <a:lstStyle/>
          <a:p>
            <a:endParaRPr lang="en-IN" dirty="0"/>
          </a:p>
        </p:txBody>
      </p:sp>
      <p:pic>
        <p:nvPicPr>
          <p:cNvPr id="1026" name="Picture 2" descr="Traffic Light Controller with Raspberry Pi Pico &amp; MicroPython">
            <a:extLst>
              <a:ext uri="{FF2B5EF4-FFF2-40B4-BE49-F238E27FC236}">
                <a16:creationId xmlns:a16="http://schemas.microsoft.com/office/drawing/2014/main" id="{0605F857-3489-DE32-032B-43C10C4979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1829" y="2119086"/>
            <a:ext cx="6270171" cy="41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3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A4A0-D4A3-FD08-1A11-B755E7F5D65B}"/>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B3B20C4C-FC07-4129-5E39-2F307B5B4DBE}"/>
              </a:ext>
            </a:extLst>
          </p:cNvPr>
          <p:cNvSpPr>
            <a:spLocks noGrp="1"/>
          </p:cNvSpPr>
          <p:nvPr>
            <p:ph idx="1"/>
          </p:nvPr>
        </p:nvSpPr>
        <p:spPr/>
        <p:txBody>
          <a:bodyPr>
            <a:normAutofit fontScale="92500"/>
          </a:bodyPr>
          <a:lstStyle/>
          <a:p>
            <a:pPr marL="0" indent="0" algn="l">
              <a:buNone/>
            </a:pPr>
            <a:r>
              <a:rPr lang="en-US" b="0" i="0" dirty="0">
                <a:solidFill>
                  <a:srgbClr val="000000"/>
                </a:solidFill>
                <a:effectLst/>
                <a:latin typeface="ff2"/>
              </a:rPr>
              <a:t> </a:t>
            </a:r>
          </a:p>
          <a:p>
            <a:pPr algn="l"/>
            <a:r>
              <a:rPr lang="en-US" b="0" i="0" dirty="0">
                <a:solidFill>
                  <a:srgbClr val="000000"/>
                </a:solidFill>
                <a:effectLst/>
                <a:latin typeface="ff1"/>
              </a:rPr>
              <a:t>We designed a smart traffic control system using ESP32 to solve the problem of congestion at the intersection of the Dor al </a:t>
            </a:r>
            <a:r>
              <a:rPr lang="en-US" b="0" i="0" dirty="0" err="1">
                <a:solidFill>
                  <a:srgbClr val="000000"/>
                </a:solidFill>
                <a:effectLst/>
                <a:latin typeface="ff1"/>
              </a:rPr>
              <a:t>Moalemen</a:t>
            </a:r>
            <a:r>
              <a:rPr lang="en-US" b="0" i="0" dirty="0">
                <a:solidFill>
                  <a:srgbClr val="000000"/>
                </a:solidFill>
                <a:effectLst/>
                <a:latin typeface="ff1"/>
              </a:rPr>
              <a:t> region, working to prevent traffic jam and reduce time, Using Arduino mega, ultrasonic sensor, and a camera esp32, the suggested technique analyses and manages everyday traffic at a three-line intersection. Humidity and temperature variations do not affect the system's accuracy. </a:t>
            </a:r>
          </a:p>
          <a:p>
            <a:pPr algn="l"/>
            <a:r>
              <a:rPr lang="en-US" b="0" i="0" dirty="0">
                <a:solidFill>
                  <a:srgbClr val="000000"/>
                </a:solidFill>
                <a:effectLst/>
                <a:latin typeface="ff1"/>
              </a:rPr>
              <a:t>Furthermore, the suggested system achieves three-line intersection sync and implements a balance between the number of vehicles on each side and the green light. In the case of traffic violation, the camera will capture the car number and send it to the database by using telegram.</a:t>
            </a:r>
            <a:r>
              <a:rPr lang="en-US" b="0" i="0" dirty="0">
                <a:solidFill>
                  <a:srgbClr val="000000"/>
                </a:solidFill>
                <a:effectLst/>
                <a:latin typeface="ff2"/>
              </a:rPr>
              <a:t> </a:t>
            </a:r>
            <a:endParaRPr lang="en-US" b="0" i="0" dirty="0">
              <a:solidFill>
                <a:srgbClr val="000000"/>
              </a:solidFill>
              <a:effectLst/>
              <a:latin typeface="ff1"/>
            </a:endParaRPr>
          </a:p>
          <a:p>
            <a:endParaRPr lang="en-IN" dirty="0"/>
          </a:p>
        </p:txBody>
      </p:sp>
    </p:spTree>
    <p:extLst>
      <p:ext uri="{BB962C8B-B14F-4D97-AF65-F5344CB8AC3E}">
        <p14:creationId xmlns:p14="http://schemas.microsoft.com/office/powerpoint/2010/main" val="67591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0CDE-FEC6-F2CF-0218-2419B6B8B9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48E2DB3-2830-5E6B-20BE-9D9013986EF7}"/>
              </a:ext>
            </a:extLst>
          </p:cNvPr>
          <p:cNvSpPr>
            <a:spLocks noGrp="1"/>
          </p:cNvSpPr>
          <p:nvPr>
            <p:ph idx="1"/>
          </p:nvPr>
        </p:nvSpPr>
        <p:spPr/>
        <p:txBody>
          <a:bodyPr>
            <a:normAutofit lnSpcReduction="10000"/>
          </a:bodyPr>
          <a:lstStyle/>
          <a:p>
            <a:pPr marL="0" indent="0" algn="just" fontAlgn="base">
              <a:buNone/>
            </a:pPr>
            <a:r>
              <a:rPr lang="en-US" b="0" i="0" dirty="0">
                <a:solidFill>
                  <a:srgbClr val="474747"/>
                </a:solidFill>
                <a:effectLst/>
                <a:latin typeface="Times New Roman" panose="02020603050405020304" pitchFamily="18" charset="0"/>
              </a:rPr>
              <a:t>   First of all, we will create a web server using ESP32. After accessing the web server, the person will see three options. Basically, they will be the three lights of the system. To that, we will also keep updating the status of all the lights so that the person need not stay near the lights to observe them. Moreover, the changes could also be seen in the Serial monitor of Arduino.</a:t>
            </a:r>
          </a:p>
          <a:p>
            <a:pPr algn="just" fontAlgn="base"/>
            <a:r>
              <a:rPr lang="en-US" b="0" i="0" dirty="0">
                <a:solidFill>
                  <a:srgbClr val="474747"/>
                </a:solidFill>
                <a:effectLst/>
                <a:latin typeface="Times New Roman" panose="02020603050405020304" pitchFamily="18" charset="0"/>
              </a:rPr>
              <a:t>In this project, I will be using a single RGB LED to show three colors for the same. For that, we need three GPIO pins of the </a:t>
            </a:r>
            <a:r>
              <a:rPr lang="en-US" b="0" i="0" dirty="0" err="1">
                <a:solidFill>
                  <a:srgbClr val="474747"/>
                </a:solidFill>
                <a:effectLst/>
                <a:latin typeface="Times New Roman" panose="02020603050405020304" pitchFamily="18" charset="0"/>
              </a:rPr>
              <a:t>NodeMCU</a:t>
            </a:r>
            <a:r>
              <a:rPr lang="en-US" b="0" i="0" dirty="0">
                <a:solidFill>
                  <a:srgbClr val="474747"/>
                </a:solidFill>
                <a:effectLst/>
                <a:latin typeface="Times New Roman" panose="02020603050405020304" pitchFamily="18" charset="0"/>
              </a:rPr>
              <a:t>. Since the LED which I am using is Common Anode, so for that only I have made the circuit. Change the common pin to GND and do the other necessary changes if you have Common Cathode type LED.</a:t>
            </a:r>
          </a:p>
          <a:p>
            <a:endParaRPr lang="en-IN" dirty="0"/>
          </a:p>
        </p:txBody>
      </p:sp>
    </p:spTree>
    <p:extLst>
      <p:ext uri="{BB962C8B-B14F-4D97-AF65-F5344CB8AC3E}">
        <p14:creationId xmlns:p14="http://schemas.microsoft.com/office/powerpoint/2010/main" val="7217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E37A-14CD-9609-D549-60BCE418CD14}"/>
              </a:ext>
            </a:extLst>
          </p:cNvPr>
          <p:cNvSpPr>
            <a:spLocks noGrp="1"/>
          </p:cNvSpPr>
          <p:nvPr>
            <p:ph type="title"/>
          </p:nvPr>
        </p:nvSpPr>
        <p:spPr/>
        <p:txBody>
          <a:bodyPr/>
          <a:lstStyle/>
          <a:p>
            <a:r>
              <a:rPr lang="en-US" dirty="0"/>
              <a:t>ESP32 MICROCONTROLLER</a:t>
            </a:r>
            <a:endParaRPr lang="en-IN" dirty="0"/>
          </a:p>
        </p:txBody>
      </p:sp>
      <p:pic>
        <p:nvPicPr>
          <p:cNvPr id="7170" name="Picture 2">
            <a:extLst>
              <a:ext uri="{FF2B5EF4-FFF2-40B4-BE49-F238E27FC236}">
                <a16:creationId xmlns:a16="http://schemas.microsoft.com/office/drawing/2014/main" id="{9F3AD5BF-3FAF-BE2D-ADAD-EEACB372A8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4712" y="1991519"/>
            <a:ext cx="536257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76A6-34D6-D41D-DAD7-510E3A4A607F}"/>
              </a:ext>
            </a:extLst>
          </p:cNvPr>
          <p:cNvSpPr>
            <a:spLocks noGrp="1"/>
          </p:cNvSpPr>
          <p:nvPr>
            <p:ph type="title"/>
          </p:nvPr>
        </p:nvSpPr>
        <p:spPr/>
        <p:txBody>
          <a:bodyPr/>
          <a:lstStyle/>
          <a:p>
            <a:r>
              <a:rPr lang="en-US" dirty="0"/>
              <a:t>COMPONENTS REQUIRED:</a:t>
            </a:r>
            <a:br>
              <a:rPr lang="en-US" dirty="0"/>
            </a:br>
            <a:r>
              <a:rPr lang="en-US" dirty="0"/>
              <a:t>ESP32</a:t>
            </a:r>
            <a:endParaRPr lang="en-IN" dirty="0"/>
          </a:p>
        </p:txBody>
      </p:sp>
      <p:sp>
        <p:nvSpPr>
          <p:cNvPr id="3" name="Content Placeholder 2">
            <a:extLst>
              <a:ext uri="{FF2B5EF4-FFF2-40B4-BE49-F238E27FC236}">
                <a16:creationId xmlns:a16="http://schemas.microsoft.com/office/drawing/2014/main" id="{148AE8BA-A056-81AF-E8EB-8F6C2A72959E}"/>
              </a:ext>
            </a:extLst>
          </p:cNvPr>
          <p:cNvSpPr>
            <a:spLocks noGrp="1"/>
          </p:cNvSpPr>
          <p:nvPr>
            <p:ph idx="1"/>
          </p:nvPr>
        </p:nvSpPr>
        <p:spPr/>
        <p:txBody>
          <a:bodyPr/>
          <a:lstStyle/>
          <a:p>
            <a:r>
              <a:rPr lang="en-US" b="0" i="0" dirty="0">
                <a:solidFill>
                  <a:srgbClr val="5E5E5E"/>
                </a:solidFill>
                <a:effectLst/>
                <a:latin typeface="Poppins" panose="020B0502040204020203" pitchFamily="2" charset="0"/>
              </a:rPr>
              <a:t>The </a:t>
            </a:r>
            <a:r>
              <a:rPr lang="en-US" b="1" i="0" dirty="0">
                <a:solidFill>
                  <a:srgbClr val="5E5E5E"/>
                </a:solidFill>
                <a:effectLst/>
                <a:latin typeface="Poppins" panose="020B0502040204020203" pitchFamily="2" charset="0"/>
              </a:rPr>
              <a:t>ESP32</a:t>
            </a:r>
            <a:r>
              <a:rPr lang="en-US" b="0" i="0" dirty="0">
                <a:solidFill>
                  <a:srgbClr val="5E5E5E"/>
                </a:solidFill>
                <a:effectLst/>
                <a:latin typeface="Poppins" panose="020B0502040204020203" pitchFamily="2" charset="0"/>
              </a:rPr>
              <a:t> is a low-cost, low-power microcontroller with built-in Wi-Fi and Bluetooth capabilities. It is a popular choice for IoT projects and is commonly used for a variety of applications such as home automation, wireless control, and sensor data logging. The </a:t>
            </a:r>
            <a:r>
              <a:rPr lang="en-US" b="1" i="0" dirty="0">
                <a:solidFill>
                  <a:srgbClr val="5E5E5E"/>
                </a:solidFill>
                <a:effectLst/>
                <a:latin typeface="Poppins" panose="020B0502040204020203" pitchFamily="2" charset="0"/>
              </a:rPr>
              <a:t>ESP32</a:t>
            </a:r>
            <a:r>
              <a:rPr lang="en-US" b="0" i="0" dirty="0">
                <a:solidFill>
                  <a:srgbClr val="5E5E5E"/>
                </a:solidFill>
                <a:effectLst/>
                <a:latin typeface="Poppins" panose="020B0502040204020203" pitchFamily="2" charset="0"/>
              </a:rPr>
              <a:t> features a dual-core processor, a rich set of peripherals, and support for a wide range of protocols. It can be programmed using the Arduino IDE and various other programming languages such as C, C++, and </a:t>
            </a:r>
            <a:r>
              <a:rPr lang="en-US" b="0" i="0" dirty="0" err="1">
                <a:solidFill>
                  <a:srgbClr val="5E5E5E"/>
                </a:solidFill>
                <a:effectLst/>
                <a:latin typeface="Poppins" panose="020B0502040204020203" pitchFamily="2" charset="0"/>
              </a:rPr>
              <a:t>MicroPython</a:t>
            </a:r>
            <a:endParaRPr lang="en-IN" dirty="0"/>
          </a:p>
        </p:txBody>
      </p:sp>
    </p:spTree>
    <p:extLst>
      <p:ext uri="{BB962C8B-B14F-4D97-AF65-F5344CB8AC3E}">
        <p14:creationId xmlns:p14="http://schemas.microsoft.com/office/powerpoint/2010/main" val="18777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D1C4-9BF8-AF73-7313-5FB5CBD627A8}"/>
              </a:ext>
            </a:extLst>
          </p:cNvPr>
          <p:cNvSpPr>
            <a:spLocks noGrp="1"/>
          </p:cNvSpPr>
          <p:nvPr>
            <p:ph type="title"/>
          </p:nvPr>
        </p:nvSpPr>
        <p:spPr>
          <a:xfrm>
            <a:off x="595086" y="350611"/>
            <a:ext cx="10758713" cy="1325563"/>
          </a:xfrm>
        </p:spPr>
        <p:txBody>
          <a:bodyPr/>
          <a:lstStyle/>
          <a:p>
            <a:r>
              <a:rPr lang="en-US" b="1" dirty="0"/>
              <a:t>LED:</a:t>
            </a:r>
            <a:endParaRPr lang="en-IN" b="1" dirty="0"/>
          </a:p>
        </p:txBody>
      </p:sp>
      <p:sp>
        <p:nvSpPr>
          <p:cNvPr id="4" name="Content Placeholder 3">
            <a:extLst>
              <a:ext uri="{FF2B5EF4-FFF2-40B4-BE49-F238E27FC236}">
                <a16:creationId xmlns:a16="http://schemas.microsoft.com/office/drawing/2014/main" id="{707454EB-07C6-3E62-8BF1-C79C4CE48A0F}"/>
              </a:ext>
            </a:extLst>
          </p:cNvPr>
          <p:cNvSpPr>
            <a:spLocks noGrp="1"/>
          </p:cNvSpPr>
          <p:nvPr>
            <p:ph idx="1"/>
          </p:nvPr>
        </p:nvSpPr>
        <p:spPr/>
        <p:txBody>
          <a:bodyPr/>
          <a:lstStyle/>
          <a:p>
            <a:pPr algn="l"/>
            <a:r>
              <a:rPr lang="en-US" b="0" i="0" dirty="0">
                <a:solidFill>
                  <a:srgbClr val="5E5E5E"/>
                </a:solidFill>
                <a:effectLst/>
                <a:latin typeface="Poppins" panose="00000500000000000000" pitchFamily="2" charset="0"/>
              </a:rPr>
              <a:t>An </a:t>
            </a:r>
            <a:r>
              <a:rPr lang="en-US" b="1" i="0" dirty="0">
                <a:solidFill>
                  <a:srgbClr val="5E5E5E"/>
                </a:solidFill>
                <a:effectLst/>
                <a:latin typeface="Poppins" panose="00000500000000000000" pitchFamily="2" charset="0"/>
              </a:rPr>
              <a:t>LED</a:t>
            </a:r>
            <a:r>
              <a:rPr lang="en-US" b="0" i="0" dirty="0">
                <a:solidFill>
                  <a:srgbClr val="5E5E5E"/>
                </a:solidFill>
                <a:effectLst/>
                <a:latin typeface="Poppins" panose="00000500000000000000" pitchFamily="2" charset="0"/>
              </a:rPr>
              <a:t> (Light Emitting Diode) is a semiconductor device that emits light when an electric current is passed through it. </a:t>
            </a:r>
            <a:r>
              <a:rPr lang="en-US" b="1" i="0" dirty="0">
                <a:solidFill>
                  <a:srgbClr val="5E5E5E"/>
                </a:solidFill>
                <a:effectLst/>
                <a:latin typeface="Poppins" panose="00000500000000000000" pitchFamily="2" charset="0"/>
              </a:rPr>
              <a:t>LEDs</a:t>
            </a:r>
            <a:r>
              <a:rPr lang="en-US" b="0" i="0" dirty="0">
                <a:solidFill>
                  <a:srgbClr val="5E5E5E"/>
                </a:solidFill>
                <a:effectLst/>
                <a:latin typeface="Poppins" panose="00000500000000000000" pitchFamily="2" charset="0"/>
              </a:rPr>
              <a:t> are widely used in a variety of applications because they are energy-efficient, have a long lifespan, and are available in a wide range of colors.</a:t>
            </a:r>
          </a:p>
          <a:p>
            <a:pPr algn="l"/>
            <a:r>
              <a:rPr lang="en-US" b="1" i="0" dirty="0">
                <a:solidFill>
                  <a:srgbClr val="5E5E5E"/>
                </a:solidFill>
                <a:effectLst/>
                <a:latin typeface="Poppins" panose="00000500000000000000" pitchFamily="2" charset="0"/>
              </a:rPr>
              <a:t>LEDs</a:t>
            </a:r>
            <a:r>
              <a:rPr lang="en-US" b="0" i="0" dirty="0">
                <a:solidFill>
                  <a:srgbClr val="5E5E5E"/>
                </a:solidFill>
                <a:effectLst/>
                <a:latin typeface="Poppins" panose="00000500000000000000" pitchFamily="2" charset="0"/>
              </a:rPr>
              <a:t> can be found in many electronic devices such as televisions, smartphones, computers, and traffic lights. They are also used in automotive lighting, general illumination, and as indicator lights</a:t>
            </a:r>
          </a:p>
          <a:p>
            <a:endParaRPr lang="en-IN" dirty="0"/>
          </a:p>
        </p:txBody>
      </p:sp>
      <p:pic>
        <p:nvPicPr>
          <p:cNvPr id="2052" name="Picture 4">
            <a:extLst>
              <a:ext uri="{FF2B5EF4-FFF2-40B4-BE49-F238E27FC236}">
                <a16:creationId xmlns:a16="http://schemas.microsoft.com/office/drawing/2014/main" id="{02618969-3CE9-FC1F-DAFF-E49797655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5134" y="461963"/>
            <a:ext cx="1562100"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6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B937-A61F-6651-F3BA-86DE03A0AC82}"/>
              </a:ext>
            </a:extLst>
          </p:cNvPr>
          <p:cNvSpPr>
            <a:spLocks noGrp="1"/>
          </p:cNvSpPr>
          <p:nvPr>
            <p:ph type="title"/>
          </p:nvPr>
        </p:nvSpPr>
        <p:spPr/>
        <p:txBody>
          <a:bodyPr/>
          <a:lstStyle/>
          <a:p>
            <a:r>
              <a:rPr lang="en-US" b="1" dirty="0"/>
              <a:t>RESISTORS:</a:t>
            </a:r>
            <a:endParaRPr lang="en-IN" b="1" dirty="0"/>
          </a:p>
        </p:txBody>
      </p:sp>
      <p:sp>
        <p:nvSpPr>
          <p:cNvPr id="3" name="Content Placeholder 2">
            <a:extLst>
              <a:ext uri="{FF2B5EF4-FFF2-40B4-BE49-F238E27FC236}">
                <a16:creationId xmlns:a16="http://schemas.microsoft.com/office/drawing/2014/main" id="{5E52CC3D-CAC8-44CF-A146-D9BF8F7D7CBC}"/>
              </a:ext>
            </a:extLst>
          </p:cNvPr>
          <p:cNvSpPr>
            <a:spLocks noGrp="1"/>
          </p:cNvSpPr>
          <p:nvPr>
            <p:ph idx="1"/>
          </p:nvPr>
        </p:nvSpPr>
        <p:spPr/>
        <p:txBody>
          <a:bodyPr/>
          <a:lstStyle/>
          <a:p>
            <a:pPr algn="l" rtl="0"/>
            <a:r>
              <a:rPr lang="en-US" b="0" i="0" dirty="0">
                <a:solidFill>
                  <a:srgbClr val="5E5E5E"/>
                </a:solidFill>
                <a:effectLst/>
                <a:latin typeface="Poppins" panose="00000500000000000000" pitchFamily="2" charset="0"/>
              </a:rPr>
              <a:t>A </a:t>
            </a:r>
            <a:r>
              <a:rPr lang="en-US" b="1" i="0" dirty="0">
                <a:solidFill>
                  <a:srgbClr val="5E5E5E"/>
                </a:solidFill>
                <a:effectLst/>
                <a:latin typeface="Poppins" panose="00000500000000000000" pitchFamily="2" charset="0"/>
              </a:rPr>
              <a:t>resistor</a:t>
            </a:r>
            <a:r>
              <a:rPr lang="en-US" b="0" i="0" dirty="0">
                <a:solidFill>
                  <a:srgbClr val="5E5E5E"/>
                </a:solidFill>
                <a:effectLst/>
                <a:latin typeface="Poppins" panose="00000500000000000000" pitchFamily="2" charset="0"/>
              </a:rPr>
              <a:t> is an electronic component that resists the flow of electrical current. It is used to control the amount of current flowing in a circuit and to adjust the voltage levels in a circuit. </a:t>
            </a:r>
            <a:r>
              <a:rPr lang="en-US" b="1" i="0" dirty="0">
                <a:solidFill>
                  <a:srgbClr val="5E5E5E"/>
                </a:solidFill>
                <a:effectLst/>
                <a:latin typeface="Poppins" panose="00000500000000000000" pitchFamily="2" charset="0"/>
              </a:rPr>
              <a:t>Resistors</a:t>
            </a:r>
            <a:r>
              <a:rPr lang="en-US" b="0" i="0" dirty="0">
                <a:solidFill>
                  <a:srgbClr val="5E5E5E"/>
                </a:solidFill>
                <a:effectLst/>
                <a:latin typeface="Poppins" panose="00000500000000000000" pitchFamily="2" charset="0"/>
              </a:rPr>
              <a:t> are made of a variety of materials, such as carbon, metal, and metal oxide, and come in a wide range of shapes, sizes, and types.</a:t>
            </a:r>
          </a:p>
          <a:p>
            <a:pPr algn="l" rtl="0"/>
            <a:endParaRPr lang="en-US" b="0" i="0" dirty="0">
              <a:solidFill>
                <a:srgbClr val="5E5E5E"/>
              </a:solidFill>
              <a:effectLst/>
              <a:latin typeface="Poppins" panose="00000500000000000000" pitchFamily="2" charset="0"/>
            </a:endParaRPr>
          </a:p>
          <a:p>
            <a:pPr algn="l"/>
            <a:r>
              <a:rPr lang="en-IN" b="1" i="0" dirty="0">
                <a:solidFill>
                  <a:srgbClr val="5E5E5E"/>
                </a:solidFill>
                <a:effectLst/>
                <a:latin typeface="Poppins" panose="00000500000000000000" pitchFamily="2" charset="0"/>
              </a:rPr>
              <a:t>3 resistors of 220</a:t>
            </a:r>
            <a:r>
              <a:rPr lang="el-GR" b="1" i="0" dirty="0">
                <a:solidFill>
                  <a:srgbClr val="5E5E5E"/>
                </a:solidFill>
                <a:effectLst/>
                <a:latin typeface="Poppins" panose="00000500000000000000" pitchFamily="2" charset="0"/>
              </a:rPr>
              <a:t>Ω</a:t>
            </a:r>
            <a:endParaRPr lang="el-GR" b="0" i="0" dirty="0">
              <a:solidFill>
                <a:srgbClr val="5E5E5E"/>
              </a:solidFill>
              <a:effectLst/>
              <a:latin typeface="Poppins" panose="00000500000000000000" pitchFamily="2" charset="0"/>
            </a:endParaRPr>
          </a:p>
          <a:p>
            <a:pPr marL="0" indent="0">
              <a:buNone/>
            </a:pPr>
            <a:br>
              <a:rPr lang="el-GR" dirty="0"/>
            </a:br>
            <a:endParaRPr lang="en-IN" dirty="0"/>
          </a:p>
        </p:txBody>
      </p:sp>
      <p:pic>
        <p:nvPicPr>
          <p:cNvPr id="3074" name="Picture 2">
            <a:extLst>
              <a:ext uri="{FF2B5EF4-FFF2-40B4-BE49-F238E27FC236}">
                <a16:creationId xmlns:a16="http://schemas.microsoft.com/office/drawing/2014/main" id="{C7FB485A-2F6E-9DE3-E62C-0DB6CAF77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400" y="4763069"/>
            <a:ext cx="2384000" cy="11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3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0162-260E-1E42-7237-EB7612C83384}"/>
              </a:ext>
            </a:extLst>
          </p:cNvPr>
          <p:cNvSpPr>
            <a:spLocks noGrp="1"/>
          </p:cNvSpPr>
          <p:nvPr>
            <p:ph type="title"/>
          </p:nvPr>
        </p:nvSpPr>
        <p:spPr/>
        <p:txBody>
          <a:bodyPr/>
          <a:lstStyle/>
          <a:p>
            <a:r>
              <a:rPr lang="en-US" b="1" dirty="0"/>
              <a:t>CONNECTING WIRES:</a:t>
            </a:r>
            <a:endParaRPr lang="en-IN" b="1" dirty="0"/>
          </a:p>
        </p:txBody>
      </p:sp>
      <p:sp>
        <p:nvSpPr>
          <p:cNvPr id="3" name="Content Placeholder 2">
            <a:extLst>
              <a:ext uri="{FF2B5EF4-FFF2-40B4-BE49-F238E27FC236}">
                <a16:creationId xmlns:a16="http://schemas.microsoft.com/office/drawing/2014/main" id="{81D151B0-6713-D0C1-34BC-04DB9B89684E}"/>
              </a:ext>
            </a:extLst>
          </p:cNvPr>
          <p:cNvSpPr>
            <a:spLocks noGrp="1"/>
          </p:cNvSpPr>
          <p:nvPr>
            <p:ph idx="1"/>
          </p:nvPr>
        </p:nvSpPr>
        <p:spPr/>
        <p:txBody>
          <a:bodyPr/>
          <a:lstStyle/>
          <a:p>
            <a:pPr algn="l" rtl="0"/>
            <a:r>
              <a:rPr lang="en-US" b="1" i="0" dirty="0">
                <a:solidFill>
                  <a:srgbClr val="5E5E5E"/>
                </a:solidFill>
                <a:effectLst/>
                <a:latin typeface="Poppins" panose="00000500000000000000" pitchFamily="2" charset="0"/>
              </a:rPr>
              <a:t>Connecting wires</a:t>
            </a:r>
            <a:r>
              <a:rPr lang="en-US" b="0" i="0" dirty="0">
                <a:solidFill>
                  <a:srgbClr val="5E5E5E"/>
                </a:solidFill>
                <a:effectLst/>
                <a:latin typeface="Poppins" panose="00000500000000000000" pitchFamily="2" charset="0"/>
              </a:rPr>
              <a:t> refers to the process of physically </a:t>
            </a:r>
            <a:r>
              <a:rPr lang="en-US" b="1" i="0" dirty="0">
                <a:solidFill>
                  <a:srgbClr val="5E5E5E"/>
                </a:solidFill>
                <a:effectLst/>
                <a:latin typeface="Poppins" panose="00000500000000000000" pitchFamily="2" charset="0"/>
              </a:rPr>
              <a:t>connecting wires</a:t>
            </a:r>
            <a:r>
              <a:rPr lang="en-US" b="0" i="0" dirty="0">
                <a:solidFill>
                  <a:srgbClr val="5E5E5E"/>
                </a:solidFill>
                <a:effectLst/>
                <a:latin typeface="Poppins" panose="00000500000000000000" pitchFamily="2" charset="0"/>
              </a:rPr>
              <a:t> or cables to a device or circuit in order to establish an electrical connection. This can be done by using various connectors such as plugs, sockets, or terminal blocks. The wires are typically color-coded to indicate their function, such as red for power, black for ground, and yellow for signals.</a:t>
            </a:r>
          </a:p>
          <a:p>
            <a:pPr marL="0" indent="0" algn="l" rtl="0">
              <a:buNone/>
            </a:pPr>
            <a:endParaRPr lang="en-US" b="0" i="0" dirty="0">
              <a:solidFill>
                <a:srgbClr val="5E5E5E"/>
              </a:solidFill>
              <a:effectLst/>
              <a:latin typeface="Poppins" panose="00000500000000000000" pitchFamily="2" charset="0"/>
            </a:endParaRPr>
          </a:p>
          <a:p>
            <a:endParaRPr lang="en-IN" dirty="0"/>
          </a:p>
        </p:txBody>
      </p:sp>
      <p:pic>
        <p:nvPicPr>
          <p:cNvPr id="4098" name="Picture 2">
            <a:extLst>
              <a:ext uri="{FF2B5EF4-FFF2-40B4-BE49-F238E27FC236}">
                <a16:creationId xmlns:a16="http://schemas.microsoft.com/office/drawing/2014/main" id="{2EBC2B51-C8D4-E56F-27C6-F4C609668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279" y="4677558"/>
            <a:ext cx="2143125" cy="135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25B1-61AD-07B1-5479-285E483D4AA6}"/>
              </a:ext>
            </a:extLst>
          </p:cNvPr>
          <p:cNvSpPr>
            <a:spLocks noGrp="1"/>
          </p:cNvSpPr>
          <p:nvPr>
            <p:ph type="title"/>
          </p:nvPr>
        </p:nvSpPr>
        <p:spPr/>
        <p:txBody>
          <a:bodyPr/>
          <a:lstStyle/>
          <a:p>
            <a:r>
              <a:rPr lang="en-US" b="1" dirty="0"/>
              <a:t>TEST PLATE:</a:t>
            </a:r>
            <a:endParaRPr lang="en-IN" b="1" dirty="0"/>
          </a:p>
        </p:txBody>
      </p:sp>
      <p:sp>
        <p:nvSpPr>
          <p:cNvPr id="3" name="Content Placeholder 2">
            <a:extLst>
              <a:ext uri="{FF2B5EF4-FFF2-40B4-BE49-F238E27FC236}">
                <a16:creationId xmlns:a16="http://schemas.microsoft.com/office/drawing/2014/main" id="{9580E1A8-99CD-0F19-5EF9-A066E7F49100}"/>
              </a:ext>
            </a:extLst>
          </p:cNvPr>
          <p:cNvSpPr>
            <a:spLocks noGrp="1"/>
          </p:cNvSpPr>
          <p:nvPr>
            <p:ph idx="1"/>
          </p:nvPr>
        </p:nvSpPr>
        <p:spPr>
          <a:xfrm>
            <a:off x="674427" y="1666804"/>
            <a:ext cx="10515600" cy="4351338"/>
          </a:xfrm>
        </p:spPr>
        <p:txBody>
          <a:bodyPr/>
          <a:lstStyle/>
          <a:p>
            <a:r>
              <a:rPr lang="en-US" b="0" i="0" dirty="0">
                <a:solidFill>
                  <a:srgbClr val="5E5E5E"/>
                </a:solidFill>
                <a:effectLst/>
                <a:latin typeface="Poppins" panose="00000500000000000000" pitchFamily="2" charset="0"/>
              </a:rPr>
              <a:t>A </a:t>
            </a:r>
            <a:r>
              <a:rPr lang="en-US" b="1" i="0" dirty="0">
                <a:solidFill>
                  <a:srgbClr val="5E5E5E"/>
                </a:solidFill>
                <a:effectLst/>
                <a:latin typeface="Poppins" panose="00000500000000000000" pitchFamily="2" charset="0"/>
              </a:rPr>
              <a:t>test plate</a:t>
            </a:r>
            <a:r>
              <a:rPr lang="en-US" b="0" i="0" dirty="0">
                <a:solidFill>
                  <a:srgbClr val="5E5E5E"/>
                </a:solidFill>
                <a:effectLst/>
                <a:latin typeface="Poppins" panose="00000500000000000000" pitchFamily="2" charset="0"/>
              </a:rPr>
              <a:t> is a type of circuit board that is used to test electronic components. It typically consists of a flat board made of a non-conductive material, such as plastic or fiberglass, with a number of holes or pads that are used to connect electronic components. The </a:t>
            </a:r>
            <a:r>
              <a:rPr lang="en-US" b="1" i="0" dirty="0">
                <a:solidFill>
                  <a:srgbClr val="5E5E5E"/>
                </a:solidFill>
                <a:effectLst/>
                <a:latin typeface="Poppins" panose="00000500000000000000" pitchFamily="2" charset="0"/>
              </a:rPr>
              <a:t>test plate</a:t>
            </a:r>
            <a:r>
              <a:rPr lang="en-US" b="0" i="0" dirty="0">
                <a:solidFill>
                  <a:srgbClr val="5E5E5E"/>
                </a:solidFill>
                <a:effectLst/>
                <a:latin typeface="Poppins" panose="00000500000000000000" pitchFamily="2" charset="0"/>
              </a:rPr>
              <a:t> allows you to connect electronic components and test them easily.</a:t>
            </a:r>
          </a:p>
          <a:p>
            <a:endParaRPr lang="en-IN" dirty="0"/>
          </a:p>
        </p:txBody>
      </p:sp>
      <p:pic>
        <p:nvPicPr>
          <p:cNvPr id="5122" name="Picture 2">
            <a:extLst>
              <a:ext uri="{FF2B5EF4-FFF2-40B4-BE49-F238E27FC236}">
                <a16:creationId xmlns:a16="http://schemas.microsoft.com/office/drawing/2014/main" id="{33FCEE97-5391-3BDD-E45D-D1E1020E8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50" y="4148114"/>
            <a:ext cx="26289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8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51F5-6248-A368-67FC-C98C892A35C6}"/>
              </a:ext>
            </a:extLst>
          </p:cNvPr>
          <p:cNvSpPr>
            <a:spLocks noGrp="1"/>
          </p:cNvSpPr>
          <p:nvPr>
            <p:ph type="title"/>
          </p:nvPr>
        </p:nvSpPr>
        <p:spPr/>
        <p:txBody>
          <a:bodyPr/>
          <a:lstStyle/>
          <a:p>
            <a:r>
              <a:rPr lang="en-US" b="1" dirty="0"/>
              <a:t>MOUNTING:</a:t>
            </a:r>
            <a:endParaRPr lang="en-IN" b="1" dirty="0"/>
          </a:p>
        </p:txBody>
      </p:sp>
      <p:sp>
        <p:nvSpPr>
          <p:cNvPr id="3" name="Content Placeholder 2">
            <a:extLst>
              <a:ext uri="{FF2B5EF4-FFF2-40B4-BE49-F238E27FC236}">
                <a16:creationId xmlns:a16="http://schemas.microsoft.com/office/drawing/2014/main" id="{91206D19-5098-0C75-E17E-F4EB8D36B92B}"/>
              </a:ext>
            </a:extLst>
          </p:cNvPr>
          <p:cNvSpPr>
            <a:spLocks noGrp="1"/>
          </p:cNvSpPr>
          <p:nvPr>
            <p:ph idx="1"/>
          </p:nvPr>
        </p:nvSpPr>
        <p:spPr>
          <a:xfrm>
            <a:off x="838200" y="2057293"/>
            <a:ext cx="10515600" cy="4119670"/>
          </a:xfrm>
        </p:spPr>
        <p:txBody>
          <a:bodyPr/>
          <a:lstStyle/>
          <a:p>
            <a:pPr marL="0" indent="0" algn="l" rtl="0">
              <a:buNone/>
            </a:pPr>
            <a:r>
              <a:rPr lang="en-US" b="0" i="0" dirty="0">
                <a:solidFill>
                  <a:srgbClr val="5E5E5E"/>
                </a:solidFill>
                <a:effectLst/>
                <a:latin typeface="Poppins" panose="00000500000000000000" pitchFamily="2" charset="0"/>
              </a:rPr>
              <a:t>To perform the assembly, you can connect the yellow LED resistor to pin D23, the green LED resistor to pin D22 and the red LED resistor to pin D21 of the ESP32 board.</a:t>
            </a:r>
            <a:br>
              <a:rPr lang="en-US" dirty="0"/>
            </a:br>
            <a:endParaRPr lang="en-IN" dirty="0"/>
          </a:p>
        </p:txBody>
      </p:sp>
      <p:pic>
        <p:nvPicPr>
          <p:cNvPr id="6146" name="Picture 2">
            <a:extLst>
              <a:ext uri="{FF2B5EF4-FFF2-40B4-BE49-F238E27FC236}">
                <a16:creationId xmlns:a16="http://schemas.microsoft.com/office/drawing/2014/main" id="{5CBB4B9C-53AC-900D-5DE1-D2BD9DCE4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3261814"/>
            <a:ext cx="7205023" cy="348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545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911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ff1</vt:lpstr>
      <vt:lpstr>ff2</vt:lpstr>
      <vt:lpstr>inherit</vt:lpstr>
      <vt:lpstr>Monaco</vt:lpstr>
      <vt:lpstr>Poppins</vt:lpstr>
      <vt:lpstr>Times New Roman</vt:lpstr>
      <vt:lpstr>Office Theme</vt:lpstr>
      <vt:lpstr>TRAFFIC MANAGEMENT SYSTEM PHASE-4</vt:lpstr>
      <vt:lpstr>INTRODUCTION:</vt:lpstr>
      <vt:lpstr>ESP32 MICROCONTROLLER</vt:lpstr>
      <vt:lpstr>COMPONENTS REQUIRED: ESP32</vt:lpstr>
      <vt:lpstr>LED:</vt:lpstr>
      <vt:lpstr>RESISTORS:</vt:lpstr>
      <vt:lpstr>CONNECTING WIRES:</vt:lpstr>
      <vt:lpstr>TEST PLATE:</vt:lpstr>
      <vt:lpstr>MOUNTING:</vt:lpstr>
      <vt:lpstr>   Python program for traffic prediction     management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SYSTEM PHASE-4</dc:title>
  <dc:creator>priya dharshini</dc:creator>
  <cp:lastModifiedBy>priya dharshini</cp:lastModifiedBy>
  <cp:revision>2</cp:revision>
  <dcterms:created xsi:type="dcterms:W3CDTF">2023-10-25T17:09:13Z</dcterms:created>
  <dcterms:modified xsi:type="dcterms:W3CDTF">2023-10-25T17:50:22Z</dcterms:modified>
</cp:coreProperties>
</file>