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2664" y="-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B14A1-F7A1-4D18-8B5F-36701C27416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FAAB8-A5B1-4470-9F70-30DE29D6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3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27607"/>
            <a:ext cx="4234815" cy="142748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520825" algn="ctr">
              <a:lnSpc>
                <a:spcPct val="100000"/>
              </a:lnSpc>
              <a:spcBef>
                <a:spcPts val="1370"/>
              </a:spcBef>
            </a:pPr>
            <a:r>
              <a:rPr sz="2200" b="1" dirty="0">
                <a:latin typeface="Calibri"/>
                <a:cs typeface="Calibri"/>
              </a:rPr>
              <a:t>Project</a:t>
            </a:r>
            <a:r>
              <a:rPr sz="2200" b="1" spc="-10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Title</a:t>
            </a:r>
            <a:endParaRPr sz="2200">
              <a:latin typeface="Calibri"/>
              <a:cs typeface="Calibri"/>
            </a:endParaRPr>
          </a:p>
          <a:p>
            <a:pPr marL="1522730" algn="ctr">
              <a:lnSpc>
                <a:spcPct val="100000"/>
              </a:lnSpc>
              <a:spcBef>
                <a:spcPts val="1275"/>
              </a:spcBef>
            </a:pPr>
            <a:r>
              <a:rPr sz="2200" b="1" dirty="0">
                <a:latin typeface="Calibri"/>
                <a:cs typeface="Calibri"/>
              </a:rPr>
              <a:t>Project</a:t>
            </a:r>
            <a:r>
              <a:rPr sz="2200" b="1" spc="-9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Documentation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10" dirty="0">
                <a:latin typeface="Calibri"/>
                <a:cs typeface="Calibri"/>
              </a:rPr>
              <a:t>1.Introduction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18732"/>
            <a:ext cx="5759450" cy="73882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545"/>
              </a:spcBef>
              <a:buSzPct val="85714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Project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title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:</a:t>
            </a:r>
            <a:r>
              <a:rPr lang="en-US" sz="1200" spc="-50" dirty="0">
                <a:latin typeface="Calibri"/>
                <a:cs typeface="Calibri"/>
              </a:rPr>
              <a:t> SUSTAINABLE SMART CITY ASSISTANT USING IBM GRANITE LLM</a:t>
            </a:r>
            <a:endParaRPr sz="12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80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25" dirty="0">
                <a:latin typeface="Calibri"/>
                <a:cs typeface="Calibri"/>
              </a:rPr>
              <a:t>Team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:</a:t>
            </a:r>
            <a:r>
              <a:rPr lang="en-US" sz="1200" spc="-50" dirty="0">
                <a:latin typeface="Calibri"/>
                <a:cs typeface="Calibri"/>
              </a:rPr>
              <a:t>PRIYADHARSHINI.A</a:t>
            </a:r>
            <a:endParaRPr sz="12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2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25" dirty="0">
                <a:latin typeface="Calibri"/>
                <a:cs typeface="Calibri"/>
              </a:rPr>
              <a:t>Team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:</a:t>
            </a:r>
            <a:r>
              <a:rPr lang="en-US" sz="1200" spc="-50" dirty="0">
                <a:latin typeface="Calibri"/>
                <a:cs typeface="Calibri"/>
              </a:rPr>
              <a:t>PUSHPA.A</a:t>
            </a:r>
            <a:endParaRPr sz="12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10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25" dirty="0">
                <a:latin typeface="Calibri"/>
                <a:cs typeface="Calibri"/>
              </a:rPr>
              <a:t>Team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:</a:t>
            </a:r>
            <a:r>
              <a:rPr lang="en-US" sz="1200" spc="-50" dirty="0">
                <a:latin typeface="Calibri"/>
                <a:cs typeface="Calibri"/>
              </a:rPr>
              <a:t>RANJANI.N</a:t>
            </a:r>
            <a:endParaRPr sz="12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30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25" dirty="0">
                <a:latin typeface="Calibri"/>
                <a:cs typeface="Calibri"/>
              </a:rPr>
              <a:t>Team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:</a:t>
            </a:r>
            <a:r>
              <a:rPr lang="en-US" sz="1200" spc="-50" dirty="0">
                <a:latin typeface="Calibri"/>
                <a:cs typeface="Calibri"/>
              </a:rPr>
              <a:t>PRADEEPA.A</a:t>
            </a:r>
            <a:endParaRPr sz="1200" dirty="0">
              <a:latin typeface="Calibri"/>
              <a:cs typeface="Calibri"/>
            </a:endParaRPr>
          </a:p>
          <a:p>
            <a:pPr marL="168910" indent="-160655">
              <a:lnSpc>
                <a:spcPct val="100000"/>
              </a:lnSpc>
              <a:spcBef>
                <a:spcPts val="1040"/>
              </a:spcBef>
              <a:buSzPct val="93750"/>
              <a:buAutoNum type="arabicPeriod" startAt="2"/>
              <a:tabLst>
                <a:tab pos="168910" algn="l"/>
              </a:tabLst>
            </a:pPr>
            <a:r>
              <a:rPr sz="1600" b="1" dirty="0">
                <a:latin typeface="Calibri"/>
                <a:cs typeface="Calibri"/>
              </a:rPr>
              <a:t>project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overview</a:t>
            </a:r>
            <a:endParaRPr sz="1600" dirty="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1220"/>
              </a:spcBef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Purpose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469265" marR="5080" indent="923290" algn="just">
              <a:lnSpc>
                <a:spcPct val="117900"/>
              </a:lnSpc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purpose</a:t>
            </a:r>
            <a:r>
              <a:rPr sz="1400" spc="3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3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Sustainable</a:t>
            </a:r>
            <a:r>
              <a:rPr sz="1400" spc="3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Smart</a:t>
            </a:r>
            <a:r>
              <a:rPr sz="1400" spc="3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City</a:t>
            </a:r>
            <a:r>
              <a:rPr sz="1400" spc="3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Assistant</a:t>
            </a:r>
            <a:r>
              <a:rPr sz="1400" spc="3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empower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cities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their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residents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thrive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more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eco-conscious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connected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urban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environment.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leveraging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AI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real-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data,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assistant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helps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optimize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essential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resources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like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energy, </a:t>
            </a:r>
            <a:r>
              <a:rPr sz="1400" spc="-30" dirty="0">
                <a:latin typeface="Calibri"/>
                <a:cs typeface="Calibri"/>
              </a:rPr>
              <a:t>water,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waste, </a:t>
            </a:r>
            <a:r>
              <a:rPr sz="1400" dirty="0">
                <a:latin typeface="Calibri"/>
                <a:cs typeface="Calibri"/>
              </a:rPr>
              <a:t>while</a:t>
            </a:r>
            <a:r>
              <a:rPr sz="1400" spc="17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17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guiding</a:t>
            </a:r>
            <a:r>
              <a:rPr sz="1400" spc="17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sustainable</a:t>
            </a:r>
            <a:r>
              <a:rPr sz="1400" spc="17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behaviors</a:t>
            </a:r>
            <a:r>
              <a:rPr sz="1400" spc="17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among</a:t>
            </a:r>
            <a:r>
              <a:rPr sz="1400" spc="17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citizens</a:t>
            </a:r>
            <a:r>
              <a:rPr sz="1400" spc="170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through </a:t>
            </a:r>
            <a:r>
              <a:rPr sz="1400" dirty="0">
                <a:latin typeface="Calibri"/>
                <a:cs typeface="Calibri"/>
              </a:rPr>
              <a:t>personalized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tips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services.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city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officials,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serves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decision- </a:t>
            </a:r>
            <a:r>
              <a:rPr sz="1400" dirty="0">
                <a:latin typeface="Calibri"/>
                <a:cs typeface="Calibri"/>
              </a:rPr>
              <a:t>making</a:t>
            </a:r>
            <a:r>
              <a:rPr sz="1400" spc="335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partner—</a:t>
            </a:r>
            <a:r>
              <a:rPr sz="1400" dirty="0">
                <a:latin typeface="Calibri"/>
                <a:cs typeface="Calibri"/>
              </a:rPr>
              <a:t>offering</a:t>
            </a:r>
            <a:r>
              <a:rPr sz="1400" spc="34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clear</a:t>
            </a:r>
            <a:r>
              <a:rPr sz="1400" spc="33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insights,</a:t>
            </a:r>
            <a:r>
              <a:rPr sz="1400" spc="33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forecasting</a:t>
            </a:r>
            <a:r>
              <a:rPr sz="1400" spc="34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tools,</a:t>
            </a:r>
            <a:r>
              <a:rPr sz="1400" spc="340" dirty="0">
                <a:latin typeface="Calibri"/>
                <a:cs typeface="Calibri"/>
              </a:rPr>
              <a:t> 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summarizations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11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complex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policies</a:t>
            </a:r>
            <a:r>
              <a:rPr sz="1400" spc="12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1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support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strategic</a:t>
            </a:r>
            <a:r>
              <a:rPr sz="1400" spc="120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planning. </a:t>
            </a:r>
            <a:r>
              <a:rPr sz="1400" spc="-20" dirty="0">
                <a:latin typeface="Calibri"/>
                <a:cs typeface="Calibri"/>
              </a:rPr>
              <a:t>Ultimately,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assistant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bridges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technology,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governance,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community </a:t>
            </a:r>
            <a:r>
              <a:rPr sz="1400" spc="-20" dirty="0">
                <a:latin typeface="Calibri"/>
                <a:cs typeface="Calibri"/>
              </a:rPr>
              <a:t>engagement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foster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greener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cities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efficient,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inclusive,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resilient.</a:t>
            </a:r>
            <a:endParaRPr sz="1400" dirty="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370"/>
              </a:spcBef>
              <a:buFont typeface="Symbol"/>
              <a:buChar char="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Features:</a:t>
            </a:r>
            <a:endParaRPr sz="1400" dirty="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1090"/>
              </a:spcBef>
            </a:pPr>
            <a:r>
              <a:rPr sz="1400" b="1" spc="-10" dirty="0">
                <a:latin typeface="Calibri"/>
                <a:cs typeface="Calibri"/>
              </a:rPr>
              <a:t>Conversational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Interface</a:t>
            </a:r>
            <a:endParaRPr sz="14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5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Point: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Natural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language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interaction</a:t>
            </a:r>
            <a:endParaRPr sz="1400" dirty="0">
              <a:latin typeface="Calibri"/>
              <a:cs typeface="Calibri"/>
            </a:endParaRPr>
          </a:p>
          <a:p>
            <a:pPr marL="12700" marR="200660">
              <a:lnSpc>
                <a:spcPct val="118600"/>
              </a:lnSpc>
              <a:spcBef>
                <a:spcPts val="780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Allows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citizens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officials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ask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questions,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get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updates,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receive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guidance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language</a:t>
            </a:r>
            <a:endParaRPr sz="1400" dirty="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1095"/>
              </a:spcBef>
            </a:pPr>
            <a:r>
              <a:rPr sz="1400" b="1" dirty="0">
                <a:latin typeface="Calibri"/>
                <a:cs typeface="Calibri"/>
              </a:rPr>
              <a:t>Policy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Summarization</a:t>
            </a:r>
            <a:endParaRPr sz="14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Point: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Simplified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policy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understanding</a:t>
            </a:r>
            <a:endParaRPr sz="1400" dirty="0">
              <a:latin typeface="Calibri"/>
              <a:cs typeface="Calibri"/>
            </a:endParaRPr>
          </a:p>
          <a:p>
            <a:pPr marL="12700" marR="760730" indent="39370">
              <a:lnSpc>
                <a:spcPct val="118500"/>
              </a:lnSpc>
              <a:spcBef>
                <a:spcPts val="780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Converts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lengthy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government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concise, </a:t>
            </a:r>
            <a:r>
              <a:rPr sz="1400" dirty="0">
                <a:latin typeface="Calibri"/>
                <a:cs typeface="Calibri"/>
              </a:rPr>
              <a:t>actionable</a:t>
            </a:r>
            <a:r>
              <a:rPr sz="1400" spc="100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summaries.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2BAC5-7782-4171-6CD4-A27E35D7133B}"/>
              </a:ext>
            </a:extLst>
          </p:cNvPr>
          <p:cNvSpPr txBox="1"/>
          <p:nvPr/>
        </p:nvSpPr>
        <p:spPr>
          <a:xfrm>
            <a:off x="958850" y="469900"/>
            <a:ext cx="1941557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12.Known Issues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Nothing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C24EA-E4E1-86A0-B596-E66DC870CDBF}"/>
              </a:ext>
            </a:extLst>
          </p:cNvPr>
          <p:cNvSpPr txBox="1"/>
          <p:nvPr/>
        </p:nvSpPr>
        <p:spPr>
          <a:xfrm>
            <a:off x="958850" y="14605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13.Future Enhancement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AD755-2EE0-5424-13AF-F880E647B5F7}"/>
              </a:ext>
            </a:extLst>
          </p:cNvPr>
          <p:cNvSpPr txBox="1"/>
          <p:nvPr/>
        </p:nvSpPr>
        <p:spPr>
          <a:xfrm>
            <a:off x="1005758" y="1838047"/>
            <a:ext cx="5943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Predictive Analytics</a:t>
            </a:r>
            <a:r>
              <a:rPr lang="en-US" dirty="0"/>
              <a:t>: Learn from data patterns, predict energy demand or traffic.</a:t>
            </a:r>
          </a:p>
          <a:p>
            <a:r>
              <a:rPr lang="en-US" b="1" dirty="0" err="1"/>
              <a:t>AIoT</a:t>
            </a:r>
            <a:r>
              <a:rPr lang="en-US" b="1" dirty="0"/>
              <a:t> Integration</a:t>
            </a:r>
            <a:r>
              <a:rPr lang="en-US" dirty="0"/>
              <a:t>: AI-powered IoT for smart city automation (e.g., adaptive streetlights).</a:t>
            </a:r>
          </a:p>
          <a:p>
            <a:r>
              <a:rPr lang="en-US" b="1" dirty="0"/>
              <a:t>Sustainability Dashboards</a:t>
            </a:r>
            <a:r>
              <a:rPr lang="en-US" dirty="0"/>
              <a:t>: Personalized tracking of citizens' carbon footprint and resource usage.</a:t>
            </a:r>
          </a:p>
          <a:p>
            <a:r>
              <a:rPr lang="en-US" b="1" dirty="0"/>
              <a:t>Blockchain Integration</a:t>
            </a:r>
            <a:r>
              <a:rPr lang="en-US" dirty="0"/>
              <a:t>: Decentralized data for transparency in sustainability efforts (e.g., carbon credits, renewable energy tracking).</a:t>
            </a:r>
          </a:p>
          <a:p>
            <a:r>
              <a:rPr lang="en-US" b="1" dirty="0"/>
              <a:t>Global Smart City Network</a:t>
            </a:r>
            <a:r>
              <a:rPr lang="en-US" dirty="0"/>
              <a:t>: Collaboration between cities for shared sustainability insights and best practices.</a:t>
            </a:r>
          </a:p>
          <a:p>
            <a:r>
              <a:rPr lang="en-US" b="1" dirty="0"/>
              <a:t>Ethical AI</a:t>
            </a:r>
            <a:r>
              <a:rPr lang="en-US" dirty="0"/>
              <a:t>: Bias-free decisions, equitable distribution of resources, and inclusivity in design.</a:t>
            </a:r>
          </a:p>
          <a:p>
            <a:r>
              <a:rPr lang="en-US" b="1" dirty="0"/>
              <a:t>Smart Contracts</a:t>
            </a:r>
            <a:r>
              <a:rPr lang="en-US" dirty="0"/>
              <a:t>: Incentivize sustainable behaviors (e.g., rewards for using public transport).</a:t>
            </a:r>
          </a:p>
          <a:p>
            <a:r>
              <a:rPr lang="en-US" b="1" dirty="0"/>
              <a:t>Challenges &amp; Considerations</a:t>
            </a:r>
          </a:p>
          <a:p>
            <a:r>
              <a:rPr lang="en-US" b="1" dirty="0"/>
              <a:t>Data Privacy &amp; Security</a:t>
            </a:r>
            <a:r>
              <a:rPr lang="en-US" dirty="0"/>
              <a:t>: Safeguard citizen data in an interconnected system.</a:t>
            </a:r>
          </a:p>
          <a:p>
            <a:r>
              <a:rPr lang="en-US" b="1" dirty="0"/>
              <a:t>Scalability</a:t>
            </a:r>
            <a:r>
              <a:rPr lang="en-US" dirty="0"/>
              <a:t>: Handle growing data as the city expands.</a:t>
            </a:r>
          </a:p>
          <a:p>
            <a:r>
              <a:rPr lang="en-US" b="1" dirty="0"/>
              <a:t>Public Trust</a:t>
            </a:r>
            <a:r>
              <a:rPr lang="en-US" dirty="0"/>
              <a:t>: Transparent AI decision-making and clear communication.</a:t>
            </a:r>
          </a:p>
          <a:p>
            <a:r>
              <a:rPr lang="en-US" b="1" dirty="0"/>
              <a:t>Interoperability</a:t>
            </a:r>
            <a:r>
              <a:rPr lang="en-US" dirty="0"/>
              <a:t>: Seamless integration with various city services and infrastructures.</a:t>
            </a:r>
          </a:p>
        </p:txBody>
      </p:sp>
    </p:spTree>
    <p:extLst>
      <p:ext uri="{BB962C8B-B14F-4D97-AF65-F5344CB8AC3E}">
        <p14:creationId xmlns:p14="http://schemas.microsoft.com/office/powerpoint/2010/main" val="79525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55319"/>
            <a:ext cx="5714365" cy="88442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b="1" dirty="0">
                <a:latin typeface="Calibri"/>
                <a:cs typeface="Calibri"/>
              </a:rPr>
              <a:t>Resource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Forecasting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Point: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Predictive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analytics</a:t>
            </a:r>
            <a:endParaRPr sz="1400">
              <a:latin typeface="Calibri"/>
              <a:cs typeface="Calibri"/>
            </a:endParaRPr>
          </a:p>
          <a:p>
            <a:pPr marL="12700" marR="87630">
              <a:lnSpc>
                <a:spcPts val="1989"/>
              </a:lnSpc>
              <a:spcBef>
                <a:spcPts val="105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Estimates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future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energy,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water,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waste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usage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historical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real-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975"/>
              </a:spcBef>
            </a:pPr>
            <a:r>
              <a:rPr sz="1400" b="1" spc="-10" dirty="0">
                <a:latin typeface="Calibri"/>
                <a:cs typeface="Calibri"/>
              </a:rPr>
              <a:t>Eco-</a:t>
            </a:r>
            <a:r>
              <a:rPr sz="1400" b="1" dirty="0">
                <a:latin typeface="Calibri"/>
                <a:cs typeface="Calibri"/>
              </a:rPr>
              <a:t>Tip</a:t>
            </a:r>
            <a:r>
              <a:rPr sz="1400" b="1" spc="-10" dirty="0">
                <a:latin typeface="Calibri"/>
                <a:cs typeface="Calibri"/>
              </a:rPr>
              <a:t> Generator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Point: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Personalized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sustainability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advice</a:t>
            </a:r>
            <a:endParaRPr sz="1400">
              <a:latin typeface="Calibri"/>
              <a:cs typeface="Calibri"/>
            </a:endParaRPr>
          </a:p>
          <a:p>
            <a:pPr marL="12700" marR="401955">
              <a:lnSpc>
                <a:spcPts val="1989"/>
              </a:lnSpc>
              <a:spcBef>
                <a:spcPts val="110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Recommends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daily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actions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reduce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environmental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impact </a:t>
            </a: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behavior.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400" b="1" spc="-10" dirty="0">
                <a:latin typeface="Calibri"/>
                <a:cs typeface="Calibri"/>
              </a:rPr>
              <a:t>Citizen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Feedback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Loop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Point: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Community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engagement</a:t>
            </a:r>
            <a:endParaRPr sz="1400">
              <a:latin typeface="Calibri"/>
              <a:cs typeface="Calibri"/>
            </a:endParaRPr>
          </a:p>
          <a:p>
            <a:pPr marL="12700" marR="270510">
              <a:lnSpc>
                <a:spcPts val="1989"/>
              </a:lnSpc>
              <a:spcBef>
                <a:spcPts val="110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Collects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analyzes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public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input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inform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planning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service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improvements.</a:t>
            </a:r>
            <a:endParaRPr sz="14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975"/>
              </a:spcBef>
            </a:pPr>
            <a:r>
              <a:rPr sz="1400" b="1" dirty="0">
                <a:latin typeface="Calibri"/>
                <a:cs typeface="Calibri"/>
              </a:rPr>
              <a:t>KPI</a:t>
            </a:r>
            <a:r>
              <a:rPr sz="1400" b="1" spc="-10" dirty="0">
                <a:latin typeface="Calibri"/>
                <a:cs typeface="Calibri"/>
              </a:rPr>
              <a:t> Forecasting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Point: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Strategic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planning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support</a:t>
            </a:r>
            <a:endParaRPr sz="1400">
              <a:latin typeface="Calibri"/>
              <a:cs typeface="Calibri"/>
            </a:endParaRPr>
          </a:p>
          <a:p>
            <a:pPr marL="12700" marR="557530">
              <a:lnSpc>
                <a:spcPts val="1989"/>
              </a:lnSpc>
              <a:spcBef>
                <a:spcPts val="95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Projects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key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indicators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help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officials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track progress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ahead.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400" b="1" dirty="0">
                <a:latin typeface="Calibri"/>
                <a:cs typeface="Calibri"/>
              </a:rPr>
              <a:t>Anomaly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Detection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Point: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Early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warning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</a:t>
            </a:r>
            <a:endParaRPr sz="1400">
              <a:latin typeface="Calibri"/>
              <a:cs typeface="Calibri"/>
            </a:endParaRPr>
          </a:p>
          <a:p>
            <a:pPr marL="12700" marR="553720">
              <a:lnSpc>
                <a:spcPts val="1989"/>
              </a:lnSpc>
              <a:spcBef>
                <a:spcPts val="110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Identifies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unusual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patterns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sensor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usage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flag </a:t>
            </a:r>
            <a:r>
              <a:rPr sz="1400" spc="-10" dirty="0">
                <a:latin typeface="Calibri"/>
                <a:cs typeface="Calibri"/>
              </a:rPr>
              <a:t>potential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issues.</a:t>
            </a:r>
            <a:endParaRPr sz="14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975"/>
              </a:spcBef>
            </a:pPr>
            <a:r>
              <a:rPr sz="1400" b="1" spc="-10" dirty="0">
                <a:latin typeface="Calibri"/>
                <a:cs typeface="Calibri"/>
              </a:rPr>
              <a:t>Multimodal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Input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Support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5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Point:</a:t>
            </a:r>
            <a:r>
              <a:rPr sz="1400" i="1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Flexible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handling</a:t>
            </a:r>
            <a:endParaRPr sz="1400">
              <a:latin typeface="Calibri"/>
              <a:cs typeface="Calibri"/>
            </a:endParaRPr>
          </a:p>
          <a:p>
            <a:pPr marL="12700" marR="682625">
              <a:lnSpc>
                <a:spcPts val="1989"/>
              </a:lnSpc>
              <a:spcBef>
                <a:spcPts val="105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Accepts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text,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PDFs,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CSVs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analysis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forecasting.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spc="-10" dirty="0">
                <a:latin typeface="Calibri"/>
                <a:cs typeface="Calibri"/>
              </a:rPr>
              <a:t>Streamlit </a:t>
            </a:r>
            <a:r>
              <a:rPr sz="1400" b="1" dirty="0">
                <a:latin typeface="Calibri"/>
                <a:cs typeface="Calibri"/>
              </a:rPr>
              <a:t>or</a:t>
            </a:r>
            <a:r>
              <a:rPr sz="1400" b="1" spc="-10" dirty="0">
                <a:latin typeface="Calibri"/>
                <a:cs typeface="Calibri"/>
              </a:rPr>
              <a:t> Gradio</a:t>
            </a:r>
            <a:r>
              <a:rPr sz="1400" b="1" spc="-25" dirty="0">
                <a:latin typeface="Calibri"/>
                <a:cs typeface="Calibri"/>
              </a:rPr>
              <a:t> UI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Point: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User-</a:t>
            </a:r>
            <a:r>
              <a:rPr sz="1400" dirty="0">
                <a:latin typeface="Calibri"/>
                <a:cs typeface="Calibri"/>
              </a:rPr>
              <a:t>friendly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interface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1989"/>
              </a:lnSpc>
              <a:spcBef>
                <a:spcPts val="105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Provides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intuitive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dashboard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both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citizens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officials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assistant.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3.</a:t>
            </a:r>
            <a:r>
              <a:rPr sz="1800" b="1" spc="-10" dirty="0">
                <a:latin typeface="Calibri"/>
                <a:cs typeface="Calibri"/>
              </a:rPr>
              <a:t> Architecture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400" b="1" dirty="0">
                <a:latin typeface="Calibri"/>
                <a:cs typeface="Calibri"/>
              </a:rPr>
              <a:t>Frontend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(Stream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lit):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55319"/>
            <a:ext cx="5676900" cy="8675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5415">
              <a:lnSpc>
                <a:spcPct val="1181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frontend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built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lit,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offering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web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with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pages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including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dashboards,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uploads,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interface,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feedback </a:t>
            </a:r>
            <a:r>
              <a:rPr sz="1400" dirty="0">
                <a:latin typeface="Calibri"/>
                <a:cs typeface="Calibri"/>
              </a:rPr>
              <a:t>forms,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viewers.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Navigation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handled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through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sidebar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stream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lit-</a:t>
            </a:r>
            <a:r>
              <a:rPr sz="1400" spc="-10" dirty="0">
                <a:latin typeface="Calibri"/>
                <a:cs typeface="Calibri"/>
              </a:rPr>
              <a:t>option-</a:t>
            </a:r>
            <a:r>
              <a:rPr sz="1400" dirty="0">
                <a:latin typeface="Calibri"/>
                <a:cs typeface="Calibri"/>
              </a:rPr>
              <a:t>menu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library. </a:t>
            </a:r>
            <a:r>
              <a:rPr sz="1400" dirty="0">
                <a:latin typeface="Calibri"/>
                <a:cs typeface="Calibri"/>
              </a:rPr>
              <a:t>Each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page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modularized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scalability.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b="1" dirty="0">
                <a:latin typeface="Calibri"/>
                <a:cs typeface="Calibri"/>
              </a:rPr>
              <a:t>Backend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(Fast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API):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8100"/>
              </a:lnSpc>
              <a:spcBef>
                <a:spcPts val="775"/>
              </a:spcBef>
            </a:pPr>
            <a:r>
              <a:rPr sz="1400" spc="-10" dirty="0">
                <a:latin typeface="Calibri"/>
                <a:cs typeface="Calibri"/>
              </a:rPr>
              <a:t>Fast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backend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framework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powers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endpoints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for </a:t>
            </a:r>
            <a:r>
              <a:rPr sz="1400" spc="-10" dirty="0">
                <a:latin typeface="Calibri"/>
                <a:cs typeface="Calibri"/>
              </a:rPr>
              <a:t>document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processing,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interactions,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eco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generation,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creation,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embedding.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optimized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asynchronous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easy </a:t>
            </a:r>
            <a:r>
              <a:rPr sz="1400" dirty="0">
                <a:latin typeface="Calibri"/>
                <a:cs typeface="Calibri"/>
              </a:rPr>
              <a:t>Swagger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integration.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b="1" dirty="0">
                <a:latin typeface="Calibri"/>
                <a:cs typeface="Calibri"/>
              </a:rPr>
              <a:t>LLM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Integration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(IBM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Watsonx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Granite):</a:t>
            </a:r>
            <a:endParaRPr sz="1400">
              <a:latin typeface="Calibri"/>
              <a:cs typeface="Calibri"/>
            </a:endParaRPr>
          </a:p>
          <a:p>
            <a:pPr marL="12700" marR="295910">
              <a:lnSpc>
                <a:spcPct val="118200"/>
              </a:lnSpc>
              <a:spcBef>
                <a:spcPts val="775"/>
              </a:spcBef>
            </a:pPr>
            <a:r>
              <a:rPr sz="1400" spc="-10" dirty="0">
                <a:latin typeface="Calibri"/>
                <a:cs typeface="Calibri"/>
              </a:rPr>
              <a:t>Granite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LLM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IBM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Watsonx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natural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language understanding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generation.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Prompts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carefully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designed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generate </a:t>
            </a:r>
            <a:r>
              <a:rPr sz="1400" dirty="0">
                <a:latin typeface="Calibri"/>
                <a:cs typeface="Calibri"/>
              </a:rPr>
              <a:t>summaries,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sustainability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tips,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reports.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1400" b="1" spc="-10" dirty="0">
                <a:latin typeface="Calibri"/>
                <a:cs typeface="Calibri"/>
              </a:rPr>
              <a:t>Vector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Search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(Pinecone):</a:t>
            </a:r>
            <a:endParaRPr sz="1400">
              <a:latin typeface="Calibri"/>
              <a:cs typeface="Calibri"/>
            </a:endParaRPr>
          </a:p>
          <a:p>
            <a:pPr marL="12700" marR="84455" algn="just">
              <a:lnSpc>
                <a:spcPct val="118300"/>
              </a:lnSpc>
              <a:spcBef>
                <a:spcPts val="770"/>
              </a:spcBef>
            </a:pPr>
            <a:r>
              <a:rPr sz="1400" spc="-10" dirty="0">
                <a:latin typeface="Calibri"/>
                <a:cs typeface="Calibri"/>
              </a:rPr>
              <a:t>Uploaded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policy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embedded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Sentence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Transformers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stored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Pinecone.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Semantic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search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implemented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cosine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similarity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allow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search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natural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language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queries.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1400" b="1" dirty="0">
                <a:latin typeface="Calibri"/>
                <a:cs typeface="Calibri"/>
              </a:rPr>
              <a:t>ML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Modules</a:t>
            </a:r>
            <a:r>
              <a:rPr sz="1400" b="1" spc="-10" dirty="0">
                <a:latin typeface="Calibri"/>
                <a:cs typeface="Calibri"/>
              </a:rPr>
              <a:t> (Forecasting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Anomaly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Detection):</a:t>
            </a:r>
            <a:endParaRPr sz="1400">
              <a:latin typeface="Calibri"/>
              <a:cs typeface="Calibri"/>
            </a:endParaRPr>
          </a:p>
          <a:p>
            <a:pPr marL="12700" marR="102870" algn="just">
              <a:lnSpc>
                <a:spcPct val="118200"/>
              </a:lnSpc>
              <a:spcBef>
                <a:spcPts val="785"/>
              </a:spcBef>
            </a:pPr>
            <a:r>
              <a:rPr sz="1400" spc="-10" dirty="0">
                <a:latin typeface="Calibri"/>
                <a:cs typeface="Calibri"/>
              </a:rPr>
              <a:t>Lightweight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forecasting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anomaly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detection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using Scikit-</a:t>
            </a:r>
            <a:r>
              <a:rPr sz="1400" dirty="0">
                <a:latin typeface="Calibri"/>
                <a:cs typeface="Calibri"/>
              </a:rPr>
              <a:t>learn.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Time-</a:t>
            </a:r>
            <a:r>
              <a:rPr sz="1400" dirty="0">
                <a:latin typeface="Calibri"/>
                <a:cs typeface="Calibri"/>
              </a:rPr>
              <a:t>series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parsed,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modeled,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visualized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pandas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matplotlib.</a:t>
            </a:r>
            <a:endParaRPr sz="14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1075"/>
              </a:spcBef>
              <a:buAutoNum type="arabicPeriod" startAt="4"/>
              <a:tabLst>
                <a:tab pos="214629" algn="l"/>
              </a:tabLst>
            </a:pPr>
            <a:r>
              <a:rPr sz="1600" b="1" dirty="0">
                <a:latin typeface="Calibri"/>
                <a:cs typeface="Calibri"/>
              </a:rPr>
              <a:t>Setup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Instructions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400" b="1" spc="-10" dirty="0">
                <a:latin typeface="Calibri"/>
                <a:cs typeface="Calibri"/>
              </a:rPr>
              <a:t>Prerequisites:</a:t>
            </a:r>
            <a:endParaRPr sz="1400">
              <a:latin typeface="Calibri"/>
              <a:cs typeface="Calibri"/>
            </a:endParaRPr>
          </a:p>
          <a:p>
            <a:pPr marL="509270" lvl="1" indent="-267970">
              <a:lnSpc>
                <a:spcPct val="100000"/>
              </a:lnSpc>
              <a:spcBef>
                <a:spcPts val="1095"/>
              </a:spcBef>
              <a:buFont typeface="Courier New"/>
              <a:buChar char="o"/>
              <a:tabLst>
                <a:tab pos="509270" algn="l"/>
              </a:tabLst>
            </a:pPr>
            <a:r>
              <a:rPr sz="1400" dirty="0">
                <a:latin typeface="Calibri"/>
                <a:cs typeface="Calibri"/>
              </a:rPr>
              <a:t>Python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3.9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later</a:t>
            </a:r>
            <a:endParaRPr sz="14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pip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virtual</a:t>
            </a:r>
            <a:r>
              <a:rPr sz="1400" spc="-20" dirty="0">
                <a:latin typeface="Calibri"/>
                <a:cs typeface="Calibri"/>
              </a:rPr>
              <a:t> environment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tools</a:t>
            </a:r>
            <a:endParaRPr sz="14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API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keys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IBM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Watsonx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Pinecone</a:t>
            </a:r>
            <a:endParaRPr sz="14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31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Internet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cloud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services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alibri"/>
                <a:cs typeface="Calibri"/>
              </a:rPr>
              <a:t>Installation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Process: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55319"/>
            <a:ext cx="5692775" cy="87102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40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Clone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repository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Install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dependencies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requirements.txt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Create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.env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configure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credentials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Run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backend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API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Launch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frontend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lit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1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Upload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modules</a:t>
            </a:r>
            <a:endParaRPr sz="14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1070"/>
              </a:spcBef>
              <a:buAutoNum type="arabicPeriod" startAt="5"/>
              <a:tabLst>
                <a:tab pos="214629" algn="l"/>
              </a:tabLst>
            </a:pPr>
            <a:r>
              <a:rPr sz="1600" b="1" dirty="0">
                <a:latin typeface="Calibri"/>
                <a:cs typeface="Calibri"/>
              </a:rPr>
              <a:t>Folder</a:t>
            </a:r>
            <a:r>
              <a:rPr sz="1600" b="1" spc="-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Structure</a:t>
            </a:r>
            <a:endParaRPr sz="1600">
              <a:latin typeface="Calibri"/>
              <a:cs typeface="Calibri"/>
            </a:endParaRPr>
          </a:p>
          <a:p>
            <a:pPr marL="12700" marR="476250">
              <a:lnSpc>
                <a:spcPct val="118800"/>
              </a:lnSpc>
              <a:spcBef>
                <a:spcPts val="844"/>
              </a:spcBef>
            </a:pPr>
            <a:r>
              <a:rPr sz="1400" dirty="0">
                <a:latin typeface="Calibri"/>
                <a:cs typeface="Calibri"/>
              </a:rPr>
              <a:t>app/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Contains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backend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logic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including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routers,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20" dirty="0">
                <a:latin typeface="Calibri"/>
                <a:cs typeface="Calibri"/>
              </a:rPr>
              <a:t>integration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modules.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8600"/>
              </a:lnSpc>
              <a:spcBef>
                <a:spcPts val="770"/>
              </a:spcBef>
            </a:pPr>
            <a:r>
              <a:rPr sz="1400" spc="-10" dirty="0">
                <a:latin typeface="Calibri"/>
                <a:cs typeface="Calibri"/>
              </a:rPr>
              <a:t>app/api/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Subdirectory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modular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routes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like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feedback,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document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vectorization.</a:t>
            </a:r>
            <a:endParaRPr sz="1400">
              <a:latin typeface="Calibri"/>
              <a:cs typeface="Calibri"/>
            </a:endParaRPr>
          </a:p>
          <a:p>
            <a:pPr marL="12700" marR="305435">
              <a:lnSpc>
                <a:spcPct val="118600"/>
              </a:lnSpc>
              <a:spcBef>
                <a:spcPts val="780"/>
              </a:spcBef>
            </a:pPr>
            <a:r>
              <a:rPr sz="1400" dirty="0">
                <a:latin typeface="Calibri"/>
                <a:cs typeface="Calibri"/>
              </a:rPr>
              <a:t>ui/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Contains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frontend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components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pages,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card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layouts,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form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UIs.</a:t>
            </a:r>
            <a:endParaRPr sz="1400">
              <a:latin typeface="Calibri"/>
              <a:cs typeface="Calibri"/>
            </a:endParaRPr>
          </a:p>
          <a:p>
            <a:pPr marL="12700" marR="784225">
              <a:lnSpc>
                <a:spcPct val="118600"/>
              </a:lnSpc>
              <a:spcBef>
                <a:spcPts val="765"/>
              </a:spcBef>
            </a:pPr>
            <a:r>
              <a:rPr sz="1400" spc="-10" dirty="0">
                <a:latin typeface="Calibri"/>
                <a:cs typeface="Calibri"/>
              </a:rPr>
              <a:t>smart_dashboard.py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Entry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script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launching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lit </a:t>
            </a:r>
            <a:r>
              <a:rPr sz="1400" spc="-10" dirty="0">
                <a:latin typeface="Calibri"/>
                <a:cs typeface="Calibri"/>
              </a:rPr>
              <a:t>dashboard.</a:t>
            </a:r>
            <a:endParaRPr sz="1400">
              <a:latin typeface="Calibri"/>
              <a:cs typeface="Calibri"/>
            </a:endParaRPr>
          </a:p>
          <a:p>
            <a:pPr marL="12700" marR="76200">
              <a:lnSpc>
                <a:spcPct val="118700"/>
              </a:lnSpc>
              <a:spcBef>
                <a:spcPts val="780"/>
              </a:spcBef>
            </a:pPr>
            <a:r>
              <a:rPr sz="1400" spc="-10" dirty="0">
                <a:latin typeface="Calibri"/>
                <a:cs typeface="Calibri"/>
              </a:rPr>
              <a:t>granite_llm.py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10" dirty="0">
                <a:latin typeface="Calibri"/>
                <a:cs typeface="Calibri"/>
              </a:rPr>
              <a:t> Handles </a:t>
            </a:r>
            <a:r>
              <a:rPr sz="1400" dirty="0">
                <a:latin typeface="Calibri"/>
                <a:cs typeface="Calibri"/>
              </a:rPr>
              <a:t>all </a:t>
            </a:r>
            <a:r>
              <a:rPr sz="1400" spc="-10" dirty="0">
                <a:latin typeface="Calibri"/>
                <a:cs typeface="Calibri"/>
              </a:rPr>
              <a:t>communication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IBM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Watsonx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Granite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model </a:t>
            </a:r>
            <a:r>
              <a:rPr sz="1400" dirty="0">
                <a:latin typeface="Calibri"/>
                <a:cs typeface="Calibri"/>
              </a:rPr>
              <a:t>including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summarization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chat.</a:t>
            </a:r>
            <a:endParaRPr sz="1400">
              <a:latin typeface="Calibri"/>
              <a:cs typeface="Calibri"/>
            </a:endParaRPr>
          </a:p>
          <a:p>
            <a:pPr marL="12700" marR="161290">
              <a:lnSpc>
                <a:spcPct val="118600"/>
              </a:lnSpc>
              <a:spcBef>
                <a:spcPts val="780"/>
              </a:spcBef>
            </a:pPr>
            <a:r>
              <a:rPr sz="1400" spc="-20" dirty="0">
                <a:latin typeface="Calibri"/>
                <a:cs typeface="Calibri"/>
              </a:rPr>
              <a:t>document_embedder.py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10" dirty="0">
                <a:latin typeface="Calibri"/>
                <a:cs typeface="Calibri"/>
              </a:rPr>
              <a:t> Converts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embeddings</a:t>
            </a:r>
            <a:r>
              <a:rPr sz="1400" dirty="0">
                <a:latin typeface="Calibri"/>
                <a:cs typeface="Calibri"/>
              </a:rPr>
              <a:t> 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stores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Pinecone.</a:t>
            </a:r>
            <a:endParaRPr sz="1400">
              <a:latin typeface="Calibri"/>
              <a:cs typeface="Calibri"/>
            </a:endParaRPr>
          </a:p>
          <a:p>
            <a:pPr marL="12700" marR="18415">
              <a:lnSpc>
                <a:spcPts val="2780"/>
              </a:lnSpc>
              <a:spcBef>
                <a:spcPts val="265"/>
              </a:spcBef>
            </a:pPr>
            <a:r>
              <a:rPr sz="1400" spc="-20" dirty="0">
                <a:latin typeface="Calibri"/>
                <a:cs typeface="Calibri"/>
              </a:rPr>
              <a:t>kpi_file_forecaster.py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Forecasts future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energy/water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trends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regression. </a:t>
            </a:r>
            <a:r>
              <a:rPr sz="1400" spc="-20" dirty="0">
                <a:latin typeface="Calibri"/>
                <a:cs typeface="Calibri"/>
              </a:rPr>
              <a:t>anomaly_file_checker.py</a:t>
            </a:r>
            <a:r>
              <a:rPr sz="1400" dirty="0">
                <a:latin typeface="Calibri"/>
                <a:cs typeface="Calibri"/>
              </a:rPr>
              <a:t> –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Flags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unusual</a:t>
            </a:r>
            <a:r>
              <a:rPr sz="1400" spc="-10" dirty="0">
                <a:latin typeface="Calibri"/>
                <a:cs typeface="Calibri"/>
              </a:rPr>
              <a:t> values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uploaded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KPI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spc="-25" dirty="0">
                <a:latin typeface="Calibri"/>
                <a:cs typeface="Calibri"/>
              </a:rPr>
              <a:t>report_generator.py</a:t>
            </a:r>
            <a:r>
              <a:rPr sz="1400" dirty="0">
                <a:latin typeface="Calibri"/>
                <a:cs typeface="Calibri"/>
              </a:rPr>
              <a:t> – </a:t>
            </a:r>
            <a:r>
              <a:rPr sz="1400" spc="-10" dirty="0">
                <a:latin typeface="Calibri"/>
                <a:cs typeface="Calibri"/>
              </a:rPr>
              <a:t>Constructs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AI-generated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sustainability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reports.</a:t>
            </a:r>
            <a:endParaRPr sz="14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1085"/>
              </a:spcBef>
              <a:buAutoNum type="arabicPeriod" startAt="6"/>
              <a:tabLst>
                <a:tab pos="214629" algn="l"/>
              </a:tabLst>
            </a:pPr>
            <a:r>
              <a:rPr sz="1600" b="1" dirty="0">
                <a:latin typeface="Calibri"/>
                <a:cs typeface="Calibri"/>
              </a:rPr>
              <a:t>Running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Application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400" spc="-5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start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project:</a:t>
            </a:r>
            <a:endParaRPr sz="14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109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Launch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FastAPI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expose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backend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endpoints.</a:t>
            </a:r>
            <a:endParaRPr sz="14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Run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Streamlit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dashboard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web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interface.</a:t>
            </a:r>
            <a:endParaRPr sz="14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Navigate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through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pages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sidebar.</a:t>
            </a:r>
            <a:endParaRPr sz="1400">
              <a:latin typeface="Calibri"/>
              <a:cs typeface="Calibri"/>
            </a:endParaRPr>
          </a:p>
          <a:p>
            <a:pPr marL="469265" marR="236854" lvl="1" indent="-228600">
              <a:lnSpc>
                <a:spcPct val="117800"/>
              </a:lnSpc>
              <a:buFont typeface="Wingdings"/>
              <a:buChar char="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Upload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CSVs,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assistant,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view </a:t>
            </a:r>
            <a:r>
              <a:rPr sz="1400" spc="-10" dirty="0">
                <a:latin typeface="Calibri"/>
                <a:cs typeface="Calibri"/>
              </a:rPr>
              <a:t>outputs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like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summaries,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predictions.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53794"/>
            <a:ext cx="5676900" cy="8664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463550" indent="-228600">
              <a:lnSpc>
                <a:spcPct val="1186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All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interactions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real-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backend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dynamically update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frontend.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b="1" dirty="0">
                <a:latin typeface="Calibri"/>
                <a:cs typeface="Calibri"/>
              </a:rPr>
              <a:t>Frontend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(Stream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lit):</a:t>
            </a:r>
            <a:endParaRPr sz="1400">
              <a:latin typeface="Calibri"/>
              <a:cs typeface="Calibri"/>
            </a:endParaRPr>
          </a:p>
          <a:p>
            <a:pPr marL="12700" marR="145415">
              <a:lnSpc>
                <a:spcPct val="118100"/>
              </a:lnSpc>
              <a:spcBef>
                <a:spcPts val="775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frontend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built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lit,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offering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web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with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pages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including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dashboards,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uploads,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interface,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feedback </a:t>
            </a:r>
            <a:r>
              <a:rPr sz="1400" dirty="0">
                <a:latin typeface="Calibri"/>
                <a:cs typeface="Calibri"/>
              </a:rPr>
              <a:t>forms,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viewers.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Navigation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handled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through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sidebar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stream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lit-</a:t>
            </a:r>
            <a:r>
              <a:rPr sz="1400" spc="-10" dirty="0">
                <a:latin typeface="Calibri"/>
                <a:cs typeface="Calibri"/>
              </a:rPr>
              <a:t>option-</a:t>
            </a:r>
            <a:r>
              <a:rPr sz="1400" dirty="0">
                <a:latin typeface="Calibri"/>
                <a:cs typeface="Calibri"/>
              </a:rPr>
              <a:t>menu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library. </a:t>
            </a:r>
            <a:r>
              <a:rPr sz="1400" dirty="0">
                <a:latin typeface="Calibri"/>
                <a:cs typeface="Calibri"/>
              </a:rPr>
              <a:t>Each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page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modularized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scalability.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b="1" dirty="0">
                <a:latin typeface="Calibri"/>
                <a:cs typeface="Calibri"/>
              </a:rPr>
              <a:t>Backend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(Fast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API):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8100"/>
              </a:lnSpc>
              <a:spcBef>
                <a:spcPts val="780"/>
              </a:spcBef>
            </a:pPr>
            <a:r>
              <a:rPr sz="1400" spc="-10" dirty="0">
                <a:latin typeface="Calibri"/>
                <a:cs typeface="Calibri"/>
              </a:rPr>
              <a:t>Fast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backend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framework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powers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endpoints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for </a:t>
            </a:r>
            <a:r>
              <a:rPr sz="1400" spc="-10" dirty="0">
                <a:latin typeface="Calibri"/>
                <a:cs typeface="Calibri"/>
              </a:rPr>
              <a:t>document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processing,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interactions,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eco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generation,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creation,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embedding.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optimized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asynchronous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easy </a:t>
            </a:r>
            <a:r>
              <a:rPr sz="1400" dirty="0">
                <a:latin typeface="Calibri"/>
                <a:cs typeface="Calibri"/>
              </a:rPr>
              <a:t>Swagger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integration.</a:t>
            </a:r>
            <a:endParaRPr sz="14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1085"/>
              </a:spcBef>
              <a:buAutoNum type="arabicPeriod" startAt="7"/>
              <a:tabLst>
                <a:tab pos="214629" algn="l"/>
              </a:tabLst>
            </a:pPr>
            <a:r>
              <a:rPr sz="1600" b="1" dirty="0">
                <a:latin typeface="Calibri"/>
                <a:cs typeface="Calibri"/>
              </a:rPr>
              <a:t>API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Documentation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400" spc="-10" dirty="0">
                <a:latin typeface="Calibri"/>
                <a:cs typeface="Calibri"/>
              </a:rPr>
              <a:t>Backend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available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include:</a:t>
            </a:r>
            <a:endParaRPr sz="1400">
              <a:latin typeface="Calibri"/>
              <a:cs typeface="Calibri"/>
            </a:endParaRPr>
          </a:p>
          <a:p>
            <a:pPr marL="12700" marR="319405">
              <a:lnSpc>
                <a:spcPct val="118700"/>
              </a:lnSpc>
              <a:spcBef>
                <a:spcPts val="775"/>
              </a:spcBef>
            </a:pPr>
            <a:r>
              <a:rPr sz="1400" dirty="0">
                <a:latin typeface="Calibri"/>
                <a:cs typeface="Calibri"/>
              </a:rPr>
              <a:t>POST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/chat/ask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Accepts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query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responds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AI-</a:t>
            </a:r>
            <a:r>
              <a:rPr sz="1400" spc="-10" dirty="0">
                <a:latin typeface="Calibri"/>
                <a:cs typeface="Calibri"/>
              </a:rPr>
              <a:t>generated message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dirty="0">
                <a:latin typeface="Calibri"/>
                <a:cs typeface="Calibri"/>
              </a:rPr>
              <a:t>POST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/upload-</a:t>
            </a:r>
            <a:r>
              <a:rPr sz="1400" dirty="0">
                <a:latin typeface="Calibri"/>
                <a:cs typeface="Calibri"/>
              </a:rPr>
              <a:t>doc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Uploads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embeds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Pinecone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dirty="0">
                <a:latin typeface="Calibri"/>
                <a:cs typeface="Calibri"/>
              </a:rPr>
              <a:t>GET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/search-</a:t>
            </a:r>
            <a:r>
              <a:rPr sz="1400" dirty="0">
                <a:latin typeface="Calibri"/>
                <a:cs typeface="Calibri"/>
              </a:rPr>
              <a:t>docs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Returns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semantically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similar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policies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input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query</a:t>
            </a:r>
            <a:endParaRPr sz="1400">
              <a:latin typeface="Calibri"/>
              <a:cs typeface="Calibri"/>
            </a:endParaRPr>
          </a:p>
          <a:p>
            <a:pPr marL="12700" marR="128905">
              <a:lnSpc>
                <a:spcPct val="118600"/>
              </a:lnSpc>
              <a:spcBef>
                <a:spcPts val="775"/>
              </a:spcBef>
            </a:pPr>
            <a:r>
              <a:rPr sz="1400" dirty="0">
                <a:latin typeface="Calibri"/>
                <a:cs typeface="Calibri"/>
              </a:rPr>
              <a:t>GET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/get-</a:t>
            </a:r>
            <a:r>
              <a:rPr sz="1400" spc="-10" dirty="0">
                <a:latin typeface="Calibri"/>
                <a:cs typeface="Calibri"/>
              </a:rPr>
              <a:t>eco-</a:t>
            </a:r>
            <a:r>
              <a:rPr sz="1400" dirty="0">
                <a:latin typeface="Calibri"/>
                <a:cs typeface="Calibri"/>
              </a:rPr>
              <a:t>tips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Provides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sustainability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tips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selected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topics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like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energy, </a:t>
            </a:r>
            <a:r>
              <a:rPr sz="1400" spc="-30" dirty="0">
                <a:latin typeface="Calibri"/>
                <a:cs typeface="Calibri"/>
              </a:rPr>
              <a:t>water,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waste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dirty="0">
                <a:latin typeface="Calibri"/>
                <a:cs typeface="Calibri"/>
              </a:rPr>
              <a:t>POST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/submit-</a:t>
            </a:r>
            <a:r>
              <a:rPr sz="1400" spc="-10" dirty="0">
                <a:latin typeface="Calibri"/>
                <a:cs typeface="Calibri"/>
              </a:rPr>
              <a:t>feedback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Stores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citizen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feedback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later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review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analytics</a:t>
            </a:r>
            <a:endParaRPr sz="1400">
              <a:latin typeface="Calibri"/>
              <a:cs typeface="Calibri"/>
            </a:endParaRPr>
          </a:p>
          <a:p>
            <a:pPr marL="12700" marR="233045">
              <a:lnSpc>
                <a:spcPct val="118700"/>
              </a:lnSpc>
              <a:spcBef>
                <a:spcPts val="775"/>
              </a:spcBef>
            </a:pPr>
            <a:r>
              <a:rPr sz="1400" dirty="0">
                <a:latin typeface="Calibri"/>
                <a:cs typeface="Calibri"/>
              </a:rPr>
              <a:t>Each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endpoint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Swagger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quick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inspection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trial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during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development.</a:t>
            </a:r>
            <a:endParaRPr sz="14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1075"/>
              </a:spcBef>
              <a:buAutoNum type="arabicPeriod" startAt="8"/>
              <a:tabLst>
                <a:tab pos="214629" algn="l"/>
              </a:tabLst>
            </a:pPr>
            <a:r>
              <a:rPr sz="1600" b="1" spc="-10" dirty="0">
                <a:latin typeface="Calibri"/>
                <a:cs typeface="Calibri"/>
              </a:rPr>
              <a:t>Authentication</a:t>
            </a:r>
            <a:endParaRPr sz="1600">
              <a:latin typeface="Calibri"/>
              <a:cs typeface="Calibri"/>
            </a:endParaRPr>
          </a:p>
          <a:p>
            <a:pPr marL="12700" marR="228600">
              <a:lnSpc>
                <a:spcPct val="118600"/>
              </a:lnSpc>
              <a:spcBef>
                <a:spcPts val="844"/>
              </a:spcBef>
            </a:pPr>
            <a:r>
              <a:rPr sz="1400" dirty="0">
                <a:latin typeface="Calibri"/>
                <a:cs typeface="Calibri"/>
              </a:rPr>
              <a:t>each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endpoint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Swagger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UI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quick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inspection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trial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during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development.</a:t>
            </a:r>
            <a:endParaRPr sz="1400">
              <a:latin typeface="Calibri"/>
              <a:cs typeface="Calibri"/>
            </a:endParaRPr>
          </a:p>
          <a:p>
            <a:pPr marL="12700" marR="253365">
              <a:lnSpc>
                <a:spcPct val="118500"/>
              </a:lnSpc>
              <a:spcBef>
                <a:spcPts val="770"/>
              </a:spcBef>
            </a:pPr>
            <a:r>
              <a:rPr sz="1400" dirty="0">
                <a:latin typeface="Calibri"/>
                <a:cs typeface="Calibri"/>
              </a:rPr>
              <a:t>This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version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project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runs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open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environment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demonstration. </a:t>
            </a:r>
            <a:r>
              <a:rPr sz="1400" spc="-25" dirty="0">
                <a:latin typeface="Calibri"/>
                <a:cs typeface="Calibri"/>
              </a:rPr>
              <a:t>However,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secure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deployments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integrate: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55320"/>
            <a:ext cx="5434965" cy="77958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470"/>
              </a:spcBef>
              <a:buFont typeface="Symbol"/>
              <a:buChar char=""/>
              <a:tabLst>
                <a:tab pos="469265" algn="l"/>
              </a:tabLst>
            </a:pPr>
            <a:r>
              <a:rPr sz="1400" spc="-40" dirty="0">
                <a:latin typeface="Calibri"/>
                <a:cs typeface="Calibri"/>
              </a:rPr>
              <a:t>Token-</a:t>
            </a: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authentication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(JWT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keys)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70"/>
              </a:spcBef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OAuth2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IBM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Cloud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credentials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469265" algn="l"/>
              </a:tabLst>
            </a:pPr>
            <a:r>
              <a:rPr sz="1400" spc="-20" dirty="0">
                <a:latin typeface="Calibri"/>
                <a:cs typeface="Calibri"/>
              </a:rPr>
              <a:t>Role-</a:t>
            </a: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</a:t>
            </a:r>
            <a:r>
              <a:rPr sz="1400" spc="-10" dirty="0">
                <a:latin typeface="Calibri"/>
                <a:cs typeface="Calibri"/>
              </a:rPr>
              <a:t> (admin,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citizen, researcher)</a:t>
            </a:r>
            <a:endParaRPr sz="1400" dirty="0">
              <a:latin typeface="Calibri"/>
              <a:cs typeface="Calibri"/>
            </a:endParaRPr>
          </a:p>
          <a:p>
            <a:pPr marL="469265" marR="62865" indent="-228600">
              <a:lnSpc>
                <a:spcPct val="1186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Planned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enhancements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sessions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history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tracking.8. Authentication</a:t>
            </a:r>
            <a:endParaRPr sz="1400" dirty="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1070"/>
              </a:spcBef>
              <a:buAutoNum type="arabicPeriod" startAt="9"/>
              <a:tabLst>
                <a:tab pos="214629" algn="l"/>
              </a:tabLst>
            </a:pPr>
            <a:r>
              <a:rPr sz="1600" b="1" dirty="0">
                <a:latin typeface="Calibri"/>
                <a:cs typeface="Calibri"/>
              </a:rPr>
              <a:t>User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Interface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17900"/>
              </a:lnSpc>
              <a:spcBef>
                <a:spcPts val="860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interface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minimalist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functional,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focusing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accessibility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non- </a:t>
            </a:r>
            <a:r>
              <a:rPr sz="1400" dirty="0">
                <a:latin typeface="Calibri"/>
                <a:cs typeface="Calibri"/>
              </a:rPr>
              <a:t>technical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users.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includes:</a:t>
            </a:r>
            <a:endParaRPr sz="14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1110"/>
              </a:spcBef>
            </a:pPr>
            <a:r>
              <a:rPr sz="1400" dirty="0">
                <a:latin typeface="Calibri"/>
                <a:cs typeface="Calibri"/>
              </a:rPr>
              <a:t>Sidebar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navigation</a:t>
            </a:r>
            <a:endParaRPr sz="14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1100"/>
              </a:spcBef>
            </a:pPr>
            <a:r>
              <a:rPr sz="1400" dirty="0">
                <a:latin typeface="Calibri"/>
                <a:cs typeface="Calibri"/>
              </a:rPr>
              <a:t>KPI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visualizations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summary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cards</a:t>
            </a:r>
            <a:endParaRPr sz="1400" dirty="0">
              <a:latin typeface="Calibri"/>
              <a:cs typeface="Calibri"/>
            </a:endParaRPr>
          </a:p>
          <a:p>
            <a:pPr marL="292735" marR="1616710">
              <a:lnSpc>
                <a:spcPts val="2780"/>
              </a:lnSpc>
              <a:spcBef>
                <a:spcPts val="270"/>
              </a:spcBef>
            </a:pPr>
            <a:r>
              <a:rPr sz="1400" spc="-25" dirty="0">
                <a:latin typeface="Calibri"/>
                <a:cs typeface="Calibri"/>
              </a:rPr>
              <a:t>Tabbed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layouts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eco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tips,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forecasting </a:t>
            </a:r>
            <a:r>
              <a:rPr sz="1400" spc="-20" dirty="0">
                <a:latin typeface="Calibri"/>
                <a:cs typeface="Calibri"/>
              </a:rPr>
              <a:t>Real-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handling</a:t>
            </a:r>
            <a:endParaRPr sz="14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830"/>
              </a:spcBef>
            </a:pPr>
            <a:r>
              <a:rPr sz="1400" dirty="0">
                <a:latin typeface="Calibri"/>
                <a:cs typeface="Calibri"/>
              </a:rPr>
              <a:t>PDF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download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capability</a:t>
            </a:r>
            <a:endParaRPr sz="1400" dirty="0">
              <a:latin typeface="Calibri"/>
              <a:cs typeface="Calibri"/>
            </a:endParaRPr>
          </a:p>
          <a:p>
            <a:pPr marL="12700" marR="69850">
              <a:lnSpc>
                <a:spcPct val="118600"/>
              </a:lnSpc>
              <a:spcBef>
                <a:spcPts val="770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design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prioritizes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clarity,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speed,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guidance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help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texts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intuitive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flows.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400" dirty="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AutoNum type="arabicPeriod" startAt="10"/>
              <a:tabLst>
                <a:tab pos="316865" algn="l"/>
              </a:tabLst>
            </a:pPr>
            <a:r>
              <a:rPr sz="1600" b="1" spc="-10" dirty="0">
                <a:latin typeface="Calibri"/>
                <a:cs typeface="Calibri"/>
              </a:rPr>
              <a:t>Testing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400" spc="-30" dirty="0">
                <a:latin typeface="Calibri"/>
                <a:cs typeface="Calibri"/>
              </a:rPr>
              <a:t>Testing </a:t>
            </a:r>
            <a:r>
              <a:rPr sz="1400" dirty="0">
                <a:latin typeface="Calibri"/>
                <a:cs typeface="Calibri"/>
              </a:rPr>
              <a:t>was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phases:</a:t>
            </a:r>
            <a:endParaRPr sz="1400" dirty="0">
              <a:latin typeface="Calibri"/>
              <a:cs typeface="Calibri"/>
            </a:endParaRPr>
          </a:p>
          <a:p>
            <a:pPr marL="12700" marR="775970">
              <a:lnSpc>
                <a:spcPts val="2780"/>
              </a:lnSpc>
              <a:spcBef>
                <a:spcPts val="270"/>
              </a:spcBef>
            </a:pPr>
            <a:r>
              <a:rPr sz="1400" dirty="0">
                <a:latin typeface="Calibri"/>
                <a:cs typeface="Calibri"/>
              </a:rPr>
              <a:t>Unit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Testing: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prompt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engineering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functions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utility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scripts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Testing: </a:t>
            </a:r>
            <a:r>
              <a:rPr sz="1400" dirty="0">
                <a:latin typeface="Calibri"/>
                <a:cs typeface="Calibri"/>
              </a:rPr>
              <a:t>Via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Swagger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UI,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Postman,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scripts</a:t>
            </a:r>
            <a:endParaRPr sz="1400" dirty="0">
              <a:latin typeface="Calibri"/>
              <a:cs typeface="Calibri"/>
            </a:endParaRPr>
          </a:p>
          <a:p>
            <a:pPr marL="12700" marR="201295">
              <a:lnSpc>
                <a:spcPts val="2780"/>
              </a:lnSpc>
              <a:spcBef>
                <a:spcPts val="10"/>
              </a:spcBef>
            </a:pPr>
            <a:r>
              <a:rPr sz="1400" dirty="0">
                <a:latin typeface="Calibri"/>
                <a:cs typeface="Calibri"/>
              </a:rPr>
              <a:t>Manual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Testing: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uploads,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responses,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output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consistency Edge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Handling: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Malformed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inputs,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large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invalid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keys</a:t>
            </a:r>
            <a:endParaRPr sz="1400" dirty="0">
              <a:latin typeface="Calibri"/>
              <a:cs typeface="Calibri"/>
            </a:endParaRPr>
          </a:p>
          <a:p>
            <a:pPr marL="12700" marR="276225">
              <a:lnSpc>
                <a:spcPct val="117900"/>
              </a:lnSpc>
              <a:spcBef>
                <a:spcPts val="509"/>
              </a:spcBef>
            </a:pPr>
            <a:r>
              <a:rPr sz="1400" dirty="0">
                <a:latin typeface="Calibri"/>
                <a:cs typeface="Calibri"/>
              </a:rPr>
              <a:t>Each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function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was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validated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ensure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reliability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5" dirty="0">
                <a:latin typeface="Calibri"/>
                <a:cs typeface="Calibri"/>
              </a:rPr>
              <a:t>ofline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API- </a:t>
            </a:r>
            <a:r>
              <a:rPr sz="1400" spc="-10" dirty="0">
                <a:latin typeface="Calibri"/>
                <a:cs typeface="Calibri"/>
              </a:rPr>
              <a:t>connected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modes.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8084002-630D-EA3D-89CD-08D9ADC89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456"/>
            <a:ext cx="7556500" cy="40989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8778B03-629E-7F40-E4D9-263BF0037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8100"/>
            <a:ext cx="7467600" cy="38917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1FE41A2-96F3-4279-F5A2-87CB19DE3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9834"/>
            <a:ext cx="7556500" cy="40616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87653-74BB-4A90-C1D8-F60BF19C2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6" y="2868"/>
            <a:ext cx="7556500" cy="5953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C603D-CA64-9E67-E449-5F9E82EE6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76" y="5956298"/>
            <a:ext cx="7556500" cy="473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0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4F839-774F-69D0-589C-7233BD2C5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" y="0"/>
            <a:ext cx="7556500" cy="504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45E54-0387-910B-AF4E-62DEC1063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5041900"/>
            <a:ext cx="75565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2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1448</Words>
  <Application>Microsoft Office PowerPoint</Application>
  <PresentationFormat>Custom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SHAJITHA SHAIK</dc:creator>
  <cp:lastModifiedBy>admin</cp:lastModifiedBy>
  <cp:revision>5</cp:revision>
  <dcterms:created xsi:type="dcterms:W3CDTF">2025-09-17T07:08:27Z</dcterms:created>
  <dcterms:modified xsi:type="dcterms:W3CDTF">2025-09-17T07:58:49Z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2025-09-17T00:00:00Z</vt:filetime>
  </property>
  <property fmtid="{D5CDD505-2E9C-101B-9397-08002B2CF9AE}" pid="5" name="Producer">
    <vt:lpwstr>Microsoft® Word 2021</vt:lpwstr>
  </property>
</Properties>
</file>