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0"/>
  </p:notesMasterIdLst>
  <p:sldIdLst>
    <p:sldId id="256" r:id="rId2"/>
    <p:sldId id="294" r:id="rId3"/>
    <p:sldId id="295" r:id="rId4"/>
    <p:sldId id="289" r:id="rId5"/>
    <p:sldId id="296" r:id="rId6"/>
    <p:sldId id="261" r:id="rId7"/>
    <p:sldId id="290" r:id="rId8"/>
    <p:sldId id="297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6" r:id="rId17"/>
    <p:sldId id="298" r:id="rId18"/>
    <p:sldId id="29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2028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A2E66-4E29-4712-AEEC-7AB3480803B5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694A-A16E-4CCB-8C46-B0807E164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752600"/>
            <a:ext cx="8458200" cy="17526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2655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0" name="직사각형 9"/>
          <p:cNvSpPr/>
          <p:nvPr/>
        </p:nvSpPr>
        <p:spPr>
          <a:xfrm>
            <a:off x="-3174" y="1363667"/>
            <a:ext cx="9144000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D422B0A-C813-4464-983E-2681A4EB475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1800">
                <a:latin typeface="+mj-lt"/>
              </a:defRPr>
            </a:lvl1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662207-D018-4A0A-A103-E06FE10B9A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03" y="786179"/>
            <a:ext cx="1992103" cy="5600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3AB016-64B1-4D78-A668-85271FCC6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7474" r="4552" b="10825"/>
          <a:stretch/>
        </p:blipFill>
        <p:spPr>
          <a:xfrm>
            <a:off x="7511144" y="510167"/>
            <a:ext cx="1519646" cy="8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32309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lnSpc>
                <a:spcPct val="150000"/>
              </a:lnSpc>
              <a:buClr>
                <a:srgbClr val="0070C0"/>
              </a:buClr>
              <a:defRPr sz="1800" baseline="0"/>
            </a:lvl1pPr>
            <a:lvl2pPr latinLnBrk="0">
              <a:lnSpc>
                <a:spcPct val="150000"/>
              </a:lnSpc>
              <a:defRPr sz="1600" baseline="0"/>
            </a:lvl2pPr>
            <a:lvl3pPr latinLnBrk="0">
              <a:lnSpc>
                <a:spcPct val="150000"/>
              </a:lnSpc>
              <a:defRPr sz="1400" baseline="0"/>
            </a:lvl3pPr>
            <a:lvl4pPr latinLnBrk="0">
              <a:lnSpc>
                <a:spcPct val="150000"/>
              </a:lnSpc>
              <a:defRPr sz="1400" baseline="0"/>
            </a:lvl4pPr>
            <a:lvl5pPr latinLnBrk="0">
              <a:lnSpc>
                <a:spcPct val="150000"/>
              </a:lnSpc>
              <a:defRPr sz="1400" baseline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9578" y="128913"/>
            <a:ext cx="7957884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5517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59578" y="128913"/>
            <a:ext cx="7957884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12126" y="6597352"/>
            <a:ext cx="889000" cy="240884"/>
          </a:xfrm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1500189" y="6597352"/>
            <a:ext cx="6240164" cy="240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+mj-lt"/>
                <a:ea typeface="굴림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79512" y="1509166"/>
            <a:ext cx="8812088" cy="494417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buClr>
                <a:srgbClr val="0070C0"/>
              </a:buClr>
              <a:defRPr sz="1800" baseline="0"/>
            </a:lvl1pPr>
            <a:lvl2pPr latinLnBrk="0">
              <a:lnSpc>
                <a:spcPct val="150000"/>
              </a:lnSpc>
              <a:defRPr sz="1600" baseline="0"/>
            </a:lvl2pPr>
            <a:lvl3pPr latinLnBrk="0">
              <a:lnSpc>
                <a:spcPct val="150000"/>
              </a:lnSpc>
              <a:defRPr sz="1400" baseline="0"/>
            </a:lvl3pPr>
            <a:lvl4pPr latinLnBrk="0">
              <a:lnSpc>
                <a:spcPct val="150000"/>
              </a:lnSpc>
              <a:defRPr sz="1400" baseline="0"/>
            </a:lvl4pPr>
            <a:lvl5pPr latinLnBrk="0">
              <a:lnSpc>
                <a:spcPct val="150000"/>
              </a:lnSpc>
              <a:defRPr sz="1400" baseline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38227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505" y="908720"/>
            <a:ext cx="4392488" cy="5544616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908720"/>
            <a:ext cx="4419600" cy="5415880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5451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505" y="1446312"/>
            <a:ext cx="4392488" cy="5007024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0" y="1433830"/>
            <a:ext cx="4419600" cy="4890770"/>
          </a:xfrm>
        </p:spPr>
        <p:txBody>
          <a:bodyPr/>
          <a:lstStyle>
            <a:lvl1pPr>
              <a:buClr>
                <a:srgbClr val="0070C0"/>
              </a:buClr>
              <a:defRPr sz="135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622827"/>
      </p:ext>
    </p:extLst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11760" y="4077072"/>
            <a:ext cx="6400800" cy="1752600"/>
          </a:xfrm>
        </p:spPr>
        <p:txBody>
          <a:bodyPr>
            <a:normAutofit/>
          </a:bodyPr>
          <a:lstStyle>
            <a:lvl1pPr marL="0" indent="0" algn="r">
              <a:buFont typeface="Wingdings" pitchFamily="2" charset="2"/>
              <a:buNone/>
              <a:defRPr sz="1600">
                <a:latin typeface="+mj-lt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95536" y="1844824"/>
            <a:ext cx="8458200" cy="1752600"/>
          </a:xfrm>
        </p:spPr>
        <p:txBody>
          <a:bodyPr/>
          <a:lstStyle>
            <a:lvl1pPr algn="r">
              <a:defRPr sz="32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6938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74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71999" y="3127495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+mj-lt"/>
              </a:rPr>
              <a:t>THANK YOU!!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1602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2126" y="6597352"/>
            <a:ext cx="889000" cy="2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25">
                <a:latin typeface="+mj-lt"/>
                <a:ea typeface="굴림" pitchFamily="50" charset="-127"/>
              </a:defRPr>
            </a:lvl1pPr>
          </a:lstStyle>
          <a:p>
            <a:fld id="{CFDC72A7-5157-4692-96CE-6FA0DA4788B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229473" cy="54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908720"/>
            <a:ext cx="881208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1500189" y="6597352"/>
            <a:ext cx="6240164" cy="240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+mj-lt"/>
                <a:ea typeface="굴림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-1" y="769942"/>
            <a:ext cx="7534275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sp>
        <p:nvSpPr>
          <p:cNvPr id="12" name="직사각형 11"/>
          <p:cNvSpPr/>
          <p:nvPr/>
        </p:nvSpPr>
        <p:spPr>
          <a:xfrm>
            <a:off x="880740" y="6494168"/>
            <a:ext cx="8263259" cy="73471"/>
          </a:xfrm>
          <a:prstGeom prst="rect">
            <a:avLst/>
          </a:prstGeom>
          <a:gradFill>
            <a:gsLst>
              <a:gs pos="0">
                <a:srgbClr val="0000FF"/>
              </a:gs>
              <a:gs pos="33000">
                <a:srgbClr val="0576FF"/>
              </a:gs>
              <a:gs pos="66000">
                <a:srgbClr val="57DFFF"/>
              </a:gs>
              <a:gs pos="100000">
                <a:srgbClr val="D1FDFF"/>
              </a:gs>
            </a:gsLst>
            <a:lin ang="0" scaled="0"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 latinLnBrk="0"/>
            <a:endParaRPr lang="ko-KR" altLang="en-US" sz="1200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D3224E-FE78-480E-AF40-A57C2FFDE5F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552005" y="152400"/>
            <a:ext cx="1515795" cy="6496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549D8D-F50C-430C-8F9D-D97A214D5A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492" y="6441621"/>
            <a:ext cx="875248" cy="4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transition>
    <p:fade/>
  </p:transition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 baseline="0">
          <a:solidFill>
            <a:srgbClr val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charset="0"/>
          <a:ea typeface="휴먼모음T" pitchFamily="18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Arial" charset="0"/>
          <a:ea typeface="휴먼모음T" pitchFamily="18" charset="-127"/>
        </a:defRPr>
      </a:lvl9pPr>
    </p:titleStyle>
    <p:bodyStyle>
      <a:lvl1pPr marL="257175" indent="-257175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rgbClr val="0070C0"/>
        </a:buClr>
        <a:buFont typeface="Wingdings" pitchFamily="2" charset="2"/>
        <a:buChar char="v"/>
        <a:defRPr kumimoji="1" sz="1800" b="1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  <a:cs typeface="+mn-cs"/>
        </a:defRPr>
      </a:lvl1pPr>
      <a:lvl2pPr marL="557213" indent="-214313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ü"/>
        <a:defRPr kumimoji="1" sz="16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2pPr>
      <a:lvl3pPr marL="8572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3pPr>
      <a:lvl4pPr marL="12001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4pPr>
      <a:lvl5pPr marL="1543050" indent="-171450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rgbClr val="000000"/>
          </a:solidFill>
          <a:latin typeface="새굴림" panose="02030600000101010101" pitchFamily="18" charset="-127"/>
          <a:ea typeface="새굴림" panose="02030600000101010101" pitchFamily="18" charset="-127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0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hub.go.kr/portal/main.d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42899" y="2552700"/>
            <a:ext cx="8458200" cy="1752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sz="4444" dirty="0"/>
              <a:t>데이터 공학 최종발표</a:t>
            </a:r>
            <a:br>
              <a:rPr lang="en-US" altLang="ko-KR" sz="4444" dirty="0"/>
            </a:br>
            <a:br>
              <a:rPr lang="en-US" altLang="ko-KR" sz="4444" dirty="0"/>
            </a:br>
            <a:r>
              <a:rPr lang="en-US" altLang="ko-KR" sz="2400" b="0" dirty="0">
                <a:effectLst/>
              </a:rPr>
              <a:t>1901588 </a:t>
            </a:r>
            <a:r>
              <a:rPr lang="ko-KR" altLang="en-US" sz="2400" b="0" dirty="0">
                <a:effectLst/>
              </a:rPr>
              <a:t>김동현</a:t>
            </a:r>
            <a:br>
              <a:rPr lang="en-US" altLang="ko-KR" sz="2400" b="0" dirty="0">
                <a:effectLst/>
              </a:rPr>
            </a:br>
            <a:r>
              <a:rPr lang="en-US" altLang="ko-KR" sz="2400" b="0" dirty="0">
                <a:effectLst/>
              </a:rPr>
              <a:t>1901599 </a:t>
            </a:r>
            <a:r>
              <a:rPr lang="ko-KR" altLang="en-US" sz="2400" b="0" dirty="0">
                <a:effectLst/>
              </a:rPr>
              <a:t>이상민</a:t>
            </a:r>
            <a:endParaRPr lang="ko-KR" altLang="en-US" sz="4444" dirty="0"/>
          </a:p>
        </p:txBody>
      </p:sp>
    </p:spTree>
    <p:extLst>
      <p:ext uri="{BB962C8B-B14F-4D97-AF65-F5344CB8AC3E}">
        <p14:creationId xmlns:p14="http://schemas.microsoft.com/office/powerpoint/2010/main" val="147501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건물 용적률이 크면 전기 사용량이 높을 것이다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3A5B-2165-44EE-8857-2CE16209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1430625"/>
            <a:ext cx="8462865" cy="50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건물 층수가 높으면 전기 사용량이 높을 것이다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AA6237-1064-4444-86C9-81F5CD87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1430798"/>
            <a:ext cx="8510891" cy="50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건물 노후도가 크면 전기 사용량이 낮을 것이다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AF10A9-22BE-4DC8-A944-E26EED12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6" y="1456961"/>
            <a:ext cx="8478966" cy="50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9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목구조가 철근콘크리트구조보다 전기 사용량이 낮을 것이다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69505C-1BEB-4C65-B6DC-CD742802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1296955"/>
            <a:ext cx="7977674" cy="51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3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공업 시설이 다른 시설보다 전기 사용량이 높을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8C139E-B893-42A9-B507-D1E9B30F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6" y="1390427"/>
            <a:ext cx="7828433" cy="50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3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15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세대수가 많으면 전기사용량이 높을 것이다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D74FA0-30D7-4EA5-9165-46D1255F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8" y="1342483"/>
            <a:ext cx="8575963" cy="51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4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16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여름과 겨울은 봄</a:t>
            </a:r>
            <a:r>
              <a:rPr lang="en-US" altLang="ko-KR" dirty="0"/>
              <a:t>, </a:t>
            </a:r>
            <a:r>
              <a:rPr lang="ko-KR" altLang="en-US" dirty="0"/>
              <a:t>여름보다 전기 사용량이 높을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EF4E21-4451-4E9D-8BC0-AF135D93E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" y="1412459"/>
            <a:ext cx="9076690" cy="50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2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17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논의사항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건축물 대장 데이터</a:t>
            </a:r>
            <a:endParaRPr lang="en-US" altLang="ko-KR" dirty="0"/>
          </a:p>
          <a:p>
            <a:pPr lvl="1"/>
            <a:r>
              <a:rPr lang="ko-KR" altLang="en-US" dirty="0"/>
              <a:t>건축물 대장 데이터 주소형식</a:t>
            </a:r>
            <a:r>
              <a:rPr lang="en-US" altLang="ko-KR" dirty="0"/>
              <a:t>(</a:t>
            </a:r>
            <a:r>
              <a:rPr lang="ko-KR" altLang="en-US" dirty="0"/>
              <a:t>시도</a:t>
            </a:r>
            <a:r>
              <a:rPr lang="en-US" altLang="ko-KR" dirty="0"/>
              <a:t>, </a:t>
            </a:r>
            <a:r>
              <a:rPr lang="ko-KR" altLang="en-US" dirty="0" err="1"/>
              <a:t>시군구</a:t>
            </a:r>
            <a:r>
              <a:rPr lang="en-US" altLang="ko-KR" dirty="0"/>
              <a:t>, </a:t>
            </a:r>
            <a:r>
              <a:rPr lang="ko-KR" altLang="en-US" dirty="0" err="1"/>
              <a:t>법정동</a:t>
            </a:r>
            <a:r>
              <a:rPr lang="en-US" altLang="ko-KR" dirty="0"/>
              <a:t>, 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지</a:t>
            </a:r>
            <a:r>
              <a:rPr lang="en-US" altLang="ko-KR" dirty="0"/>
              <a:t>) -&gt; </a:t>
            </a:r>
            <a:r>
              <a:rPr lang="ko-KR" altLang="en-US" dirty="0"/>
              <a:t>대지위치로 통합</a:t>
            </a:r>
            <a:endParaRPr lang="en-US" altLang="ko-KR" dirty="0"/>
          </a:p>
          <a:p>
            <a:pPr lvl="1"/>
            <a:r>
              <a:rPr lang="ko-KR" altLang="en-US" dirty="0"/>
              <a:t>건축 사용승인일 이용 건물 연식 컬럼 추가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전기 사용량 데이터</a:t>
            </a:r>
            <a:endParaRPr lang="en-US" altLang="ko-KR" dirty="0"/>
          </a:p>
          <a:p>
            <a:pPr lvl="1"/>
            <a:r>
              <a:rPr lang="ko-KR" altLang="en-US" dirty="0"/>
              <a:t>월에 </a:t>
            </a:r>
            <a:r>
              <a:rPr lang="en-US" altLang="ko-KR" dirty="0"/>
              <a:t>2</a:t>
            </a:r>
            <a:r>
              <a:rPr lang="ko-KR" altLang="en-US" dirty="0"/>
              <a:t>번 측정하는 경우 월별로 통합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건축물 대장 데이터와 전기 사용량 데이터 조인</a:t>
            </a:r>
            <a:endParaRPr lang="en-US" altLang="ko-KR" dirty="0"/>
          </a:p>
          <a:p>
            <a:pPr lvl="1"/>
            <a:r>
              <a:rPr lang="ko-KR" altLang="en-US" dirty="0"/>
              <a:t>건축물 대장 데이터와 전기 사용량 데이터 대지위치로 결정</a:t>
            </a:r>
            <a:endParaRPr lang="en-US" altLang="ko-KR" dirty="0"/>
          </a:p>
          <a:p>
            <a:pPr lvl="1"/>
            <a:r>
              <a:rPr lang="en-US" altLang="ko-KR" dirty="0"/>
              <a:t>200</a:t>
            </a:r>
            <a:r>
              <a:rPr lang="ko-KR" altLang="en-US" dirty="0"/>
              <a:t>세대 미만 전기 사용량 개인정보보안으로 </a:t>
            </a:r>
            <a:r>
              <a:rPr lang="ko-KR" altLang="en-US" dirty="0" err="1"/>
              <a:t>미제공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데이터 조인 </a:t>
            </a:r>
            <a:r>
              <a:rPr lang="en-US" altLang="ko-KR" dirty="0"/>
              <a:t>nan</a:t>
            </a:r>
            <a:r>
              <a:rPr lang="ko-KR" altLang="en-US" dirty="0"/>
              <a:t>값이 생김</a:t>
            </a:r>
            <a:endParaRPr lang="en-US" altLang="ko-KR" dirty="0"/>
          </a:p>
          <a:p>
            <a:pPr lvl="1"/>
            <a:r>
              <a:rPr lang="ko-KR" altLang="en-US" dirty="0"/>
              <a:t>통합 후 전기사용량 </a:t>
            </a:r>
            <a:r>
              <a:rPr lang="en-US" altLang="ko-KR" dirty="0"/>
              <a:t>nan</a:t>
            </a:r>
            <a:r>
              <a:rPr lang="ko-KR" altLang="en-US" dirty="0"/>
              <a:t>값 </a:t>
            </a:r>
            <a:r>
              <a:rPr lang="en-US" altLang="ko-KR" dirty="0"/>
              <a:t>-&gt; </a:t>
            </a:r>
            <a:r>
              <a:rPr lang="ko-KR" altLang="en-US" dirty="0"/>
              <a:t>해당 행 삭제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660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18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소감 및 결론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소감</a:t>
            </a:r>
            <a:endParaRPr lang="en-US" altLang="ko-KR" dirty="0"/>
          </a:p>
          <a:p>
            <a:pPr marL="342900" lvl="1" indent="0">
              <a:buNone/>
            </a:pPr>
            <a:r>
              <a:rPr lang="ko-KR" altLang="en-US" dirty="0"/>
              <a:t>데이터를 보고 분석하고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인사이트 도출까지 전 과정을 경험해보면서 유의미한 정제 데이터 하나 만드는 것이 매우 까다롭고 어렵다는 것을 느꼈고 얼마나 중요한 과정인지 알게 된 것 같다</a:t>
            </a:r>
            <a:r>
              <a:rPr lang="en-US" altLang="ko-KR" dirty="0"/>
              <a:t>.</a:t>
            </a:r>
          </a:p>
          <a:p>
            <a:pPr marL="342900" lvl="1" indent="0">
              <a:buNone/>
            </a:pPr>
            <a:r>
              <a:rPr lang="ko-KR" altLang="en-US" dirty="0"/>
              <a:t>데이터를 수집하는 과정도 쉽지는 않았지만 데이터를 정제하는 과정이 매우 까다롭다고 느꼈습니다</a:t>
            </a:r>
            <a:r>
              <a:rPr lang="en-US" altLang="ko-KR" dirty="0"/>
              <a:t>. </a:t>
            </a:r>
            <a:r>
              <a:rPr lang="ko-KR" altLang="en-US" dirty="0"/>
              <a:t>또 분석한 결과가 </a:t>
            </a:r>
            <a:r>
              <a:rPr lang="ko-KR" altLang="en-US" dirty="0" err="1"/>
              <a:t>유의미한지</a:t>
            </a:r>
            <a:r>
              <a:rPr lang="ko-KR" altLang="en-US" dirty="0"/>
              <a:t> 고민하는 것도 어렵다고 느꼈습니다</a:t>
            </a:r>
            <a:r>
              <a:rPr lang="en-US" altLang="ko-KR" dirty="0"/>
              <a:t>.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pPr lvl="1"/>
            <a:r>
              <a:rPr lang="ko-KR" altLang="en-US" dirty="0"/>
              <a:t>프로젝트를 통해 건물의 다양한 특성과 전기사용량 간의 관계를 분석하여 계절별</a:t>
            </a:r>
            <a:r>
              <a:rPr lang="en-US" altLang="ko-KR" dirty="0"/>
              <a:t>, </a:t>
            </a:r>
            <a:r>
              <a:rPr lang="ko-KR" altLang="en-US" dirty="0"/>
              <a:t>월별</a:t>
            </a:r>
            <a:r>
              <a:rPr lang="en-US" altLang="ko-KR" dirty="0"/>
              <a:t>, </a:t>
            </a:r>
            <a:r>
              <a:rPr lang="ko-KR" altLang="en-US" dirty="0"/>
              <a:t>주구조별</a:t>
            </a:r>
            <a:r>
              <a:rPr lang="en-US" altLang="ko-KR" dirty="0"/>
              <a:t>, </a:t>
            </a:r>
            <a:r>
              <a:rPr lang="ko-KR" altLang="en-US" dirty="0"/>
              <a:t>주용도별</a:t>
            </a:r>
            <a:r>
              <a:rPr lang="en-US" altLang="ko-KR" dirty="0"/>
              <a:t>, </a:t>
            </a:r>
            <a:r>
              <a:rPr lang="ko-KR" altLang="en-US" dirty="0" err="1"/>
              <a:t>법정동별</a:t>
            </a:r>
            <a:r>
              <a:rPr lang="ko-KR" altLang="en-US" dirty="0"/>
              <a:t> 등 다양한 </a:t>
            </a:r>
            <a:r>
              <a:rPr lang="ko-KR" altLang="en-US" dirty="0" err="1"/>
              <a:t>특징별</a:t>
            </a:r>
            <a:r>
              <a:rPr lang="ko-KR" altLang="en-US" dirty="0"/>
              <a:t> 전기사용량 분석을 통해 에너지 절약 방안 및 전력 수급 계획을 마련할 수 있습니다</a:t>
            </a:r>
            <a:r>
              <a:rPr lang="en-US" altLang="ko-KR" dirty="0"/>
              <a:t>. </a:t>
            </a:r>
            <a:r>
              <a:rPr lang="ko-KR" altLang="en-US" dirty="0"/>
              <a:t>더 많은 데이터와 정교한 분석을 통해 보다 구체적인 에너지 절약 방안을 도출할 수 있을 것입니다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50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3882D6-56D8-4406-8A05-04C0C5E1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팀 구성</a:t>
            </a:r>
            <a:endParaRPr lang="en-US" altLang="ko-KR" sz="2800" dirty="0"/>
          </a:p>
          <a:p>
            <a:r>
              <a:rPr lang="ko-KR" altLang="en-US" sz="2800" dirty="0"/>
              <a:t>팀원 역할 분담</a:t>
            </a:r>
            <a:endParaRPr lang="en-US" altLang="ko-KR" sz="2800" dirty="0"/>
          </a:p>
          <a:p>
            <a:r>
              <a:rPr lang="ko-KR" altLang="en-US" sz="2800" dirty="0"/>
              <a:t>분석 목적</a:t>
            </a:r>
            <a:endParaRPr lang="en-US" altLang="ko-KR" sz="2800" dirty="0"/>
          </a:p>
          <a:p>
            <a:r>
              <a:rPr lang="ko-KR" altLang="en-US" sz="2800" dirty="0"/>
              <a:t>사용 데이터</a:t>
            </a:r>
            <a:endParaRPr lang="en-US" altLang="ko-KR" sz="2800" dirty="0"/>
          </a:p>
          <a:p>
            <a:r>
              <a:rPr lang="ko-KR" altLang="en-US" sz="2800"/>
              <a:t>분석 결과</a:t>
            </a:r>
            <a:endParaRPr lang="en-US" altLang="ko-KR" sz="2800" dirty="0"/>
          </a:p>
          <a:p>
            <a:r>
              <a:rPr lang="ko-KR" altLang="en-US" sz="2800" dirty="0"/>
              <a:t>논의사항</a:t>
            </a:r>
            <a:endParaRPr lang="en-US" altLang="ko-KR" sz="2800" dirty="0"/>
          </a:p>
          <a:p>
            <a:r>
              <a:rPr lang="ko-KR" altLang="en-US" sz="2800" dirty="0"/>
              <a:t>소감 및 결론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84C8E-1212-4446-BCA4-C55B2EEF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2DE8673-3840-4583-9F05-DE0F7C5D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9278044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3882D6-56D8-4406-8A05-04C0C5E1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김동현</a:t>
            </a:r>
            <a:endParaRPr lang="en-US" altLang="ko-KR" sz="2000" dirty="0"/>
          </a:p>
          <a:p>
            <a:pPr lvl="1"/>
            <a:r>
              <a:rPr lang="ko-KR" altLang="en-US" sz="2000" dirty="0"/>
              <a:t>전기사용량 데이터 정제 및 통합</a:t>
            </a:r>
            <a:endParaRPr lang="en-US" altLang="ko-KR" sz="2000" dirty="0"/>
          </a:p>
          <a:p>
            <a:pPr lvl="1"/>
            <a:r>
              <a:rPr lang="ko-KR" altLang="en-US" sz="2000" dirty="0"/>
              <a:t>연면적 및 층수에 따른 전기 사용량 분석 및 시각화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법정동별</a:t>
            </a:r>
            <a:r>
              <a:rPr lang="ko-KR" altLang="en-US" sz="2000" dirty="0"/>
              <a:t> 전기사용량 분석 및 시각화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법정동</a:t>
            </a:r>
            <a:r>
              <a:rPr lang="ko-KR" altLang="en-US" sz="2000" dirty="0"/>
              <a:t> 계절별 전기사용량 분석 및 시각화</a:t>
            </a:r>
            <a:endParaRPr lang="en-US" altLang="ko-KR" sz="2000" dirty="0"/>
          </a:p>
          <a:p>
            <a:r>
              <a:rPr lang="ko-KR" altLang="en-US" sz="2000" dirty="0"/>
              <a:t>이상민</a:t>
            </a:r>
            <a:endParaRPr lang="en-US" altLang="ko-KR" sz="2000" dirty="0"/>
          </a:p>
          <a:p>
            <a:pPr lvl="1"/>
            <a:r>
              <a:rPr lang="ko-KR" altLang="en-US" sz="2000" dirty="0"/>
              <a:t>건축물대장 데이터 정제 및 통합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주구조</a:t>
            </a:r>
            <a:r>
              <a:rPr lang="en-US" altLang="ko-KR" sz="2000" dirty="0"/>
              <a:t>, </a:t>
            </a:r>
            <a:r>
              <a:rPr lang="ko-KR" altLang="en-US" sz="2000" dirty="0"/>
              <a:t>주지붕별 평균 전기 사용량 분석 및 시각화</a:t>
            </a:r>
            <a:endParaRPr lang="en-US" altLang="ko-KR" sz="2000" dirty="0"/>
          </a:p>
          <a:p>
            <a:pPr lvl="1"/>
            <a:r>
              <a:rPr lang="ko-KR" altLang="en-US" sz="2000" dirty="0"/>
              <a:t>건물 주용도별 평균 전기 사용량 분석 및 시각화</a:t>
            </a:r>
            <a:endParaRPr lang="en-US" altLang="ko-KR" sz="2000" dirty="0"/>
          </a:p>
          <a:p>
            <a:pPr lvl="1"/>
            <a:r>
              <a:rPr lang="ko-KR" altLang="en-US" sz="2000" dirty="0"/>
              <a:t>전기 데이터 건축물 데이터 상관관계 분석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584C8E-1212-4446-BCA4-C55B2EEF7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2DE8673-3840-4583-9F05-DE0F7C5D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41733545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3951C3-546B-4CF4-98A1-336FF3BB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분석 배경</a:t>
            </a:r>
            <a:endParaRPr lang="en-US" altLang="ko-KR" sz="2000" dirty="0"/>
          </a:p>
          <a:p>
            <a:pPr lvl="1"/>
            <a:r>
              <a:rPr lang="ko-KR" altLang="en-US" sz="1800" dirty="0"/>
              <a:t>건물의 에너지 사용량과 그로 인한 탄소배출량을 효율적으로 관리하기 위해</a:t>
            </a:r>
            <a:r>
              <a:rPr lang="en-US" altLang="ko-KR" sz="1800" dirty="0"/>
              <a:t>, </a:t>
            </a:r>
            <a:r>
              <a:rPr lang="ko-KR" altLang="en-US" sz="1800" dirty="0"/>
              <a:t>건물 특성과 전기사용량 간의 관계를 이해하는 것이 중요</a:t>
            </a:r>
            <a:endParaRPr lang="en-US" altLang="ko-KR" sz="1800" dirty="0"/>
          </a:p>
          <a:p>
            <a:pPr lvl="1"/>
            <a:r>
              <a:rPr lang="ko-KR" altLang="en-US" sz="1800" dirty="0"/>
              <a:t>본 프로젝트는 </a:t>
            </a:r>
            <a:r>
              <a:rPr lang="ko-KR" altLang="en-US" sz="1800" dirty="0" err="1"/>
              <a:t>건물축</a:t>
            </a:r>
            <a:r>
              <a:rPr lang="ko-KR" altLang="en-US" sz="1800" dirty="0"/>
              <a:t> 대장 데이터와 서울시 전기사용량 데이터를 분석하여</a:t>
            </a:r>
            <a:r>
              <a:rPr lang="en-US" altLang="ko-KR" sz="1800" dirty="0"/>
              <a:t>, </a:t>
            </a:r>
            <a:r>
              <a:rPr lang="ko-KR" altLang="en-US" sz="1800" dirty="0"/>
              <a:t>이를 통해 에너지 절약 및 탄소배출 감소를 위한 근거 자료를 마련하는 것을 목표</a:t>
            </a:r>
            <a:endParaRPr lang="en-US" altLang="ko-KR" sz="1800" dirty="0"/>
          </a:p>
          <a:p>
            <a:pPr lvl="1"/>
            <a:r>
              <a:rPr lang="ko-KR" altLang="en-US" sz="1800" dirty="0"/>
              <a:t>서울시 온실가스 배출량 산정 프로젝트에 활용할 수 있도록 데이터 분석을 하기 위함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C15510-B38B-48E5-B944-3C89F199B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F77568C-3BD4-4F56-9C18-D3679D8F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41631154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3951C3-546B-4CF4-98A1-336FF3BB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분석 목적</a:t>
            </a:r>
            <a:endParaRPr lang="en-US" altLang="ko-KR" sz="2000" dirty="0"/>
          </a:p>
          <a:p>
            <a:pPr lvl="1"/>
            <a:r>
              <a:rPr lang="ko-KR" altLang="en-US" sz="1800" dirty="0"/>
              <a:t>건물 연면적이 크면 전기 사용량이 높을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건물 건폐율이 크면 전기 사용량이 높을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건물 용적률이 크면 전기 사용량이 높을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건물 층수가 높으면 전기 사용량이 높을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건물 노후도가 크면 전기 사용량이 낮을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목구조가 철근콘크리트구조보다 전기 사용량이 낮을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공업 시설이 다른 시설보다 전기 사용량이 높을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세대수가 많으면 전기사용량이 높을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여름과 겨울은 봄</a:t>
            </a:r>
            <a:r>
              <a:rPr lang="en-US" altLang="ko-KR" sz="1800" dirty="0"/>
              <a:t>, </a:t>
            </a:r>
            <a:r>
              <a:rPr lang="ko-KR" altLang="en-US" sz="1800" dirty="0"/>
              <a:t>여름보다 전기 사용량이 높을 것이다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C15510-B38B-48E5-B944-3C89F199B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C72A7-5157-4692-96CE-6FA0DA4788B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F77568C-3BD4-4F56-9C18-D3679D8F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배경 및 목적</a:t>
            </a:r>
          </a:p>
        </p:txBody>
      </p:sp>
    </p:spTree>
    <p:extLst>
      <p:ext uri="{BB962C8B-B14F-4D97-AF65-F5344CB8AC3E}">
        <p14:creationId xmlns:p14="http://schemas.microsoft.com/office/powerpoint/2010/main" val="31405772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사용할 데이터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서울시 건축물대장 데이터</a:t>
            </a:r>
            <a:endParaRPr lang="en-US" altLang="ko-KR" dirty="0"/>
          </a:p>
          <a:p>
            <a:pPr lvl="1"/>
            <a:r>
              <a:rPr lang="ko-KR" altLang="en-US" dirty="0"/>
              <a:t>건축 허브 </a:t>
            </a:r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https://www.hub.go.kr/portal/main.do</a:t>
            </a:r>
            <a:endParaRPr lang="en-US" altLang="ko-KR" dirty="0"/>
          </a:p>
          <a:p>
            <a:pPr lvl="1"/>
            <a:r>
              <a:rPr lang="ko-KR" altLang="en-US" dirty="0"/>
              <a:t>데이터 규모</a:t>
            </a:r>
            <a:endParaRPr lang="en-US" altLang="ko-KR" dirty="0"/>
          </a:p>
          <a:p>
            <a:pPr lvl="2"/>
            <a:r>
              <a:rPr lang="en-US" altLang="ko-KR" dirty="0"/>
              <a:t>592,145(row) x 53(columns) </a:t>
            </a:r>
            <a:r>
              <a:rPr lang="ko-KR" altLang="en-US" dirty="0"/>
              <a:t>총 </a:t>
            </a:r>
            <a:r>
              <a:rPr lang="en-US" altLang="ko-KR" dirty="0"/>
              <a:t>31,383,685 </a:t>
            </a:r>
            <a:r>
              <a:rPr lang="ko-KR" altLang="en-US" dirty="0"/>
              <a:t>건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16F181-223D-498C-8E43-AA5D2C0EA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1456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292DC6-09AC-47D0-A088-5ABBD799D44E}"/>
              </a:ext>
            </a:extLst>
          </p:cNvPr>
          <p:cNvSpPr txBox="1"/>
          <p:nvPr/>
        </p:nvSpPr>
        <p:spPr>
          <a:xfrm>
            <a:off x="3781729" y="4908064"/>
            <a:ext cx="19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데이터 샘플 </a:t>
            </a:r>
            <a:r>
              <a:rPr lang="en-US" altLang="ko-KR" dirty="0">
                <a:latin typeface="+mj-lt"/>
              </a:rPr>
              <a:t>(head)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758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사용할 데이터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서울시 전기에너지 사용량 데이터</a:t>
            </a:r>
            <a:endParaRPr lang="en-US" altLang="ko-KR" dirty="0"/>
          </a:p>
          <a:p>
            <a:pPr lvl="1"/>
            <a:r>
              <a:rPr lang="ko-KR" altLang="en-US" dirty="0"/>
              <a:t>건축물 데이터 개방 </a:t>
            </a:r>
            <a:r>
              <a:rPr lang="en-US" altLang="ko-KR" dirty="0"/>
              <a:t>- https://open.eais.go.kr/main/main.do</a:t>
            </a:r>
          </a:p>
          <a:p>
            <a:pPr lvl="1"/>
            <a:r>
              <a:rPr lang="ko-KR" altLang="en-US" dirty="0"/>
              <a:t>데이터 규모</a:t>
            </a:r>
            <a:endParaRPr lang="en-US" altLang="ko-KR" dirty="0"/>
          </a:p>
          <a:p>
            <a:pPr lvl="2"/>
            <a:r>
              <a:rPr lang="en-US" altLang="ko-KR" dirty="0"/>
              <a:t>80,569(row) x 15(columns) </a:t>
            </a:r>
            <a:r>
              <a:rPr lang="ko-KR" altLang="en-US" dirty="0"/>
              <a:t>총 </a:t>
            </a:r>
            <a:r>
              <a:rPr lang="en-US" altLang="ko-KR" dirty="0"/>
              <a:t>1,208,535 </a:t>
            </a:r>
            <a:r>
              <a:rPr lang="ko-KR" altLang="en-US" dirty="0"/>
              <a:t>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53789F-E6A2-49C4-B96E-302D6FE5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29000"/>
            <a:ext cx="8830907" cy="1762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AB79FB-0C96-4403-8AEE-F4EDBB45846F}"/>
              </a:ext>
            </a:extLst>
          </p:cNvPr>
          <p:cNvSpPr txBox="1"/>
          <p:nvPr/>
        </p:nvSpPr>
        <p:spPr>
          <a:xfrm>
            <a:off x="3875997" y="5213786"/>
            <a:ext cx="19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데이터 샘플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en-US" dirty="0">
                <a:latin typeface="+mj-lt"/>
              </a:rPr>
              <a:t>양천구</a:t>
            </a:r>
            <a:r>
              <a:rPr lang="en-US" altLang="ko-KR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679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건물 연면적이 크면 전기 사용량이 높을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BFD4EB-0CE1-4486-B896-38736C37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5950"/>
            <a:ext cx="8486952" cy="491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4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CFDC72A7-5157-4692-96CE-6FA0DA4788B4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분석 결과</a:t>
            </a:r>
            <a:endParaRPr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546D37-F510-4805-A7D9-C59C513A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908050"/>
            <a:ext cx="8812212" cy="5545138"/>
          </a:xfrm>
        </p:spPr>
        <p:txBody>
          <a:bodyPr>
            <a:normAutofit/>
          </a:bodyPr>
          <a:lstStyle/>
          <a:p>
            <a:r>
              <a:rPr lang="ko-KR" altLang="en-US" dirty="0"/>
              <a:t>건물 건폐율이 크면 전기 사용량이 높을 것이다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FAB6F-6416-41CD-9CF4-B1E26EA2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8" y="1464906"/>
            <a:ext cx="8501042" cy="50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6278"/>
      </p:ext>
    </p:extLst>
  </p:cSld>
  <p:clrMapOvr>
    <a:masterClrMapping/>
  </p:clrMapOvr>
</p:sld>
</file>

<file path=ppt/theme/theme1.xml><?xml version="1.0" encoding="utf-8"?>
<a:theme xmlns:a="http://schemas.openxmlformats.org/drawingml/2006/main" name="디셈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KNU-로고왼쪽하단">
      <a:majorFont>
        <a:latin typeface="Arial"/>
        <a:ea typeface="휴먼모음T"/>
        <a:cs typeface=""/>
      </a:majorFont>
      <a:minorFont>
        <a:latin typeface="Arial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00"/>
          </a:solidFill>
        </a:ln>
      </a:spPr>
      <a:bodyPr wrap="square" rtlCol="0" anchor="ctr">
        <a:noAutofit/>
      </a:bodyPr>
      <a:lstStyle>
        <a:defPPr algn="ctr" latinLnBrk="0">
          <a:defRPr sz="1200" b="1" smtClean="0"/>
        </a:defPPr>
      </a:lstStyle>
    </a:spDef>
    <a:lnDef>
      <a:spPr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400" b="0" i="0" u="none" strike="noStrike" cap="none" normalizeH="0" baseline="0" smtClean="0">
            <a:solidFill>
              <a:srgbClr val="000000"/>
            </a:solidFill>
            <a:effectLst/>
            <a:latin typeface="Times New Roman"/>
            <a:ea typeface="굴림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599</Words>
  <Application>Microsoft Office PowerPoint</Application>
  <PresentationFormat>화면 슬라이드 쇼(4:3)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HY헤드라인M</vt:lpstr>
      <vt:lpstr>굴림</vt:lpstr>
      <vt:lpstr>맑은 고딕</vt:lpstr>
      <vt:lpstr>새굴림</vt:lpstr>
      <vt:lpstr>휴먼모음T</vt:lpstr>
      <vt:lpstr>Arial</vt:lpstr>
      <vt:lpstr>Times New Roman</vt:lpstr>
      <vt:lpstr>Wingdings</vt:lpstr>
      <vt:lpstr>디셈테마</vt:lpstr>
      <vt:lpstr>데이터 공학 최종발표  1901588 김동현 1901599 이상민</vt:lpstr>
      <vt:lpstr>목차</vt:lpstr>
      <vt:lpstr>팀 구성 및 역할</vt:lpstr>
      <vt:lpstr>분석 배경 및 목적</vt:lpstr>
      <vt:lpstr>분석 배경 및 목적</vt:lpstr>
      <vt:lpstr>사용할 데이터</vt:lpstr>
      <vt:lpstr>사용할 데이터</vt:lpstr>
      <vt:lpstr>분석 결과</vt:lpstr>
      <vt:lpstr>분석 결과</vt:lpstr>
      <vt:lpstr>분석 결과</vt:lpstr>
      <vt:lpstr>분석 결과</vt:lpstr>
      <vt:lpstr>분석 결과</vt:lpstr>
      <vt:lpstr>분석 결과</vt:lpstr>
      <vt:lpstr>분석 결과</vt:lpstr>
      <vt:lpstr>분석 결과</vt:lpstr>
      <vt:lpstr>분석 결과</vt:lpstr>
      <vt:lpstr>논의사항</vt:lpstr>
      <vt:lpstr>소감 및 결론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단계별 문제풀이</dc:title>
  <dc:creator>DH</dc:creator>
  <cp:lastModifiedBy>DH</cp:lastModifiedBy>
  <cp:revision>49</cp:revision>
  <dcterms:modified xsi:type="dcterms:W3CDTF">2024-06-14T08:27:51Z</dcterms:modified>
  <cp:version/>
</cp:coreProperties>
</file>