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6" r:id="rId3"/>
    <p:sldId id="268" r:id="rId4"/>
    <p:sldId id="256" r:id="rId5"/>
    <p:sldId id="260" r:id="rId6"/>
    <p:sldId id="262" r:id="rId7"/>
    <p:sldId id="263" r:id="rId8"/>
    <p:sldId id="269" r:id="rId9"/>
    <p:sldId id="271" r:id="rId10"/>
    <p:sldId id="272" r:id="rId11"/>
    <p:sldId id="270" r:id="rId12"/>
    <p:sldId id="273" r:id="rId13"/>
    <p:sldId id="277" r:id="rId14"/>
    <p:sldId id="274" r:id="rId15"/>
    <p:sldId id="275" r:id="rId16"/>
    <p:sldId id="276" r:id="rId17"/>
    <p:sldId id="278" r:id="rId18"/>
    <p:sldId id="279" r:id="rId19"/>
    <p:sldId id="267" r:id="rId20"/>
    <p:sldId id="264" r:id="rId21"/>
    <p:sldId id="265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,계획,일정" id="{43C1C494-1D55-4457-8AB3-56BD71EEFEC1}">
          <p14:sldIdLst>
            <p14:sldId id="258"/>
            <p14:sldId id="266"/>
            <p14:sldId id="268"/>
          </p14:sldIdLst>
        </p14:section>
        <p14:section name="예상 산출물" id="{49C4128B-B5B0-43F6-983C-63EDE8EBD10C}">
          <p14:sldIdLst>
            <p14:sldId id="256"/>
            <p14:sldId id="260"/>
            <p14:sldId id="262"/>
            <p14:sldId id="263"/>
          </p14:sldIdLst>
        </p14:section>
        <p14:section name="추가된 진행사항" id="{7061BE74-A6EE-43E2-9E55-9CC76817ECB6}">
          <p14:sldIdLst>
            <p14:sldId id="269"/>
            <p14:sldId id="271"/>
            <p14:sldId id="272"/>
            <p14:sldId id="270"/>
          </p14:sldIdLst>
        </p14:section>
        <p14:section name="최종 결과물" id="{2AC14AFC-01EE-4689-A437-6B6DC097D903}">
          <p14:sldIdLst>
            <p14:sldId id="273"/>
            <p14:sldId id="277"/>
            <p14:sldId id="274"/>
            <p14:sldId id="275"/>
            <p14:sldId id="276"/>
            <p14:sldId id="278"/>
            <p14:sldId id="279"/>
          </p14:sldIdLst>
        </p14:section>
        <p14:section name="기본 구역" id="{36DD07A6-8A1A-488D-8C0A-35F75455FF17}">
          <p14:sldIdLst>
            <p14:sldId id="26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5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3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2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0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ABD8-B9CE-40F8-8000-5B11F8B97BC5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mi.nexon.com/kart/body" TargetMode="External"/><Relationship Id="rId2" Type="http://schemas.openxmlformats.org/officeDocument/2006/relationships/hyperlink" Target="https://cafe.naver.com/gimak/76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fe.naver.com/makja/25565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hyperlink" Target="http://kart.nexon.com/Kart/News/Event/List.aspx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kart.nexon" TargetMode="External"/><Relationship Id="rId5" Type="http://schemas.openxmlformats.org/officeDocument/2006/relationships/hyperlink" Target="http://kart.nexon.com/Main/Index.aspx" TargetMode="Externa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iqPMCzy9tw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www.youtube.com/watch?v=ah4Qs12sfac" TargetMode="External"/><Relationship Id="rId12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hyperlink" Target="https://www.youtube.com/watch?v=ocTgTPgHwAM" TargetMode="External"/><Relationship Id="rId10" Type="http://schemas.openxmlformats.org/officeDocument/2006/relationships/slide" Target="slide6.xml"/><Relationship Id="rId4" Type="http://schemas.openxmlformats.org/officeDocument/2006/relationships/hyperlink" Target="https://www.youtube.com/watch?v=EXsjlTQJe74" TargetMode="External"/><Relationship Id="rId9" Type="http://schemas.openxmlformats.org/officeDocument/2006/relationships/hyperlink" Target="https://www.youtube.com/watch?v=vrW13vXSSE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hyperlink" Target="https://www.youtube.com/watch?v=oOzQrRJzPMU" TargetMode="Externa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NQGNVXoYMM" TargetMode="External"/><Relationship Id="rId5" Type="http://schemas.openxmlformats.org/officeDocument/2006/relationships/hyperlink" Target="https://www.youtube.com/watch?v=1Wn_F-RqQPQ" TargetMode="External"/><Relationship Id="rId4" Type="http://schemas.openxmlformats.org/officeDocument/2006/relationships/hyperlink" Target="https://www.youtube.com/watch?v=IbIO5Y7KVno" TargetMode="External"/><Relationship Id="rId9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6029" y="925287"/>
            <a:ext cx="9144000" cy="1110343"/>
          </a:xfrm>
        </p:spPr>
        <p:txBody>
          <a:bodyPr>
            <a:normAutofit fontScale="90000"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카트 초보를 위한 </a:t>
            </a:r>
            <a:r>
              <a:rPr lang="ko-KR" altLang="en-US" sz="4800" dirty="0" err="1"/>
              <a:t>공략집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62009"/>
            <a:ext cx="9144000" cy="1655762"/>
          </a:xfrm>
        </p:spPr>
        <p:txBody>
          <a:bodyPr/>
          <a:lstStyle/>
          <a:p>
            <a:pPr algn="r"/>
            <a:r>
              <a:rPr lang="en-US" altLang="ko-KR"/>
              <a:t>1901588 </a:t>
            </a:r>
            <a:r>
              <a:rPr lang="ko-KR" altLang="en-US"/>
              <a:t>김동현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990"/>
            <a:ext cx="12192000" cy="243325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수정 사항 및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진행상황 </a:t>
            </a:r>
            <a:r>
              <a:rPr lang="en-US" altLang="ko-KR" sz="3600" dirty="0"/>
              <a:t>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800" dirty="0" smtClean="0"/>
              <a:t>진행 사항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1. ‘</a:t>
            </a:r>
            <a:r>
              <a:rPr lang="ko-KR" altLang="en-US" sz="2800" dirty="0" smtClean="0"/>
              <a:t>예시화면 </a:t>
            </a:r>
            <a:r>
              <a:rPr lang="en-US" altLang="ko-KR" sz="2800" dirty="0" smtClean="0"/>
              <a:t>2’</a:t>
            </a:r>
            <a:r>
              <a:rPr lang="ko-KR" altLang="en-US" sz="2800" dirty="0" smtClean="0"/>
              <a:t>에 해당하는 </a:t>
            </a:r>
            <a:r>
              <a:rPr lang="ko-KR" altLang="en-US" sz="2800" dirty="0" err="1" smtClean="0"/>
              <a:t>컨텐츠</a:t>
            </a:r>
            <a:r>
              <a:rPr lang="ko-KR" altLang="en-US" sz="2800" dirty="0" smtClean="0"/>
              <a:t> 작성 완료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다수의 페이지 이동방식 디자인 다소 변경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레이아웃 </a:t>
            </a:r>
            <a:r>
              <a:rPr lang="en-US" altLang="ko-KR" sz="2800" dirty="0" smtClean="0"/>
              <a:t>border </a:t>
            </a:r>
            <a:r>
              <a:rPr lang="ko-KR" altLang="en-US" sz="2800" dirty="0" smtClean="0"/>
              <a:t>표시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제작편의</a:t>
            </a:r>
            <a:r>
              <a:rPr lang="en-US" altLang="ko-KR" sz="2800" dirty="0" smtClean="0"/>
              <a:t>), </a:t>
            </a:r>
            <a:r>
              <a:rPr lang="ko-KR" altLang="en-US" sz="2800" dirty="0" err="1" smtClean="0"/>
              <a:t>반응형</a:t>
            </a:r>
            <a:r>
              <a:rPr lang="ko-KR" altLang="en-US" sz="2800" dirty="0" smtClean="0"/>
              <a:t> 웹 </a:t>
            </a:r>
            <a:r>
              <a:rPr lang="en-US" altLang="ko-KR" sz="2800" dirty="0" smtClean="0"/>
              <a:t>&gt;&gt;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nav</a:t>
            </a:r>
            <a:r>
              <a:rPr lang="ko-KR" altLang="en-US" sz="2800" dirty="0" smtClean="0"/>
              <a:t>크기 설정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875"/>
            <a:ext cx="6687750" cy="3410125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50" y="3447875"/>
            <a:ext cx="5504250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068"/>
          </a:xfrm>
        </p:spPr>
        <p:txBody>
          <a:bodyPr/>
          <a:lstStyle/>
          <a:p>
            <a:r>
              <a:rPr lang="ko-KR" altLang="en-US" smtClean="0"/>
              <a:t>향후 일정</a:t>
            </a:r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038199"/>
              </p:ext>
            </p:extLst>
          </p:nvPr>
        </p:nvGraphicFramePr>
        <p:xfrm>
          <a:off x="524657" y="1528998"/>
          <a:ext cx="10829143" cy="439832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94084"/>
                <a:gridCol w="1493945"/>
                <a:gridCol w="3921029"/>
                <a:gridCol w="4020085"/>
              </a:tblGrid>
              <a:tr h="1054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</a:t>
                      </a:r>
                      <a:r>
                        <a:rPr lang="ko-KR" altLang="en-US" sz="2400" b="1" dirty="0" smtClean="0"/>
                        <a:t>월</a:t>
                      </a:r>
                      <a:endParaRPr lang="en-US" altLang="ko-KR" sz="2400" b="1" dirty="0" smtClean="0"/>
                    </a:p>
                    <a:p>
                      <a:pPr latinLnBrk="1"/>
                      <a:endParaRPr lang="en-US" altLang="ko-KR" sz="2000" b="1" dirty="0" smtClean="0"/>
                    </a:p>
                    <a:p>
                      <a:pPr latinLnBrk="1"/>
                      <a:r>
                        <a:rPr lang="ko-KR" altLang="en-US" sz="2400" b="1" dirty="0" smtClean="0"/>
                        <a:t>주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</a:t>
                      </a:r>
                      <a:r>
                        <a:rPr lang="ko-KR" altLang="en-US" sz="2400" dirty="0" smtClean="0"/>
                        <a:t>월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6</a:t>
                      </a:r>
                      <a:r>
                        <a:rPr lang="ko-KR" altLang="en-US" sz="2400" dirty="0" smtClean="0"/>
                        <a:t>월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</a:t>
                      </a:r>
                      <a:r>
                        <a:rPr lang="ko-KR" altLang="en-US" dirty="0" err="1" smtClean="0"/>
                        <a:t>컨텐츠</a:t>
                      </a:r>
                      <a:r>
                        <a:rPr lang="ko-KR" altLang="en-US" dirty="0" smtClean="0"/>
                        <a:t> 구상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작성완료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디자인 확정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최종 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보완 후 제출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err="1" smtClean="0"/>
                        <a:t>컨텐츠</a:t>
                      </a:r>
                      <a:r>
                        <a:rPr lang="ko-KR" altLang="en-US" dirty="0" smtClean="0"/>
                        <a:t> 작성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홈페이지 디자인 세부적인 부분 구상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ko-KR" altLang="en-US" dirty="0" err="1" smtClean="0"/>
                        <a:t>컨텐츠</a:t>
                      </a:r>
                      <a:r>
                        <a:rPr lang="ko-KR" altLang="en-US" dirty="0" smtClean="0"/>
                        <a:t> 작성완료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추가 </a:t>
                      </a:r>
                      <a:r>
                        <a:rPr lang="ko-KR" altLang="en-US" dirty="0" err="1" smtClean="0"/>
                        <a:t>컨텐츠</a:t>
                      </a:r>
                      <a:r>
                        <a:rPr lang="ko-KR" altLang="en-US" dirty="0" smtClean="0"/>
                        <a:t> 구상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디자인 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구상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0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52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메인 페이지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3" y="916878"/>
            <a:ext cx="10058400" cy="57553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79" y="1309644"/>
            <a:ext cx="7629525" cy="536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2412" y="5765829"/>
            <a:ext cx="4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마우스 </a:t>
            </a:r>
            <a:r>
              <a:rPr lang="en-US" altLang="ko-KR" dirty="0" smtClean="0">
                <a:solidFill>
                  <a:schemeClr val="bg1"/>
                </a:solidFill>
              </a:rPr>
              <a:t>hover</a:t>
            </a:r>
            <a:r>
              <a:rPr lang="ko-KR" altLang="en-US" dirty="0" smtClean="0">
                <a:solidFill>
                  <a:schemeClr val="bg1"/>
                </a:solidFill>
              </a:rPr>
              <a:t>하면 </a:t>
            </a:r>
            <a:r>
              <a:rPr lang="en-US" altLang="ko-KR" dirty="0" smtClean="0">
                <a:solidFill>
                  <a:schemeClr val="bg1"/>
                </a:solidFill>
              </a:rPr>
              <a:t>transition </a:t>
            </a:r>
            <a:r>
              <a:rPr lang="ko-KR" altLang="en-US" dirty="0" smtClean="0">
                <a:solidFill>
                  <a:schemeClr val="bg1"/>
                </a:solidFill>
              </a:rPr>
              <a:t>기능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</a:rPr>
              <a:t>태그로 해당 페이지 이동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위쪽 화살표 8"/>
          <p:cNvSpPr/>
          <p:nvPr/>
        </p:nvSpPr>
        <p:spPr>
          <a:xfrm>
            <a:off x="3026156" y="5245711"/>
            <a:ext cx="478172" cy="52011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539"/>
          </a:xfrm>
        </p:spPr>
        <p:txBody>
          <a:bodyPr/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207029"/>
            <a:ext cx="10058400" cy="5175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1664" y="5281959"/>
            <a:ext cx="7449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</a:rPr>
              <a:t>각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카트박스</a:t>
            </a:r>
            <a:r>
              <a:rPr lang="ko-KR" altLang="en-US" sz="2800" dirty="0" smtClean="0">
                <a:solidFill>
                  <a:schemeClr val="bg1"/>
                </a:solidFill>
              </a:rPr>
              <a:t> 마다 </a:t>
            </a:r>
            <a:r>
              <a:rPr lang="en-US" altLang="ko-KR" sz="2800" dirty="0" smtClean="0">
                <a:solidFill>
                  <a:schemeClr val="bg1"/>
                </a:solidFill>
              </a:rPr>
              <a:t>transition </a:t>
            </a:r>
            <a:r>
              <a:rPr lang="ko-KR" altLang="en-US" sz="2800" dirty="0" smtClean="0">
                <a:solidFill>
                  <a:schemeClr val="bg1"/>
                </a:solidFill>
              </a:rPr>
              <a:t>기능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</a:rPr>
              <a:t>각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카트박스</a:t>
            </a:r>
            <a:r>
              <a:rPr lang="ko-KR" altLang="en-US" sz="2800" dirty="0" smtClean="0">
                <a:solidFill>
                  <a:schemeClr val="bg1"/>
                </a:solidFill>
              </a:rPr>
              <a:t> 리뷰영상 연결 </a:t>
            </a:r>
            <a:r>
              <a:rPr lang="en-US" altLang="ko-KR" sz="2800" dirty="0" smtClean="0">
                <a:solidFill>
                  <a:schemeClr val="bg1"/>
                </a:solidFill>
              </a:rPr>
              <a:t>(a</a:t>
            </a:r>
            <a:r>
              <a:rPr lang="ko-KR" altLang="en-US" sz="2800" dirty="0" smtClean="0">
                <a:solidFill>
                  <a:schemeClr val="bg1"/>
                </a:solidFill>
              </a:rPr>
              <a:t>태그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" y="1162288"/>
            <a:ext cx="10058400" cy="5148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936" y="4387687"/>
            <a:ext cx="596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기능 </a:t>
            </a:r>
            <a:r>
              <a:rPr lang="en-US" altLang="ko-KR" sz="2800" dirty="0" smtClean="0">
                <a:solidFill>
                  <a:schemeClr val="bg1"/>
                </a:solidFill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</a:rPr>
              <a:t>검색기능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기능 </a:t>
            </a:r>
            <a:r>
              <a:rPr lang="en-US" altLang="ko-KR" sz="2800" dirty="0" smtClean="0">
                <a:solidFill>
                  <a:schemeClr val="bg1"/>
                </a:solidFill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</a:rPr>
              <a:t>미디어 쿼리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기능 </a:t>
            </a:r>
            <a:r>
              <a:rPr lang="en-US" altLang="ko-KR" sz="2800" dirty="0" smtClean="0">
                <a:solidFill>
                  <a:schemeClr val="bg1"/>
                </a:solidFill>
              </a:rPr>
              <a:t>3. div</a:t>
            </a:r>
            <a:r>
              <a:rPr lang="ko-KR" altLang="en-US" sz="2800" dirty="0" smtClean="0">
                <a:solidFill>
                  <a:schemeClr val="bg1"/>
                </a:solidFill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</a:rPr>
              <a:t>hover</a:t>
            </a:r>
            <a:r>
              <a:rPr lang="ko-KR" altLang="en-US" sz="2800" dirty="0" smtClean="0">
                <a:solidFill>
                  <a:schemeClr val="bg1"/>
                </a:solidFill>
              </a:rPr>
              <a:t>하면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transition</a:t>
            </a: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기능 </a:t>
            </a:r>
            <a:r>
              <a:rPr lang="en-US" altLang="ko-KR" sz="2800" dirty="0" smtClean="0">
                <a:solidFill>
                  <a:schemeClr val="bg1"/>
                </a:solidFill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</a:rPr>
              <a:t>각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공략 </a:t>
            </a:r>
            <a:r>
              <a:rPr lang="en-US" altLang="ko-KR" sz="2800" dirty="0" smtClean="0">
                <a:solidFill>
                  <a:schemeClr val="bg1"/>
                </a:solidFill>
              </a:rPr>
              <a:t>a</a:t>
            </a:r>
            <a:r>
              <a:rPr lang="ko-KR" altLang="en-US" sz="2800" dirty="0" smtClean="0">
                <a:solidFill>
                  <a:schemeClr val="bg1"/>
                </a:solidFill>
              </a:rPr>
              <a:t>링크 연결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검색기능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" y="1015141"/>
            <a:ext cx="10503745" cy="56558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" y="1015141"/>
            <a:ext cx="10058400" cy="5521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56" y="5306862"/>
            <a:ext cx="635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검색 텍스트박스에 문자열을 입력하면 해당하는 박스가 보이게 된다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0945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 smtClean="0"/>
              <a:t>2-2 </a:t>
            </a:r>
            <a:r>
              <a:rPr lang="ko-KR" altLang="en-US" dirty="0" smtClean="0"/>
              <a:t>미디어 쿼리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9056"/>
            <a:ext cx="9247631" cy="5858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7556"/>
            <a:ext cx="8069559" cy="5694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2550832"/>
            <a:ext cx="484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예</a:t>
            </a:r>
            <a:r>
              <a:rPr lang="en-US" altLang="ko-KR" sz="2800" dirty="0" smtClean="0">
                <a:solidFill>
                  <a:schemeClr val="bg1"/>
                </a:solidFill>
              </a:rPr>
              <a:t>) Width = 1120</a:t>
            </a:r>
            <a:r>
              <a:rPr lang="ko-KR" altLang="en-US" sz="2800" dirty="0" smtClean="0">
                <a:solidFill>
                  <a:schemeClr val="bg1"/>
                </a:solidFill>
              </a:rPr>
              <a:t>인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경우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74" y="999056"/>
            <a:ext cx="6830980" cy="5837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29908" y="3928528"/>
            <a:ext cx="595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예</a:t>
            </a:r>
            <a:r>
              <a:rPr lang="en-US" altLang="ko-KR" sz="2800" dirty="0" smtClean="0">
                <a:solidFill>
                  <a:schemeClr val="bg1"/>
                </a:solidFill>
              </a:rPr>
              <a:t>) Width = 1120</a:t>
            </a:r>
            <a:r>
              <a:rPr lang="ko-KR" altLang="en-US" sz="2800" dirty="0" smtClean="0">
                <a:solidFill>
                  <a:schemeClr val="bg1"/>
                </a:solidFill>
              </a:rPr>
              <a:t>일 때 미디어쿼리 적용 </a:t>
            </a:r>
            <a:r>
              <a:rPr lang="en-US" altLang="ko-KR" sz="2800" dirty="0" smtClean="0">
                <a:solidFill>
                  <a:schemeClr val="bg1"/>
                </a:solidFill>
              </a:rPr>
              <a:t>x </a:t>
            </a:r>
            <a:r>
              <a:rPr lang="ko-KR" altLang="en-US" sz="2800" dirty="0" smtClean="0">
                <a:solidFill>
                  <a:schemeClr val="bg1"/>
                </a:solidFill>
              </a:rPr>
              <a:t>상태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1127130"/>
            <a:ext cx="10850880" cy="5551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864" y="5293481"/>
            <a:ext cx="555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기능 </a:t>
            </a:r>
            <a:r>
              <a:rPr lang="en-US" altLang="ko-KR" sz="2800" dirty="0" smtClean="0">
                <a:solidFill>
                  <a:schemeClr val="bg1"/>
                </a:solidFill>
              </a:rPr>
              <a:t>1.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드롭다운</a:t>
            </a:r>
            <a:r>
              <a:rPr lang="ko-KR" altLang="en-US" sz="2800" dirty="0" smtClean="0">
                <a:solidFill>
                  <a:schemeClr val="bg1"/>
                </a:solidFill>
              </a:rPr>
              <a:t> 메뉴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기능 </a:t>
            </a:r>
            <a:r>
              <a:rPr lang="en-US" altLang="ko-KR" sz="2800" dirty="0" smtClean="0">
                <a:solidFill>
                  <a:schemeClr val="bg1"/>
                </a:solidFill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</a:rPr>
              <a:t>미디어쿼리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기능 </a:t>
            </a:r>
            <a:r>
              <a:rPr lang="en-US" altLang="ko-KR" sz="2800" dirty="0" smtClean="0">
                <a:solidFill>
                  <a:schemeClr val="bg1"/>
                </a:solidFill>
              </a:rPr>
              <a:t>3.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드롭다운</a:t>
            </a:r>
            <a:r>
              <a:rPr lang="ko-KR" altLang="en-US" sz="2800" dirty="0" smtClean="0">
                <a:solidFill>
                  <a:schemeClr val="bg1"/>
                </a:solidFill>
              </a:rPr>
              <a:t> 메뉴 링크연결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338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서브페이지 </a:t>
            </a:r>
            <a:r>
              <a:rPr lang="en-US" altLang="ko-KR" dirty="0" smtClean="0"/>
              <a:t>3-1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6" y="683387"/>
            <a:ext cx="5291328" cy="6185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52" y="1665160"/>
            <a:ext cx="8486775" cy="399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6852" y="1665160"/>
            <a:ext cx="5132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선수이름박스에 마우스 올리면 자식메뉴들이 보이게 된다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76FA07-61EE-48F3-AF31-CE5A1294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145"/>
            <a:ext cx="10515600" cy="967729"/>
          </a:xfrm>
        </p:spPr>
        <p:txBody>
          <a:bodyPr/>
          <a:lstStyle/>
          <a:p>
            <a:r>
              <a:rPr lang="ko-KR" altLang="en-US" dirty="0"/>
              <a:t>기능 명세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D90110-A0F1-4971-A57B-0EA9F9743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80" y="1"/>
            <a:ext cx="4907120" cy="275869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DC1330B3-AB35-4766-8B47-493FC1CCFD84}"/>
              </a:ext>
            </a:extLst>
          </p:cNvPr>
          <p:cNvSpPr/>
          <p:nvPr/>
        </p:nvSpPr>
        <p:spPr>
          <a:xfrm>
            <a:off x="216976" y="976393"/>
            <a:ext cx="7067904" cy="5702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7F6568-752D-4039-92B5-8650C1FBF6A4}"/>
              </a:ext>
            </a:extLst>
          </p:cNvPr>
          <p:cNvSpPr txBox="1"/>
          <p:nvPr/>
        </p:nvSpPr>
        <p:spPr>
          <a:xfrm>
            <a:off x="418454" y="1226912"/>
            <a:ext cx="68664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" dirty="0"/>
              <a:t>사용되는 기능들</a:t>
            </a:r>
            <a:endParaRPr lang="en-US" altLang="ko-KR" sz="2000" spc="150" dirty="0"/>
          </a:p>
          <a:p>
            <a:r>
              <a:rPr lang="en-US" altLang="ko-KR" sz="2400" spc="150" dirty="0"/>
              <a:t>html</a:t>
            </a:r>
          </a:p>
          <a:p>
            <a:pPr marL="285750" indent="-285750">
              <a:buFontTx/>
              <a:buChar char="-"/>
            </a:pPr>
            <a:r>
              <a:rPr lang="en-US" altLang="ko-KR" sz="2000" spc="150" dirty="0"/>
              <a:t>&lt;a&gt;,&lt;ul&gt;&lt;li&gt;,&lt;table&gt;,&lt;id&gt;</a:t>
            </a:r>
            <a:r>
              <a:rPr lang="ko-KR" altLang="en-US" sz="2000" spc="150" dirty="0"/>
              <a:t> 등등</a:t>
            </a:r>
            <a:endParaRPr lang="en-US" altLang="ko-KR" sz="2000" spc="150" dirty="0"/>
          </a:p>
          <a:p>
            <a:pPr marL="285750" indent="-285750">
              <a:buFontTx/>
              <a:buChar char="-"/>
            </a:pPr>
            <a:endParaRPr lang="en-US" altLang="ko-KR" sz="2000" spc="150" dirty="0"/>
          </a:p>
          <a:p>
            <a:r>
              <a:rPr lang="en-US" altLang="ko-KR" sz="2400" spc="150" dirty="0" err="1"/>
              <a:t>css</a:t>
            </a:r>
            <a:endParaRPr lang="en-US" altLang="ko-KR" sz="2400" spc="150" dirty="0"/>
          </a:p>
          <a:p>
            <a:r>
              <a:rPr lang="en-US" altLang="ko-KR" sz="2000" spc="150" dirty="0"/>
              <a:t>-link</a:t>
            </a:r>
            <a:r>
              <a:rPr lang="ko-KR" altLang="en-US" sz="2000" spc="150" dirty="0"/>
              <a:t> </a:t>
            </a:r>
            <a:r>
              <a:rPr lang="en-US" altLang="ko-KR" sz="2000" spc="150" dirty="0"/>
              <a:t>=</a:t>
            </a:r>
            <a:r>
              <a:rPr lang="ko-KR" altLang="en-US" sz="2000" spc="150" dirty="0"/>
              <a:t> 외부 스타일시트</a:t>
            </a:r>
            <a:endParaRPr lang="en-US" altLang="ko-KR" sz="2000" spc="150" dirty="0"/>
          </a:p>
          <a:p>
            <a:r>
              <a:rPr lang="en-US" altLang="ko-KR" sz="2000" spc="150" dirty="0"/>
              <a:t>-</a:t>
            </a:r>
            <a:r>
              <a:rPr lang="ko-KR" altLang="en-US" sz="2000" spc="150" dirty="0"/>
              <a:t>네비게이션 바</a:t>
            </a:r>
            <a:r>
              <a:rPr lang="en-US" altLang="ko-KR" sz="2000" spc="150" dirty="0"/>
              <a:t>= </a:t>
            </a:r>
            <a:r>
              <a:rPr lang="ko-KR" altLang="en-US" sz="2000" spc="150" dirty="0"/>
              <a:t>우측메뉴 구현</a:t>
            </a:r>
            <a:endParaRPr lang="en-US" altLang="ko-KR" sz="2000" spc="150" dirty="0"/>
          </a:p>
          <a:p>
            <a:r>
              <a:rPr lang="en-US" altLang="ko-KR" sz="2000" spc="150" dirty="0"/>
              <a:t>-transition = </a:t>
            </a:r>
            <a:r>
              <a:rPr lang="ko-KR" altLang="en-US" sz="2000" spc="150" dirty="0"/>
              <a:t>우측메뉴에 마우스 올리면 이벤트 발생</a:t>
            </a:r>
            <a:endParaRPr lang="en-US" altLang="ko-KR" sz="2000" spc="150" dirty="0"/>
          </a:p>
          <a:p>
            <a:r>
              <a:rPr lang="en-US" altLang="ko-KR" sz="2000" spc="150" dirty="0"/>
              <a:t>-overflow-wrap = </a:t>
            </a:r>
            <a:r>
              <a:rPr lang="ko-KR" altLang="en-US" sz="2000" spc="150" dirty="0"/>
              <a:t>오버 플로우가 일어나면 단어 줄 바꿈</a:t>
            </a:r>
            <a:endParaRPr lang="en-US" altLang="ko-KR" sz="2000" spc="150" dirty="0"/>
          </a:p>
          <a:p>
            <a:r>
              <a:rPr lang="en-US" altLang="ko-KR" sz="2000" spc="150" dirty="0"/>
              <a:t>-dropdown</a:t>
            </a:r>
            <a:r>
              <a:rPr lang="ko-KR" altLang="en-US" sz="2000" spc="150" dirty="0"/>
              <a:t> </a:t>
            </a:r>
            <a:r>
              <a:rPr lang="en-US" altLang="ko-KR" sz="2000" spc="150" dirty="0"/>
              <a:t>=</a:t>
            </a:r>
            <a:r>
              <a:rPr lang="ko-KR" altLang="en-US" sz="2000" spc="150" dirty="0"/>
              <a:t> 메뉴의 하위메뉴 이벤트 생성</a:t>
            </a:r>
            <a:endParaRPr lang="en-US" altLang="ko-KR" sz="2000" spc="150" dirty="0"/>
          </a:p>
          <a:p>
            <a:endParaRPr lang="en-US" altLang="ko-KR" sz="2000" spc="150" dirty="0"/>
          </a:p>
          <a:p>
            <a:r>
              <a:rPr lang="en-US" altLang="ko-KR" sz="2400" spc="150" dirty="0" err="1"/>
              <a:t>Javascript</a:t>
            </a:r>
            <a:endParaRPr lang="en-US" altLang="ko-KR" sz="2400" spc="150" dirty="0"/>
          </a:p>
          <a:p>
            <a:r>
              <a:rPr lang="en-US" altLang="ko-KR" sz="2000" spc="150" dirty="0"/>
              <a:t>-</a:t>
            </a:r>
            <a:r>
              <a:rPr lang="en-US" altLang="ko-KR" sz="2000" spc="150" dirty="0" err="1"/>
              <a:t>addcommas</a:t>
            </a:r>
            <a:r>
              <a:rPr lang="en-US" altLang="ko-KR" sz="2000" spc="150" dirty="0"/>
              <a:t> = </a:t>
            </a:r>
            <a:r>
              <a:rPr lang="ko-KR" altLang="en-US" sz="2000" spc="150" dirty="0"/>
              <a:t>숫자를 표시할 때 자릿수에 맞춰 </a:t>
            </a:r>
            <a:r>
              <a:rPr lang="en-US" altLang="ko-KR" sz="2000" spc="150" dirty="0"/>
              <a:t>,</a:t>
            </a:r>
            <a:r>
              <a:rPr lang="ko-KR" altLang="en-US" sz="2000" spc="150" dirty="0"/>
              <a:t> 를 표시해준다</a:t>
            </a:r>
            <a:r>
              <a:rPr lang="en-US" altLang="ko-KR" sz="2000" spc="150" dirty="0"/>
              <a:t>.</a:t>
            </a:r>
          </a:p>
          <a:p>
            <a:r>
              <a:rPr lang="en-US" altLang="ko-KR" sz="2000" spc="150" dirty="0"/>
              <a:t>-</a:t>
            </a:r>
            <a:r>
              <a:rPr lang="en-US" altLang="ko-KR" sz="2000" spc="150" dirty="0" err="1"/>
              <a:t>curr_page</a:t>
            </a:r>
            <a:r>
              <a:rPr lang="en-US" altLang="ko-KR" sz="2000" spc="150" dirty="0"/>
              <a:t> = </a:t>
            </a:r>
            <a:r>
              <a:rPr lang="ko-KR" altLang="en-US" sz="2000" spc="150" dirty="0"/>
              <a:t>페이지</a:t>
            </a:r>
            <a:r>
              <a:rPr lang="en-US" altLang="ko-KR" sz="2000" spc="150" dirty="0"/>
              <a:t>+</a:t>
            </a:r>
            <a:r>
              <a:rPr lang="ko-KR" altLang="en-US" sz="2000" spc="150" dirty="0"/>
              <a:t>컨텐츠 이동</a:t>
            </a:r>
            <a:endParaRPr lang="en-US" altLang="ko-KR" sz="2000" spc="150" dirty="0"/>
          </a:p>
          <a:p>
            <a:endParaRPr lang="en-US" altLang="ko-KR" sz="2000" spc="150" dirty="0"/>
          </a:p>
        </p:txBody>
      </p:sp>
    </p:spTree>
    <p:extLst>
      <p:ext uri="{BB962C8B-B14F-4D97-AF65-F5344CB8AC3E}">
        <p14:creationId xmlns:p14="http://schemas.microsoft.com/office/powerpoint/2010/main" val="3540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9228C8-B066-4E15-95D4-7A4422AB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5504DAC-C363-4D90-8CB7-C1204589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16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추진 일정 및 계획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예상 산출물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-1. </a:t>
            </a:r>
            <a:r>
              <a:rPr lang="ko-KR" altLang="en-US" dirty="0"/>
              <a:t>메인 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-2. </a:t>
            </a:r>
            <a:r>
              <a:rPr lang="ko-KR" altLang="en-US" dirty="0"/>
              <a:t>카테고리 </a:t>
            </a:r>
            <a:r>
              <a:rPr lang="en-US" altLang="ko-KR" dirty="0"/>
              <a:t>1 </a:t>
            </a:r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-3. </a:t>
            </a:r>
            <a:r>
              <a:rPr lang="ko-KR" altLang="en-US" dirty="0"/>
              <a:t>카테고리 </a:t>
            </a:r>
            <a:r>
              <a:rPr lang="en-US" altLang="ko-KR" dirty="0"/>
              <a:t>2 </a:t>
            </a:r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-4. </a:t>
            </a:r>
            <a:r>
              <a:rPr lang="ko-KR" altLang="en-US" dirty="0"/>
              <a:t>카테고리 </a:t>
            </a:r>
            <a:r>
              <a:rPr lang="en-US" altLang="ko-KR" dirty="0"/>
              <a:t>3 </a:t>
            </a:r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</a:t>
            </a:r>
            <a:r>
              <a:rPr lang="ko-KR" altLang="en-US" dirty="0"/>
              <a:t>참고내용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205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D73D0F-0174-47F6-9BE0-47BE1EA6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참고내용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A2CD21-AF6E-4B5E-86C1-D27934D9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It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cookbook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html&amp;css</a:t>
            </a:r>
            <a:r>
              <a:rPr lang="en-US" altLang="ko-KR" sz="2400" b="1" dirty="0"/>
              <a:t> for beginner(</a:t>
            </a:r>
            <a:r>
              <a:rPr lang="ko-KR" altLang="en-US" sz="2400" b="1" dirty="0"/>
              <a:t>전공 책</a:t>
            </a:r>
            <a:r>
              <a:rPr lang="en-US" altLang="ko-KR" sz="2400" b="1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&gt;&gt;</a:t>
            </a:r>
            <a:r>
              <a:rPr lang="en-US" altLang="ko-KR" sz="1800" dirty="0"/>
              <a:t> </a:t>
            </a:r>
            <a:r>
              <a:rPr lang="en-US" altLang="ko-KR" sz="2400" dirty="0"/>
              <a:t>html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 </a:t>
            </a:r>
            <a:r>
              <a:rPr lang="ko-KR" altLang="en-US" sz="2400" dirty="0"/>
              <a:t>문법 참고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>
                <a:hlinkClick r:id="rId2"/>
              </a:rPr>
              <a:t>http://tcpschool.com/</a:t>
            </a:r>
            <a:r>
              <a:rPr lang="en-US" altLang="ko-KR" sz="2400" b="1" dirty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&gt;&gt; 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 </a:t>
            </a:r>
            <a:r>
              <a:rPr lang="ko-KR" altLang="en-US" sz="2400" dirty="0"/>
              <a:t>등등 다양한 프로그래밍 언어를 무료로 배워 볼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61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CC7DE7-C04B-446D-B61F-E8B2B592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사진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C33379-9E3B-44A2-A740-15A37679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50" dirty="0">
                <a:hlinkClick r:id="rId2"/>
              </a:rPr>
              <a:t>https://cafe.naver.com/gimak/7691</a:t>
            </a:r>
            <a:r>
              <a:rPr lang="en-US" altLang="ko-KR" sz="1050" dirty="0"/>
              <a:t> </a:t>
            </a:r>
            <a:r>
              <a:rPr lang="ko-KR" altLang="en-US" sz="1050" dirty="0"/>
              <a:t>비치해변 드라이브</a:t>
            </a:r>
            <a:endParaRPr lang="en-US" altLang="ko-KR" sz="1050" dirty="0"/>
          </a:p>
          <a:p>
            <a:r>
              <a:rPr lang="en-US" altLang="ko-KR" sz="1050" dirty="0">
                <a:hlinkClick r:id="rId3"/>
              </a:rPr>
              <a:t>http://tmi.nexon.com/kart/body</a:t>
            </a:r>
            <a:r>
              <a:rPr lang="en-US" altLang="ko-KR" sz="1050" dirty="0"/>
              <a:t> </a:t>
            </a:r>
            <a:r>
              <a:rPr lang="ko-KR" altLang="en-US" sz="1050" dirty="0" err="1"/>
              <a:t>파라곤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멘티스</a:t>
            </a:r>
            <a:endParaRPr lang="en-US" altLang="ko-KR" sz="1050" dirty="0"/>
          </a:p>
          <a:p>
            <a:r>
              <a:rPr lang="en-US" altLang="ko-KR" sz="1050" dirty="0">
                <a:hlinkClick r:id="rId4"/>
              </a:rPr>
              <a:t>https://cafe.naver.com/makja/255651</a:t>
            </a:r>
            <a:r>
              <a:rPr lang="en-US" altLang="ko-KR" sz="1050" dirty="0"/>
              <a:t> </a:t>
            </a:r>
            <a:r>
              <a:rPr lang="ko-KR" altLang="en-US" sz="1050" dirty="0"/>
              <a:t>고가</a:t>
            </a:r>
            <a:endParaRPr lang="en-US" altLang="ko-KR" sz="1050" dirty="0"/>
          </a:p>
          <a:p>
            <a:endParaRPr lang="en-US" altLang="ko-KR" sz="1050" dirty="0"/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988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4D4A63-4989-4EC0-A8AC-2DC63002BBBB}"/>
              </a:ext>
            </a:extLst>
          </p:cNvPr>
          <p:cNvSpPr txBox="1"/>
          <p:nvPr/>
        </p:nvSpPr>
        <p:spPr>
          <a:xfrm>
            <a:off x="827868" y="325464"/>
            <a:ext cx="5951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추진일정 및 계획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xmlns="" id="{35907A62-ABBA-40A4-AEF1-CFDEC6FCF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80476"/>
              </p:ext>
            </p:extLst>
          </p:nvPr>
        </p:nvGraphicFramePr>
        <p:xfrm>
          <a:off x="838199" y="1825624"/>
          <a:ext cx="10429068" cy="395212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38574">
                  <a:extLst>
                    <a:ext uri="{9D8B030D-6E8A-4147-A177-3AD203B41FA5}">
                      <a16:colId xmlns:a16="http://schemas.microsoft.com/office/drawing/2014/main" xmlns="" val="2537042767"/>
                    </a:ext>
                  </a:extLst>
                </a:gridCol>
                <a:gridCol w="2913681">
                  <a:extLst>
                    <a:ext uri="{9D8B030D-6E8A-4147-A177-3AD203B41FA5}">
                      <a16:colId xmlns:a16="http://schemas.microsoft.com/office/drawing/2014/main" xmlns="" val="1093872321"/>
                    </a:ext>
                  </a:extLst>
                </a:gridCol>
                <a:gridCol w="3084163">
                  <a:extLst>
                    <a:ext uri="{9D8B030D-6E8A-4147-A177-3AD203B41FA5}">
                      <a16:colId xmlns:a16="http://schemas.microsoft.com/office/drawing/2014/main" xmlns="" val="2561065998"/>
                    </a:ext>
                  </a:extLst>
                </a:gridCol>
                <a:gridCol w="3192650">
                  <a:extLst>
                    <a:ext uri="{9D8B030D-6E8A-4147-A177-3AD203B41FA5}">
                      <a16:colId xmlns:a16="http://schemas.microsoft.com/office/drawing/2014/main" xmlns="" val="3261092682"/>
                    </a:ext>
                  </a:extLst>
                </a:gridCol>
              </a:tblGrid>
              <a:tr h="76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        </a:t>
                      </a:r>
                      <a:r>
                        <a:rPr lang="ko-KR" altLang="en-US" sz="2400" dirty="0"/>
                        <a:t>월</a:t>
                      </a:r>
                      <a:endParaRPr lang="en-US" altLang="ko-KR" sz="2400" dirty="0"/>
                    </a:p>
                    <a:p>
                      <a:pPr latinLnBrk="1"/>
                      <a:r>
                        <a:rPr lang="ko-KR" altLang="en-US" sz="2400" dirty="0"/>
                        <a:t>주</a:t>
                      </a:r>
                      <a:r>
                        <a:rPr lang="ko-KR" altLang="en-US" sz="2000" dirty="0"/>
                        <a:t>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4</a:t>
                      </a:r>
                      <a:r>
                        <a:rPr lang="ko-KR" altLang="en-US" sz="2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5</a:t>
                      </a:r>
                      <a:r>
                        <a:rPr lang="ko-KR" altLang="en-US" sz="2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6</a:t>
                      </a:r>
                      <a:r>
                        <a:rPr lang="ko-KR" altLang="en-US" sz="2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0683978"/>
                  </a:ext>
                </a:extLst>
              </a:tr>
              <a:tr h="764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홈페이지 디자인 구상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dirty="0" err="1"/>
                        <a:t>css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공부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보완 후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1864680"/>
                  </a:ext>
                </a:extLst>
              </a:tr>
              <a:tr h="764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</a:t>
                      </a:r>
                      <a:r>
                        <a:rPr lang="ko-KR" altLang="en-US" sz="2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 확정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css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ko-KR" altLang="en-US" dirty="0"/>
                        <a:t> 공부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3378715"/>
                  </a:ext>
                </a:extLst>
              </a:tr>
              <a:tr h="705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기본 </a:t>
                      </a:r>
                      <a:r>
                        <a:rPr lang="en-US" altLang="ko-KR" sz="2000" dirty="0"/>
                        <a:t>html</a:t>
                      </a:r>
                      <a:r>
                        <a:rPr lang="ko-KR" altLang="en-US" sz="2000" dirty="0"/>
                        <a:t>작성</a:t>
                      </a:r>
                      <a:r>
                        <a:rPr lang="en-US" altLang="ko-KR" sz="2000" dirty="0"/>
                        <a:t> </a:t>
                      </a:r>
                    </a:p>
                    <a:p>
                      <a:pPr latinLnBrk="1"/>
                      <a:r>
                        <a:rPr lang="en-US" altLang="ko-KR" sz="2000" dirty="0" err="1"/>
                        <a:t>css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javascript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공부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이벤트 작성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그 외 추가 기능 탐색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2100860"/>
                  </a:ext>
                </a:extLst>
              </a:tr>
              <a:tr h="895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4</a:t>
                      </a:r>
                      <a:r>
                        <a:rPr lang="ko-KR" altLang="en-US" sz="24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홈페이지 완성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1703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3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2" action="ppaction://hlinksldjump"/>
              </a:rPr>
              <a:t>카테고리</a:t>
            </a:r>
            <a:r>
              <a:rPr lang="en-US" altLang="ko-KR" sz="2400" dirty="0">
                <a:hlinkClick r:id="rId2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3" action="ppaction://hlinksldjump"/>
              </a:rPr>
              <a:t>카테고리</a:t>
            </a:r>
            <a:r>
              <a:rPr lang="en-US" altLang="ko-KR" sz="2400" dirty="0">
                <a:hlinkClick r:id="rId3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4" action="ppaction://hlinksldjump"/>
              </a:rPr>
              <a:t>카테고리</a:t>
            </a:r>
            <a:r>
              <a:rPr lang="en-US" altLang="ko-KR" sz="2400" dirty="0">
                <a:hlinkClick r:id="rId4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68C5B1-60A4-46AD-8062-F18642B4391A}"/>
              </a:ext>
            </a:extLst>
          </p:cNvPr>
          <p:cNvSpPr/>
          <p:nvPr/>
        </p:nvSpPr>
        <p:spPr>
          <a:xfrm>
            <a:off x="3400232" y="3045947"/>
            <a:ext cx="2754351" cy="732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메인 페이지</a:t>
            </a:r>
            <a:endParaRPr lang="en-US" altLang="ko-KR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7EB81CB-1315-4650-A2A3-F1389CE9865C}"/>
              </a:ext>
            </a:extLst>
          </p:cNvPr>
          <p:cNvSpPr/>
          <p:nvPr/>
        </p:nvSpPr>
        <p:spPr>
          <a:xfrm>
            <a:off x="1126273" y="525981"/>
            <a:ext cx="7304049" cy="732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예상 산출물</a:t>
            </a:r>
            <a:endParaRPr lang="en-US" altLang="ko-KR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28080D6-3EF3-41DC-923F-F3846003FEDE}"/>
              </a:ext>
            </a:extLst>
          </p:cNvPr>
          <p:cNvSpPr/>
          <p:nvPr/>
        </p:nvSpPr>
        <p:spPr>
          <a:xfrm>
            <a:off x="392363" y="5562600"/>
            <a:ext cx="26447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5"/>
              </a:rPr>
              <a:t>카트 홈페이지 바로가기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8D0303A-0BEF-4D11-87A7-FDD89053B8F3}"/>
              </a:ext>
            </a:extLst>
          </p:cNvPr>
          <p:cNvSpPr/>
          <p:nvPr/>
        </p:nvSpPr>
        <p:spPr>
          <a:xfrm>
            <a:off x="392363" y="4776362"/>
            <a:ext cx="26447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6"/>
              </a:rPr>
              <a:t>카트 페이스북 바로가기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F56731D-F544-4269-9266-091F0BF6798D}"/>
              </a:ext>
            </a:extLst>
          </p:cNvPr>
          <p:cNvSpPr/>
          <p:nvPr/>
        </p:nvSpPr>
        <p:spPr>
          <a:xfrm>
            <a:off x="811719" y="1582595"/>
            <a:ext cx="21113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7"/>
              </a:rPr>
              <a:t>진행중인 이벤트</a:t>
            </a:r>
            <a:endParaRPr lang="en-US" altLang="ko-KR" dirty="0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xmlns="" id="{2CFCFFB7-8B5B-4484-8F02-77CAB5C8F019}"/>
              </a:ext>
            </a:extLst>
          </p:cNvPr>
          <p:cNvSpPr/>
          <p:nvPr/>
        </p:nvSpPr>
        <p:spPr>
          <a:xfrm>
            <a:off x="6890657" y="4227440"/>
            <a:ext cx="1817914" cy="1237189"/>
          </a:xfrm>
          <a:prstGeom prst="wedgeRoundRectCallout">
            <a:avLst>
              <a:gd name="adj1" fmla="val 79852"/>
              <a:gd name="adj2" fmla="val -1126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포스트잇을</a:t>
            </a:r>
            <a:r>
              <a:rPr lang="ko-KR" altLang="en-US" sz="2000" dirty="0"/>
              <a:t> 붙인 책 같은 디자인 예정</a:t>
            </a:r>
          </a:p>
        </p:txBody>
      </p:sp>
    </p:spTree>
    <p:extLst>
      <p:ext uri="{BB962C8B-B14F-4D97-AF65-F5344CB8AC3E}">
        <p14:creationId xmlns:p14="http://schemas.microsoft.com/office/powerpoint/2010/main" val="113525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77550E4-EA9B-4161-B539-627941DAC7B5}"/>
              </a:ext>
            </a:extLst>
          </p:cNvPr>
          <p:cNvSpPr/>
          <p:nvPr/>
        </p:nvSpPr>
        <p:spPr>
          <a:xfrm>
            <a:off x="6646127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CBCEA99-24DA-48D9-9DA3-13E6E3945903}"/>
              </a:ext>
            </a:extLst>
          </p:cNvPr>
          <p:cNvSpPr/>
          <p:nvPr/>
        </p:nvSpPr>
        <p:spPr>
          <a:xfrm>
            <a:off x="1483766" y="631966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3C8960A-D224-4347-8CBE-C7B8C0B2D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94030"/>
              </p:ext>
            </p:extLst>
          </p:nvPr>
        </p:nvGraphicFramePr>
        <p:xfrm>
          <a:off x="713406" y="4687450"/>
          <a:ext cx="8136681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966">
                  <a:extLst>
                    <a:ext uri="{9D8B030D-6E8A-4147-A177-3AD203B41FA5}">
                      <a16:colId xmlns:a16="http://schemas.microsoft.com/office/drawing/2014/main" xmlns="" val="371713714"/>
                    </a:ext>
                  </a:extLst>
                </a:gridCol>
                <a:gridCol w="1202066">
                  <a:extLst>
                    <a:ext uri="{9D8B030D-6E8A-4147-A177-3AD203B41FA5}">
                      <a16:colId xmlns:a16="http://schemas.microsoft.com/office/drawing/2014/main" xmlns="" val="477713956"/>
                    </a:ext>
                  </a:extLst>
                </a:gridCol>
                <a:gridCol w="949055">
                  <a:extLst>
                    <a:ext uri="{9D8B030D-6E8A-4147-A177-3AD203B41FA5}">
                      <a16:colId xmlns:a16="http://schemas.microsoft.com/office/drawing/2014/main" xmlns="" val="176215695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xmlns="" val="1771867465"/>
                    </a:ext>
                  </a:extLst>
                </a:gridCol>
                <a:gridCol w="1592394">
                  <a:extLst>
                    <a:ext uri="{9D8B030D-6E8A-4147-A177-3AD203B41FA5}">
                      <a16:colId xmlns:a16="http://schemas.microsoft.com/office/drawing/2014/main" xmlns="" val="1899836517"/>
                    </a:ext>
                  </a:extLst>
                </a:gridCol>
                <a:gridCol w="1815576">
                  <a:extLst>
                    <a:ext uri="{9D8B030D-6E8A-4147-A177-3AD203B41FA5}">
                      <a16:colId xmlns:a16="http://schemas.microsoft.com/office/drawing/2014/main" xmlns="" val="1796468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           </a:t>
                      </a:r>
                      <a:r>
                        <a:rPr lang="ko-KR" altLang="en-US" sz="2000" dirty="0"/>
                        <a:t>옵션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카트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드리프트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가속력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코너링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부스터 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부스터 </a:t>
                      </a:r>
                      <a:r>
                        <a:rPr lang="ko-KR" altLang="en-US" sz="2000" dirty="0" err="1"/>
                        <a:t>충전량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355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파라곤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44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멘티스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938  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850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9556507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9DDC2B4-A086-4427-8C87-E3B17A92D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7" y="1752599"/>
            <a:ext cx="1022892" cy="76716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6E66535-AB28-4B56-9DC6-CD177B89E763}"/>
              </a:ext>
            </a:extLst>
          </p:cNvPr>
          <p:cNvSpPr/>
          <p:nvPr/>
        </p:nvSpPr>
        <p:spPr>
          <a:xfrm>
            <a:off x="805076" y="2637733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0ACF87BD-470A-4199-A040-14B28AD51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7" y="3231830"/>
            <a:ext cx="1022892" cy="76716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2C155F7-B330-4FD3-B665-3A220DD0574C}"/>
              </a:ext>
            </a:extLst>
          </p:cNvPr>
          <p:cNvSpPr/>
          <p:nvPr/>
        </p:nvSpPr>
        <p:spPr>
          <a:xfrm>
            <a:off x="805076" y="4146852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7" name="모서리가 둥근 직사각형 4">
            <a:extLst>
              <a:ext uri="{FF2B5EF4-FFF2-40B4-BE49-F238E27FC236}">
                <a16:creationId xmlns:a16="http://schemas.microsoft.com/office/drawing/2014/main" xmlns="" id="{1CFFDA6D-7F9E-4431-A847-BCC2E9D87D3A}"/>
              </a:ext>
            </a:extLst>
          </p:cNvPr>
          <p:cNvSpPr/>
          <p:nvPr/>
        </p:nvSpPr>
        <p:spPr>
          <a:xfrm>
            <a:off x="8338458" y="163997"/>
            <a:ext cx="3535452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xmlns="" id="{5B05D2BE-3E39-42A1-BBAD-7FD7FA13E91E}"/>
              </a:ext>
            </a:extLst>
          </p:cNvPr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xmlns="" id="{297C4C02-1988-4E0C-AE5F-30712E4C9609}"/>
              </a:ext>
            </a:extLst>
          </p:cNvPr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xmlns="" id="{16BE48D1-D820-46DE-A1AD-434E0218F59D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xmlns="" id="{E25DA6AC-5F5D-427E-A65E-27338F20B2DB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FD471E2-FB0C-4FF2-B632-5F9AF545C861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1D5DC98-A70E-4582-8DC9-5823FB210251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43F05B3-36E7-4BCE-A685-83D22D6A2D8E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5" action="ppaction://hlinksldjump"/>
              </a:rPr>
              <a:t>카테고리</a:t>
            </a:r>
            <a:r>
              <a:rPr lang="en-US" altLang="ko-KR" sz="2400" dirty="0">
                <a:hlinkClick r:id="rId5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FA57B6F-2375-40E9-9967-1EBC29E1C8E2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6" action="ppaction://hlinksldjump"/>
              </a:rPr>
              <a:t>카테고리</a:t>
            </a:r>
            <a:r>
              <a:rPr lang="en-US" altLang="ko-KR" sz="2400" dirty="0">
                <a:hlinkClick r:id="rId6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4C20CDB-43E6-4958-A6A9-C2D043E1FBE1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7" action="ppaction://hlinksldjump"/>
              </a:rPr>
              <a:t>카테고리</a:t>
            </a:r>
            <a:r>
              <a:rPr lang="en-US" altLang="ko-KR" sz="2400" dirty="0">
                <a:hlinkClick r:id="rId7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056F3AA-A0A3-4D13-A4CC-2A6761D7A106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7803927-F5C0-433E-A064-558E33673DAC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5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2A45717-E7FE-4E0C-940C-6E5C6667C225}"/>
              </a:ext>
            </a:extLst>
          </p:cNvPr>
          <p:cNvSpPr/>
          <p:nvPr/>
        </p:nvSpPr>
        <p:spPr>
          <a:xfrm>
            <a:off x="6671085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044BFB5-4FD0-4D2C-89A8-42306D7A3373}"/>
              </a:ext>
            </a:extLst>
          </p:cNvPr>
          <p:cNvSpPr/>
          <p:nvPr/>
        </p:nvSpPr>
        <p:spPr>
          <a:xfrm>
            <a:off x="1483766" y="631966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B61078C-4188-4EB2-B9C9-4EF2DD230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5" y="1802289"/>
            <a:ext cx="2053301" cy="12078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C225F3BB-7391-49C7-B0C2-C3A6CE3A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8462"/>
              </p:ext>
            </p:extLst>
          </p:nvPr>
        </p:nvGraphicFramePr>
        <p:xfrm>
          <a:off x="3107309" y="3919097"/>
          <a:ext cx="153533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332">
                  <a:extLst>
                    <a:ext uri="{9D8B030D-6E8A-4147-A177-3AD203B41FA5}">
                      <a16:colId xmlns:a16="http://schemas.microsoft.com/office/drawing/2014/main" xmlns="" val="311133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4"/>
                        </a:rPr>
                        <a:t>초보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81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5"/>
                        </a:rPr>
                        <a:t>중수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9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4"/>
                        </a:rPr>
                        <a:t>고수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613234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00CFE64-8FA7-4518-BF1A-B1B333C94BD7}"/>
              </a:ext>
            </a:extLst>
          </p:cNvPr>
          <p:cNvSpPr/>
          <p:nvPr/>
        </p:nvSpPr>
        <p:spPr>
          <a:xfrm>
            <a:off x="794761" y="3327260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D8CE411-BB7B-4E54-9740-819775C2C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1" y="4051617"/>
            <a:ext cx="2063615" cy="120727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701B130-4201-41F5-AE90-11A9DF11A29C}"/>
              </a:ext>
            </a:extLst>
          </p:cNvPr>
          <p:cNvSpPr/>
          <p:nvPr/>
        </p:nvSpPr>
        <p:spPr>
          <a:xfrm>
            <a:off x="794761" y="5437214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4622EBCF-3C27-4E8C-B15A-717ADED5B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11896"/>
              </p:ext>
            </p:extLst>
          </p:nvPr>
        </p:nvGraphicFramePr>
        <p:xfrm>
          <a:off x="3107308" y="1812391"/>
          <a:ext cx="153533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332">
                  <a:extLst>
                    <a:ext uri="{9D8B030D-6E8A-4147-A177-3AD203B41FA5}">
                      <a16:colId xmlns:a16="http://schemas.microsoft.com/office/drawing/2014/main" xmlns="" val="3111337370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7"/>
                        </a:rPr>
                        <a:t>초보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8177460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8"/>
                        </a:rPr>
                        <a:t>중수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966803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9"/>
                        </a:rPr>
                        <a:t>고수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613234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B7FAC83-1453-4BBF-915C-43567F3420CC}"/>
              </a:ext>
            </a:extLst>
          </p:cNvPr>
          <p:cNvSpPr/>
          <p:nvPr/>
        </p:nvSpPr>
        <p:spPr>
          <a:xfrm>
            <a:off x="5018270" y="2711572"/>
            <a:ext cx="4267858" cy="921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목표 </a:t>
            </a:r>
            <a:r>
              <a:rPr lang="en-US" altLang="ko-KR" sz="2400" dirty="0"/>
              <a:t>: </a:t>
            </a:r>
            <a:r>
              <a:rPr lang="ko-KR" altLang="en-US" sz="2400" dirty="0"/>
              <a:t>카트라이더 </a:t>
            </a:r>
            <a:r>
              <a:rPr lang="ko-KR" altLang="en-US" sz="2400" dirty="0" err="1"/>
              <a:t>노말랜덤에</a:t>
            </a:r>
            <a:r>
              <a:rPr lang="en-US" altLang="ko-KR" sz="2400" dirty="0"/>
              <a:t> </a:t>
            </a:r>
            <a:r>
              <a:rPr lang="ko-KR" altLang="en-US" sz="2400" dirty="0"/>
              <a:t>나오는 모든 맵 정리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5C0D3EF-D324-4DD8-B934-8933E06E7B32}"/>
              </a:ext>
            </a:extLst>
          </p:cNvPr>
          <p:cNvSpPr txBox="1"/>
          <p:nvPr/>
        </p:nvSpPr>
        <p:spPr>
          <a:xfrm>
            <a:off x="7901197" y="5731658"/>
            <a:ext cx="925285" cy="3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1/2</a:t>
            </a:r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xmlns="" id="{34F3FA51-5E54-4D5D-9954-91B3362D32A2}"/>
              </a:ext>
            </a:extLst>
          </p:cNvPr>
          <p:cNvSpPr/>
          <p:nvPr/>
        </p:nvSpPr>
        <p:spPr>
          <a:xfrm>
            <a:off x="5213401" y="4365172"/>
            <a:ext cx="2685742" cy="1132018"/>
          </a:xfrm>
          <a:prstGeom prst="wedgeRoundRectCallout">
            <a:avLst>
              <a:gd name="adj1" fmla="val 55712"/>
              <a:gd name="adj2" fmla="val 727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여러 페이지의 책 같은 디자인 예정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7DD23EC4-FB40-4D90-A920-70B5B153CC00}"/>
              </a:ext>
            </a:extLst>
          </p:cNvPr>
          <p:cNvSpPr/>
          <p:nvPr/>
        </p:nvSpPr>
        <p:spPr>
          <a:xfrm>
            <a:off x="8637483" y="5731658"/>
            <a:ext cx="521947" cy="3607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xmlns="" id="{4B430B04-BE8F-4315-BF18-7F3B48DB4E98}"/>
              </a:ext>
            </a:extLst>
          </p:cNvPr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5">
            <a:extLst>
              <a:ext uri="{FF2B5EF4-FFF2-40B4-BE49-F238E27FC236}">
                <a16:creationId xmlns:a16="http://schemas.microsoft.com/office/drawing/2014/main" xmlns="" id="{123A642D-AD8A-43C2-B453-F28D41F21E59}"/>
              </a:ext>
            </a:extLst>
          </p:cNvPr>
          <p:cNvSpPr/>
          <p:nvPr/>
        </p:nvSpPr>
        <p:spPr>
          <a:xfrm>
            <a:off x="8363417" y="1464394"/>
            <a:ext cx="3510492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xmlns="" id="{01841197-1174-4E86-A53C-508EF7B6C23E}"/>
              </a:ext>
            </a:extLst>
          </p:cNvPr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7">
            <a:extLst>
              <a:ext uri="{FF2B5EF4-FFF2-40B4-BE49-F238E27FC236}">
                <a16:creationId xmlns:a16="http://schemas.microsoft.com/office/drawing/2014/main" xmlns="" id="{A49CDA2F-2927-4AC1-AD66-7DA7248B616F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9">
            <a:extLst>
              <a:ext uri="{FF2B5EF4-FFF2-40B4-BE49-F238E27FC236}">
                <a16:creationId xmlns:a16="http://schemas.microsoft.com/office/drawing/2014/main" xmlns="" id="{77F5D63D-18B8-48A3-B356-DA9A73EA170B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5CA777A-18FB-4065-9B91-1241876CE6D6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3B8B33F-5227-423F-8326-F09517C571A8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DD0B247-B2D0-4651-9E24-EC54F16EF96F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0" action="ppaction://hlinksldjump"/>
              </a:rPr>
              <a:t>카테고리</a:t>
            </a:r>
            <a:r>
              <a:rPr lang="en-US" altLang="ko-KR" sz="2400" dirty="0">
                <a:hlinkClick r:id="rId10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0EC7D76-3384-4BCD-B01E-7E737FC2004E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1" action="ppaction://hlinksldjump"/>
              </a:rPr>
              <a:t>카테고리</a:t>
            </a:r>
            <a:r>
              <a:rPr lang="en-US" altLang="ko-KR" sz="2400" dirty="0">
                <a:hlinkClick r:id="rId11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388820F-461F-4EC5-910F-5EE15797A7CE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2" action="ppaction://hlinksldjump"/>
              </a:rPr>
              <a:t>카테고리</a:t>
            </a:r>
            <a:r>
              <a:rPr lang="en-US" altLang="ko-KR" sz="2400" dirty="0">
                <a:hlinkClick r:id="rId12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1BC2E11-3721-4F0D-9370-3B0DEBF10D24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070A568-692C-4B12-B417-500A9E0079C4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7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6D29D6E-AB11-4504-9F8B-DEADD535B1FB}"/>
              </a:ext>
            </a:extLst>
          </p:cNvPr>
          <p:cNvSpPr/>
          <p:nvPr/>
        </p:nvSpPr>
        <p:spPr>
          <a:xfrm>
            <a:off x="6602583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7F4937C-A4E1-4687-86AA-5149B5AA757B}"/>
              </a:ext>
            </a:extLst>
          </p:cNvPr>
          <p:cNvSpPr/>
          <p:nvPr/>
        </p:nvSpPr>
        <p:spPr>
          <a:xfrm>
            <a:off x="1483765" y="629360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7312761-4F28-4A32-8CA7-D628E9601CCF}"/>
              </a:ext>
            </a:extLst>
          </p:cNvPr>
          <p:cNvSpPr/>
          <p:nvPr/>
        </p:nvSpPr>
        <p:spPr>
          <a:xfrm>
            <a:off x="637999" y="1421109"/>
            <a:ext cx="3063143" cy="742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카트 기술 공략 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1419096-FAB6-4106-BC50-0874A5CDAA69}"/>
              </a:ext>
            </a:extLst>
          </p:cNvPr>
          <p:cNvSpPr/>
          <p:nvPr/>
        </p:nvSpPr>
        <p:spPr>
          <a:xfrm>
            <a:off x="638000" y="2480956"/>
            <a:ext cx="1299657" cy="631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hlinkClick r:id="rId3"/>
              </a:rPr>
              <a:t>문호준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3AD6590-167A-49FD-81EB-BD0A3735DD26}"/>
              </a:ext>
            </a:extLst>
          </p:cNvPr>
          <p:cNvSpPr/>
          <p:nvPr/>
        </p:nvSpPr>
        <p:spPr>
          <a:xfrm>
            <a:off x="638000" y="4008337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4"/>
              </a:rPr>
              <a:t>김택환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891795A-452A-4098-8D5F-9BAFBA2E17D9}"/>
              </a:ext>
            </a:extLst>
          </p:cNvPr>
          <p:cNvSpPr/>
          <p:nvPr/>
        </p:nvSpPr>
        <p:spPr>
          <a:xfrm>
            <a:off x="4777406" y="2480956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5"/>
              </a:rPr>
              <a:t>신종민</a:t>
            </a:r>
            <a:endParaRPr lang="ko-KR" altLang="en-US" sz="2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0DBFFD7-27ED-4646-9D57-7DB8A3782FFC}"/>
              </a:ext>
            </a:extLst>
          </p:cNvPr>
          <p:cNvSpPr/>
          <p:nvPr/>
        </p:nvSpPr>
        <p:spPr>
          <a:xfrm>
            <a:off x="4777406" y="4008336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6"/>
              </a:rPr>
              <a:t>이중대</a:t>
            </a:r>
            <a:endParaRPr lang="ko-KR" altLang="en-US" sz="2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787207A-0302-4D2E-A323-E4879F2448A0}"/>
              </a:ext>
            </a:extLst>
          </p:cNvPr>
          <p:cNvSpPr/>
          <p:nvPr/>
        </p:nvSpPr>
        <p:spPr>
          <a:xfrm>
            <a:off x="638000" y="3380248"/>
            <a:ext cx="356200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431D65E-CEA4-4896-A850-BE62D1915F6C}"/>
              </a:ext>
            </a:extLst>
          </p:cNvPr>
          <p:cNvSpPr/>
          <p:nvPr/>
        </p:nvSpPr>
        <p:spPr>
          <a:xfrm>
            <a:off x="623790" y="4964371"/>
            <a:ext cx="357621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E3575F2-A409-403C-B03D-0076EEA70234}"/>
              </a:ext>
            </a:extLst>
          </p:cNvPr>
          <p:cNvSpPr/>
          <p:nvPr/>
        </p:nvSpPr>
        <p:spPr>
          <a:xfrm>
            <a:off x="4777406" y="4973071"/>
            <a:ext cx="356200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xmlns="" id="{585D4CC7-360C-4694-942C-288A99B14A08}"/>
              </a:ext>
            </a:extLst>
          </p:cNvPr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31365D8-345F-43C5-BDF5-A0319B8F6C49}"/>
              </a:ext>
            </a:extLst>
          </p:cNvPr>
          <p:cNvSpPr/>
          <p:nvPr/>
        </p:nvSpPr>
        <p:spPr>
          <a:xfrm>
            <a:off x="4777407" y="3380248"/>
            <a:ext cx="3534500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6" name="모서리가 둥근 직사각형 5">
            <a:extLst>
              <a:ext uri="{FF2B5EF4-FFF2-40B4-BE49-F238E27FC236}">
                <a16:creationId xmlns:a16="http://schemas.microsoft.com/office/drawing/2014/main" xmlns="" id="{692D94E0-C93B-4F08-9162-408306D0D018}"/>
              </a:ext>
            </a:extLst>
          </p:cNvPr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6">
            <a:extLst>
              <a:ext uri="{FF2B5EF4-FFF2-40B4-BE49-F238E27FC236}">
                <a16:creationId xmlns:a16="http://schemas.microsoft.com/office/drawing/2014/main" xmlns="" id="{3F509433-CE86-49A5-8008-406CBE5F931F}"/>
              </a:ext>
            </a:extLst>
          </p:cNvPr>
          <p:cNvSpPr/>
          <p:nvPr/>
        </p:nvSpPr>
        <p:spPr>
          <a:xfrm>
            <a:off x="8311907" y="2786861"/>
            <a:ext cx="3562003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7">
            <a:extLst>
              <a:ext uri="{FF2B5EF4-FFF2-40B4-BE49-F238E27FC236}">
                <a16:creationId xmlns:a16="http://schemas.microsoft.com/office/drawing/2014/main" xmlns="" id="{025AC72A-6675-43EC-91C2-F6C6E5274769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">
            <a:extLst>
              <a:ext uri="{FF2B5EF4-FFF2-40B4-BE49-F238E27FC236}">
                <a16:creationId xmlns:a16="http://schemas.microsoft.com/office/drawing/2014/main" xmlns="" id="{267A31F8-24DC-471E-BB01-F38A535CB5B0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F183C61-2E3C-4F14-AACD-84CC8A9CF794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9652E78-E37B-4BF3-B6ED-1561921E7F4B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A26CBE3-EED6-473D-AD96-F3594B4FD8B4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7" action="ppaction://hlinksldjump"/>
              </a:rPr>
              <a:t>카테고리</a:t>
            </a:r>
            <a:r>
              <a:rPr lang="en-US" altLang="ko-KR" sz="2400" dirty="0">
                <a:hlinkClick r:id="rId7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820C768-7FAF-42F4-A079-0282DAB5B473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8" action="ppaction://hlinksldjump"/>
              </a:rPr>
              <a:t>카테고리</a:t>
            </a:r>
            <a:r>
              <a:rPr lang="en-US" altLang="ko-KR" sz="2400" dirty="0">
                <a:hlinkClick r:id="rId8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155F1C4-B236-47B9-AB1B-2F2D4A83A8B1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9" action="ppaction://hlinksldjump"/>
              </a:rPr>
              <a:t>카테고리</a:t>
            </a:r>
            <a:r>
              <a:rPr lang="en-US" altLang="ko-KR" sz="2400" dirty="0">
                <a:hlinkClick r:id="rId9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930FA1D-AA51-4DB5-9691-F0F62E6BBD38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0B4BE7A-CA26-4FC9-95A6-65F6E88749C7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90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078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현재까지 진행된 사항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14204"/>
            <a:ext cx="10515600" cy="4962759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홈페이지 전체 디자인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 스타일 등 일부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예시화면 </a:t>
            </a:r>
            <a:r>
              <a:rPr lang="en-US" altLang="ko-KR" dirty="0" smtClean="0"/>
              <a:t>2‘</a:t>
            </a:r>
            <a:r>
              <a:rPr lang="ko-KR" altLang="en-US" dirty="0" smtClean="0"/>
              <a:t>에 해당하는 </a:t>
            </a:r>
            <a:r>
              <a:rPr lang="ko-KR" altLang="en-US" dirty="0" err="1"/>
              <a:t>컨</a:t>
            </a:r>
            <a:r>
              <a:rPr lang="ko-KR" altLang="en-US" dirty="0" err="1" smtClean="0"/>
              <a:t>텐츠</a:t>
            </a:r>
            <a:r>
              <a:rPr lang="ko-KR" altLang="en-US" dirty="0" smtClean="0"/>
              <a:t> 작성 완료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7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990"/>
            <a:ext cx="10515600" cy="243325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수정 사항 및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진행상황 </a:t>
            </a:r>
            <a:r>
              <a:rPr lang="en-US" altLang="ko-KR" sz="3600" dirty="0" smtClean="0"/>
              <a:t>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800" dirty="0" smtClean="0"/>
              <a:t>수정된 사항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1. </a:t>
            </a:r>
            <a:r>
              <a:rPr lang="ko-KR" altLang="en-US" sz="2800" dirty="0" smtClean="0"/>
              <a:t>홈페이지 전체 레이아웃 변경 </a:t>
            </a:r>
            <a:r>
              <a:rPr lang="en-US" altLang="ko-KR" sz="2800" dirty="0" smtClean="0"/>
              <a:t>&gt;&gt; html5 </a:t>
            </a:r>
            <a:r>
              <a:rPr lang="ko-KR" altLang="en-US" sz="2800" dirty="0" smtClean="0"/>
              <a:t>기본 레이아웃 사용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배경으로 동영상 삽입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메뉴 위치 등 디자인 다수 변경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95" y="2448242"/>
            <a:ext cx="8679305" cy="4409757"/>
          </a:xfrm>
        </p:spPr>
      </p:pic>
    </p:spTree>
    <p:extLst>
      <p:ext uri="{BB962C8B-B14F-4D97-AF65-F5344CB8AC3E}">
        <p14:creationId xmlns:p14="http://schemas.microsoft.com/office/powerpoint/2010/main" val="34231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868</TotalTime>
  <Words>555</Words>
  <Application>Microsoft Office PowerPoint</Application>
  <PresentationFormat>와이드스크린</PresentationFormat>
  <Paragraphs>170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 카트 초보를 위한 공략집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현재까지 진행된 사항</vt:lpstr>
      <vt:lpstr>수정 사항 및 진행상황 1  수정된 사항  1. 홈페이지 전체 레이아웃 변경 &gt;&gt; html5 기본 레이아웃 사용 2. 배경으로 동영상 삽입, 메뉴 위치 등 디자인 다수 변경</vt:lpstr>
      <vt:lpstr>수정 사항 및 진행상황 2  진행 사항  1. ‘예시화면 2’에 해당하는 컨텐츠 작성 완료, 다수의 페이지 이동방식 디자인 다소 변경 2. 레이아웃 border 표시(제작편의), 반응형 웹 &gt;&gt; nav크기 설정</vt:lpstr>
      <vt:lpstr>향후 일정</vt:lpstr>
      <vt:lpstr>메인 페이지</vt:lpstr>
      <vt:lpstr>서브페이지 1</vt:lpstr>
      <vt:lpstr>서브페이지 2</vt:lpstr>
      <vt:lpstr>서브페이지 2-1 검색기능</vt:lpstr>
      <vt:lpstr>서브페이지 2-2 미디어 쿼리</vt:lpstr>
      <vt:lpstr>서브페이지 3</vt:lpstr>
      <vt:lpstr>서브페이지 3-1 </vt:lpstr>
      <vt:lpstr>기능 명세 페이지</vt:lpstr>
      <vt:lpstr>참고내용</vt:lpstr>
      <vt:lpstr>사진 출처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71</cp:revision>
  <dcterms:created xsi:type="dcterms:W3CDTF">2019-04-03T08:40:59Z</dcterms:created>
  <dcterms:modified xsi:type="dcterms:W3CDTF">2019-06-07T02:05:56Z</dcterms:modified>
</cp:coreProperties>
</file>