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1" r:id="rId2"/>
    <p:sldId id="2563" r:id="rId3"/>
    <p:sldId id="2572" r:id="rId4"/>
    <p:sldId id="2565" r:id="rId5"/>
    <p:sldId id="2567" r:id="rId6"/>
    <p:sldId id="2573" r:id="rId7"/>
    <p:sldId id="2574" r:id="rId8"/>
    <p:sldId id="2569" r:id="rId9"/>
    <p:sldId id="2577" r:id="rId10"/>
    <p:sldId id="2578" r:id="rId11"/>
    <p:sldId id="2579" r:id="rId12"/>
    <p:sldId id="2580" r:id="rId13"/>
    <p:sldId id="2581" r:id="rId14"/>
    <p:sldId id="2582" r:id="rId15"/>
    <p:sldId id="2583" r:id="rId16"/>
    <p:sldId id="2584" r:id="rId17"/>
    <p:sldId id="2585" r:id="rId18"/>
    <p:sldId id="2586" r:id="rId19"/>
    <p:sldId id="258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Neural Networks and Natural Language Processing" id="{780DA4C5-7D0C-4B7A-BA5C-EC5D38851AD6}">
          <p14:sldIdLst>
            <p14:sldId id="2561"/>
          </p14:sldIdLst>
        </p14:section>
        <p14:section name="Understanding Neural Networks" id="{E52ACF9E-E20F-41E0-A0C3-246A87353F6C}">
          <p14:sldIdLst>
            <p14:sldId id="2563"/>
            <p14:sldId id="2572"/>
            <p14:sldId id="2565"/>
          </p14:sldIdLst>
        </p14:section>
        <p14:section name="Natural Language Processing" id="{7645C5BF-CC84-431B-BF14-3C83B6504187}">
          <p14:sldIdLst>
            <p14:sldId id="2567"/>
            <p14:sldId id="2573"/>
            <p14:sldId id="2574"/>
            <p14:sldId id="2569"/>
            <p14:sldId id="2577"/>
            <p14:sldId id="2578"/>
            <p14:sldId id="2579"/>
            <p14:sldId id="2580"/>
            <p14:sldId id="2581"/>
            <p14:sldId id="2582"/>
            <p14:sldId id="2583"/>
            <p14:sldId id="2584"/>
            <p14:sldId id="2585"/>
            <p14:sldId id="2586"/>
            <p14:sldId id="2587"/>
          </p14:sldIdLst>
        </p14:section>
        <p14:section name="Conclusion" id="{EE92E5DA-0544-440B-8E2E-6A753AF835FF}">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7" autoAdjust="0"/>
    <p:restoredTop sz="94660"/>
  </p:normalViewPr>
  <p:slideViewPr>
    <p:cSldViewPr snapToGrid="0">
      <p:cViewPr varScale="1">
        <p:scale>
          <a:sx n="53" d="100"/>
          <a:sy n="53" d="100"/>
        </p:scale>
        <p:origin x="84" y="18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F9EDA4-4BB7-4C6E-BE11-0C0769A99B97}" type="datetimeFigureOut">
              <a:rPr lang="en-US" smtClean="0"/>
              <a:t>8/28/2024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5B1EA9-74CD-4B5D-A93D-E16ABB73ADB7}" type="slidenum">
              <a:rPr lang="en-US" smtClean="0"/>
              <a:t>‹#›</a:t>
            </a:fld>
            <a:endParaRPr lang="en-US"/>
          </a:p>
        </p:txBody>
      </p:sp>
    </p:spTree>
    <p:extLst>
      <p:ext uri="{BB962C8B-B14F-4D97-AF65-F5344CB8AC3E}">
        <p14:creationId xmlns:p14="http://schemas.microsoft.com/office/powerpoint/2010/main" val="1229919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9738D9-FA20-4347-9E13-444D5968DEF5}" type="slidenum">
              <a:rPr lang="en-US" smtClean="0"/>
              <a:t>1</a:t>
            </a:fld>
            <a:endParaRPr lang="en-US"/>
          </a:p>
        </p:txBody>
      </p:sp>
    </p:spTree>
    <p:extLst>
      <p:ext uri="{BB962C8B-B14F-4D97-AF65-F5344CB8AC3E}">
        <p14:creationId xmlns:p14="http://schemas.microsoft.com/office/powerpoint/2010/main" val="22033943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85B1EA9-74CD-4B5D-A93D-E16ABB73ADB7}" type="slidenum">
              <a:rPr lang="en-US" smtClean="0"/>
              <a:t>10</a:t>
            </a:fld>
            <a:endParaRPr lang="en-US"/>
          </a:p>
        </p:txBody>
      </p:sp>
    </p:spTree>
    <p:extLst>
      <p:ext uri="{BB962C8B-B14F-4D97-AF65-F5344CB8AC3E}">
        <p14:creationId xmlns:p14="http://schemas.microsoft.com/office/powerpoint/2010/main" val="29689601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85B1EA9-74CD-4B5D-A93D-E16ABB73ADB7}" type="slidenum">
              <a:rPr lang="en-US" smtClean="0"/>
              <a:t>11</a:t>
            </a:fld>
            <a:endParaRPr lang="en-US"/>
          </a:p>
        </p:txBody>
      </p:sp>
    </p:spTree>
    <p:extLst>
      <p:ext uri="{BB962C8B-B14F-4D97-AF65-F5344CB8AC3E}">
        <p14:creationId xmlns:p14="http://schemas.microsoft.com/office/powerpoint/2010/main" val="6752813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85B1EA9-74CD-4B5D-A93D-E16ABB73ADB7}" type="slidenum">
              <a:rPr lang="en-US" smtClean="0"/>
              <a:t>12</a:t>
            </a:fld>
            <a:endParaRPr lang="en-US"/>
          </a:p>
        </p:txBody>
      </p:sp>
    </p:spTree>
    <p:extLst>
      <p:ext uri="{BB962C8B-B14F-4D97-AF65-F5344CB8AC3E}">
        <p14:creationId xmlns:p14="http://schemas.microsoft.com/office/powerpoint/2010/main" val="10189033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85B1EA9-74CD-4B5D-A93D-E16ABB73ADB7}" type="slidenum">
              <a:rPr lang="en-US" smtClean="0"/>
              <a:t>13</a:t>
            </a:fld>
            <a:endParaRPr lang="en-US"/>
          </a:p>
        </p:txBody>
      </p:sp>
    </p:spTree>
    <p:extLst>
      <p:ext uri="{BB962C8B-B14F-4D97-AF65-F5344CB8AC3E}">
        <p14:creationId xmlns:p14="http://schemas.microsoft.com/office/powerpoint/2010/main" val="7089544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9738D9-FA20-4347-9E13-444D5968DEF5}" type="slidenum">
              <a:rPr lang="en-US" smtClean="0"/>
              <a:t>14</a:t>
            </a:fld>
            <a:endParaRPr lang="en-US"/>
          </a:p>
        </p:txBody>
      </p:sp>
    </p:spTree>
    <p:extLst>
      <p:ext uri="{BB962C8B-B14F-4D97-AF65-F5344CB8AC3E}">
        <p14:creationId xmlns:p14="http://schemas.microsoft.com/office/powerpoint/2010/main" val="4426732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85B1EA9-74CD-4B5D-A93D-E16ABB73ADB7}" type="slidenum">
              <a:rPr lang="en-US" smtClean="0"/>
              <a:t>15</a:t>
            </a:fld>
            <a:endParaRPr lang="en-US"/>
          </a:p>
        </p:txBody>
      </p:sp>
    </p:spTree>
    <p:extLst>
      <p:ext uri="{BB962C8B-B14F-4D97-AF65-F5344CB8AC3E}">
        <p14:creationId xmlns:p14="http://schemas.microsoft.com/office/powerpoint/2010/main" val="12799295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85B1EA9-74CD-4B5D-A93D-E16ABB73ADB7}" type="slidenum">
              <a:rPr lang="en-US" smtClean="0"/>
              <a:t>16</a:t>
            </a:fld>
            <a:endParaRPr lang="en-US"/>
          </a:p>
        </p:txBody>
      </p:sp>
    </p:spTree>
    <p:extLst>
      <p:ext uri="{BB962C8B-B14F-4D97-AF65-F5344CB8AC3E}">
        <p14:creationId xmlns:p14="http://schemas.microsoft.com/office/powerpoint/2010/main" val="10445907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85B1EA9-74CD-4B5D-A93D-E16ABB73ADB7}" type="slidenum">
              <a:rPr lang="en-US" smtClean="0"/>
              <a:t>17</a:t>
            </a:fld>
            <a:endParaRPr lang="en-US"/>
          </a:p>
        </p:txBody>
      </p:sp>
    </p:spTree>
    <p:extLst>
      <p:ext uri="{BB962C8B-B14F-4D97-AF65-F5344CB8AC3E}">
        <p14:creationId xmlns:p14="http://schemas.microsoft.com/office/powerpoint/2010/main" val="40044769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85B1EA9-74CD-4B5D-A93D-E16ABB73ADB7}" type="slidenum">
              <a:rPr lang="en-US" smtClean="0"/>
              <a:t>18</a:t>
            </a:fld>
            <a:endParaRPr lang="en-US"/>
          </a:p>
        </p:txBody>
      </p:sp>
    </p:spTree>
    <p:extLst>
      <p:ext uri="{BB962C8B-B14F-4D97-AF65-F5344CB8AC3E}">
        <p14:creationId xmlns:p14="http://schemas.microsoft.com/office/powerpoint/2010/main" val="41385290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85B1EA9-74CD-4B5D-A93D-E16ABB73ADB7}" type="slidenum">
              <a:rPr lang="en-US" smtClean="0"/>
              <a:t>19</a:t>
            </a:fld>
            <a:endParaRPr lang="en-US"/>
          </a:p>
        </p:txBody>
      </p:sp>
    </p:spTree>
    <p:extLst>
      <p:ext uri="{BB962C8B-B14F-4D97-AF65-F5344CB8AC3E}">
        <p14:creationId xmlns:p14="http://schemas.microsoft.com/office/powerpoint/2010/main" val="3516166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9738D9-FA20-4347-9E13-444D5968DEF5}" type="slidenum">
              <a:rPr lang="en-US" smtClean="0"/>
              <a:t>2</a:t>
            </a:fld>
            <a:endParaRPr lang="en-US"/>
          </a:p>
        </p:txBody>
      </p:sp>
    </p:spTree>
    <p:extLst>
      <p:ext uri="{BB962C8B-B14F-4D97-AF65-F5344CB8AC3E}">
        <p14:creationId xmlns:p14="http://schemas.microsoft.com/office/powerpoint/2010/main" val="816923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85B1EA9-74CD-4B5D-A93D-E16ABB73ADB7}" type="slidenum">
              <a:rPr lang="en-US" smtClean="0"/>
              <a:t>3</a:t>
            </a:fld>
            <a:endParaRPr lang="en-US"/>
          </a:p>
        </p:txBody>
      </p:sp>
    </p:spTree>
    <p:extLst>
      <p:ext uri="{BB962C8B-B14F-4D97-AF65-F5344CB8AC3E}">
        <p14:creationId xmlns:p14="http://schemas.microsoft.com/office/powerpoint/2010/main" val="3828186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9738D9-FA20-4347-9E13-444D5968DEF5}" type="slidenum">
              <a:rPr lang="en-US" smtClean="0"/>
              <a:t>4</a:t>
            </a:fld>
            <a:endParaRPr lang="en-US"/>
          </a:p>
        </p:txBody>
      </p:sp>
    </p:spTree>
    <p:extLst>
      <p:ext uri="{BB962C8B-B14F-4D97-AF65-F5344CB8AC3E}">
        <p14:creationId xmlns:p14="http://schemas.microsoft.com/office/powerpoint/2010/main" val="3329702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9738D9-FA20-4347-9E13-444D5968DEF5}" type="slidenum">
              <a:rPr lang="en-US" smtClean="0"/>
              <a:t>5</a:t>
            </a:fld>
            <a:endParaRPr lang="en-US"/>
          </a:p>
        </p:txBody>
      </p:sp>
    </p:spTree>
    <p:extLst>
      <p:ext uri="{BB962C8B-B14F-4D97-AF65-F5344CB8AC3E}">
        <p14:creationId xmlns:p14="http://schemas.microsoft.com/office/powerpoint/2010/main" val="1444741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85B1EA9-74CD-4B5D-A93D-E16ABB73ADB7}" type="slidenum">
              <a:rPr lang="en-US" smtClean="0"/>
              <a:t>6</a:t>
            </a:fld>
            <a:endParaRPr lang="en-US"/>
          </a:p>
        </p:txBody>
      </p:sp>
    </p:spTree>
    <p:extLst>
      <p:ext uri="{BB962C8B-B14F-4D97-AF65-F5344CB8AC3E}">
        <p14:creationId xmlns:p14="http://schemas.microsoft.com/office/powerpoint/2010/main" val="2457073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85B1EA9-74CD-4B5D-A93D-E16ABB73ADB7}" type="slidenum">
              <a:rPr lang="en-US" smtClean="0"/>
              <a:t>7</a:t>
            </a:fld>
            <a:endParaRPr lang="en-US"/>
          </a:p>
        </p:txBody>
      </p:sp>
    </p:spTree>
    <p:extLst>
      <p:ext uri="{BB962C8B-B14F-4D97-AF65-F5344CB8AC3E}">
        <p14:creationId xmlns:p14="http://schemas.microsoft.com/office/powerpoint/2010/main" val="30364590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9738D9-FA20-4347-9E13-444D5968DEF5}" type="slidenum">
              <a:rPr lang="en-US" smtClean="0"/>
              <a:t>8</a:t>
            </a:fld>
            <a:endParaRPr lang="en-US"/>
          </a:p>
        </p:txBody>
      </p:sp>
    </p:spTree>
    <p:extLst>
      <p:ext uri="{BB962C8B-B14F-4D97-AF65-F5344CB8AC3E}">
        <p14:creationId xmlns:p14="http://schemas.microsoft.com/office/powerpoint/2010/main" val="16156216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85B1EA9-74CD-4B5D-A93D-E16ABB73ADB7}" type="slidenum">
              <a:rPr lang="en-US" smtClean="0"/>
              <a:t>9</a:t>
            </a:fld>
            <a:endParaRPr lang="en-US"/>
          </a:p>
        </p:txBody>
      </p:sp>
    </p:spTree>
    <p:extLst>
      <p:ext uri="{BB962C8B-B14F-4D97-AF65-F5344CB8AC3E}">
        <p14:creationId xmlns:p14="http://schemas.microsoft.com/office/powerpoint/2010/main" val="1924553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3391A759-BFF8-4B5B-9ECE-D93AC303B331}" type="datetime1">
              <a:rPr lang="en-US" smtClean="0"/>
              <a:t>8/28/2024</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2180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6DFDF398-5DA3-4937-BE3F-7CA1B9158252}" type="datetime1">
              <a:rPr lang="en-US" smtClean="0"/>
              <a:t>8/28/2024</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74987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8F191ED9-F929-4A92-90F9-3C9C84ABBE83}" type="datetime1">
              <a:rPr lang="en-US" smtClean="0"/>
              <a:t>8/28/2024</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0014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EEBAB316-A2E6-49F2-825C-64AA951E4184}" type="datetime1">
              <a:rPr lang="en-US" smtClean="0"/>
              <a:t>8/28/2024</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227013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5AE9748B-ADD6-4C5A-8C2A-A39721276E74}" type="datetime1">
              <a:rPr lang="en-US" smtClean="0"/>
              <a:t>8/28/2024</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867925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7241FB0F-3C5C-4949-B933-9C7E511ED094}" type="datetime1">
              <a:rPr lang="en-US" smtClean="0"/>
              <a:t>8/28/2024</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236874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C2F01D58-E949-4BCB-829A-BBF80E38D59C}" type="datetime1">
              <a:rPr lang="en-US" smtClean="0"/>
              <a:t>8/28/2024</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336684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FF10A846-0DA4-4D92-9BF1-DE8C52C1F4DF}" type="datetime1">
              <a:rPr lang="en-US" smtClean="0"/>
              <a:t>8/28/2024</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857145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E9412331-4A9C-472F-A7FA-968157338839}" type="datetime1">
              <a:rPr lang="en-US" smtClean="0"/>
              <a:t>8/28/2024</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633806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A2197F3D-ED52-43FD-A26D-318B71534485}" type="datetime1">
              <a:rPr lang="en-US" smtClean="0"/>
              <a:t>8/28/2024</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292284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3D291FA4-6264-4BB8-B3B5-77711EED2D82}" type="datetime1">
              <a:rPr lang="en-US" smtClean="0"/>
              <a:t>8/28/2024</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299696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E7F6A1D9-D323-4F4E-8655-25E2D32CE742}" type="datetime1">
              <a:rPr lang="en-US" smtClean="0"/>
              <a:t>8/28/2024</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B8F8250-7A81-4A19-87AD-FFB2CE4E39A5}"/>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99F38FC-2DEA-2647-C409-EF75720C1017}"/>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82594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6C5C09-0043-4549-B800-2101B70D6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A8571B9B-94C2-4F73-8EB1-BE779CA2F478}"/>
              </a:ext>
            </a:extLst>
          </p:cNvPr>
          <p:cNvPicPr>
            <a:picLocks noChangeAspect="1"/>
          </p:cNvPicPr>
          <p:nvPr/>
        </p:nvPicPr>
        <p:blipFill>
          <a:blip r:embed="rId3"/>
          <a:srcRect l="11070" r="5940"/>
          <a:stretch/>
        </p:blipFill>
        <p:spPr>
          <a:xfrm>
            <a:off x="6696635" y="508090"/>
            <a:ext cx="4969099" cy="5837913"/>
          </a:xfrm>
          <a:prstGeom prst="rect">
            <a:avLst/>
          </a:prstGeom>
        </p:spPr>
      </p:pic>
      <p:sp>
        <p:nvSpPr>
          <p:cNvPr id="2" name="Title 1">
            <a:extLst>
              <a:ext uri="{FF2B5EF4-FFF2-40B4-BE49-F238E27FC236}">
                <a16:creationId xmlns:a16="http://schemas.microsoft.com/office/drawing/2014/main" id="{DA057305-7502-76B3-5C84-DF78B7B06628}"/>
              </a:ext>
            </a:extLst>
          </p:cNvPr>
          <p:cNvSpPr>
            <a:spLocks noGrp="1"/>
          </p:cNvSpPr>
          <p:nvPr>
            <p:ph type="ctrTitle"/>
          </p:nvPr>
        </p:nvSpPr>
        <p:spPr>
          <a:xfrm>
            <a:off x="517870" y="978407"/>
            <a:ext cx="5556148" cy="3977640"/>
          </a:xfrm>
        </p:spPr>
        <p:txBody>
          <a:bodyPr anchor="t">
            <a:normAutofit/>
          </a:bodyPr>
          <a:lstStyle/>
          <a:p>
            <a:pPr>
              <a:lnSpc>
                <a:spcPct val="90000"/>
              </a:lnSpc>
            </a:pPr>
            <a:r>
              <a:rPr lang="en-US"/>
              <a:t>Neural Networks and Natural Language Processing</a:t>
            </a:r>
          </a:p>
        </p:txBody>
      </p:sp>
      <p:sp>
        <p:nvSpPr>
          <p:cNvPr id="11" name="Rectangle 10">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557784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ubtitle 5">
            <a:extLst>
              <a:ext uri="{FF2B5EF4-FFF2-40B4-BE49-F238E27FC236}">
                <a16:creationId xmlns:a16="http://schemas.microsoft.com/office/drawing/2014/main" id="{DC76D4C3-6696-8624-451A-7C02EB83304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42422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4C32CD27-7027-AB2B-38F1-71C08EB84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4290F5-60AE-10F5-6563-A6EB5044395A}"/>
              </a:ext>
            </a:extLst>
          </p:cNvPr>
          <p:cNvSpPr>
            <a:spLocks noGrp="1"/>
          </p:cNvSpPr>
          <p:nvPr>
            <p:ph type="title"/>
          </p:nvPr>
        </p:nvSpPr>
        <p:spPr>
          <a:xfrm>
            <a:off x="6576632" y="976160"/>
            <a:ext cx="5094439" cy="1463040"/>
          </a:xfrm>
        </p:spPr>
        <p:txBody>
          <a:bodyPr vert="horz" lIns="91440" tIns="45720" rIns="91440" bIns="45720" rtlCol="0" anchor="t">
            <a:normAutofit/>
          </a:bodyPr>
          <a:lstStyle/>
          <a:p>
            <a:r>
              <a:rPr lang="en-US" sz="4400" dirty="0"/>
              <a:t>Skip-Gram</a:t>
            </a:r>
          </a:p>
        </p:txBody>
      </p:sp>
      <p:sp>
        <p:nvSpPr>
          <p:cNvPr id="4" name="Content Placeholder 3">
            <a:extLst>
              <a:ext uri="{FF2B5EF4-FFF2-40B4-BE49-F238E27FC236}">
                <a16:creationId xmlns:a16="http://schemas.microsoft.com/office/drawing/2014/main" id="{DD1C181C-3925-B927-FA97-22D794D81D5C}"/>
              </a:ext>
            </a:extLst>
          </p:cNvPr>
          <p:cNvSpPr>
            <a:spLocks noGrp="1"/>
          </p:cNvSpPr>
          <p:nvPr>
            <p:ph sz="half" idx="2"/>
          </p:nvPr>
        </p:nvSpPr>
        <p:spPr>
          <a:xfrm>
            <a:off x="6448357" y="2113703"/>
            <a:ext cx="5094439" cy="3768137"/>
          </a:xfrm>
        </p:spPr>
        <p:txBody>
          <a:bodyPr vert="horz" lIns="91440" tIns="45720" rIns="91440" bIns="45720" rtlCol="0">
            <a:normAutofit/>
          </a:bodyPr>
          <a:lstStyle/>
          <a:p>
            <a:r>
              <a:rPr lang="en-US" sz="1800" dirty="0"/>
              <a:t>Skip-gram is a type of neural network used for language modeling and generation.</a:t>
            </a:r>
          </a:p>
          <a:p>
            <a:r>
              <a:rPr lang="en-US" sz="1800" dirty="0"/>
              <a:t>Skip-gram uses a sliding window approach to find the context words around a target word.</a:t>
            </a:r>
          </a:p>
        </p:txBody>
      </p:sp>
      <p:sp>
        <p:nvSpPr>
          <p:cNvPr id="18" name="Freeform: Shape 17">
            <a:extLst>
              <a:ext uri="{FF2B5EF4-FFF2-40B4-BE49-F238E27FC236}">
                <a16:creationId xmlns:a16="http://schemas.microsoft.com/office/drawing/2014/main" id="{C6DD38CD-CFFE-4ABA-3DC8-01ED9055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4611" y="508090"/>
            <a:ext cx="6186474"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5" name="Picture 14">
            <a:extLst>
              <a:ext uri="{FF2B5EF4-FFF2-40B4-BE49-F238E27FC236}">
                <a16:creationId xmlns:a16="http://schemas.microsoft.com/office/drawing/2014/main" id="{6606926C-D1DF-30DC-09D4-723BB18173F6}"/>
              </a:ext>
            </a:extLst>
          </p:cNvPr>
          <p:cNvPicPr>
            <a:picLocks noChangeAspect="1"/>
          </p:cNvPicPr>
          <p:nvPr/>
        </p:nvPicPr>
        <p:blipFill>
          <a:blip r:embed="rId3"/>
          <a:stretch>
            <a:fillRect/>
          </a:stretch>
        </p:blipFill>
        <p:spPr>
          <a:xfrm>
            <a:off x="80062" y="1165459"/>
            <a:ext cx="5896798" cy="3658111"/>
          </a:xfrm>
          <a:prstGeom prst="rect">
            <a:avLst/>
          </a:prstGeom>
        </p:spPr>
      </p:pic>
    </p:spTree>
    <p:extLst>
      <p:ext uri="{BB962C8B-B14F-4D97-AF65-F5344CB8AC3E}">
        <p14:creationId xmlns:p14="http://schemas.microsoft.com/office/powerpoint/2010/main" val="3411639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4C32CD27-7027-AB2B-38F1-71C08EB84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4290F5-60AE-10F5-6563-A6EB5044395A}"/>
              </a:ext>
            </a:extLst>
          </p:cNvPr>
          <p:cNvSpPr>
            <a:spLocks noGrp="1"/>
          </p:cNvSpPr>
          <p:nvPr>
            <p:ph type="title"/>
          </p:nvPr>
        </p:nvSpPr>
        <p:spPr>
          <a:xfrm>
            <a:off x="390172" y="307945"/>
            <a:ext cx="5094439" cy="1463040"/>
          </a:xfrm>
        </p:spPr>
        <p:txBody>
          <a:bodyPr vert="horz" lIns="91440" tIns="45720" rIns="91440" bIns="45720" rtlCol="0" anchor="t">
            <a:normAutofit/>
          </a:bodyPr>
          <a:lstStyle/>
          <a:p>
            <a:r>
              <a:rPr lang="en-US" sz="4400" dirty="0"/>
              <a:t>Skip-Gram</a:t>
            </a:r>
          </a:p>
        </p:txBody>
      </p:sp>
      <p:sp>
        <p:nvSpPr>
          <p:cNvPr id="18" name="Freeform: Shape 17">
            <a:extLst>
              <a:ext uri="{FF2B5EF4-FFF2-40B4-BE49-F238E27FC236}">
                <a16:creationId xmlns:a16="http://schemas.microsoft.com/office/drawing/2014/main" id="{C6DD38CD-CFFE-4ABA-3DC8-01ED9055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4611" y="508090"/>
            <a:ext cx="6186474"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a:extLst>
              <a:ext uri="{FF2B5EF4-FFF2-40B4-BE49-F238E27FC236}">
                <a16:creationId xmlns:a16="http://schemas.microsoft.com/office/drawing/2014/main" id="{F96F904E-28D8-00AF-4D1D-9844D0AD0D7E}"/>
              </a:ext>
            </a:extLst>
          </p:cNvPr>
          <p:cNvPicPr>
            <a:picLocks noChangeAspect="1"/>
          </p:cNvPicPr>
          <p:nvPr/>
        </p:nvPicPr>
        <p:blipFill>
          <a:blip r:embed="rId3"/>
          <a:stretch>
            <a:fillRect/>
          </a:stretch>
        </p:blipFill>
        <p:spPr>
          <a:xfrm>
            <a:off x="2113399" y="1354805"/>
            <a:ext cx="7153265" cy="4799810"/>
          </a:xfrm>
          <a:prstGeom prst="rect">
            <a:avLst/>
          </a:prstGeom>
        </p:spPr>
      </p:pic>
    </p:spTree>
    <p:extLst>
      <p:ext uri="{BB962C8B-B14F-4D97-AF65-F5344CB8AC3E}">
        <p14:creationId xmlns:p14="http://schemas.microsoft.com/office/powerpoint/2010/main" val="1315313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8F367B8-BDD9-63BA-EFDC-1535048A8575}"/>
              </a:ext>
            </a:extLst>
          </p:cNvPr>
          <p:cNvSpPr>
            <a:spLocks noGrp="1"/>
          </p:cNvSpPr>
          <p:nvPr>
            <p:ph type="title"/>
          </p:nvPr>
        </p:nvSpPr>
        <p:spPr>
          <a:xfrm>
            <a:off x="517867" y="976160"/>
            <a:ext cx="6300216" cy="1322903"/>
          </a:xfrm>
        </p:spPr>
        <p:txBody>
          <a:bodyPr vert="horz" lIns="91440" tIns="45720" rIns="91440" bIns="45720" rtlCol="0" anchor="t">
            <a:normAutofit/>
          </a:bodyPr>
          <a:lstStyle/>
          <a:p>
            <a:r>
              <a:rPr lang="en-US" sz="4400"/>
              <a:t>Bias in Word Vectors</a:t>
            </a:r>
          </a:p>
        </p:txBody>
      </p:sp>
      <p:sp>
        <p:nvSpPr>
          <p:cNvPr id="4" name="Content Placeholder 3">
            <a:extLst>
              <a:ext uri="{FF2B5EF4-FFF2-40B4-BE49-F238E27FC236}">
                <a16:creationId xmlns:a16="http://schemas.microsoft.com/office/drawing/2014/main" id="{6602C9F9-638D-A857-6729-1613A96E6772}"/>
              </a:ext>
            </a:extLst>
          </p:cNvPr>
          <p:cNvSpPr>
            <a:spLocks noGrp="1"/>
          </p:cNvSpPr>
          <p:nvPr>
            <p:ph sz="half" idx="2"/>
          </p:nvPr>
        </p:nvSpPr>
        <p:spPr>
          <a:xfrm>
            <a:off x="7014837" y="1088204"/>
            <a:ext cx="4652907" cy="5257800"/>
          </a:xfrm>
        </p:spPr>
        <p:txBody>
          <a:bodyPr vert="horz" lIns="91440" tIns="45720" rIns="91440" bIns="45720" rtlCol="0">
            <a:normAutofit/>
          </a:bodyPr>
          <a:lstStyle/>
          <a:p>
            <a:r>
              <a:rPr lang="en-US" sz="1800" dirty="0"/>
              <a:t>Word vectors can reflect bias in the data used to train them.</a:t>
            </a:r>
          </a:p>
          <a:p>
            <a:r>
              <a:rPr lang="en-US" sz="1800" dirty="0"/>
              <a:t>Bias in word vectors can reinforce stereotypes and perpetuate discrimination.</a:t>
            </a:r>
          </a:p>
          <a:p>
            <a:r>
              <a:rPr lang="en-US" sz="1800" dirty="0"/>
              <a:t>Addressing bias in word vectors requires diverse training data and careful analysis of the resulting word vectors.</a:t>
            </a:r>
          </a:p>
        </p:txBody>
      </p:sp>
      <p:sp>
        <p:nvSpPr>
          <p:cNvPr id="18" name="Rectangle 17">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6281928"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Female drawing flow chart">
            <a:extLst>
              <a:ext uri="{FF2B5EF4-FFF2-40B4-BE49-F238E27FC236}">
                <a16:creationId xmlns:a16="http://schemas.microsoft.com/office/drawing/2014/main" id="{D88B49A5-B706-4BE5-BF96-AD770764F8C1}"/>
              </a:ext>
            </a:extLst>
          </p:cNvPr>
          <p:cNvPicPr>
            <a:picLocks noGrp="1" noChangeAspect="1"/>
          </p:cNvPicPr>
          <p:nvPr>
            <p:ph sz="half" idx="1"/>
          </p:nvPr>
        </p:nvPicPr>
        <p:blipFill>
          <a:blip r:embed="rId3"/>
          <a:stretch>
            <a:fillRect/>
          </a:stretch>
        </p:blipFill>
        <p:spPr>
          <a:xfrm>
            <a:off x="517867" y="2429691"/>
            <a:ext cx="5979103" cy="3916313"/>
          </a:xfrm>
          <a:prstGeom prst="rect">
            <a:avLst/>
          </a:prstGeom>
        </p:spPr>
      </p:pic>
    </p:spTree>
    <p:extLst>
      <p:ext uri="{BB962C8B-B14F-4D97-AF65-F5344CB8AC3E}">
        <p14:creationId xmlns:p14="http://schemas.microsoft.com/office/powerpoint/2010/main" val="1806992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6D7EDC-BB2D-E0C7-0716-D074E28C59E3}"/>
              </a:ext>
            </a:extLst>
          </p:cNvPr>
          <p:cNvSpPr>
            <a:spLocks noGrp="1"/>
          </p:cNvSpPr>
          <p:nvPr>
            <p:ph type="title"/>
          </p:nvPr>
        </p:nvSpPr>
        <p:spPr>
          <a:xfrm>
            <a:off x="517867" y="976160"/>
            <a:ext cx="6300216" cy="1322903"/>
          </a:xfrm>
        </p:spPr>
        <p:txBody>
          <a:bodyPr vert="horz" lIns="91440" tIns="45720" rIns="91440" bIns="45720" rtlCol="0" anchor="t">
            <a:normAutofit/>
          </a:bodyPr>
          <a:lstStyle/>
          <a:p>
            <a:pPr>
              <a:lnSpc>
                <a:spcPct val="90000"/>
              </a:lnSpc>
            </a:pPr>
            <a:r>
              <a:rPr lang="en-US" sz="4400" dirty="0"/>
              <a:t>Similarity in Word Vectors</a:t>
            </a:r>
          </a:p>
        </p:txBody>
      </p:sp>
      <p:sp>
        <p:nvSpPr>
          <p:cNvPr id="4" name="Content Placeholder 3">
            <a:extLst>
              <a:ext uri="{FF2B5EF4-FFF2-40B4-BE49-F238E27FC236}">
                <a16:creationId xmlns:a16="http://schemas.microsoft.com/office/drawing/2014/main" id="{BC4946A0-50A0-0D23-E083-AD9B1D431755}"/>
              </a:ext>
            </a:extLst>
          </p:cNvPr>
          <p:cNvSpPr>
            <a:spLocks noGrp="1"/>
          </p:cNvSpPr>
          <p:nvPr>
            <p:ph sz="half" idx="2"/>
          </p:nvPr>
        </p:nvSpPr>
        <p:spPr>
          <a:xfrm>
            <a:off x="7507224" y="1088204"/>
            <a:ext cx="4160520" cy="5257800"/>
          </a:xfrm>
        </p:spPr>
        <p:txBody>
          <a:bodyPr vert="horz" lIns="91440" tIns="45720" rIns="91440" bIns="45720" rtlCol="0">
            <a:normAutofit/>
          </a:bodyPr>
          <a:lstStyle/>
          <a:p>
            <a:r>
              <a:rPr lang="en-US" sz="1800" dirty="0"/>
              <a:t>Word vectors can be used to determine semantic similarity between words.</a:t>
            </a:r>
          </a:p>
          <a:p>
            <a:endParaRPr lang="en-US" sz="1800" dirty="0"/>
          </a:p>
          <a:p>
            <a:r>
              <a:rPr lang="en-US" sz="1800" dirty="0"/>
              <a:t>Cosine similarity is a common measure used to calculate the similarity between two-word vectors.</a:t>
            </a:r>
          </a:p>
          <a:p>
            <a:endParaRPr lang="en-US" sz="1800" dirty="0"/>
          </a:p>
          <a:p>
            <a:r>
              <a:rPr lang="en-US" sz="1800" dirty="0"/>
              <a:t>The cosine similarity ranges from -1 to 1, with higher values indicating greater similarity.</a:t>
            </a:r>
          </a:p>
          <a:p>
            <a:endParaRPr lang="en-US" sz="1800" dirty="0"/>
          </a:p>
          <a:p>
            <a:r>
              <a:rPr lang="en-US" sz="1600" b="0" i="0" dirty="0">
                <a:solidFill>
                  <a:srgbClr val="3D3B49"/>
                </a:solidFill>
                <a:effectLst/>
                <a:latin typeface="Noto serif" panose="02020600060500020200" pitchFamily="18" charset="0"/>
              </a:rPr>
              <a:t>The concept of Word2vec can also be extended to sentences, paragraphs, or entire documents. </a:t>
            </a:r>
            <a:endParaRPr lang="en-US" sz="1800" dirty="0"/>
          </a:p>
        </p:txBody>
      </p:sp>
      <p:sp>
        <p:nvSpPr>
          <p:cNvPr id="18" name="Rectangle 17">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6281928"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Magnifying glass showing decling performance">
            <a:extLst>
              <a:ext uri="{FF2B5EF4-FFF2-40B4-BE49-F238E27FC236}">
                <a16:creationId xmlns:a16="http://schemas.microsoft.com/office/drawing/2014/main" id="{21B22F24-1D9E-4E84-8503-013EBE432788}"/>
              </a:ext>
            </a:extLst>
          </p:cNvPr>
          <p:cNvPicPr>
            <a:picLocks noGrp="1" noChangeAspect="1"/>
          </p:cNvPicPr>
          <p:nvPr>
            <p:ph sz="half" idx="1"/>
          </p:nvPr>
        </p:nvPicPr>
        <p:blipFill>
          <a:blip r:embed="rId3"/>
          <a:stretch>
            <a:fillRect/>
          </a:stretch>
        </p:blipFill>
        <p:spPr>
          <a:xfrm>
            <a:off x="517867" y="2429691"/>
            <a:ext cx="5867133" cy="3916313"/>
          </a:xfrm>
          <a:prstGeom prst="rect">
            <a:avLst/>
          </a:prstGeom>
        </p:spPr>
      </p:pic>
    </p:spTree>
    <p:extLst>
      <p:ext uri="{BB962C8B-B14F-4D97-AF65-F5344CB8AC3E}">
        <p14:creationId xmlns:p14="http://schemas.microsoft.com/office/powerpoint/2010/main" val="3961371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E9A97B-1917-9176-B980-E15E8CBDB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C7EFAAB5-34A3-C2FC-70BA-7720CC8AD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DC2AEF47-214C-1442-F157-DA8D6BA747F1}"/>
              </a:ext>
            </a:extLst>
          </p:cNvPr>
          <p:cNvSpPr>
            <a:spLocks noGrp="1"/>
          </p:cNvSpPr>
          <p:nvPr>
            <p:ph type="title"/>
          </p:nvPr>
        </p:nvSpPr>
        <p:spPr>
          <a:xfrm>
            <a:off x="521208" y="1211766"/>
            <a:ext cx="7237052" cy="4727988"/>
          </a:xfrm>
        </p:spPr>
        <p:txBody>
          <a:bodyPr vert="horz" lIns="91440" tIns="45720" rIns="91440" bIns="45720" rtlCol="0" anchor="b">
            <a:normAutofit/>
          </a:bodyPr>
          <a:lstStyle/>
          <a:p>
            <a:r>
              <a:rPr lang="en-US" sz="7400" dirty="0"/>
              <a:t>Words in Order</a:t>
            </a:r>
          </a:p>
        </p:txBody>
      </p:sp>
      <p:sp>
        <p:nvSpPr>
          <p:cNvPr id="19" name="Freeform: Shape 18">
            <a:extLst>
              <a:ext uri="{FF2B5EF4-FFF2-40B4-BE49-F238E27FC236}">
                <a16:creationId xmlns:a16="http://schemas.microsoft.com/office/drawing/2014/main" id="{A8A44BC8-2508-4575-75F6-0ED3F11E7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61226285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ierstadt"/>
              <a:ea typeface="+mn-ea"/>
              <a:cs typeface="+mn-cs"/>
            </a:endParaRPr>
          </a:p>
        </p:txBody>
      </p:sp>
      <p:pic>
        <p:nvPicPr>
          <p:cNvPr id="5" name="Content Placeholder 4" descr="Close-up of book page edges">
            <a:extLst>
              <a:ext uri="{FF2B5EF4-FFF2-40B4-BE49-F238E27FC236}">
                <a16:creationId xmlns:a16="http://schemas.microsoft.com/office/drawing/2014/main" id="{4EB2D5BF-F69A-4884-ACC6-6DCA0144C21D}"/>
              </a:ext>
            </a:extLst>
          </p:cNvPr>
          <p:cNvPicPr>
            <a:picLocks noGrp="1" noChangeAspect="1"/>
          </p:cNvPicPr>
          <p:nvPr>
            <p:ph sz="half" idx="1"/>
          </p:nvPr>
        </p:nvPicPr>
        <p:blipFill>
          <a:blip r:embed="rId3"/>
          <a:srcRect l="17458" r="17360" b="1"/>
          <a:stretch/>
        </p:blipFill>
        <p:spPr>
          <a:xfrm>
            <a:off x="5958018" y="508090"/>
            <a:ext cx="5709726" cy="5846989"/>
          </a:xfrm>
          <a:prstGeom prst="rect">
            <a:avLst/>
          </a:prstGeom>
        </p:spPr>
      </p:pic>
      <p:sp>
        <p:nvSpPr>
          <p:cNvPr id="2" name="Title 1">
            <a:extLst>
              <a:ext uri="{FF2B5EF4-FFF2-40B4-BE49-F238E27FC236}">
                <a16:creationId xmlns:a16="http://schemas.microsoft.com/office/drawing/2014/main" id="{43234F37-C3E2-7A6C-5775-80D2BFF81ADD}"/>
              </a:ext>
            </a:extLst>
          </p:cNvPr>
          <p:cNvSpPr>
            <a:spLocks noGrp="1"/>
          </p:cNvSpPr>
          <p:nvPr>
            <p:ph type="title"/>
          </p:nvPr>
        </p:nvSpPr>
        <p:spPr>
          <a:xfrm>
            <a:off x="517871" y="976160"/>
            <a:ext cx="4798200" cy="1463040"/>
          </a:xfrm>
        </p:spPr>
        <p:txBody>
          <a:bodyPr vert="horz" lIns="91440" tIns="45720" rIns="91440" bIns="45720" rtlCol="0" anchor="t">
            <a:normAutofit/>
          </a:bodyPr>
          <a:lstStyle/>
          <a:p>
            <a:r>
              <a:rPr lang="en-US" sz="4400" dirty="0"/>
              <a:t>Meaning</a:t>
            </a:r>
            <a:br>
              <a:rPr lang="en-US" sz="4400" dirty="0"/>
            </a:br>
            <a:endParaRPr lang="en-US" sz="4400" dirty="0"/>
          </a:p>
        </p:txBody>
      </p:sp>
      <p:sp>
        <p:nvSpPr>
          <p:cNvPr id="4" name="Content Placeholder 3">
            <a:extLst>
              <a:ext uri="{FF2B5EF4-FFF2-40B4-BE49-F238E27FC236}">
                <a16:creationId xmlns:a16="http://schemas.microsoft.com/office/drawing/2014/main" id="{00AEB1FB-3D42-EB74-0C38-439E6C5900F3}"/>
              </a:ext>
            </a:extLst>
          </p:cNvPr>
          <p:cNvSpPr>
            <a:spLocks noGrp="1"/>
          </p:cNvSpPr>
          <p:nvPr>
            <p:ph sz="half" idx="2"/>
          </p:nvPr>
        </p:nvSpPr>
        <p:spPr>
          <a:xfrm>
            <a:off x="517870" y="2578608"/>
            <a:ext cx="5224561" cy="3767328"/>
          </a:xfrm>
        </p:spPr>
        <p:txBody>
          <a:bodyPr vert="horz" lIns="91440" tIns="45720" rIns="91440" bIns="45720" rtlCol="0">
            <a:normAutofit/>
          </a:bodyPr>
          <a:lstStyle/>
          <a:p>
            <a:r>
              <a:rPr lang="en-US" sz="1800" dirty="0"/>
              <a:t>Language’s true power isn’t in the words themselves, but in the spaces between the words, in the order and combination of words.</a:t>
            </a:r>
          </a:p>
          <a:p>
            <a:r>
              <a:rPr lang="en-US" sz="1800" dirty="0"/>
              <a:t>Sometimes meaning is hidden beneath the words, in the intent and emotion that formed that combination of words.</a:t>
            </a:r>
          </a:p>
          <a:p>
            <a:r>
              <a:rPr lang="en-US" sz="1800" dirty="0"/>
              <a:t>Computational models of meaning aim to capture the nuances of language and how it is used in context.</a:t>
            </a:r>
          </a:p>
        </p:txBody>
      </p:sp>
      <p:sp>
        <p:nvSpPr>
          <p:cNvPr id="18" name="Rectangle 17">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1" y="508090"/>
            <a:ext cx="4672966"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2693996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0EC38958-9A69-239A-BA79-2AEC73345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06F8526-CCA2-7126-0C98-EF5D5880C76F}"/>
              </a:ext>
            </a:extLst>
          </p:cNvPr>
          <p:cNvSpPr>
            <a:spLocks noGrp="1"/>
          </p:cNvSpPr>
          <p:nvPr>
            <p:ph type="title"/>
          </p:nvPr>
        </p:nvSpPr>
        <p:spPr>
          <a:xfrm>
            <a:off x="6135624" y="976160"/>
            <a:ext cx="5513832" cy="1463040"/>
          </a:xfrm>
        </p:spPr>
        <p:txBody>
          <a:bodyPr vert="horz" lIns="91440" tIns="45720" rIns="91440" bIns="45720" rtlCol="0" anchor="t">
            <a:normAutofit/>
          </a:bodyPr>
          <a:lstStyle/>
          <a:p>
            <a:r>
              <a:rPr lang="en-US" sz="4400"/>
              <a:t>Learning Meaning</a:t>
            </a:r>
          </a:p>
        </p:txBody>
      </p:sp>
      <p:sp>
        <p:nvSpPr>
          <p:cNvPr id="4" name="Content Placeholder 3">
            <a:extLst>
              <a:ext uri="{FF2B5EF4-FFF2-40B4-BE49-F238E27FC236}">
                <a16:creationId xmlns:a16="http://schemas.microsoft.com/office/drawing/2014/main" id="{D84FFC66-D7EE-D3D1-3057-270B16A5D4F9}"/>
              </a:ext>
            </a:extLst>
          </p:cNvPr>
          <p:cNvSpPr>
            <a:spLocks noGrp="1"/>
          </p:cNvSpPr>
          <p:nvPr>
            <p:ph sz="half" idx="2"/>
          </p:nvPr>
        </p:nvSpPr>
        <p:spPr>
          <a:xfrm>
            <a:off x="6096000" y="2578608"/>
            <a:ext cx="5553456" cy="3767328"/>
          </a:xfrm>
        </p:spPr>
        <p:txBody>
          <a:bodyPr vert="horz" lIns="91440" tIns="45720" rIns="91440" bIns="45720" rtlCol="0">
            <a:normAutofit/>
          </a:bodyPr>
          <a:lstStyle/>
          <a:p>
            <a:r>
              <a:rPr lang="en-US" sz="1800" dirty="0">
                <a:latin typeface="+mj-lt"/>
              </a:rPr>
              <a:t>Learning meaning is a complex process that involves understanding both literal and implied meanings.</a:t>
            </a:r>
          </a:p>
          <a:p>
            <a:endParaRPr lang="en-US" sz="1800" dirty="0">
              <a:latin typeface="+mj-lt"/>
            </a:endParaRPr>
          </a:p>
          <a:p>
            <a:r>
              <a:rPr lang="en-US" sz="1800" b="0" i="0" dirty="0">
                <a:solidFill>
                  <a:srgbClr val="3D3B49"/>
                </a:solidFill>
                <a:effectLst/>
                <a:latin typeface="+mj-lt"/>
              </a:rPr>
              <a:t> That relationship can be expressed in at least two ways:</a:t>
            </a:r>
          </a:p>
          <a:p>
            <a:pPr marL="285750" indent="-285750">
              <a:buFontTx/>
              <a:buChar char="-"/>
            </a:pPr>
            <a:r>
              <a:rPr lang="en-US" sz="1800" dirty="0">
                <a:solidFill>
                  <a:srgbClr val="3D3B49"/>
                </a:solidFill>
                <a:latin typeface="+mj-lt"/>
              </a:rPr>
              <a:t>Word order (“the dog chased the cat” or “the cat chased the dog”)</a:t>
            </a:r>
          </a:p>
          <a:p>
            <a:pPr marL="285750" indent="-285750">
              <a:buFontTx/>
              <a:buChar char="-"/>
            </a:pPr>
            <a:r>
              <a:rPr lang="en-US" sz="1800" dirty="0">
                <a:solidFill>
                  <a:srgbClr val="3D3B49"/>
                </a:solidFill>
                <a:latin typeface="+mj-lt"/>
              </a:rPr>
              <a:t>Word proximity (“the two friends, despite years of being apart, shared a special connection”)</a:t>
            </a:r>
            <a:endParaRPr lang="en-US" sz="1800" dirty="0">
              <a:latin typeface="+mj-lt"/>
            </a:endParaRPr>
          </a:p>
        </p:txBody>
      </p:sp>
      <p:pic>
        <p:nvPicPr>
          <p:cNvPr id="5" name="Content Placeholder 4" descr="Language translate learn speak global communication">
            <a:extLst>
              <a:ext uri="{FF2B5EF4-FFF2-40B4-BE49-F238E27FC236}">
                <a16:creationId xmlns:a16="http://schemas.microsoft.com/office/drawing/2014/main" id="{DF155378-32AD-4025-BD12-4C2D75F5E916}"/>
              </a:ext>
            </a:extLst>
          </p:cNvPr>
          <p:cNvPicPr>
            <a:picLocks noGrp="1" noChangeAspect="1"/>
          </p:cNvPicPr>
          <p:nvPr>
            <p:ph sz="half" idx="1"/>
          </p:nvPr>
        </p:nvPicPr>
        <p:blipFill>
          <a:blip r:embed="rId3"/>
          <a:stretch>
            <a:fillRect/>
          </a:stretch>
        </p:blipFill>
        <p:spPr>
          <a:xfrm>
            <a:off x="517867" y="1567116"/>
            <a:ext cx="4959823" cy="3719867"/>
          </a:xfrm>
          <a:prstGeom prst="rect">
            <a:avLst/>
          </a:prstGeom>
        </p:spPr>
      </p:pic>
      <p:sp>
        <p:nvSpPr>
          <p:cNvPr id="18" name="Freeform: Shape 17">
            <a:extLst>
              <a:ext uri="{FF2B5EF4-FFF2-40B4-BE49-F238E27FC236}">
                <a16:creationId xmlns:a16="http://schemas.microsoft.com/office/drawing/2014/main" id="{6EC109E5-0396-8968-4F42-DFEC28036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5624" y="508090"/>
            <a:ext cx="5513832"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48194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ierstadt"/>
              <a:ea typeface="+mn-ea"/>
              <a:cs typeface="+mn-cs"/>
            </a:endParaRPr>
          </a:p>
        </p:txBody>
      </p:sp>
      <p:pic>
        <p:nvPicPr>
          <p:cNvPr id="5" name="Content Placeholder 4" descr="An abstract map of the globe">
            <a:extLst>
              <a:ext uri="{FF2B5EF4-FFF2-40B4-BE49-F238E27FC236}">
                <a16:creationId xmlns:a16="http://schemas.microsoft.com/office/drawing/2014/main" id="{939E5B60-21EB-49D7-AB83-44E20A5B14D5}"/>
              </a:ext>
            </a:extLst>
          </p:cNvPr>
          <p:cNvPicPr>
            <a:picLocks noGrp="1" noChangeAspect="1"/>
          </p:cNvPicPr>
          <p:nvPr>
            <p:ph sz="half" idx="1"/>
          </p:nvPr>
        </p:nvPicPr>
        <p:blipFill>
          <a:blip r:embed="rId3"/>
          <a:srcRect l="24731" r="14236"/>
          <a:stretch/>
        </p:blipFill>
        <p:spPr>
          <a:xfrm>
            <a:off x="5958018" y="508090"/>
            <a:ext cx="5709726" cy="5846989"/>
          </a:xfrm>
          <a:prstGeom prst="rect">
            <a:avLst/>
          </a:prstGeom>
        </p:spPr>
      </p:pic>
      <p:sp>
        <p:nvSpPr>
          <p:cNvPr id="2" name="Title 1">
            <a:extLst>
              <a:ext uri="{FF2B5EF4-FFF2-40B4-BE49-F238E27FC236}">
                <a16:creationId xmlns:a16="http://schemas.microsoft.com/office/drawing/2014/main" id="{38B17192-0019-1CEA-4E9F-D5A8679B7D3E}"/>
              </a:ext>
            </a:extLst>
          </p:cNvPr>
          <p:cNvSpPr>
            <a:spLocks noGrp="1"/>
          </p:cNvSpPr>
          <p:nvPr>
            <p:ph type="title"/>
          </p:nvPr>
        </p:nvSpPr>
        <p:spPr>
          <a:xfrm>
            <a:off x="517871" y="976160"/>
            <a:ext cx="4798200" cy="1463040"/>
          </a:xfrm>
        </p:spPr>
        <p:txBody>
          <a:bodyPr vert="horz" lIns="91440" tIns="45720" rIns="91440" bIns="45720" rtlCol="0" anchor="t">
            <a:normAutofit/>
          </a:bodyPr>
          <a:lstStyle/>
          <a:p>
            <a:pPr>
              <a:lnSpc>
                <a:spcPct val="90000"/>
              </a:lnSpc>
            </a:pPr>
            <a:r>
              <a:rPr lang="en-US" sz="3700" dirty="0"/>
              <a:t>Temporal and Spatial Patterns</a:t>
            </a:r>
          </a:p>
        </p:txBody>
      </p:sp>
      <p:sp>
        <p:nvSpPr>
          <p:cNvPr id="4" name="Content Placeholder 3">
            <a:extLst>
              <a:ext uri="{FF2B5EF4-FFF2-40B4-BE49-F238E27FC236}">
                <a16:creationId xmlns:a16="http://schemas.microsoft.com/office/drawing/2014/main" id="{6736CB2B-E196-9D2F-D368-EF41D919BDEF}"/>
              </a:ext>
            </a:extLst>
          </p:cNvPr>
          <p:cNvSpPr>
            <a:spLocks noGrp="1"/>
          </p:cNvSpPr>
          <p:nvPr>
            <p:ph sz="half" idx="2"/>
          </p:nvPr>
        </p:nvSpPr>
        <p:spPr>
          <a:xfrm>
            <a:off x="517871" y="2157984"/>
            <a:ext cx="5021182" cy="4191926"/>
          </a:xfrm>
        </p:spPr>
        <p:txBody>
          <a:bodyPr vert="horz" lIns="91440" tIns="45720" rIns="91440" bIns="45720" rtlCol="0">
            <a:normAutofit/>
          </a:bodyPr>
          <a:lstStyle/>
          <a:p>
            <a:r>
              <a:rPr lang="en-US" sz="1800" dirty="0"/>
              <a:t>Word order and proximity can be explored for patterns in two ways:</a:t>
            </a:r>
          </a:p>
          <a:p>
            <a:pPr marL="285750" indent="-285750">
              <a:buFontTx/>
              <a:buChar char="-"/>
            </a:pPr>
            <a:r>
              <a:rPr lang="en-US" sz="1800" dirty="0"/>
              <a:t>Spatial: examine the statement as if written on page. You’re looking for relationships in the position of words</a:t>
            </a:r>
          </a:p>
          <a:p>
            <a:pPr marL="285750" indent="-285750">
              <a:buFontTx/>
              <a:buChar char="-"/>
            </a:pPr>
            <a:r>
              <a:rPr lang="en-US" sz="1800" dirty="0"/>
              <a:t>Temporal: explore it as if spoken. The words and letters become time series data</a:t>
            </a:r>
            <a:r>
              <a:rPr lang="en-US" sz="1600" b="0" i="0" dirty="0">
                <a:solidFill>
                  <a:srgbClr val="3D3B49"/>
                </a:solidFill>
                <a:effectLst/>
                <a:latin typeface="Noto serif" panose="02020600060500020200" pitchFamily="18" charset="0"/>
              </a:rPr>
              <a:t>.</a:t>
            </a:r>
          </a:p>
          <a:p>
            <a:r>
              <a:rPr lang="en-US" sz="1800" dirty="0"/>
              <a:t>Basic MLPs are capable of pulling patterns out of data. However, the patterns they discover are found by relating weights to pieces of the input. Nothing captures the relations of the tokens spatially or temporally.</a:t>
            </a:r>
          </a:p>
        </p:txBody>
      </p:sp>
      <p:sp>
        <p:nvSpPr>
          <p:cNvPr id="18" name="Rectangle 17">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1" y="508090"/>
            <a:ext cx="4672966"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387442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618931D-27F9-A7AA-37A5-2EC5A301A92C}"/>
              </a:ext>
            </a:extLst>
          </p:cNvPr>
          <p:cNvSpPr>
            <a:spLocks noGrp="1"/>
          </p:cNvSpPr>
          <p:nvPr>
            <p:ph type="title"/>
          </p:nvPr>
        </p:nvSpPr>
        <p:spPr>
          <a:xfrm>
            <a:off x="517867" y="976160"/>
            <a:ext cx="6300216" cy="1322903"/>
          </a:xfrm>
        </p:spPr>
        <p:txBody>
          <a:bodyPr vert="horz" lIns="91440" tIns="45720" rIns="91440" bIns="45720" rtlCol="0" anchor="t">
            <a:normAutofit/>
          </a:bodyPr>
          <a:lstStyle/>
          <a:p>
            <a:pPr>
              <a:lnSpc>
                <a:spcPct val="90000"/>
              </a:lnSpc>
            </a:pPr>
            <a:r>
              <a:rPr lang="en-US" sz="3100" dirty="0"/>
              <a:t>Convolutional Neural Networks</a:t>
            </a:r>
          </a:p>
        </p:txBody>
      </p:sp>
      <p:sp>
        <p:nvSpPr>
          <p:cNvPr id="4" name="Content Placeholder 3">
            <a:extLst>
              <a:ext uri="{FF2B5EF4-FFF2-40B4-BE49-F238E27FC236}">
                <a16:creationId xmlns:a16="http://schemas.microsoft.com/office/drawing/2014/main" id="{43E77697-F369-3DE6-415A-C03CCE22A67A}"/>
              </a:ext>
            </a:extLst>
          </p:cNvPr>
          <p:cNvSpPr>
            <a:spLocks noGrp="1"/>
          </p:cNvSpPr>
          <p:nvPr>
            <p:ph sz="half" idx="2"/>
          </p:nvPr>
        </p:nvSpPr>
        <p:spPr>
          <a:xfrm>
            <a:off x="6818083" y="1088204"/>
            <a:ext cx="5050829" cy="5422324"/>
          </a:xfrm>
        </p:spPr>
        <p:txBody>
          <a:bodyPr vert="horz" lIns="91440" tIns="45720" rIns="91440" bIns="45720" rtlCol="0">
            <a:noAutofit/>
          </a:bodyPr>
          <a:lstStyle/>
          <a:p>
            <a:pPr>
              <a:lnSpc>
                <a:spcPct val="100000"/>
              </a:lnSpc>
            </a:pPr>
            <a:r>
              <a:rPr lang="en-US" sz="1800" dirty="0"/>
              <a:t>Convolutional neural networks (CNNs) are a type of neural network used in natural language processing (NLP).</a:t>
            </a:r>
          </a:p>
          <a:p>
            <a:pPr>
              <a:lnSpc>
                <a:spcPct val="100000"/>
              </a:lnSpc>
            </a:pPr>
            <a:r>
              <a:rPr lang="en-US" sz="1800" dirty="0"/>
              <a:t>CNNs are commonly used for tasks in computer vision.</a:t>
            </a:r>
          </a:p>
          <a:p>
            <a:pPr>
              <a:lnSpc>
                <a:spcPct val="100000"/>
              </a:lnSpc>
            </a:pPr>
            <a:endParaRPr lang="en-US" sz="1800" dirty="0"/>
          </a:p>
          <a:p>
            <a:pPr>
              <a:lnSpc>
                <a:spcPct val="100000"/>
              </a:lnSpc>
            </a:pPr>
            <a:r>
              <a:rPr lang="en-US" sz="1800" dirty="0"/>
              <a:t>We can apply CNNs in NLP by using word vectors (embeddings). </a:t>
            </a:r>
          </a:p>
          <a:p>
            <a:pPr>
              <a:lnSpc>
                <a:spcPct val="100000"/>
              </a:lnSpc>
            </a:pPr>
            <a:endParaRPr lang="en-US" sz="1800" dirty="0"/>
          </a:p>
          <a:p>
            <a:pPr>
              <a:lnSpc>
                <a:spcPct val="100000"/>
              </a:lnSpc>
            </a:pPr>
            <a:r>
              <a:rPr lang="en-US" sz="1800" dirty="0"/>
              <a:t>No relevant information in the patterns of text when considered vertically (with respect to the page).</a:t>
            </a:r>
          </a:p>
          <a:p>
            <a:pPr>
              <a:lnSpc>
                <a:spcPct val="100000"/>
              </a:lnSpc>
            </a:pPr>
            <a:endParaRPr lang="en-US" sz="1800" dirty="0"/>
          </a:p>
          <a:p>
            <a:pPr>
              <a:lnSpc>
                <a:spcPct val="100000"/>
              </a:lnSpc>
            </a:pPr>
            <a:r>
              <a:rPr lang="en-US" sz="1800" dirty="0"/>
              <a:t>Relative information is in the relative “horizontal positions”. We’ll use a one-dimensional filter over the one-dimensional filter (e.g., sentence)</a:t>
            </a:r>
          </a:p>
        </p:txBody>
      </p:sp>
      <p:sp>
        <p:nvSpPr>
          <p:cNvPr id="18" name="Rectangle 17">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6281928"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75AEE475-E5DA-0D82-2405-62155E0CE78C}"/>
              </a:ext>
            </a:extLst>
          </p:cNvPr>
          <p:cNvPicPr>
            <a:picLocks noChangeAspect="1"/>
          </p:cNvPicPr>
          <p:nvPr/>
        </p:nvPicPr>
        <p:blipFill>
          <a:blip r:embed="rId3"/>
          <a:stretch>
            <a:fillRect/>
          </a:stretch>
        </p:blipFill>
        <p:spPr>
          <a:xfrm>
            <a:off x="517867" y="2617854"/>
            <a:ext cx="5749549" cy="2583805"/>
          </a:xfrm>
          <a:prstGeom prst="rect">
            <a:avLst/>
          </a:prstGeom>
        </p:spPr>
      </p:pic>
    </p:spTree>
    <p:extLst>
      <p:ext uri="{BB962C8B-B14F-4D97-AF65-F5344CB8AC3E}">
        <p14:creationId xmlns:p14="http://schemas.microsoft.com/office/powerpoint/2010/main" val="3285484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618931D-27F9-A7AA-37A5-2EC5A301A92C}"/>
              </a:ext>
            </a:extLst>
          </p:cNvPr>
          <p:cNvSpPr>
            <a:spLocks noGrp="1"/>
          </p:cNvSpPr>
          <p:nvPr>
            <p:ph type="title"/>
          </p:nvPr>
        </p:nvSpPr>
        <p:spPr>
          <a:xfrm>
            <a:off x="517867" y="976161"/>
            <a:ext cx="2938565" cy="834352"/>
          </a:xfrm>
        </p:spPr>
        <p:txBody>
          <a:bodyPr vert="horz" lIns="91440" tIns="45720" rIns="91440" bIns="45720" rtlCol="0" anchor="t">
            <a:normAutofit/>
          </a:bodyPr>
          <a:lstStyle/>
          <a:p>
            <a:pPr>
              <a:lnSpc>
                <a:spcPct val="90000"/>
              </a:lnSpc>
            </a:pPr>
            <a:r>
              <a:rPr lang="en-US" sz="3100" dirty="0"/>
              <a:t>CNNs</a:t>
            </a:r>
          </a:p>
        </p:txBody>
      </p:sp>
      <p:sp>
        <p:nvSpPr>
          <p:cNvPr id="4" name="Content Placeholder 3">
            <a:extLst>
              <a:ext uri="{FF2B5EF4-FFF2-40B4-BE49-F238E27FC236}">
                <a16:creationId xmlns:a16="http://schemas.microsoft.com/office/drawing/2014/main" id="{43E77697-F369-3DE6-415A-C03CCE22A67A}"/>
              </a:ext>
            </a:extLst>
          </p:cNvPr>
          <p:cNvSpPr>
            <a:spLocks noGrp="1"/>
          </p:cNvSpPr>
          <p:nvPr>
            <p:ph sz="half" idx="2"/>
          </p:nvPr>
        </p:nvSpPr>
        <p:spPr>
          <a:xfrm>
            <a:off x="694945" y="1810513"/>
            <a:ext cx="4681728" cy="4071327"/>
          </a:xfrm>
        </p:spPr>
        <p:txBody>
          <a:bodyPr vert="horz" lIns="91440" tIns="45720" rIns="91440" bIns="45720" rtlCol="0">
            <a:noAutofit/>
          </a:bodyPr>
          <a:lstStyle/>
          <a:p>
            <a:pPr>
              <a:lnSpc>
                <a:spcPct val="100000"/>
              </a:lnSpc>
            </a:pPr>
            <a:r>
              <a:rPr lang="en-US" sz="1800" dirty="0"/>
              <a:t>The filter is applied to three vectors at the time.</a:t>
            </a:r>
          </a:p>
          <a:p>
            <a:pPr>
              <a:lnSpc>
                <a:spcPct val="100000"/>
              </a:lnSpc>
            </a:pPr>
            <a:endParaRPr lang="en-US" sz="1800" dirty="0"/>
          </a:p>
          <a:p>
            <a:pPr>
              <a:lnSpc>
                <a:spcPct val="100000"/>
              </a:lnSpc>
            </a:pPr>
            <a:r>
              <a:rPr lang="en-US" sz="1800" dirty="0"/>
              <a:t>Given that the filter weights are unchanged for a given input during the forward pass, parallel computations can be done, making the process fast and efficient. </a:t>
            </a:r>
          </a:p>
        </p:txBody>
      </p:sp>
      <p:sp>
        <p:nvSpPr>
          <p:cNvPr id="18" name="Rectangle 17">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6281928"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429FCB3-BC1E-6AC8-7DD9-2AB1021F3AAD}"/>
              </a:ext>
            </a:extLst>
          </p:cNvPr>
          <p:cNvPicPr>
            <a:picLocks noChangeAspect="1"/>
          </p:cNvPicPr>
          <p:nvPr/>
        </p:nvPicPr>
        <p:blipFill>
          <a:blip r:embed="rId3"/>
          <a:stretch>
            <a:fillRect/>
          </a:stretch>
        </p:blipFill>
        <p:spPr>
          <a:xfrm>
            <a:off x="5376672" y="657369"/>
            <a:ext cx="6547918" cy="6036039"/>
          </a:xfrm>
          <a:prstGeom prst="rect">
            <a:avLst/>
          </a:prstGeom>
        </p:spPr>
      </p:pic>
    </p:spTree>
    <p:extLst>
      <p:ext uri="{BB962C8B-B14F-4D97-AF65-F5344CB8AC3E}">
        <p14:creationId xmlns:p14="http://schemas.microsoft.com/office/powerpoint/2010/main" val="3362004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E9A97B-1917-9176-B980-E15E8CBDB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C7EFAAB5-34A3-C2FC-70BA-7720CC8AD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A7F7FFC2-3B1C-1581-9F40-5F5F983EE10F}"/>
              </a:ext>
            </a:extLst>
          </p:cNvPr>
          <p:cNvSpPr>
            <a:spLocks noGrp="1"/>
          </p:cNvSpPr>
          <p:nvPr>
            <p:ph type="title"/>
          </p:nvPr>
        </p:nvSpPr>
        <p:spPr>
          <a:xfrm>
            <a:off x="521208" y="1211766"/>
            <a:ext cx="7237052" cy="4727988"/>
          </a:xfrm>
        </p:spPr>
        <p:txBody>
          <a:bodyPr vert="horz" lIns="91440" tIns="45720" rIns="91440" bIns="45720" rtlCol="0" anchor="b">
            <a:normAutofit/>
          </a:bodyPr>
          <a:lstStyle/>
          <a:p>
            <a:r>
              <a:rPr lang="en-US" sz="7400" dirty="0"/>
              <a:t>Revision of Neural Networks</a:t>
            </a:r>
          </a:p>
        </p:txBody>
      </p:sp>
      <p:sp>
        <p:nvSpPr>
          <p:cNvPr id="19" name="Freeform: Shape 18">
            <a:extLst>
              <a:ext uri="{FF2B5EF4-FFF2-40B4-BE49-F238E27FC236}">
                <a16:creationId xmlns:a16="http://schemas.microsoft.com/office/drawing/2014/main" id="{A8A44BC8-2508-4575-75F6-0ED3F11E7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274053116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E838FA5B-3E22-5548-37A2-004EE48CFB65}"/>
              </a:ext>
            </a:extLst>
          </p:cNvPr>
          <p:cNvSpPr>
            <a:spLocks noGrp="1"/>
          </p:cNvSpPr>
          <p:nvPr>
            <p:ph type="title"/>
          </p:nvPr>
        </p:nvSpPr>
        <p:spPr>
          <a:xfrm>
            <a:off x="517871" y="976160"/>
            <a:ext cx="4798200" cy="1463040"/>
          </a:xfrm>
        </p:spPr>
        <p:txBody>
          <a:bodyPr vert="horz" lIns="91440" tIns="45720" rIns="91440" bIns="45720" rtlCol="0" anchor="t">
            <a:normAutofit/>
          </a:bodyPr>
          <a:lstStyle/>
          <a:p>
            <a:r>
              <a:rPr lang="en-US" sz="4400"/>
              <a:t>Multilayer Perceptron</a:t>
            </a:r>
          </a:p>
        </p:txBody>
      </p:sp>
      <p:sp>
        <p:nvSpPr>
          <p:cNvPr id="4" name="Content Placeholder 3">
            <a:extLst>
              <a:ext uri="{FF2B5EF4-FFF2-40B4-BE49-F238E27FC236}">
                <a16:creationId xmlns:a16="http://schemas.microsoft.com/office/drawing/2014/main" id="{3CBE9961-AD4D-73D1-305C-E03A120E6C63}"/>
              </a:ext>
            </a:extLst>
          </p:cNvPr>
          <p:cNvSpPr>
            <a:spLocks noGrp="1"/>
          </p:cNvSpPr>
          <p:nvPr>
            <p:ph sz="half" idx="2"/>
          </p:nvPr>
        </p:nvSpPr>
        <p:spPr>
          <a:xfrm>
            <a:off x="517871" y="2578608"/>
            <a:ext cx="4672966" cy="3767328"/>
          </a:xfrm>
        </p:spPr>
        <p:txBody>
          <a:bodyPr vert="horz" lIns="91440" tIns="45720" rIns="91440" bIns="45720" rtlCol="0">
            <a:normAutofit/>
          </a:bodyPr>
          <a:lstStyle/>
          <a:p>
            <a:r>
              <a:rPr lang="en-US" sz="1800"/>
              <a:t>Multilayer Perceptron is a type of artificial neural network.</a:t>
            </a:r>
          </a:p>
          <a:p>
            <a:r>
              <a:rPr lang="en-US" sz="1800"/>
              <a:t>It consists of an input layer, one or more hidden layers, and an output layer.</a:t>
            </a:r>
          </a:p>
          <a:p>
            <a:r>
              <a:rPr lang="en-US" sz="1800"/>
              <a:t>Each layer contains a number of artificial neurons that perform simple computations on their inputs.</a:t>
            </a:r>
          </a:p>
          <a:p>
            <a:r>
              <a:rPr lang="en-US" sz="1800"/>
              <a:t>The network is trained using a backpropagation algorithm.</a:t>
            </a:r>
          </a:p>
        </p:txBody>
      </p:sp>
      <p:sp>
        <p:nvSpPr>
          <p:cNvPr id="18" name="Rectangle 17">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1" y="508090"/>
            <a:ext cx="4672966"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8" name="Picture 7">
            <a:extLst>
              <a:ext uri="{FF2B5EF4-FFF2-40B4-BE49-F238E27FC236}">
                <a16:creationId xmlns:a16="http://schemas.microsoft.com/office/drawing/2014/main" id="{1FA2168D-CB1C-B393-B450-15E66F81F3C1}"/>
              </a:ext>
            </a:extLst>
          </p:cNvPr>
          <p:cNvPicPr>
            <a:picLocks noChangeAspect="1"/>
          </p:cNvPicPr>
          <p:nvPr/>
        </p:nvPicPr>
        <p:blipFill>
          <a:blip r:embed="rId3"/>
          <a:stretch>
            <a:fillRect/>
          </a:stretch>
        </p:blipFill>
        <p:spPr>
          <a:xfrm>
            <a:off x="5316071" y="2094541"/>
            <a:ext cx="6144482" cy="3724795"/>
          </a:xfrm>
          <a:prstGeom prst="rect">
            <a:avLst/>
          </a:prstGeom>
        </p:spPr>
      </p:pic>
    </p:spTree>
    <p:extLst>
      <p:ext uri="{BB962C8B-B14F-4D97-AF65-F5344CB8AC3E}">
        <p14:creationId xmlns:p14="http://schemas.microsoft.com/office/powerpoint/2010/main" val="3004983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4C32CD27-7027-AB2B-38F1-71C08EB84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Stars with abstract patterns">
            <a:extLst>
              <a:ext uri="{FF2B5EF4-FFF2-40B4-BE49-F238E27FC236}">
                <a16:creationId xmlns:a16="http://schemas.microsoft.com/office/drawing/2014/main" id="{4A103878-10A9-443C-8DC0-EFAA6DA99339}"/>
              </a:ext>
            </a:extLst>
          </p:cNvPr>
          <p:cNvPicPr>
            <a:picLocks noGrp="1" noChangeAspect="1"/>
          </p:cNvPicPr>
          <p:nvPr>
            <p:ph sz="half" idx="1"/>
          </p:nvPr>
        </p:nvPicPr>
        <p:blipFill>
          <a:blip r:embed="rId3"/>
          <a:srcRect l="6970" r="52350" b="-1"/>
          <a:stretch/>
        </p:blipFill>
        <p:spPr>
          <a:xfrm>
            <a:off x="517869" y="508091"/>
            <a:ext cx="4221911" cy="5837918"/>
          </a:xfrm>
          <a:prstGeom prst="rect">
            <a:avLst/>
          </a:prstGeom>
        </p:spPr>
      </p:pic>
      <p:sp>
        <p:nvSpPr>
          <p:cNvPr id="2" name="Title 1">
            <a:extLst>
              <a:ext uri="{FF2B5EF4-FFF2-40B4-BE49-F238E27FC236}">
                <a16:creationId xmlns:a16="http://schemas.microsoft.com/office/drawing/2014/main" id="{642140E7-ED80-BA1E-5418-2833AC2F27F3}"/>
              </a:ext>
            </a:extLst>
          </p:cNvPr>
          <p:cNvSpPr>
            <a:spLocks noGrp="1"/>
          </p:cNvSpPr>
          <p:nvPr>
            <p:ph type="title"/>
          </p:nvPr>
        </p:nvSpPr>
        <p:spPr>
          <a:xfrm>
            <a:off x="5438762" y="976160"/>
            <a:ext cx="6232310" cy="1463040"/>
          </a:xfrm>
        </p:spPr>
        <p:txBody>
          <a:bodyPr vert="horz" lIns="91440" tIns="45720" rIns="91440" bIns="45720" rtlCol="0" anchor="t">
            <a:normAutofit/>
          </a:bodyPr>
          <a:lstStyle/>
          <a:p>
            <a:r>
              <a:rPr lang="en-US" sz="4400"/>
              <a:t>Types of Neural Networks</a:t>
            </a:r>
          </a:p>
        </p:txBody>
      </p:sp>
      <p:sp>
        <p:nvSpPr>
          <p:cNvPr id="4" name="Content Placeholder 3">
            <a:extLst>
              <a:ext uri="{FF2B5EF4-FFF2-40B4-BE49-F238E27FC236}">
                <a16:creationId xmlns:a16="http://schemas.microsoft.com/office/drawing/2014/main" id="{16E13762-59C6-2225-BA20-BC226086EF44}"/>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38775" y="2577871"/>
            <a:ext cx="6232310" cy="3768137"/>
          </a:xfrm>
        </p:spPr>
        <p:txBody>
          <a:bodyPr>
            <a:normAutofit/>
          </a:bodyPr>
          <a:lstStyle/>
          <a:p>
            <a:pPr marL="0" indent="0">
              <a:spcBef>
                <a:spcPts val="2500"/>
              </a:spcBef>
              <a:buNone/>
            </a:pPr>
            <a:r>
              <a:rPr lang="en-US" sz="1400" b="1"/>
              <a:t>Feedforward Neural Networks</a:t>
            </a:r>
          </a:p>
          <a:p>
            <a:pPr marL="0" lvl="1" indent="0">
              <a:buNone/>
            </a:pPr>
            <a:r>
              <a:rPr lang="en-US" sz="1400"/>
              <a:t>Feedforward neural networks are the simplest type of neural network and are used for tasks such as classification and regression. They consist of an input layer, one or more hidden layers, and an output layer.</a:t>
            </a:r>
          </a:p>
          <a:p>
            <a:pPr marL="0" indent="0">
              <a:spcBef>
                <a:spcPts val="2500"/>
              </a:spcBef>
              <a:buNone/>
            </a:pPr>
            <a:r>
              <a:rPr lang="en-US" sz="1400" b="1"/>
              <a:t>Recurrent Neural Networks</a:t>
            </a:r>
          </a:p>
          <a:p>
            <a:pPr marL="0" lvl="1" indent="0">
              <a:buNone/>
            </a:pPr>
            <a:r>
              <a:rPr lang="en-US" sz="1400"/>
              <a:t>Recurrent neural networks are designed to work with sequential data such as time-series and speech recognition. They are characterized by feedback loops that allow information to persist over time.</a:t>
            </a:r>
          </a:p>
          <a:p>
            <a:pPr marL="0" indent="0">
              <a:spcBef>
                <a:spcPts val="2500"/>
              </a:spcBef>
              <a:buNone/>
            </a:pPr>
            <a:r>
              <a:rPr lang="en-US" sz="1400" b="1"/>
              <a:t>Convolutional Neural Networks</a:t>
            </a:r>
          </a:p>
          <a:p>
            <a:pPr marL="0" lvl="1" indent="0">
              <a:buNone/>
            </a:pPr>
            <a:r>
              <a:rPr lang="en-US" sz="1400"/>
              <a:t>Convolutional neural networks are used for tasks such as image and speech recognition, and natural language processing. They consist of convolutional layers that detect features and reduce the dimensionality of the input.</a:t>
            </a:r>
          </a:p>
        </p:txBody>
      </p:sp>
      <p:sp>
        <p:nvSpPr>
          <p:cNvPr id="18" name="Freeform: Shape 17">
            <a:extLst>
              <a:ext uri="{FF2B5EF4-FFF2-40B4-BE49-F238E27FC236}">
                <a16:creationId xmlns:a16="http://schemas.microsoft.com/office/drawing/2014/main" id="{C6DD38CD-CFFE-4ABA-3DC8-01ED9055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4611" y="508090"/>
            <a:ext cx="6186474"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436229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E9A97B-1917-9176-B980-E15E8CBDB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C7EFAAB5-34A3-C2FC-70BA-7720CC8AD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DC2AEF47-214C-1442-F157-DA8D6BA747F1}"/>
              </a:ext>
            </a:extLst>
          </p:cNvPr>
          <p:cNvSpPr>
            <a:spLocks noGrp="1"/>
          </p:cNvSpPr>
          <p:nvPr>
            <p:ph type="title"/>
          </p:nvPr>
        </p:nvSpPr>
        <p:spPr>
          <a:xfrm>
            <a:off x="521208" y="1211766"/>
            <a:ext cx="7237052" cy="4727988"/>
          </a:xfrm>
        </p:spPr>
        <p:txBody>
          <a:bodyPr vert="horz" lIns="91440" tIns="45720" rIns="91440" bIns="45720" rtlCol="0" anchor="b">
            <a:normAutofit/>
          </a:bodyPr>
          <a:lstStyle/>
          <a:p>
            <a:r>
              <a:rPr lang="en-US" sz="7400" dirty="0"/>
              <a:t>Word Vectors</a:t>
            </a:r>
          </a:p>
        </p:txBody>
      </p:sp>
      <p:sp>
        <p:nvSpPr>
          <p:cNvPr id="19" name="Freeform: Shape 18">
            <a:extLst>
              <a:ext uri="{FF2B5EF4-FFF2-40B4-BE49-F238E27FC236}">
                <a16:creationId xmlns:a16="http://schemas.microsoft.com/office/drawing/2014/main" id="{A8A44BC8-2508-4575-75F6-0ED3F11E7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78570303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0EC38958-9A69-239A-BA79-2AEC73345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ierstadt"/>
              <a:ea typeface="+mn-ea"/>
              <a:cs typeface="+mn-cs"/>
            </a:endParaRPr>
          </a:p>
        </p:txBody>
      </p:sp>
      <p:pic>
        <p:nvPicPr>
          <p:cNvPr id="5" name="Content Placeholder 4" descr="3D pastel pie chart">
            <a:extLst>
              <a:ext uri="{FF2B5EF4-FFF2-40B4-BE49-F238E27FC236}">
                <a16:creationId xmlns:a16="http://schemas.microsoft.com/office/drawing/2014/main" id="{E5865565-6CDD-43B8-A34A-33286394CD53}"/>
              </a:ext>
            </a:extLst>
          </p:cNvPr>
          <p:cNvPicPr>
            <a:picLocks noGrp="1" noChangeAspect="1"/>
          </p:cNvPicPr>
          <p:nvPr>
            <p:ph sz="half" idx="1"/>
          </p:nvPr>
        </p:nvPicPr>
        <p:blipFill>
          <a:blip r:embed="rId3"/>
          <a:srcRect l="14551" r="17138" b="-1"/>
          <a:stretch/>
        </p:blipFill>
        <p:spPr>
          <a:xfrm>
            <a:off x="517868" y="508090"/>
            <a:ext cx="5705856" cy="5846990"/>
          </a:xfrm>
          <a:prstGeom prst="rect">
            <a:avLst/>
          </a:prstGeom>
        </p:spPr>
      </p:pic>
      <p:sp>
        <p:nvSpPr>
          <p:cNvPr id="2" name="Title 1">
            <a:extLst>
              <a:ext uri="{FF2B5EF4-FFF2-40B4-BE49-F238E27FC236}">
                <a16:creationId xmlns:a16="http://schemas.microsoft.com/office/drawing/2014/main" id="{6AA21300-8347-2C30-C6B1-3BBEB7EDB2B6}"/>
              </a:ext>
            </a:extLst>
          </p:cNvPr>
          <p:cNvSpPr>
            <a:spLocks noGrp="1"/>
          </p:cNvSpPr>
          <p:nvPr>
            <p:ph type="title"/>
          </p:nvPr>
        </p:nvSpPr>
        <p:spPr>
          <a:xfrm>
            <a:off x="7001547" y="976160"/>
            <a:ext cx="4822899" cy="1463040"/>
          </a:xfrm>
        </p:spPr>
        <p:txBody>
          <a:bodyPr vert="horz" lIns="91440" tIns="45720" rIns="91440" bIns="45720" rtlCol="0" anchor="t">
            <a:normAutofit/>
          </a:bodyPr>
          <a:lstStyle/>
          <a:p>
            <a:r>
              <a:rPr lang="en-US" sz="4400" dirty="0"/>
              <a:t>Word Vectors</a:t>
            </a:r>
          </a:p>
        </p:txBody>
      </p:sp>
      <p:sp>
        <p:nvSpPr>
          <p:cNvPr id="4" name="Content Placeholder 3">
            <a:extLst>
              <a:ext uri="{FF2B5EF4-FFF2-40B4-BE49-F238E27FC236}">
                <a16:creationId xmlns:a16="http://schemas.microsoft.com/office/drawing/2014/main" id="{77723CE9-8B1D-A3A0-2574-CC2A62D2F622}"/>
              </a:ext>
            </a:extLst>
          </p:cNvPr>
          <p:cNvSpPr>
            <a:spLocks noGrp="1"/>
          </p:cNvSpPr>
          <p:nvPr>
            <p:ph sz="half" idx="2"/>
          </p:nvPr>
        </p:nvSpPr>
        <p:spPr>
          <a:xfrm>
            <a:off x="7001548" y="2578608"/>
            <a:ext cx="4672584" cy="3767328"/>
          </a:xfrm>
        </p:spPr>
        <p:txBody>
          <a:bodyPr vert="horz" lIns="91440" tIns="45720" rIns="91440" bIns="45720" rtlCol="0">
            <a:normAutofit/>
          </a:bodyPr>
          <a:lstStyle/>
          <a:p>
            <a:r>
              <a:rPr lang="en-US" sz="1800" dirty="0"/>
              <a:t>Word vectors are numerical representations of words that capture their meaning and relationships to other words.</a:t>
            </a:r>
          </a:p>
          <a:p>
            <a:r>
              <a:rPr lang="en-US" sz="1800" dirty="0"/>
              <a:t>Word vectors are used in a variety of NLP applications, such as text classification, information retrieval, and machine translation.</a:t>
            </a:r>
          </a:p>
          <a:p>
            <a:r>
              <a:rPr lang="en-US" sz="1800" dirty="0"/>
              <a:t>Word vectors are often generated using techniques such as Word2Vec and </a:t>
            </a:r>
            <a:r>
              <a:rPr lang="en-US" sz="1800" dirty="0" err="1"/>
              <a:t>GloVe</a:t>
            </a:r>
            <a:r>
              <a:rPr lang="en-US" sz="1800" dirty="0"/>
              <a:t>, which use large amounts of text data to learn the relationships between words.</a:t>
            </a:r>
          </a:p>
        </p:txBody>
      </p:sp>
      <p:sp>
        <p:nvSpPr>
          <p:cNvPr id="18" name="Freeform: Shape 17">
            <a:extLst>
              <a:ext uri="{FF2B5EF4-FFF2-40B4-BE49-F238E27FC236}">
                <a16:creationId xmlns:a16="http://schemas.microsoft.com/office/drawing/2014/main" id="{6EC109E5-0396-8968-4F42-DFEC28036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6407" y="508090"/>
            <a:ext cx="4660733"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4146557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B9D969A-2FA9-615B-523B-77A23214C133}"/>
              </a:ext>
            </a:extLst>
          </p:cNvPr>
          <p:cNvSpPr>
            <a:spLocks noGrp="1"/>
          </p:cNvSpPr>
          <p:nvPr>
            <p:ph type="title"/>
          </p:nvPr>
        </p:nvSpPr>
        <p:spPr>
          <a:xfrm>
            <a:off x="517867" y="976160"/>
            <a:ext cx="6300216" cy="1322903"/>
          </a:xfrm>
        </p:spPr>
        <p:txBody>
          <a:bodyPr vert="horz" lIns="91440" tIns="45720" rIns="91440" bIns="45720" rtlCol="0" anchor="t">
            <a:normAutofit/>
          </a:bodyPr>
          <a:lstStyle/>
          <a:p>
            <a:pPr>
              <a:lnSpc>
                <a:spcPct val="90000"/>
              </a:lnSpc>
            </a:pPr>
            <a:r>
              <a:rPr lang="en-US" sz="4400" dirty="0"/>
              <a:t>Word Vectors</a:t>
            </a:r>
          </a:p>
        </p:txBody>
      </p:sp>
      <p:sp>
        <p:nvSpPr>
          <p:cNvPr id="4" name="Content Placeholder 3">
            <a:extLst>
              <a:ext uri="{FF2B5EF4-FFF2-40B4-BE49-F238E27FC236}">
                <a16:creationId xmlns:a16="http://schemas.microsoft.com/office/drawing/2014/main" id="{68AF322A-6407-791A-4E57-CDC20DDF9586}"/>
              </a:ext>
            </a:extLst>
          </p:cNvPr>
          <p:cNvSpPr>
            <a:spLocks noGrp="1"/>
          </p:cNvSpPr>
          <p:nvPr>
            <p:ph sz="half" idx="2"/>
          </p:nvPr>
        </p:nvSpPr>
        <p:spPr>
          <a:xfrm>
            <a:off x="6902869" y="1088204"/>
            <a:ext cx="4764875" cy="5257800"/>
          </a:xfrm>
        </p:spPr>
        <p:txBody>
          <a:bodyPr vert="horz" lIns="91440" tIns="45720" rIns="91440" bIns="45720" rtlCol="0">
            <a:normAutofit/>
          </a:bodyPr>
          <a:lstStyle/>
          <a:p>
            <a:pPr>
              <a:lnSpc>
                <a:spcPct val="100000"/>
              </a:lnSpc>
            </a:pPr>
            <a:r>
              <a:rPr lang="en-US" sz="1800" dirty="0"/>
              <a:t>We’ve ignored the nearby context of a word so far. </a:t>
            </a:r>
          </a:p>
          <a:p>
            <a:pPr>
              <a:lnSpc>
                <a:spcPct val="100000"/>
              </a:lnSpc>
            </a:pPr>
            <a:endParaRPr lang="en-US" sz="1800" dirty="0"/>
          </a:p>
          <a:p>
            <a:pPr>
              <a:lnSpc>
                <a:spcPct val="100000"/>
              </a:lnSpc>
            </a:pPr>
            <a:r>
              <a:rPr lang="en-US" sz="1800" dirty="0"/>
              <a:t>We ignored the words around each word, and the effect that neighbors of a word have in their meaning</a:t>
            </a:r>
          </a:p>
          <a:p>
            <a:pPr>
              <a:lnSpc>
                <a:spcPct val="100000"/>
              </a:lnSpc>
            </a:pPr>
            <a:endParaRPr lang="en-US" sz="1800" dirty="0"/>
          </a:p>
          <a:p>
            <a:pPr>
              <a:lnSpc>
                <a:spcPct val="100000"/>
              </a:lnSpc>
            </a:pPr>
            <a:r>
              <a:rPr lang="en-US" sz="1800" dirty="0"/>
              <a:t>The bag of words model jumbled all the words from each document together into a statistical bag.</a:t>
            </a:r>
          </a:p>
          <a:p>
            <a:pPr>
              <a:lnSpc>
                <a:spcPct val="100000"/>
              </a:lnSpc>
            </a:pPr>
            <a:endParaRPr lang="en-US" sz="1800" dirty="0"/>
          </a:p>
          <a:p>
            <a:pPr>
              <a:lnSpc>
                <a:spcPct val="100000"/>
              </a:lnSpc>
            </a:pPr>
            <a:r>
              <a:rPr lang="en-US" sz="1800" dirty="0"/>
              <a:t>Word vectors will help us identify synonyms, antonyms or words that just belong to the same category</a:t>
            </a:r>
          </a:p>
        </p:txBody>
      </p:sp>
      <p:sp>
        <p:nvSpPr>
          <p:cNvPr id="18" name="Rectangle 17">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6281928"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splay stock market charts">
            <a:extLst>
              <a:ext uri="{FF2B5EF4-FFF2-40B4-BE49-F238E27FC236}">
                <a16:creationId xmlns:a16="http://schemas.microsoft.com/office/drawing/2014/main" id="{47596714-5F3F-43C6-8F63-330F2F2A6789}"/>
              </a:ext>
            </a:extLst>
          </p:cNvPr>
          <p:cNvPicPr>
            <a:picLocks noGrp="1" noChangeAspect="1"/>
          </p:cNvPicPr>
          <p:nvPr>
            <p:ph sz="half" idx="1"/>
          </p:nvPr>
        </p:nvPicPr>
        <p:blipFill>
          <a:blip r:embed="rId3"/>
          <a:stretch>
            <a:fillRect/>
          </a:stretch>
        </p:blipFill>
        <p:spPr>
          <a:xfrm>
            <a:off x="517867" y="2429691"/>
            <a:ext cx="5867135" cy="3916313"/>
          </a:xfrm>
          <a:prstGeom prst="rect">
            <a:avLst/>
          </a:prstGeom>
        </p:spPr>
      </p:pic>
    </p:spTree>
    <p:extLst>
      <p:ext uri="{BB962C8B-B14F-4D97-AF65-F5344CB8AC3E}">
        <p14:creationId xmlns:p14="http://schemas.microsoft.com/office/powerpoint/2010/main" val="1660742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Financial Thinking, Danish Krone">
            <a:extLst>
              <a:ext uri="{FF2B5EF4-FFF2-40B4-BE49-F238E27FC236}">
                <a16:creationId xmlns:a16="http://schemas.microsoft.com/office/drawing/2014/main" id="{37513C0F-53A6-4178-A544-C7CEBF823BE4}"/>
              </a:ext>
            </a:extLst>
          </p:cNvPr>
          <p:cNvPicPr>
            <a:picLocks noGrp="1" noChangeAspect="1"/>
          </p:cNvPicPr>
          <p:nvPr>
            <p:ph sz="half" idx="1"/>
          </p:nvPr>
        </p:nvPicPr>
        <p:blipFill>
          <a:blip r:embed="rId3"/>
          <a:srcRect r="-4" b="5395"/>
          <a:stretch/>
        </p:blipFill>
        <p:spPr>
          <a:xfrm>
            <a:off x="517867" y="2577661"/>
            <a:ext cx="4672584" cy="3768343"/>
          </a:xfrm>
          <a:prstGeom prst="rect">
            <a:avLst/>
          </a:prstGeom>
        </p:spPr>
      </p:pic>
      <p:sp>
        <p:nvSpPr>
          <p:cNvPr id="2" name="Title 1">
            <a:extLst>
              <a:ext uri="{FF2B5EF4-FFF2-40B4-BE49-F238E27FC236}">
                <a16:creationId xmlns:a16="http://schemas.microsoft.com/office/drawing/2014/main" id="{4593E2C7-29CE-FE9B-14E0-B3E9AF8193BC}"/>
              </a:ext>
            </a:extLst>
          </p:cNvPr>
          <p:cNvSpPr>
            <a:spLocks noGrp="1"/>
          </p:cNvSpPr>
          <p:nvPr>
            <p:ph type="title"/>
          </p:nvPr>
        </p:nvSpPr>
        <p:spPr>
          <a:xfrm>
            <a:off x="517867" y="976160"/>
            <a:ext cx="4809314" cy="1447163"/>
          </a:xfrm>
        </p:spPr>
        <p:txBody>
          <a:bodyPr vert="horz" lIns="91440" tIns="45720" rIns="91440" bIns="45720" rtlCol="0" anchor="t">
            <a:normAutofit/>
          </a:bodyPr>
          <a:lstStyle/>
          <a:p>
            <a:pPr>
              <a:lnSpc>
                <a:spcPct val="90000"/>
              </a:lnSpc>
            </a:pPr>
            <a:r>
              <a:rPr lang="en-US" sz="3400" dirty="0"/>
              <a:t>Word Vectors</a:t>
            </a:r>
          </a:p>
        </p:txBody>
      </p:sp>
      <p:sp>
        <p:nvSpPr>
          <p:cNvPr id="4" name="Content Placeholder 3">
            <a:extLst>
              <a:ext uri="{FF2B5EF4-FFF2-40B4-BE49-F238E27FC236}">
                <a16:creationId xmlns:a16="http://schemas.microsoft.com/office/drawing/2014/main" id="{E1D5484D-76C8-6861-1B7A-28E537EC47F1}"/>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190452" y="1033272"/>
            <a:ext cx="6483682" cy="5312732"/>
          </a:xfrm>
        </p:spPr>
        <p:txBody>
          <a:bodyPr>
            <a:normAutofit/>
          </a:bodyPr>
          <a:lstStyle/>
          <a:p>
            <a:pPr>
              <a:spcBef>
                <a:spcPts val="2500"/>
              </a:spcBef>
            </a:pPr>
            <a:r>
              <a:rPr lang="en-US" i="1" dirty="0"/>
              <a:t>Word vectors</a:t>
            </a:r>
            <a:r>
              <a:rPr lang="en-US" dirty="0"/>
              <a:t> are numerical vector representations of word semantics, or meaning, including literal and implied meaning. </a:t>
            </a:r>
          </a:p>
          <a:p>
            <a:pPr>
              <a:spcBef>
                <a:spcPts val="2500"/>
              </a:spcBef>
            </a:pPr>
            <a:r>
              <a:rPr lang="en-US" dirty="0"/>
              <a:t>Word vectors can capture the connotation of words, like “</a:t>
            </a:r>
            <a:r>
              <a:rPr lang="en-US" dirty="0" err="1"/>
              <a:t>peopleness</a:t>
            </a:r>
            <a:r>
              <a:rPr lang="en-US" dirty="0"/>
              <a:t>,” “</a:t>
            </a:r>
            <a:r>
              <a:rPr lang="en-US" dirty="0" err="1"/>
              <a:t>animalness</a:t>
            </a:r>
            <a:r>
              <a:rPr lang="en-US" dirty="0"/>
              <a:t>,” “placeness,” “thingness,” and even “</a:t>
            </a:r>
            <a:r>
              <a:rPr lang="en-US" dirty="0" err="1"/>
              <a:t>conceptness</a:t>
            </a:r>
            <a:r>
              <a:rPr lang="en-US" dirty="0"/>
              <a:t>.”</a:t>
            </a:r>
            <a:endParaRPr lang="en-US" sz="1400" dirty="0"/>
          </a:p>
          <a:p>
            <a:pPr>
              <a:spcBef>
                <a:spcPts val="2500"/>
              </a:spcBef>
            </a:pPr>
            <a:r>
              <a:rPr lang="en-US" dirty="0"/>
              <a:t>Enter in google:</a:t>
            </a:r>
          </a:p>
          <a:p>
            <a:pPr>
              <a:spcBef>
                <a:spcPts val="2500"/>
              </a:spcBef>
            </a:pPr>
            <a:r>
              <a:rPr lang="en-US" dirty="0"/>
              <a:t> “Colombian Nobel prize winner “</a:t>
            </a:r>
          </a:p>
          <a:p>
            <a:pPr>
              <a:spcBef>
                <a:spcPts val="2500"/>
              </a:spcBef>
            </a:pPr>
            <a:r>
              <a:rPr lang="en-US" dirty="0"/>
              <a:t>“The Seahawks of San Francisco”</a:t>
            </a:r>
          </a:p>
          <a:p>
            <a:pPr>
              <a:spcBef>
                <a:spcPts val="2500"/>
              </a:spcBef>
            </a:pPr>
            <a:r>
              <a:rPr lang="en-US" dirty="0"/>
              <a:t>Represent this as vectors. </a:t>
            </a:r>
          </a:p>
        </p:txBody>
      </p:sp>
      <p:sp>
        <p:nvSpPr>
          <p:cNvPr id="18" name="Rectangle 17">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467258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74274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EA64412-E031-B2E3-09B2-E6A7984C8E04}"/>
              </a:ext>
            </a:extLst>
          </p:cNvPr>
          <p:cNvSpPr>
            <a:spLocks noGrp="1"/>
          </p:cNvSpPr>
          <p:nvPr>
            <p:ph type="title"/>
          </p:nvPr>
        </p:nvSpPr>
        <p:spPr>
          <a:xfrm>
            <a:off x="517867" y="976160"/>
            <a:ext cx="6300216" cy="1322903"/>
          </a:xfrm>
        </p:spPr>
        <p:txBody>
          <a:bodyPr vert="horz" lIns="91440" tIns="45720" rIns="91440" bIns="45720" rtlCol="0" anchor="t">
            <a:normAutofit/>
          </a:bodyPr>
          <a:lstStyle/>
          <a:p>
            <a:pPr>
              <a:lnSpc>
                <a:spcPct val="90000"/>
              </a:lnSpc>
            </a:pPr>
            <a:r>
              <a:rPr lang="en-US" sz="4400"/>
              <a:t>Calculating Word Vectors</a:t>
            </a:r>
          </a:p>
        </p:txBody>
      </p:sp>
      <p:sp>
        <p:nvSpPr>
          <p:cNvPr id="4" name="Content Placeholder 3">
            <a:extLst>
              <a:ext uri="{FF2B5EF4-FFF2-40B4-BE49-F238E27FC236}">
                <a16:creationId xmlns:a16="http://schemas.microsoft.com/office/drawing/2014/main" id="{3FA8F453-9362-7416-59EE-0BF4E9520961}"/>
              </a:ext>
            </a:extLst>
          </p:cNvPr>
          <p:cNvSpPr>
            <a:spLocks noGrp="1"/>
          </p:cNvSpPr>
          <p:nvPr>
            <p:ph sz="half" idx="2"/>
          </p:nvPr>
        </p:nvSpPr>
        <p:spPr>
          <a:xfrm>
            <a:off x="6902869" y="1088204"/>
            <a:ext cx="4764875" cy="5257800"/>
          </a:xfrm>
        </p:spPr>
        <p:txBody>
          <a:bodyPr vert="horz" lIns="91440" tIns="45720" rIns="91440" bIns="45720" rtlCol="0">
            <a:normAutofit lnSpcReduction="10000"/>
          </a:bodyPr>
          <a:lstStyle/>
          <a:p>
            <a:r>
              <a:rPr lang="en-US" sz="1800" dirty="0"/>
              <a:t>Word vectors are calculated using algorithms that analyze large datasets of text.</a:t>
            </a:r>
          </a:p>
          <a:p>
            <a:endParaRPr lang="en-US" sz="1800" dirty="0"/>
          </a:p>
          <a:p>
            <a:pPr algn="l"/>
            <a:r>
              <a:rPr lang="en-US" sz="1800" dirty="0"/>
              <a:t>There are two possible ways to train Word2vec embeddings:</a:t>
            </a:r>
          </a:p>
          <a:p>
            <a:pPr marL="285750" indent="-285750" algn="l">
              <a:buFontTx/>
              <a:buChar char="-"/>
            </a:pPr>
            <a:r>
              <a:rPr lang="en-US" sz="1800" dirty="0"/>
              <a:t>The skip-gram approach predicts the context of words (output words) from a word of interest (the input word).</a:t>
            </a:r>
          </a:p>
          <a:p>
            <a:pPr marL="285750" indent="-285750" algn="l">
              <a:buFontTx/>
              <a:buChar char="-"/>
            </a:pPr>
            <a:r>
              <a:rPr lang="en-US" sz="1800" dirty="0"/>
              <a:t>The continuous bag-of-words (CBOW) approach predicts the target word (the output word) from the nearby words (input words). </a:t>
            </a:r>
          </a:p>
          <a:p>
            <a:pPr marL="285750" indent="-285750" algn="l">
              <a:buFontTx/>
              <a:buChar char="-"/>
            </a:pPr>
            <a:endParaRPr lang="en-US" sz="1800" dirty="0"/>
          </a:p>
          <a:p>
            <a:pPr algn="l"/>
            <a:r>
              <a:rPr lang="en-US" sz="1800" dirty="0"/>
              <a:t>Companies that deal with large corpora and can afford the computation have open sourced their pretrained word vector models.</a:t>
            </a:r>
          </a:p>
        </p:txBody>
      </p:sp>
      <p:sp>
        <p:nvSpPr>
          <p:cNvPr id="18" name="Rectangle 17">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6281928"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splay stock market charts">
            <a:extLst>
              <a:ext uri="{FF2B5EF4-FFF2-40B4-BE49-F238E27FC236}">
                <a16:creationId xmlns:a16="http://schemas.microsoft.com/office/drawing/2014/main" id="{899A2222-3197-42FE-830C-0C7AD9D1CE61}"/>
              </a:ext>
            </a:extLst>
          </p:cNvPr>
          <p:cNvPicPr>
            <a:picLocks noGrp="1" noChangeAspect="1"/>
          </p:cNvPicPr>
          <p:nvPr>
            <p:ph sz="half" idx="1"/>
          </p:nvPr>
        </p:nvPicPr>
        <p:blipFill>
          <a:blip r:embed="rId3"/>
          <a:stretch>
            <a:fillRect/>
          </a:stretch>
        </p:blipFill>
        <p:spPr>
          <a:xfrm>
            <a:off x="517867" y="2429691"/>
            <a:ext cx="5867135" cy="3916313"/>
          </a:xfrm>
          <a:prstGeom prst="rect">
            <a:avLst/>
          </a:prstGeom>
        </p:spPr>
      </p:pic>
    </p:spTree>
    <p:extLst>
      <p:ext uri="{BB962C8B-B14F-4D97-AF65-F5344CB8AC3E}">
        <p14:creationId xmlns:p14="http://schemas.microsoft.com/office/powerpoint/2010/main" val="1083400388"/>
      </p:ext>
    </p:extLst>
  </p:cSld>
  <p:clrMapOvr>
    <a:masterClrMapping/>
  </p:clrMapOvr>
</p:sld>
</file>

<file path=ppt/theme/theme1.xml><?xml version="1.0" encoding="utf-8"?>
<a:theme xmlns:a="http://schemas.openxmlformats.org/drawingml/2006/main" name="GestaltVTI">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87ba5c36-b7cf-4793-bbc2-bd5b3a9f95ca}"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1213</TotalTime>
  <Words>1005</Words>
  <Application>Microsoft Office PowerPoint</Application>
  <PresentationFormat>Widescreen</PresentationFormat>
  <Paragraphs>106</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Aptos</vt:lpstr>
      <vt:lpstr>Arial</vt:lpstr>
      <vt:lpstr>Bierstadt</vt:lpstr>
      <vt:lpstr>Noto serif</vt:lpstr>
      <vt:lpstr>GestaltVTI</vt:lpstr>
      <vt:lpstr>Neural Networks and Natural Language Processing</vt:lpstr>
      <vt:lpstr>Revision of Neural Networks</vt:lpstr>
      <vt:lpstr>Multilayer Perceptron</vt:lpstr>
      <vt:lpstr>Types of Neural Networks</vt:lpstr>
      <vt:lpstr>Word Vectors</vt:lpstr>
      <vt:lpstr>Word Vectors</vt:lpstr>
      <vt:lpstr>Word Vectors</vt:lpstr>
      <vt:lpstr>Word Vectors</vt:lpstr>
      <vt:lpstr>Calculating Word Vectors</vt:lpstr>
      <vt:lpstr>Skip-Gram</vt:lpstr>
      <vt:lpstr>Skip-Gram</vt:lpstr>
      <vt:lpstr>Bias in Word Vectors</vt:lpstr>
      <vt:lpstr>Similarity in Word Vectors</vt:lpstr>
      <vt:lpstr>Words in Order</vt:lpstr>
      <vt:lpstr>Meaning </vt:lpstr>
      <vt:lpstr>Learning Meaning</vt:lpstr>
      <vt:lpstr>Temporal and Spatial Patterns</vt:lpstr>
      <vt:lpstr>Convolutional Neural Networks</vt:lpstr>
      <vt:lpstr>CNNs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Alejandro Proano</dc:creator>
  <cp:lastModifiedBy>Alejandro Proano</cp:lastModifiedBy>
  <cp:revision>3</cp:revision>
  <dcterms:created xsi:type="dcterms:W3CDTF">2024-08-27T05:50:27Z</dcterms:created>
  <dcterms:modified xsi:type="dcterms:W3CDTF">2024-08-28T16:31:01Z</dcterms:modified>
</cp:coreProperties>
</file>