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0"/>
  </p:notesMasterIdLst>
  <p:sldIdLst>
    <p:sldId id="2561" r:id="rId2"/>
    <p:sldId id="2576" r:id="rId3"/>
    <p:sldId id="2573" r:id="rId4"/>
    <p:sldId id="2574" r:id="rId5"/>
    <p:sldId id="2575" r:id="rId6"/>
    <p:sldId id="2577" r:id="rId7"/>
    <p:sldId id="2570" r:id="rId8"/>
    <p:sldId id="2571" r:id="rId9"/>
    <p:sldId id="2565" r:id="rId10"/>
    <p:sldId id="2572" r:id="rId11"/>
    <p:sldId id="2578" r:id="rId12"/>
    <p:sldId id="2579" r:id="rId13"/>
    <p:sldId id="2580" r:id="rId14"/>
    <p:sldId id="2581" r:id="rId15"/>
    <p:sldId id="2582" r:id="rId16"/>
    <p:sldId id="2583" r:id="rId17"/>
    <p:sldId id="2584" r:id="rId18"/>
    <p:sldId id="2585" r:id="rId19"/>
    <p:sldId id="2586" r:id="rId20"/>
    <p:sldId id="2587" r:id="rId21"/>
    <p:sldId id="2588" r:id="rId22"/>
    <p:sldId id="2592" r:id="rId23"/>
    <p:sldId id="2589" r:id="rId24"/>
    <p:sldId id="2567" r:id="rId25"/>
    <p:sldId id="2590" r:id="rId26"/>
    <p:sldId id="2600" r:id="rId27"/>
    <p:sldId id="2605" r:id="rId28"/>
    <p:sldId id="2593" r:id="rId29"/>
    <p:sldId id="2594" r:id="rId30"/>
    <p:sldId id="2595" r:id="rId31"/>
    <p:sldId id="2596" r:id="rId32"/>
    <p:sldId id="2601" r:id="rId33"/>
    <p:sldId id="2602" r:id="rId34"/>
    <p:sldId id="2603" r:id="rId35"/>
    <p:sldId id="2604" r:id="rId36"/>
    <p:sldId id="2599" r:id="rId37"/>
    <p:sldId id="2568" r:id="rId38"/>
    <p:sldId id="256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ttention Models in NLP" id="{1B201B90-F28A-4975-9119-8ACE9C1355FA}">
          <p14:sldIdLst>
            <p14:sldId id="2561"/>
            <p14:sldId id="2576"/>
            <p14:sldId id="2573"/>
            <p14:sldId id="2574"/>
            <p14:sldId id="2575"/>
            <p14:sldId id="2577"/>
            <p14:sldId id="2570"/>
            <p14:sldId id="2571"/>
            <p14:sldId id="2565"/>
            <p14:sldId id="2572"/>
            <p14:sldId id="2578"/>
            <p14:sldId id="2579"/>
            <p14:sldId id="2580"/>
            <p14:sldId id="2581"/>
            <p14:sldId id="2582"/>
            <p14:sldId id="2583"/>
            <p14:sldId id="2584"/>
            <p14:sldId id="2585"/>
            <p14:sldId id="2586"/>
            <p14:sldId id="2587"/>
            <p14:sldId id="2588"/>
            <p14:sldId id="2592"/>
            <p14:sldId id="2589"/>
            <p14:sldId id="2567"/>
            <p14:sldId id="2590"/>
            <p14:sldId id="2600"/>
            <p14:sldId id="2605"/>
            <p14:sldId id="2593"/>
            <p14:sldId id="2594"/>
            <p14:sldId id="2595"/>
            <p14:sldId id="2596"/>
            <p14:sldId id="2601"/>
            <p14:sldId id="2602"/>
            <p14:sldId id="2603"/>
            <p14:sldId id="2604"/>
            <p14:sldId id="2599"/>
            <p14:sldId id="2568"/>
          </p14:sldIdLst>
        </p14:section>
        <p14:section name="Conclusion" id="{30C7345F-D391-46D0-8541-D2EE91C469EA}">
          <p14:sldIdLst>
            <p14:sldId id="25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B151CB-90C8-4400-9C3E-D423371CDDBA}" type="doc">
      <dgm:prSet loTypeId="urn:microsoft.com/office/officeart/2024/3/layout/hArchList1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58C444D-BBBB-43BC-B072-B89219CAB4C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Attention mechanisms have become integral in NLP</a:t>
          </a:r>
        </a:p>
      </dgm:t>
    </dgm:pt>
    <dgm:pt modelId="{FB09DA62-0708-45D0-AE3B-6E7E76C6FAF9}" type="parTrans" cxnId="{F30C0199-A18F-4DB5-AD4E-0A24AB971F58}">
      <dgm:prSet/>
      <dgm:spPr/>
      <dgm:t>
        <a:bodyPr/>
        <a:lstStyle/>
        <a:p>
          <a:endParaRPr lang="en-US"/>
        </a:p>
      </dgm:t>
    </dgm:pt>
    <dgm:pt modelId="{77F74F13-2582-4605-AE87-E0037CD97299}" type="sibTrans" cxnId="{F30C0199-A18F-4DB5-AD4E-0A24AB971F58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05C35FCD-8EB3-4EC7-822E-575628A026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Attention mechanisms enable models to selectively focus on relevant parts of the input sequence in NLP.</a:t>
          </a:r>
        </a:p>
      </dgm:t>
    </dgm:pt>
    <dgm:pt modelId="{9E37060B-B70A-422E-9789-2367DDBFD6F8}" type="parTrans" cxnId="{38087749-C637-4785-9D1A-863D2B88BE64}">
      <dgm:prSet/>
      <dgm:spPr/>
      <dgm:t>
        <a:bodyPr/>
        <a:lstStyle/>
        <a:p>
          <a:endParaRPr lang="en-US"/>
        </a:p>
      </dgm:t>
    </dgm:pt>
    <dgm:pt modelId="{F17C97F4-8B9F-48A1-8F6D-1CEEBC058D0C}" type="sibTrans" cxnId="{38087749-C637-4785-9D1A-863D2B88BE64}">
      <dgm:prSet/>
      <dgm:spPr/>
      <dgm:t>
        <a:bodyPr/>
        <a:lstStyle/>
        <a:p>
          <a:endParaRPr lang="en-US"/>
        </a:p>
      </dgm:t>
    </dgm:pt>
    <dgm:pt modelId="{A149A892-461C-4B5C-8F1F-06E83D80579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Evolution of attention mechanisms</a:t>
          </a:r>
        </a:p>
      </dgm:t>
    </dgm:pt>
    <dgm:pt modelId="{499BC000-1155-4ED7-A5D0-6EBE59543CA9}" type="parTrans" cxnId="{F587C421-F1E5-4097-BF86-C7E260252972}">
      <dgm:prSet/>
      <dgm:spPr/>
      <dgm:t>
        <a:bodyPr/>
        <a:lstStyle/>
        <a:p>
          <a:endParaRPr lang="en-US"/>
        </a:p>
      </dgm:t>
    </dgm:pt>
    <dgm:pt modelId="{C67124CA-75F9-4D4A-AD8F-7725ADF9CAF5}" type="sibTrans" cxnId="{F587C421-F1E5-4097-BF86-C7E260252972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222255E2-D3CF-47ED-A01A-018A5C8189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Attention mechanisms have evolved from simple additive attention to more complex mechanisms such as self-attention and multi-head attention.</a:t>
          </a:r>
        </a:p>
      </dgm:t>
    </dgm:pt>
    <dgm:pt modelId="{5CF97A1E-B174-42E4-8535-F55EF353F225}" type="parTrans" cxnId="{866D19FB-0726-4E46-8D78-674D6AF26AE3}">
      <dgm:prSet/>
      <dgm:spPr/>
      <dgm:t>
        <a:bodyPr/>
        <a:lstStyle/>
        <a:p>
          <a:endParaRPr lang="en-US"/>
        </a:p>
      </dgm:t>
    </dgm:pt>
    <dgm:pt modelId="{7D287AD1-4E7F-4D73-A534-EADC6E634B87}" type="sibTrans" cxnId="{866D19FB-0726-4E46-8D78-674D6AF26AE3}">
      <dgm:prSet/>
      <dgm:spPr/>
      <dgm:t>
        <a:bodyPr/>
        <a:lstStyle/>
        <a:p>
          <a:endParaRPr lang="en-US"/>
        </a:p>
      </dgm:t>
    </dgm:pt>
    <dgm:pt modelId="{085C475C-1119-45C0-BAF5-351AFDE8E6A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Applications of attention mechanisms</a:t>
          </a:r>
        </a:p>
      </dgm:t>
    </dgm:pt>
    <dgm:pt modelId="{33B1C8D3-8AE2-4FD1-91CD-AF9DF2106B6D}" type="parTrans" cxnId="{115DF805-C19D-40A7-9AD4-3ED4F48C9FE8}">
      <dgm:prSet/>
      <dgm:spPr/>
      <dgm:t>
        <a:bodyPr/>
        <a:lstStyle/>
        <a:p>
          <a:endParaRPr lang="en-US"/>
        </a:p>
      </dgm:t>
    </dgm:pt>
    <dgm:pt modelId="{38EDFF56-D0FE-4AEC-B3A6-FB1A97E6ECA7}" type="sibTrans" cxnId="{115DF805-C19D-40A7-9AD4-3ED4F48C9FE8}">
      <dgm:prSet/>
      <dgm:spPr/>
      <dgm:t>
        <a:bodyPr/>
        <a:lstStyle/>
        <a:p>
          <a:endParaRPr lang="en-US"/>
        </a:p>
      </dgm:t>
    </dgm:pt>
    <dgm:pt modelId="{5DA20210-FE25-4FB3-A5C1-1958955728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Attention mechanisms are being used in various NLP tasks such as machine translation, question answering, and language modeling.</a:t>
          </a:r>
        </a:p>
      </dgm:t>
    </dgm:pt>
    <dgm:pt modelId="{EEA1743D-B4D0-45E9-AF1C-551633B588A2}" type="parTrans" cxnId="{7B231F4E-6558-4B06-AA06-68AA85D686D8}">
      <dgm:prSet/>
      <dgm:spPr/>
      <dgm:t>
        <a:bodyPr/>
        <a:lstStyle/>
        <a:p>
          <a:endParaRPr lang="en-US"/>
        </a:p>
      </dgm:t>
    </dgm:pt>
    <dgm:pt modelId="{80D5E443-13CF-466D-90A6-C3AF5FDE44D8}" type="sibTrans" cxnId="{7B231F4E-6558-4B06-AA06-68AA85D686D8}">
      <dgm:prSet/>
      <dgm:spPr/>
      <dgm:t>
        <a:bodyPr/>
        <a:lstStyle/>
        <a:p>
          <a:endParaRPr lang="en-US"/>
        </a:p>
      </dgm:t>
    </dgm:pt>
    <dgm:pt modelId="{AB7A9B12-5194-491B-A18A-7283581869AE}" type="pres">
      <dgm:prSet presAssocID="{5BB151CB-90C8-4400-9C3E-D423371CDDBA}" presName="Name0" presStyleCnt="0">
        <dgm:presLayoutVars>
          <dgm:dir/>
          <dgm:resizeHandles val="exact"/>
        </dgm:presLayoutVars>
      </dgm:prSet>
      <dgm:spPr/>
    </dgm:pt>
    <dgm:pt modelId="{E2824A38-79F6-4B5A-ABB8-582AC48D1CA3}" type="pres">
      <dgm:prSet presAssocID="{A58C444D-BBBB-43BC-B072-B89219CAB4C4}" presName="compNode" presStyleCnt="0"/>
      <dgm:spPr/>
    </dgm:pt>
    <dgm:pt modelId="{5EA2588D-33DB-48DD-833E-083A7185C8E7}" type="pres">
      <dgm:prSet presAssocID="{A58C444D-BBBB-43BC-B072-B89219CAB4C4}" presName="pictRect" presStyleLbl="revTx" presStyleIdx="0" presStyleCnt="6">
        <dgm:presLayoutVars>
          <dgm:chMax val="0"/>
          <dgm:bulletEnabled/>
        </dgm:presLayoutVars>
      </dgm:prSet>
      <dgm:spPr/>
    </dgm:pt>
    <dgm:pt modelId="{FAB9EAC8-657A-4DCC-94DC-572102666319}" type="pres">
      <dgm:prSet presAssocID="{A58C444D-BBBB-43BC-B072-B89219CAB4C4}" presName="textRect" presStyleLbl="revTx" presStyleIdx="1" presStyleCnt="6">
        <dgm:presLayoutVars>
          <dgm:bulletEnabled/>
        </dgm:presLayoutVars>
      </dgm:prSet>
      <dgm:spPr/>
    </dgm:pt>
    <dgm:pt modelId="{12C03B0D-5317-4B6E-8940-31F3E46ABF70}" type="pres">
      <dgm:prSet presAssocID="{77F74F13-2582-4605-AE87-E0037CD97299}" presName="sibTrans" presStyleLbl="sibTrans2D1" presStyleIdx="0" presStyleCnt="0"/>
      <dgm:spPr/>
    </dgm:pt>
    <dgm:pt modelId="{C505567D-6F9A-40A0-BF79-5D7A2769A920}" type="pres">
      <dgm:prSet presAssocID="{A149A892-461C-4B5C-8F1F-06E83D805797}" presName="compNode" presStyleCnt="0"/>
      <dgm:spPr/>
    </dgm:pt>
    <dgm:pt modelId="{7680A1BE-5BB3-4C22-B15C-EAA5F09B923B}" type="pres">
      <dgm:prSet presAssocID="{A149A892-461C-4B5C-8F1F-06E83D805797}" presName="pictRect" presStyleLbl="revTx" presStyleIdx="2" presStyleCnt="6">
        <dgm:presLayoutVars>
          <dgm:chMax val="0"/>
          <dgm:bulletEnabled/>
        </dgm:presLayoutVars>
      </dgm:prSet>
      <dgm:spPr/>
    </dgm:pt>
    <dgm:pt modelId="{B029AD4A-346C-44F9-8CBF-F3D48D642CD6}" type="pres">
      <dgm:prSet presAssocID="{A149A892-461C-4B5C-8F1F-06E83D805797}" presName="textRect" presStyleLbl="revTx" presStyleIdx="3" presStyleCnt="6">
        <dgm:presLayoutVars>
          <dgm:bulletEnabled/>
        </dgm:presLayoutVars>
      </dgm:prSet>
      <dgm:spPr/>
    </dgm:pt>
    <dgm:pt modelId="{5D7960E5-B7B6-413A-BA64-1EA616E8F268}" type="pres">
      <dgm:prSet presAssocID="{C67124CA-75F9-4D4A-AD8F-7725ADF9CAF5}" presName="sibTrans" presStyleLbl="sibTrans2D1" presStyleIdx="0" presStyleCnt="0"/>
      <dgm:spPr/>
    </dgm:pt>
    <dgm:pt modelId="{70D97EBD-48AA-416D-85A1-5E1B1032D4AF}" type="pres">
      <dgm:prSet presAssocID="{085C475C-1119-45C0-BAF5-351AFDE8E6A9}" presName="compNode" presStyleCnt="0"/>
      <dgm:spPr/>
    </dgm:pt>
    <dgm:pt modelId="{4B2EB18A-C051-4B2A-80C1-69115DD45F02}" type="pres">
      <dgm:prSet presAssocID="{085C475C-1119-45C0-BAF5-351AFDE8E6A9}" presName="pictRect" presStyleLbl="revTx" presStyleIdx="4" presStyleCnt="6">
        <dgm:presLayoutVars>
          <dgm:chMax val="0"/>
          <dgm:bulletEnabled/>
        </dgm:presLayoutVars>
      </dgm:prSet>
      <dgm:spPr/>
    </dgm:pt>
    <dgm:pt modelId="{3F9577B5-E618-4ECF-AA3F-D354304794FF}" type="pres">
      <dgm:prSet presAssocID="{085C475C-1119-45C0-BAF5-351AFDE8E6A9}" presName="textRect" presStyleLbl="revTx" presStyleIdx="5" presStyleCnt="6">
        <dgm:presLayoutVars>
          <dgm:bulletEnabled/>
        </dgm:presLayoutVars>
      </dgm:prSet>
      <dgm:spPr/>
    </dgm:pt>
  </dgm:ptLst>
  <dgm:cxnLst>
    <dgm:cxn modelId="{28555701-CF0C-4B70-BD10-5D7AFA441DE1}" type="presOf" srcId="{A149A892-461C-4B5C-8F1F-06E83D805797}" destId="{7680A1BE-5BB3-4C22-B15C-EAA5F09B923B}" srcOrd="0" destOrd="0" presId="urn:microsoft.com/office/officeart/2024/3/layout/hArchList1"/>
    <dgm:cxn modelId="{115DF805-C19D-40A7-9AD4-3ED4F48C9FE8}" srcId="{5BB151CB-90C8-4400-9C3E-D423371CDDBA}" destId="{085C475C-1119-45C0-BAF5-351AFDE8E6A9}" srcOrd="2" destOrd="0" parTransId="{33B1C8D3-8AE2-4FD1-91CD-AF9DF2106B6D}" sibTransId="{38EDFF56-D0FE-4AEC-B3A6-FB1A97E6ECA7}"/>
    <dgm:cxn modelId="{F587C421-F1E5-4097-BF86-C7E260252972}" srcId="{5BB151CB-90C8-4400-9C3E-D423371CDDBA}" destId="{A149A892-461C-4B5C-8F1F-06E83D805797}" srcOrd="1" destOrd="0" parTransId="{499BC000-1155-4ED7-A5D0-6EBE59543CA9}" sibTransId="{C67124CA-75F9-4D4A-AD8F-7725ADF9CAF5}"/>
    <dgm:cxn modelId="{5A44A425-E4F6-43A3-850F-1E037C4EF682}" type="presOf" srcId="{77F74F13-2582-4605-AE87-E0037CD97299}" destId="{12C03B0D-5317-4B6E-8940-31F3E46ABF70}" srcOrd="0" destOrd="0" presId="urn:microsoft.com/office/officeart/2024/3/layout/hArchList1"/>
    <dgm:cxn modelId="{1E1C5542-F3FF-4B9D-9567-10E5DF7E7E26}" type="presOf" srcId="{085C475C-1119-45C0-BAF5-351AFDE8E6A9}" destId="{4B2EB18A-C051-4B2A-80C1-69115DD45F02}" srcOrd="0" destOrd="0" presId="urn:microsoft.com/office/officeart/2024/3/layout/hArchList1"/>
    <dgm:cxn modelId="{0E9AE666-53D1-4AC3-9F30-FB300A92CAB9}" type="presOf" srcId="{5BB151CB-90C8-4400-9C3E-D423371CDDBA}" destId="{AB7A9B12-5194-491B-A18A-7283581869AE}" srcOrd="0" destOrd="0" presId="urn:microsoft.com/office/officeart/2024/3/layout/hArchList1"/>
    <dgm:cxn modelId="{38087749-C637-4785-9D1A-863D2B88BE64}" srcId="{A58C444D-BBBB-43BC-B072-B89219CAB4C4}" destId="{05C35FCD-8EB3-4EC7-822E-575628A02632}" srcOrd="0" destOrd="0" parTransId="{9E37060B-B70A-422E-9789-2367DDBFD6F8}" sibTransId="{F17C97F4-8B9F-48A1-8F6D-1CEEBC058D0C}"/>
    <dgm:cxn modelId="{7B231F4E-6558-4B06-AA06-68AA85D686D8}" srcId="{085C475C-1119-45C0-BAF5-351AFDE8E6A9}" destId="{5DA20210-FE25-4FB3-A5C1-19589557282E}" srcOrd="0" destOrd="0" parTransId="{EEA1743D-B4D0-45E9-AF1C-551633B588A2}" sibTransId="{80D5E443-13CF-466D-90A6-C3AF5FDE44D8}"/>
    <dgm:cxn modelId="{49E8858F-58CF-4B1E-97E8-4F7CB5B79AA2}" type="presOf" srcId="{A58C444D-BBBB-43BC-B072-B89219CAB4C4}" destId="{5EA2588D-33DB-48DD-833E-083A7185C8E7}" srcOrd="0" destOrd="0" presId="urn:microsoft.com/office/officeart/2024/3/layout/hArchList1"/>
    <dgm:cxn modelId="{B40F9791-CADF-4F28-A405-C7366D153318}" type="presOf" srcId="{05C35FCD-8EB3-4EC7-822E-575628A02632}" destId="{FAB9EAC8-657A-4DCC-94DC-572102666319}" srcOrd="0" destOrd="0" presId="urn:microsoft.com/office/officeart/2024/3/layout/hArchList1"/>
    <dgm:cxn modelId="{F30C0199-A18F-4DB5-AD4E-0A24AB971F58}" srcId="{5BB151CB-90C8-4400-9C3E-D423371CDDBA}" destId="{A58C444D-BBBB-43BC-B072-B89219CAB4C4}" srcOrd="0" destOrd="0" parTransId="{FB09DA62-0708-45D0-AE3B-6E7E76C6FAF9}" sibTransId="{77F74F13-2582-4605-AE87-E0037CD97299}"/>
    <dgm:cxn modelId="{9050CF9D-9DE7-4BD0-B5A5-503DAF0D54B8}" type="presOf" srcId="{5DA20210-FE25-4FB3-A5C1-19589557282E}" destId="{3F9577B5-E618-4ECF-AA3F-D354304794FF}" srcOrd="0" destOrd="0" presId="urn:microsoft.com/office/officeart/2024/3/layout/hArchList1"/>
    <dgm:cxn modelId="{CB76E4B4-874B-4F6E-92EF-A294A9027BD2}" type="presOf" srcId="{222255E2-D3CF-47ED-A01A-018A5C8189C8}" destId="{B029AD4A-346C-44F9-8CBF-F3D48D642CD6}" srcOrd="0" destOrd="0" presId="urn:microsoft.com/office/officeart/2024/3/layout/hArchList1"/>
    <dgm:cxn modelId="{6D76D9C1-C827-4A2E-A737-F3FFFCD852FA}" type="presOf" srcId="{C67124CA-75F9-4D4A-AD8F-7725ADF9CAF5}" destId="{5D7960E5-B7B6-413A-BA64-1EA616E8F268}" srcOrd="0" destOrd="0" presId="urn:microsoft.com/office/officeart/2024/3/layout/hArchList1"/>
    <dgm:cxn modelId="{866D19FB-0726-4E46-8D78-674D6AF26AE3}" srcId="{A149A892-461C-4B5C-8F1F-06E83D805797}" destId="{222255E2-D3CF-47ED-A01A-018A5C8189C8}" srcOrd="0" destOrd="0" parTransId="{5CF97A1E-B174-42E4-8535-F55EF353F225}" sibTransId="{7D287AD1-4E7F-4D73-A534-EADC6E634B87}"/>
    <dgm:cxn modelId="{F9E07481-E43C-42FC-BFB2-E08899E02CA5}" type="presParOf" srcId="{AB7A9B12-5194-491B-A18A-7283581869AE}" destId="{E2824A38-79F6-4B5A-ABB8-582AC48D1CA3}" srcOrd="0" destOrd="0" presId="urn:microsoft.com/office/officeart/2024/3/layout/hArchList1"/>
    <dgm:cxn modelId="{211D455C-7C03-492F-8E45-10D4C508956B}" type="presParOf" srcId="{E2824A38-79F6-4B5A-ABB8-582AC48D1CA3}" destId="{5EA2588D-33DB-48DD-833E-083A7185C8E7}" srcOrd="0" destOrd="0" presId="urn:microsoft.com/office/officeart/2024/3/layout/hArchList1"/>
    <dgm:cxn modelId="{9C5A6DDA-5C2F-4449-9D25-B64E22DC7076}" type="presParOf" srcId="{E2824A38-79F6-4B5A-ABB8-582AC48D1CA3}" destId="{FAB9EAC8-657A-4DCC-94DC-572102666319}" srcOrd="1" destOrd="0" presId="urn:microsoft.com/office/officeart/2024/3/layout/hArchList1"/>
    <dgm:cxn modelId="{5F080A5B-B793-4ACB-8C80-6CD950F4C062}" type="presParOf" srcId="{AB7A9B12-5194-491B-A18A-7283581869AE}" destId="{12C03B0D-5317-4B6E-8940-31F3E46ABF70}" srcOrd="1" destOrd="0" presId="urn:microsoft.com/office/officeart/2024/3/layout/hArchList1"/>
    <dgm:cxn modelId="{F0E334E9-E9CA-4D6C-B6BC-FF9B074AF281}" type="presParOf" srcId="{AB7A9B12-5194-491B-A18A-7283581869AE}" destId="{C505567D-6F9A-40A0-BF79-5D7A2769A920}" srcOrd="2" destOrd="0" presId="urn:microsoft.com/office/officeart/2024/3/layout/hArchList1"/>
    <dgm:cxn modelId="{F00A201E-F73A-406E-B064-381DFD4A834E}" type="presParOf" srcId="{C505567D-6F9A-40A0-BF79-5D7A2769A920}" destId="{7680A1BE-5BB3-4C22-B15C-EAA5F09B923B}" srcOrd="0" destOrd="0" presId="urn:microsoft.com/office/officeart/2024/3/layout/hArchList1"/>
    <dgm:cxn modelId="{4ABD4E31-9484-48AA-8F96-E8B3F67E7FCB}" type="presParOf" srcId="{C505567D-6F9A-40A0-BF79-5D7A2769A920}" destId="{B029AD4A-346C-44F9-8CBF-F3D48D642CD6}" srcOrd="1" destOrd="0" presId="urn:microsoft.com/office/officeart/2024/3/layout/hArchList1"/>
    <dgm:cxn modelId="{D286B109-6A96-485F-A26A-158B6E0C56DD}" type="presParOf" srcId="{AB7A9B12-5194-491B-A18A-7283581869AE}" destId="{5D7960E5-B7B6-413A-BA64-1EA616E8F268}" srcOrd="3" destOrd="0" presId="urn:microsoft.com/office/officeart/2024/3/layout/hArchList1"/>
    <dgm:cxn modelId="{0ED59EA0-81F0-4C6A-931F-D56620FB8213}" type="presParOf" srcId="{AB7A9B12-5194-491B-A18A-7283581869AE}" destId="{70D97EBD-48AA-416D-85A1-5E1B1032D4AF}" srcOrd="4" destOrd="0" presId="urn:microsoft.com/office/officeart/2024/3/layout/hArchList1"/>
    <dgm:cxn modelId="{61088F56-2C81-4DBB-8A8C-2D6AF3BBDD6E}" type="presParOf" srcId="{70D97EBD-48AA-416D-85A1-5E1B1032D4AF}" destId="{4B2EB18A-C051-4B2A-80C1-69115DD45F02}" srcOrd="0" destOrd="0" presId="urn:microsoft.com/office/officeart/2024/3/layout/hArchList1"/>
    <dgm:cxn modelId="{A809BF18-30F8-4008-A938-EAF24C087A23}" type="presParOf" srcId="{70D97EBD-48AA-416D-85A1-5E1B1032D4AF}" destId="{3F9577B5-E618-4ECF-AA3F-D354304794FF}" srcOrd="1" destOrd="0" presId="urn:microsoft.com/office/officeart/2024/3/layout/hArc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2588D-33DB-48DD-833E-083A7185C8E7}">
      <dsp:nvSpPr>
        <dsp:cNvPr id="0" name=""/>
        <dsp:cNvSpPr/>
      </dsp:nvSpPr>
      <dsp:spPr>
        <a:xfrm>
          <a:off x="0" y="0"/>
          <a:ext cx="3377565" cy="595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Attention mechanisms have become integral in NLP</a:t>
          </a:r>
        </a:p>
      </dsp:txBody>
      <dsp:txXfrm>
        <a:off x="0" y="0"/>
        <a:ext cx="3377565" cy="595074"/>
      </dsp:txXfrm>
    </dsp:sp>
    <dsp:sp modelId="{FAB9EAC8-657A-4DCC-94DC-572102666319}">
      <dsp:nvSpPr>
        <dsp:cNvPr id="0" name=""/>
        <dsp:cNvSpPr/>
      </dsp:nvSpPr>
      <dsp:spPr>
        <a:xfrm>
          <a:off x="0" y="595074"/>
          <a:ext cx="3377565" cy="18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Attention mechanisms enable models to selectively focus on relevant parts of the input sequence in NLP.</a:t>
          </a:r>
        </a:p>
      </dsp:txBody>
      <dsp:txXfrm>
        <a:off x="0" y="595074"/>
        <a:ext cx="3377565" cy="1892815"/>
      </dsp:txXfrm>
    </dsp:sp>
    <dsp:sp modelId="{7680A1BE-5BB3-4C22-B15C-EAA5F09B923B}">
      <dsp:nvSpPr>
        <dsp:cNvPr id="0" name=""/>
        <dsp:cNvSpPr/>
      </dsp:nvSpPr>
      <dsp:spPr>
        <a:xfrm>
          <a:off x="3715321" y="0"/>
          <a:ext cx="3377565" cy="595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Evolution of attention mechanisms</a:t>
          </a:r>
        </a:p>
      </dsp:txBody>
      <dsp:txXfrm>
        <a:off x="3715321" y="0"/>
        <a:ext cx="3377565" cy="595074"/>
      </dsp:txXfrm>
    </dsp:sp>
    <dsp:sp modelId="{B029AD4A-346C-44F9-8CBF-F3D48D642CD6}">
      <dsp:nvSpPr>
        <dsp:cNvPr id="0" name=""/>
        <dsp:cNvSpPr/>
      </dsp:nvSpPr>
      <dsp:spPr>
        <a:xfrm>
          <a:off x="3715321" y="595074"/>
          <a:ext cx="3377565" cy="18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Attention mechanisms have evolved from simple additive attention to more complex mechanisms such as self-attention and multi-head attention.</a:t>
          </a:r>
        </a:p>
      </dsp:txBody>
      <dsp:txXfrm>
        <a:off x="3715321" y="595074"/>
        <a:ext cx="3377565" cy="1892815"/>
      </dsp:txXfrm>
    </dsp:sp>
    <dsp:sp modelId="{4B2EB18A-C051-4B2A-80C1-69115DD45F02}">
      <dsp:nvSpPr>
        <dsp:cNvPr id="0" name=""/>
        <dsp:cNvSpPr/>
      </dsp:nvSpPr>
      <dsp:spPr>
        <a:xfrm>
          <a:off x="7430643" y="0"/>
          <a:ext cx="3377565" cy="595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Applications of attention mechanisms</a:t>
          </a:r>
        </a:p>
      </dsp:txBody>
      <dsp:txXfrm>
        <a:off x="7430643" y="0"/>
        <a:ext cx="3377565" cy="595074"/>
      </dsp:txXfrm>
    </dsp:sp>
    <dsp:sp modelId="{3F9577B5-E618-4ECF-AA3F-D354304794FF}">
      <dsp:nvSpPr>
        <dsp:cNvPr id="0" name=""/>
        <dsp:cNvSpPr/>
      </dsp:nvSpPr>
      <dsp:spPr>
        <a:xfrm>
          <a:off x="7430643" y="595074"/>
          <a:ext cx="3377565" cy="18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Attention mechanisms are being used in various NLP tasks such as machine translation, question answering, and language modeling.</a:t>
          </a:r>
        </a:p>
      </dsp:txBody>
      <dsp:txXfrm>
        <a:off x="7430643" y="595074"/>
        <a:ext cx="3377565" cy="1892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hArchList1">
  <dgm:title val="Horizontal Text Blocks"/>
  <dgm:desc val="Short bits of text with formatted headers. Use as an easier-to-read alternative to a bulleted list."/>
  <dgm:catLst>
    <dgm:cat type="list" pri="100"/>
    <dgm:cat type="timeline" pri="500"/>
    <dgm:cat type="process" pri="6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vertAlign" val="t"/>
          <dgm:param type="horzAlign" val="l"/>
        </dgm:alg>
      </dgm:if>
      <dgm:else name="Name3">
        <dgm:alg type="lin">
          <dgm:param type="vertAlign" val="t"/>
          <dgm:param type="horzAlign" val="r"/>
        </dgm:alg>
      </dgm:else>
    </dgm:choose>
    <dgm:presOf/>
    <dgm:constrLst>
      <dgm:constr type="primFontSz" for="des" forName="pictRect" op="equ" val="18"/>
      <dgm:constr type="primFontSz" for="des" forName="textRect" refType="primFontSz" refFor="des" refForName="pictRect" op="equ" fact="0.77"/>
      <dgm:constr type="w" for="ch" forName="compNode" refType="w"/>
      <dgm:constr type="h" for="ch" forName="compNode" refType="h"/>
      <dgm:constr type="h" for="des" forName="pictRect" op="equ"/>
      <dgm:constr type="h" for="des" forName="pictRect" refType="primFontSz" refFor="des" refForName="pictRect" fact="3"/>
      <dgm:constr type="w" for="ch" ptType="sibTrans" refType="w" refFor="ch" refForName="compNode" op="equ" fact="0.1"/>
      <dgm:constr type="sp" refType="w" refFor="ch" refForName="compNode" op="equ" fact="0.1"/>
    </dgm:constrLst>
    <dgm:ruleLst/>
    <dgm:forEach name="Name4" axis="ch" ptType="node" cnt="20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h" for="ch" forName="pictRect" refType="h" fact="0.1"/>
          <dgm:constr type="l" for="ch" forName="pictRect"/>
          <dgm:constr type="t" for="ch" forName="pictRect"/>
          <dgm:constr type="l" for="ch" forName="textRect"/>
          <dgm:constr type="t" for="ch" forName="textRect" refType="b" refFor="ch" refForName="pictRect"/>
        </dgm:constrLst>
        <dgm:ruleLst/>
        <dgm:layoutNode name="pictRect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choosePictRectConstraints">
            <dgm:if name="ifPictRectConstraints" func="var" arg="dir" op="equ" val="norm">
              <dgm:constrLst>
                <dgm:constr type="h" refType="w" op="lte" fact="0.4"/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Pic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textRect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chooseTextRectConstraints">
            <dgm:if name="ifTextRectConstraints" func="var" arg="dir" op="equ" val="norm">
              <dgm:constrLst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Tex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71FC5-44D2-440F-8178-7EE57CFB3CE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95F2F-A193-427C-9F34-83DE12EC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0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C99A0-3515-4DE0-917F-05E9989209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74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30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69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95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5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2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20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0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96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C99A0-3515-4DE0-917F-05E9989209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55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2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C99A0-3515-4DE0-917F-05E9989209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09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74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22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16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81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C99A0-3515-4DE0-917F-05E9989209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87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72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C99A0-3515-4DE0-917F-05E9989209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54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676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64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7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79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258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81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686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236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875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865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C99A0-3515-4DE0-917F-05E9989209B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290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C99A0-3515-4DE0-917F-05E9989209B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29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C99A0-3515-4DE0-917F-05E9989209B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19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58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7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C99A0-3515-4DE0-917F-05E9989209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1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59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95F2F-A193-427C-9F34-83DE12ECC6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3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C99A0-3515-4DE0-917F-05E9989209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1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7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80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0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9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7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1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2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9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3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9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5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fb.com/2016/10/25/ml-applications/building-an-efficient-neural-language-model-over-a-billion-word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rdiovascular doctor talking to patient via Smartphone">
            <a:extLst>
              <a:ext uri="{FF2B5EF4-FFF2-40B4-BE49-F238E27FC236}">
                <a16:creationId xmlns:a16="http://schemas.microsoft.com/office/drawing/2014/main" id="{7C139BB4-DE1C-4215-BBD7-F310CC2EDD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30" r="24208" b="-1"/>
          <a:stretch/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104F3D-D43E-8B61-0FAE-AC7BF077B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528" y="1032764"/>
            <a:ext cx="4308672" cy="3224045"/>
          </a:xfrm>
        </p:spPr>
        <p:txBody>
          <a:bodyPr anchor="b">
            <a:normAutofit/>
          </a:bodyPr>
          <a:lstStyle/>
          <a:p>
            <a:r>
              <a:rPr lang="en-US" sz="5800" dirty="0"/>
              <a:t>Attention Models in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0C026-2E0C-9A66-4912-6D813A171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5756" y="5046281"/>
            <a:ext cx="4308672" cy="1172408"/>
          </a:xfrm>
        </p:spPr>
        <p:txBody>
          <a:bodyPr anchor="t">
            <a:normAutofit/>
          </a:bodyPr>
          <a:lstStyle/>
          <a:p>
            <a:r>
              <a:rPr lang="en-US"/>
              <a:t>A detailed insight into natural language processing techniques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80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51002-C597-A86C-D2ED-55409591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are Sequence-to-Sequence Models?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3A518-5F04-03AC-5223-95B8A1A20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5150" y="2256287"/>
            <a:ext cx="4563618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Sequence-to-sequence models are designed to map an input sequence to an output sequence, with the input and output sequences having different lengths.</a:t>
            </a:r>
          </a:p>
          <a:p>
            <a:r>
              <a:rPr lang="en-US" dirty="0"/>
              <a:t>Examples: language translations, chatbots,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LSTMs are a good candidate for implementing them</a:t>
            </a:r>
          </a:p>
          <a:p>
            <a:pPr marL="0" indent="0"/>
            <a:endParaRPr lang="en-US" dirty="0"/>
          </a:p>
        </p:txBody>
      </p:sp>
      <p:pic>
        <p:nvPicPr>
          <p:cNvPr id="5" name="Content Placeholder 4" descr="BRITISH Flag on Speech Bubble with Other Flags">
            <a:extLst>
              <a:ext uri="{FF2B5EF4-FFF2-40B4-BE49-F238E27FC236}">
                <a16:creationId xmlns:a16="http://schemas.microsoft.com/office/drawing/2014/main" id="{9CD0A462-8833-4450-9583-438FD00C03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8031" b="7700"/>
          <a:stretch/>
        </p:blipFill>
        <p:spPr>
          <a:xfrm>
            <a:off x="809485" y="2341506"/>
            <a:ext cx="5648193" cy="317708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19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Modern background created from scratch through a multi-step design process">
            <a:extLst>
              <a:ext uri="{FF2B5EF4-FFF2-40B4-BE49-F238E27FC236}">
                <a16:creationId xmlns:a16="http://schemas.microsoft.com/office/drawing/2014/main" id="{36534313-D135-4BCA-872A-DD58B99D85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4333" r="28496" b="-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D9F11F-20B8-AD73-D00A-8FEDD97A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The Encoder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1C538-79C4-2D91-2A1F-1002311FF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2633236"/>
            <a:ext cx="5852160" cy="366468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In a sequence-to-sequence model, the encoder is the part of the network that processes the input sequence.</a:t>
            </a:r>
          </a:p>
          <a:p>
            <a:r>
              <a:rPr lang="en-US" dirty="0"/>
              <a:t>It typically turns a sequence into a lower-dimensional representation.</a:t>
            </a:r>
          </a:p>
          <a:p>
            <a:r>
              <a:rPr lang="en-US" dirty="0"/>
              <a:t>The encoder typically uses a recurrent neural network, such as an LSTM or GRU.</a:t>
            </a:r>
          </a:p>
          <a:p>
            <a:r>
              <a:rPr lang="en-US" dirty="0"/>
              <a:t>These models capture the meaning in an internal representation.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6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Black jigsaw puzzle pieces">
            <a:extLst>
              <a:ext uri="{FF2B5EF4-FFF2-40B4-BE49-F238E27FC236}">
                <a16:creationId xmlns:a16="http://schemas.microsoft.com/office/drawing/2014/main" id="{BCE69A00-9ABD-42BA-8479-7A76122484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3768" r="19061" b="-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217C6-CDAA-AB9E-F39A-321730AA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The Decoder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0DFF0-C2F9-47B5-1CFF-D6579AC40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2633236"/>
            <a:ext cx="5852160" cy="3664685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The decoder is the part of the sequence-to-sequence model that generates the output sequence based on the input sequence.</a:t>
            </a:r>
          </a:p>
          <a:p>
            <a:r>
              <a:rPr lang="en-US" dirty="0"/>
              <a:t>The decoder turns the vector back into human readable text.</a:t>
            </a:r>
          </a:p>
          <a:p>
            <a:r>
              <a:rPr lang="en-US" dirty="0"/>
              <a:t>Similarly, the decoder typically uses a recurrent neural network, such as an LSTM or GRU, to generate the output sequence.</a:t>
            </a:r>
          </a:p>
          <a:p>
            <a:r>
              <a:rPr lang="en-US" dirty="0"/>
              <a:t>We already know how to do these networks; we just need to learn how to make them better, more focused.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9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51002-C597-A86C-D2ED-55409591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seq2seq example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BADEF53-E499-5125-73CB-C295B3543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36" y="1748584"/>
            <a:ext cx="7339758" cy="40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28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51002-C597-A86C-D2ED-55409591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seq2seq example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6EF18C1-64F2-0F1C-B6F2-3945A8F93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153644"/>
            <a:ext cx="4445070" cy="1860890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51EFAE8-0F78-F134-CD46-EB995E6111CF}"/>
              </a:ext>
            </a:extLst>
          </p:cNvPr>
          <p:cNvSpPr txBox="1">
            <a:spLocks/>
          </p:cNvSpPr>
          <p:nvPr/>
        </p:nvSpPr>
        <p:spPr>
          <a:xfrm>
            <a:off x="5635414" y="1637534"/>
            <a:ext cx="5852160" cy="430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Sentences in different languages have different lengths</a:t>
            </a:r>
          </a:p>
          <a:p>
            <a:r>
              <a:rPr lang="en-US" dirty="0"/>
              <a:t>A seq2seq model creates an input representation as a vector (context vector). </a:t>
            </a:r>
          </a:p>
          <a:p>
            <a:r>
              <a:rPr lang="en-US" dirty="0"/>
              <a:t>Then the context vector is used as a starting point to a second network that receives a different set of inputs to generate the output sequence.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2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51002-C597-A86C-D2ED-55409591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Context vector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51EFAE8-0F78-F134-CD46-EB995E6111CF}"/>
              </a:ext>
            </a:extLst>
          </p:cNvPr>
          <p:cNvSpPr txBox="1">
            <a:spLocks/>
          </p:cNvSpPr>
          <p:nvPr/>
        </p:nvSpPr>
        <p:spPr>
          <a:xfrm>
            <a:off x="5635414" y="1637534"/>
            <a:ext cx="5852160" cy="430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context vector is similar to a word vector, a neural network can compress information from any natural language statement, into a fixed length vector. </a:t>
            </a:r>
          </a:p>
          <a:p>
            <a:r>
              <a:rPr lang="en-US" dirty="0"/>
              <a:t>The context vector has two parts: </a:t>
            </a:r>
          </a:p>
          <a:p>
            <a:pPr lvl="1"/>
            <a:r>
              <a:rPr lang="en-US" dirty="0"/>
              <a:t>The output of the hidden layer of the encoder</a:t>
            </a:r>
          </a:p>
          <a:p>
            <a:pPr lvl="1"/>
            <a:r>
              <a:rPr lang="en-US" dirty="0"/>
              <a:t>The memory state of the LSTM cell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4E9A1-76DB-62CD-F977-F31D529DF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28" y="1792541"/>
            <a:ext cx="5039641" cy="35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99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EAD31E-1B92-407D-8DA8-0154705D64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8115" r="12987" b="2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12DC0-4E0D-59F9-B87B-476C34DD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Training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9297C-3511-3557-0B70-7911B3D40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2062003"/>
            <a:ext cx="5852160" cy="442301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Pass the starting text to the encoder</a:t>
            </a:r>
          </a:p>
          <a:p>
            <a:pPr>
              <a:lnSpc>
                <a:spcPct val="110000"/>
              </a:lnSpc>
            </a:pPr>
            <a:r>
              <a:rPr lang="en-US" dirty="0"/>
              <a:t>Pass the expected text as input to the decoder</a:t>
            </a:r>
          </a:p>
          <a:p>
            <a:pPr>
              <a:lnSpc>
                <a:spcPct val="110000"/>
              </a:lnSpc>
            </a:pPr>
            <a:r>
              <a:rPr lang="en-US" dirty="0"/>
              <a:t>The goal is to make the decoder network to learn that, given a primed stated and a key to “get started”, it should produce a series of tokens. </a:t>
            </a:r>
          </a:p>
          <a:p>
            <a:pPr>
              <a:lnSpc>
                <a:spcPct val="110000"/>
              </a:lnSpc>
            </a:pPr>
            <a:r>
              <a:rPr lang="en-US" dirty="0"/>
              <a:t>The first direct input to the decoder will be the start token; the second input should be the first expected (or predicted) token, which should in turn prompt the network to produce the second expected token.</a:t>
            </a:r>
          </a:p>
        </p:txBody>
      </p:sp>
    </p:spTree>
    <p:extLst>
      <p:ext uri="{BB962C8B-B14F-4D97-AF65-F5344CB8AC3E}">
        <p14:creationId xmlns:p14="http://schemas.microsoft.com/office/powerpoint/2010/main" val="3844546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EAD31E-1B92-407D-8DA8-0154705D64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8115" r="12987" b="2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12DC0-4E0D-59F9-B87B-476C34DD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Inference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9297C-3511-3557-0B70-7911B3D40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2633236"/>
            <a:ext cx="5852160" cy="36646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You don’t have the expected text, so you use a generic start token. </a:t>
            </a:r>
          </a:p>
          <a:p>
            <a:pPr>
              <a:lnSpc>
                <a:spcPct val="110000"/>
              </a:lnSpc>
            </a:pPr>
            <a:r>
              <a:rPr lang="en-US" dirty="0"/>
              <a:t>Then take the first generated element, which will then become the input to the decoder to the next time step, and so on. </a:t>
            </a:r>
          </a:p>
          <a:p>
            <a:pPr>
              <a:lnSpc>
                <a:spcPct val="110000"/>
              </a:lnSpc>
            </a:pPr>
            <a:r>
              <a:rPr lang="en-US" dirty="0"/>
              <a:t>This process repeat until the maximum number of sequence elements is reached or a stop token in generated</a:t>
            </a:r>
          </a:p>
        </p:txBody>
      </p:sp>
    </p:spTree>
    <p:extLst>
      <p:ext uri="{BB962C8B-B14F-4D97-AF65-F5344CB8AC3E}">
        <p14:creationId xmlns:p14="http://schemas.microsoft.com/office/powerpoint/2010/main" val="2266941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ACBF8-BC93-69D1-6500-5D25304F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19" y="1115844"/>
            <a:ext cx="7680960" cy="4631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 dirty="0"/>
              <a:t>Attention mechanism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26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8C362-5E7D-52A2-49DB-3E9935B4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Limitations of Seq2Seq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67E53-FF43-AB5A-E50E-873373964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5150" y="2256287"/>
            <a:ext cx="4563618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The final hidden state of the encoder creates an information bottleneck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It has to represent the meaning of the whole input sequence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Difficulty in handling long sequences due to memory constraints.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Inability to preserve context information, often leading to loss of meaning in translation tasks.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Challenges in handling rare or out of vocabulary words.</a:t>
            </a:r>
          </a:p>
        </p:txBody>
      </p:sp>
      <p:pic>
        <p:nvPicPr>
          <p:cNvPr id="5" name="Content Placeholder 4" descr="USB Flash Drive isolated on white background">
            <a:extLst>
              <a:ext uri="{FF2B5EF4-FFF2-40B4-BE49-F238E27FC236}">
                <a16:creationId xmlns:a16="http://schemas.microsoft.com/office/drawing/2014/main" id="{325843EE-B9BD-4511-B08F-85F9CF7F03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3232" y="2256287"/>
            <a:ext cx="5633646" cy="37604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ACBF8-BC93-69D1-6500-5D25304F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19" y="1115844"/>
            <a:ext cx="7680960" cy="4631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 dirty="0"/>
              <a:t>Gated Recurrent Unit (GRU)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707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134DD-F014-4A7D-9A57-0D975EEBC2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8115" r="12987" b="2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37CDF0-105E-4D7A-8477-FF14CAD5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Attention Mechanisms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A27D-964E-4E67-63A0-894C5509F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2633236"/>
            <a:ext cx="5852160" cy="366468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/>
              <a:t>The main idea of attention is that instead of producing a single hidden for the input sequence, the encoder outputs a hidden state at each step that the decoder can access. </a:t>
            </a:r>
          </a:p>
          <a:p>
            <a:r>
              <a:rPr lang="en-US" dirty="0"/>
              <a:t>Attention mechanisms allow encoder-decoder models to selectively focus on different parts of the input sequence.</a:t>
            </a:r>
          </a:p>
          <a:p>
            <a:r>
              <a:rPr lang="en-US" dirty="0"/>
              <a:t>In encoder-decoder models with attention, the decoder attends to different parts of the input sequence as it generates the output sequence.</a:t>
            </a:r>
          </a:p>
        </p:txBody>
      </p:sp>
    </p:spTree>
    <p:extLst>
      <p:ext uri="{BB962C8B-B14F-4D97-AF65-F5344CB8AC3E}">
        <p14:creationId xmlns:p14="http://schemas.microsoft.com/office/powerpoint/2010/main" val="2797590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37CDF0-105E-4D7A-8477-FF14CAD5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Attention Mechanisms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A27D-964E-4E67-63A0-894C5509F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2633236"/>
            <a:ext cx="5238206" cy="366468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/>
              <a:t>Using all the states at the same time would create a huge input for the decoder.</a:t>
            </a:r>
          </a:p>
          <a:p>
            <a:r>
              <a:rPr lang="en-US" dirty="0"/>
              <a:t>The decoder assigns a different amount of weight (or attention) to each of the encoder states at every decoder timestep. </a:t>
            </a:r>
          </a:p>
          <a:p>
            <a:r>
              <a:rPr lang="en-US" dirty="0"/>
              <a:t>By focusing on which input tokens are most relevant at each timestep, these attention-based models can learn nontrivial alignments between the words in a generated translation and those in a source sentence.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03A448-9BDF-BCC5-1F9A-0EA3F8F1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972" y="2917366"/>
            <a:ext cx="6239746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51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ear with compass turning gears without">
            <a:extLst>
              <a:ext uri="{FF2B5EF4-FFF2-40B4-BE49-F238E27FC236}">
                <a16:creationId xmlns:a16="http://schemas.microsoft.com/office/drawing/2014/main" id="{CAB3619E-50C8-4B20-B066-A09DE7BF7A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1531" r="21299" b="-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11285-CED7-5E0B-0452-E9BCDEF1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Bahdanau Attention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4C23E-C0E3-0FBD-9D8C-6B25C0F7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2633236"/>
            <a:ext cx="5852160" cy="36646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/>
              <a:t>Also called additive attention</a:t>
            </a:r>
          </a:p>
          <a:p>
            <a:r>
              <a:rPr lang="en-US" sz="1900"/>
              <a:t>It employs a learned alignment model to compute attention scores between the encoder and decoder hidden states</a:t>
            </a:r>
          </a:p>
          <a:p>
            <a:r>
              <a:rPr lang="en-US" sz="1900"/>
              <a:t>It uses a feed-forward neural network to calculate alignment scores</a:t>
            </a:r>
          </a:p>
          <a:p>
            <a:r>
              <a:rPr lang="en-US" sz="1900"/>
              <a:t>An alternative (Luong attention) computes the attention scores using the dot product between the decoder hidden state and the encoder hidden states</a:t>
            </a:r>
          </a:p>
        </p:txBody>
      </p:sp>
    </p:spTree>
    <p:extLst>
      <p:ext uri="{BB962C8B-B14F-4D97-AF65-F5344CB8AC3E}">
        <p14:creationId xmlns:p14="http://schemas.microsoft.com/office/powerpoint/2010/main" val="3585176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lose up of computer chip">
            <a:extLst>
              <a:ext uri="{FF2B5EF4-FFF2-40B4-BE49-F238E27FC236}">
                <a16:creationId xmlns:a16="http://schemas.microsoft.com/office/drawing/2014/main" id="{4D42AFE6-08CC-48CB-A39A-8474BA5114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6735" r="18252" b="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775DFA-6D45-A3BD-79A5-C7DB7916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Limitations of Attention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2A4F7-05F2-6ADA-8FB0-9B0F61084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2633236"/>
            <a:ext cx="5852160" cy="36646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Although attention enabled the production of better translations, the computations are inherently sequential</a:t>
            </a:r>
          </a:p>
          <a:p>
            <a:pPr>
              <a:lnSpc>
                <a:spcPct val="110000"/>
              </a:lnSpc>
            </a:pPr>
            <a:r>
              <a:rPr lang="en-US" dirty="0"/>
              <a:t>There was not parallelism, which made them inefficient.</a:t>
            </a:r>
          </a:p>
        </p:txBody>
      </p:sp>
    </p:spTree>
    <p:extLst>
      <p:ext uri="{BB962C8B-B14F-4D97-AF65-F5344CB8AC3E}">
        <p14:creationId xmlns:p14="http://schemas.microsoft.com/office/powerpoint/2010/main" val="1331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4AA92-2F7C-1E74-DBB6-964D73E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19" y="1115844"/>
            <a:ext cx="7680960" cy="4631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 dirty="0"/>
              <a:t>Transformer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457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Un robot illustrant une famille">
            <a:extLst>
              <a:ext uri="{FF2B5EF4-FFF2-40B4-BE49-F238E27FC236}">
                <a16:creationId xmlns:a16="http://schemas.microsoft.com/office/drawing/2014/main" id="{ADDAA217-0960-4A55-B38C-BBDBC0CA92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4216" r="46034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FB810C-C608-0AC3-BDC2-660B8D0F5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Transformers in NLP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C972B-6F16-3C21-6448-363994249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2633236"/>
            <a:ext cx="5852160" cy="36646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Transformers are a type of neural network architecture that have become popular in natural language processing (NLP).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The key idea behind transformers is the attention mechanism, which allows the network to selectively focus on relevant parts of the input sequence.</a:t>
            </a:r>
          </a:p>
        </p:txBody>
      </p:sp>
    </p:spTree>
    <p:extLst>
      <p:ext uri="{BB962C8B-B14F-4D97-AF65-F5344CB8AC3E}">
        <p14:creationId xmlns:p14="http://schemas.microsoft.com/office/powerpoint/2010/main" val="579892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4AA92-2F7C-1E74-DBB6-964D73E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18" y="1115844"/>
            <a:ext cx="8127581" cy="4631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 dirty="0"/>
              <a:t>Transformer-encoder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5476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EAD08-00BF-BA35-9013-2B1F060A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Encoder Architecture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B04D4A7-1D85-F664-8959-246859750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095" y="1823573"/>
            <a:ext cx="6799810" cy="386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58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ear with compass turning gears without">
            <a:extLst>
              <a:ext uri="{FF2B5EF4-FFF2-40B4-BE49-F238E27FC236}">
                <a16:creationId xmlns:a16="http://schemas.microsoft.com/office/drawing/2014/main" id="{A0FE30ED-5E28-42E0-9A9E-2B54D2A442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1475" r="21242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8C0CCA-B7EB-ADAD-993F-C5B0D97B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Self-Attention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47DCD-BE58-98CF-A3F5-14344E421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6821" y="2633236"/>
            <a:ext cx="6034187" cy="366468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Self-attention is a mechanism that allows neural networks to weigh the importance of different parts of an input sequence.</a:t>
            </a:r>
          </a:p>
          <a:p>
            <a:r>
              <a:rPr lang="en-US" dirty="0"/>
              <a:t>In the case of text, the input sequence are token embeddings.</a:t>
            </a:r>
          </a:p>
          <a:p>
            <a:r>
              <a:rPr lang="en-US" dirty="0"/>
              <a:t>The weights (or attention) are computed for all the hidden states in the same set (e.g., all hidden states of the encoder).</a:t>
            </a:r>
          </a:p>
          <a:p>
            <a:r>
              <a:rPr lang="en-US" dirty="0"/>
              <a:t>The main idea is that instead of using a fixed embedding per token, we use the whole sequence to compute a weighted average of each embedding. </a:t>
            </a:r>
          </a:p>
        </p:txBody>
      </p:sp>
    </p:spTree>
    <p:extLst>
      <p:ext uri="{BB962C8B-B14F-4D97-AF65-F5344CB8AC3E}">
        <p14:creationId xmlns:p14="http://schemas.microsoft.com/office/powerpoint/2010/main" val="2380205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8C0CCA-B7EB-ADAD-993F-C5B0D97B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306824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Self-Attention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47DCD-BE58-98CF-A3F5-14344E421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5984" y="1014984"/>
            <a:ext cx="4775025" cy="52882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Another way to formulate this is to say that given a sequence of token embeddings, self-attention produces a sequence of new embeddings  where each new embedding is a linear combination of all the token embeddings</a:t>
            </a:r>
          </a:p>
          <a:p>
            <a:endParaRPr lang="en-US" dirty="0"/>
          </a:p>
          <a:p>
            <a:r>
              <a:rPr lang="en-US" dirty="0"/>
              <a:t>In the example, depending on the context, the self-attention mechanism would help associate the word flies with a verb or an insect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386FC-4559-BD12-1ED0-11A168D7F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44" y="1682403"/>
            <a:ext cx="6115904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0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60275-7731-7F54-DCA5-F1669ABD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Gated Recurrent Unit (GRU)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1D5E8-D422-D1F7-CAB5-22B8A4B12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5150" y="2256287"/>
            <a:ext cx="4563618" cy="37604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GRU models are a type of recurrent neural network that are similar to long short-term memory (LSTM) models.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GRU models use gates to control the flow of information within the network, allowing them to selectively remember or forget information.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GRUs have two gates: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Reset gate – determines how much of the previous hidden state to forget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Update gate – determines how much of the candidate activation vector to incorporate into the new hidden state</a:t>
            </a:r>
          </a:p>
        </p:txBody>
      </p:sp>
      <p:pic>
        <p:nvPicPr>
          <p:cNvPr id="5" name="Content Placeholder 4" descr="Networking concept on white matte background.">
            <a:extLst>
              <a:ext uri="{FF2B5EF4-FFF2-40B4-BE49-F238E27FC236}">
                <a16:creationId xmlns:a16="http://schemas.microsoft.com/office/drawing/2014/main" id="{BBF21893-34EA-4759-968D-7B7F17A139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3232" y="2256287"/>
            <a:ext cx="5013945" cy="37604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267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FD22CB-F6FD-F09A-56A6-19C18C30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306824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Scaled Dot-Product Attention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EBB6D-869D-2CF8-C31C-4C3DE622A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1848" y="1014984"/>
            <a:ext cx="5889161" cy="52882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Scaled Dot-Product Attention is a type of attention mechanism used in neural networks.</a:t>
            </a:r>
          </a:p>
          <a:p>
            <a:pPr lvl="1"/>
            <a:r>
              <a:rPr lang="en-US" dirty="0"/>
              <a:t>Project each token embedding into three vectors called query, key and value</a:t>
            </a:r>
          </a:p>
          <a:p>
            <a:pPr lvl="1"/>
            <a:r>
              <a:rPr lang="en-US" dirty="0"/>
              <a:t>Compute attention scores.</a:t>
            </a:r>
          </a:p>
          <a:p>
            <a:pPr lvl="2"/>
            <a:r>
              <a:rPr lang="en-US" dirty="0"/>
              <a:t>Get similarity (dot product) of query and key vectors </a:t>
            </a:r>
          </a:p>
          <a:p>
            <a:pPr lvl="1"/>
            <a:r>
              <a:rPr lang="en-US" dirty="0"/>
              <a:t>Compute attention weights</a:t>
            </a:r>
          </a:p>
          <a:p>
            <a:pPr lvl="2"/>
            <a:r>
              <a:rPr lang="en-US" dirty="0"/>
              <a:t>Attention scores are multiplied by a scaling factor to normalize their variance and then normalized with a </a:t>
            </a:r>
            <a:r>
              <a:rPr lang="en-US" dirty="0" err="1"/>
              <a:t>softmax</a:t>
            </a:r>
            <a:r>
              <a:rPr lang="en-US" dirty="0"/>
              <a:t> to ensure all the column values add to 1</a:t>
            </a:r>
          </a:p>
          <a:p>
            <a:pPr lvl="1"/>
            <a:r>
              <a:rPr lang="en-US" dirty="0"/>
              <a:t>Update token embeddings</a:t>
            </a:r>
          </a:p>
          <a:p>
            <a:pPr lvl="2"/>
            <a:r>
              <a:rPr lang="en-US" dirty="0"/>
              <a:t>Multiply the value vector with attention weights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740111-AD49-1B19-857E-5B74BE0C6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7" y="3153343"/>
            <a:ext cx="5355255" cy="101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82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FBC43-3458-38F0-47A0-682D82F9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Multi-Headed Attention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48817-BB94-D157-18E5-2928E9137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5150" y="1695799"/>
            <a:ext cx="4563618" cy="432094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Applies the same principles of self-attention</a:t>
            </a:r>
          </a:p>
          <a:p>
            <a:r>
              <a:rPr lang="en-US" dirty="0"/>
              <a:t>It uses multiple sets of linear projections, each one representing an attention head. </a:t>
            </a:r>
          </a:p>
          <a:p>
            <a:r>
              <a:rPr lang="en-US" dirty="0"/>
              <a:t>We need more than one attention head because the </a:t>
            </a:r>
            <a:r>
              <a:rPr lang="en-US" dirty="0" err="1"/>
              <a:t>softmax</a:t>
            </a:r>
            <a:r>
              <a:rPr lang="en-US" dirty="0"/>
              <a:t> tends to focus on mostly one aspect of similarity</a:t>
            </a:r>
          </a:p>
          <a:p>
            <a:r>
              <a:rPr lang="en-US" dirty="0"/>
              <a:t>For example, one head can focus on subject-verb interaction, while another finds nearby adjectives</a:t>
            </a:r>
          </a:p>
          <a:p>
            <a:r>
              <a:rPr lang="en-US" dirty="0"/>
              <a:t>Similar to filters in CV. One filter can focus on faces and another one on cars.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BE7764-B464-F01B-6B2D-BF21DBC7B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7" y="2521466"/>
            <a:ext cx="6306430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98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E4091-1639-B424-9A87-2CFA8232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Feed Forward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13A41-2D22-5E43-C797-2F4B7ADB7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5150" y="2256287"/>
            <a:ext cx="4563618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feed forward layer consists of two linear transformations with a GELU activation function.</a:t>
            </a:r>
          </a:p>
          <a:p>
            <a:r>
              <a:rPr lang="en-US" dirty="0"/>
              <a:t>Instead of processing the whole sequence of embeddings as a single vector, it processes each embedding independently</a:t>
            </a:r>
          </a:p>
        </p:txBody>
      </p:sp>
      <p:pic>
        <p:nvPicPr>
          <p:cNvPr id="5" name="Content Placeholder 4" descr="Abstract picture of the brain made up of patterns">
            <a:extLst>
              <a:ext uri="{FF2B5EF4-FFF2-40B4-BE49-F238E27FC236}">
                <a16:creationId xmlns:a16="http://schemas.microsoft.com/office/drawing/2014/main" id="{1BC372FE-3744-4F2A-A833-BD6E1855CE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3232" y="2256287"/>
            <a:ext cx="4790393" cy="37604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79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14454-A168-E3D5-2885-1A959FBC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Layer Normalization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DDA92-D53A-4885-7D29-F35B81FAC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3467" y="1396541"/>
            <a:ext cx="6047355" cy="46202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Transformers use skip connections and layer normalization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Skip connections pass a tensor to the next layer of the model without processing and add it to the processed tensor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Layer normalization is like batch normalization but is applied over the features instead of the batch dimension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Each input in the batch is normalized to have zero mean and unity variance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Post layer normalization: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Layer normalization between the skip connection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Gradients can diverge during training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Pre layer normalization: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Layer normalization within the span of the skip connections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41E9511-0ABE-CAED-BC8E-211A152A2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40" y="2631351"/>
            <a:ext cx="5209909" cy="247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36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33AE5-9CF3-6EBE-FF49-900A4DAF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Positional embeddings in encoders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55BDA-2E1E-70BD-36F3-F32393BF2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3333" y="2256287"/>
            <a:ext cx="5975435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Positional embeddings help encoders to interpret sequential data with respect to position in the sequence</a:t>
            </a:r>
          </a:p>
          <a:p>
            <a:pPr>
              <a:lnSpc>
                <a:spcPct val="110000"/>
              </a:lnSpc>
            </a:pPr>
            <a:r>
              <a:rPr lang="en-US" dirty="0"/>
              <a:t>Positional embeddings are added to the input embeddings to retain sequence information in the absence of explicit order</a:t>
            </a:r>
          </a:p>
          <a:p>
            <a:pPr>
              <a:lnSpc>
                <a:spcPct val="110000"/>
              </a:lnSpc>
            </a:pPr>
            <a:r>
              <a:rPr lang="en-US" dirty="0"/>
              <a:t>If the patterns is characteristic for each position, the attention heads and feed-forward layers in each stack can learn to incorporate positional information into their transformations</a:t>
            </a:r>
          </a:p>
        </p:txBody>
      </p:sp>
      <p:pic>
        <p:nvPicPr>
          <p:cNvPr id="5" name="Content Placeholder 4" descr="GPSTRANSPORT LIGHTBOX... [/url]">
            <a:extLst>
              <a:ext uri="{FF2B5EF4-FFF2-40B4-BE49-F238E27FC236}">
                <a16:creationId xmlns:a16="http://schemas.microsoft.com/office/drawing/2014/main" id="{71C234CB-5199-4914-8BDD-4FC340CDA6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3233" y="2256288"/>
            <a:ext cx="4420940" cy="2962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795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36C8D-E38F-03DD-B90A-77274D9C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Classification Head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7D114-763C-8EA5-3BDF-DDB9E4B3E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83345" y="2256287"/>
            <a:ext cx="6195423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classification head is a neural network layer that is added to the end of the encoder.</a:t>
            </a:r>
          </a:p>
          <a:p>
            <a:pPr>
              <a:lnSpc>
                <a:spcPct val="110000"/>
              </a:lnSpc>
            </a:pPr>
            <a:r>
              <a:rPr lang="en-US" dirty="0"/>
              <a:t>The purpose of the classification head is to classify the input sequence based on a specific task.</a:t>
            </a:r>
          </a:p>
          <a:p>
            <a:pPr>
              <a:lnSpc>
                <a:spcPct val="110000"/>
              </a:lnSpc>
            </a:pPr>
            <a:r>
              <a:rPr lang="en-US" dirty="0"/>
              <a:t>The classification head is trained using a labeled dataset, which is used to measure the accuracy of the network.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E1A7A5-A111-4901-A4FE-DF44792BBC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3232" y="2256287"/>
            <a:ext cx="3856881" cy="37604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91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4AA92-2F7C-1E74-DBB6-964D73E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19" y="1115844"/>
            <a:ext cx="8246114" cy="4631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 dirty="0"/>
              <a:t>Transformer-decoder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604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ock paper scissors">
            <a:extLst>
              <a:ext uri="{FF2B5EF4-FFF2-40B4-BE49-F238E27FC236}">
                <a16:creationId xmlns:a16="http://schemas.microsoft.com/office/drawing/2014/main" id="{866CE274-F34B-4F8B-9CA9-DD39CBD867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7309" r="27625" b="2"/>
          <a:stretch/>
        </p:blipFill>
        <p:spPr>
          <a:xfrm>
            <a:off x="20" y="914399"/>
            <a:ext cx="4416532" cy="535352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682DAFC-4FF8-4FB6-A7E5-A2B1AB34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914400"/>
            <a:ext cx="6501810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Applications of Recent Attention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DBC47-8F6F-1362-4F42-BAB1242E16E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029200" y="2176036"/>
            <a:ext cx="6501810" cy="4121885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Language Modeling</a:t>
            </a:r>
          </a:p>
          <a:p>
            <a:pPr marL="0" lvl="1" indent="0">
              <a:buNone/>
            </a:pPr>
            <a:r>
              <a:rPr lang="en-US" sz="1400"/>
              <a:t>Recent attention models have been applied to language modeling tasks, improving performance in language generation and prediction tasks, such as text classification and sentiment analysis.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Machine Translation</a:t>
            </a:r>
          </a:p>
          <a:p>
            <a:pPr marL="0" lvl="1" indent="0">
              <a:buNone/>
            </a:pPr>
            <a:r>
              <a:rPr lang="en-US" sz="1400"/>
              <a:t>Attention models have improved the quality of machine translation, allowing for more accurate translations between languages and reducing the need for human intervention.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Image Captioning</a:t>
            </a:r>
          </a:p>
          <a:p>
            <a:pPr marL="0" lvl="1" indent="0">
              <a:buNone/>
            </a:pPr>
            <a:r>
              <a:rPr lang="en-US" sz="1400"/>
              <a:t>Attention models have been used to improve the accuracy of image captioning tasks, allowing for more natural and coherent descriptions of visual content.</a:t>
            </a:r>
          </a:p>
        </p:txBody>
      </p:sp>
    </p:spTree>
    <p:extLst>
      <p:ext uri="{BB962C8B-B14F-4D97-AF65-F5344CB8AC3E}">
        <p14:creationId xmlns:p14="http://schemas.microsoft.com/office/powerpoint/2010/main" val="36592104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ABBB60-173D-3315-4F47-F9E4F1813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E106E-5E58-4ECA-2990-00167744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572768"/>
            <a:ext cx="8162176" cy="1406993"/>
          </a:xfrm>
        </p:spPr>
        <p:txBody>
          <a:bodyPr anchor="b">
            <a:normAutofit/>
          </a:bodyPr>
          <a:lstStyle/>
          <a:p>
            <a:r>
              <a:rPr lang="en-US" sz="6000"/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1FC8CC-145C-8745-889B-6521F9CCB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3256965"/>
            <a:ext cx="97886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00038A5-3AF0-E1E9-2456-852A41CAE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349318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GraphicFramePr>
        <p:xfrm>
          <a:off x="640078" y="3593592"/>
          <a:ext cx="10808208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36322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B1689-AA08-40E2-B584-AB5EF5786E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15797" r="-1" b="-1"/>
          <a:stretch/>
        </p:blipFill>
        <p:spPr>
          <a:xfrm>
            <a:off x="5671128" y="914399"/>
            <a:ext cx="6520872" cy="535352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29D3980-D72F-79CF-8926-448FE4CF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GRUs vs LSTMs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8E3FE-DB1F-AC7D-7C52-C04D01EA4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2176036"/>
            <a:ext cx="4261104" cy="41218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GRUs are a type of recurrent neural network that are similar to LSTMs.</a:t>
            </a:r>
          </a:p>
          <a:p>
            <a:r>
              <a:rPr lang="en-US"/>
              <a:t>GRUs have two gates (reset and update) while LSTMs have three (input, output, and forget).</a:t>
            </a:r>
          </a:p>
          <a:p>
            <a:r>
              <a:rPr lang="en-US"/>
              <a:t>GRUs are computationally less expensive than LSTMs and have better performance on small datasets.</a:t>
            </a:r>
          </a:p>
        </p:txBody>
      </p:sp>
    </p:spTree>
    <p:extLst>
      <p:ext uri="{BB962C8B-B14F-4D97-AF65-F5344CB8AC3E}">
        <p14:creationId xmlns:p14="http://schemas.microsoft.com/office/powerpoint/2010/main" val="28828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94F75-0852-07B9-7C4B-1EE83624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Pros and Cons of GRUs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9E612-08EE-FE18-2B95-39C9CDC7D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421" y="1756617"/>
            <a:ext cx="5222347" cy="42601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Less computationally expensive and faster to train than LSTMs</a:t>
            </a:r>
          </a:p>
          <a:p>
            <a:r>
              <a:rPr lang="en-US" dirty="0"/>
              <a:t>GRUs can handle long-term dependencies in sequential data by selectively remembering and forgetting previous inputs</a:t>
            </a:r>
          </a:p>
          <a:p>
            <a:r>
              <a:rPr lang="en-US" dirty="0"/>
              <a:t>Shown to perform well </a:t>
            </a:r>
          </a:p>
          <a:p>
            <a:r>
              <a:rPr lang="en-US" dirty="0"/>
              <a:t>Might not perform as well as LSTMs on modeling very long-term dependencies or complex sequential patterns</a:t>
            </a:r>
          </a:p>
        </p:txBody>
      </p:sp>
      <p:pic>
        <p:nvPicPr>
          <p:cNvPr id="5" name="Content Placeholder 4" descr="Networking concept on white matte background.">
            <a:extLst>
              <a:ext uri="{FF2B5EF4-FFF2-40B4-BE49-F238E27FC236}">
                <a16:creationId xmlns:a16="http://schemas.microsoft.com/office/drawing/2014/main" id="{6CB79958-4C95-4D7D-B87F-FCAD9F86DA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3232" y="2256287"/>
            <a:ext cx="5013945" cy="37604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24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ACBF8-BC93-69D1-6500-5D25304F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19" y="1115844"/>
            <a:ext cx="7680960" cy="4631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Evaluating Language Models</a:t>
            </a:r>
            <a:endParaRPr lang="en-US" sz="65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17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E938C-0BBA-5A09-577D-8FE2A27F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876801" cy="15695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Perplexity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679B4-D8F6-F1F9-42F3-ADA38B3F2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9" y="1515988"/>
            <a:ext cx="5130210" cy="4466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/>
              <a:t>Perplexity is a standard metric to evaluate language models.</a:t>
            </a:r>
          </a:p>
          <a:p>
            <a:r>
              <a:rPr lang="en-US" sz="1900" dirty="0"/>
              <a:t>It measures the model's ability to predict unseen data.</a:t>
            </a:r>
          </a:p>
          <a:p>
            <a:r>
              <a:rPr lang="en-US" sz="1900" dirty="0"/>
              <a:t>Perplexity is computed using the probability distribution of the model over the test data.</a:t>
            </a:r>
          </a:p>
          <a:p>
            <a:r>
              <a:rPr lang="en-US" sz="1900" dirty="0"/>
              <a:t>Human evaluation is still an important aspect of language model evaluation.</a:t>
            </a:r>
          </a:p>
          <a:p>
            <a:r>
              <a:rPr lang="en-US" sz="1900" dirty="0"/>
              <a:t>Task-specific evaluation can also be used to evaluate language models.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15DC8D2-6C97-41D6-FF76-CE5C55D1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9" y="3113765"/>
            <a:ext cx="4261481" cy="84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1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F93462-410B-900E-F5ED-BAFF9BBD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Perplexity Values of Typical Models used in NLP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48423-81B1-A263-4153-D74EB1CCC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2176036"/>
            <a:ext cx="4261104" cy="41218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 lower perplexity score indicates a better language model.</a:t>
            </a:r>
          </a:p>
          <a:p>
            <a:r>
              <a:rPr lang="en-US" dirty="0"/>
              <a:t>Perplexity values can vary greatly depending on the model and the dataset being used.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Building an efficient neural language model over a billion words - Engineering at Meta (fb.com)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5318D7-39FB-BB5A-ABA3-9BBDF4558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814" y="2011680"/>
            <a:ext cx="6030167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9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ACBF8-BC93-69D1-6500-5D25304F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19" y="1115844"/>
            <a:ext cx="7680960" cy="4631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Sequence-to-Sequence Models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75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ashVT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1873</Words>
  <Application>Microsoft Office PowerPoint</Application>
  <PresentationFormat>Widescreen</PresentationFormat>
  <Paragraphs>191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Aptos</vt:lpstr>
      <vt:lpstr>Arial</vt:lpstr>
      <vt:lpstr>Grandview Display</vt:lpstr>
      <vt:lpstr>DashVTI</vt:lpstr>
      <vt:lpstr>Attention Models in NLP</vt:lpstr>
      <vt:lpstr>Gated Recurrent Unit (GRU)</vt:lpstr>
      <vt:lpstr>Gated Recurrent Unit (GRU) Models</vt:lpstr>
      <vt:lpstr>GRUs vs LSTMs</vt:lpstr>
      <vt:lpstr>Pros and Cons of GRUs</vt:lpstr>
      <vt:lpstr>Evaluating Language Models</vt:lpstr>
      <vt:lpstr>Perplexity</vt:lpstr>
      <vt:lpstr>Perplexity Values of Typical Models used in NLP</vt:lpstr>
      <vt:lpstr>Sequence-to-Sequence Models</vt:lpstr>
      <vt:lpstr>What are Sequence-to-Sequence Models?</vt:lpstr>
      <vt:lpstr>The Encoder</vt:lpstr>
      <vt:lpstr>The Decoder</vt:lpstr>
      <vt:lpstr>seq2seq example</vt:lpstr>
      <vt:lpstr>seq2seq example</vt:lpstr>
      <vt:lpstr>Context vector</vt:lpstr>
      <vt:lpstr>Training </vt:lpstr>
      <vt:lpstr>Inference </vt:lpstr>
      <vt:lpstr>Attention mechanism</vt:lpstr>
      <vt:lpstr>Limitations of Seq2Seq</vt:lpstr>
      <vt:lpstr>Attention Mechanisms</vt:lpstr>
      <vt:lpstr>Attention Mechanisms</vt:lpstr>
      <vt:lpstr>Bahdanau Attention</vt:lpstr>
      <vt:lpstr>Limitations of Attention</vt:lpstr>
      <vt:lpstr>Transformer</vt:lpstr>
      <vt:lpstr>Transformers in NLP</vt:lpstr>
      <vt:lpstr>Transformer-encoder</vt:lpstr>
      <vt:lpstr>Encoder Architecture</vt:lpstr>
      <vt:lpstr>Self-Attention</vt:lpstr>
      <vt:lpstr>Self-Attention</vt:lpstr>
      <vt:lpstr>Scaled Dot-Product Attention</vt:lpstr>
      <vt:lpstr>Multi-Headed Attention</vt:lpstr>
      <vt:lpstr>Feed Forward Layer</vt:lpstr>
      <vt:lpstr>Layer Normalization</vt:lpstr>
      <vt:lpstr>Positional embeddings in encoders</vt:lpstr>
      <vt:lpstr>Classification Head </vt:lpstr>
      <vt:lpstr>Transformer-decoder</vt:lpstr>
      <vt:lpstr>Applications of Recent Attention Models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2024-09-04T22:53:17Z</dcterms:created>
  <dcterms:modified xsi:type="dcterms:W3CDTF">2024-09-07T07:21:30Z</dcterms:modified>
</cp:coreProperties>
</file>