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57" r:id="rId1"/>
    <p:sldMasterId id="2147484169" r:id="rId2"/>
  </p:sldMasterIdLst>
  <p:notesMasterIdLst>
    <p:notesMasterId r:id="rId16"/>
  </p:notesMasterIdLst>
  <p:sldIdLst>
    <p:sldId id="256" r:id="rId3"/>
    <p:sldId id="263" r:id="rId4"/>
    <p:sldId id="257" r:id="rId5"/>
    <p:sldId id="266" r:id="rId6"/>
    <p:sldId id="265" r:id="rId7"/>
    <p:sldId id="259" r:id="rId8"/>
    <p:sldId id="268" r:id="rId9"/>
    <p:sldId id="270" r:id="rId10"/>
    <p:sldId id="269" r:id="rId11"/>
    <p:sldId id="258" r:id="rId12"/>
    <p:sldId id="262" r:id="rId13"/>
    <p:sldId id="261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0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6DFB7-E97E-404B-8B55-44BA12781DFC}" type="datetimeFigureOut">
              <a:rPr lang="en-US" smtClean="0"/>
              <a:t>1/10/18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4D941-C9F5-A549-B667-EBA07E8DF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2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4D941-C9F5-A549-B667-EBA07E8DF2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12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 class ‘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Agents’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 subclasses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(Persons and Collective Agents)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‘collective agents’ has subclass (Families and Corporate bodies)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4D941-C9F5-A549-B667-EBA07E8DF2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05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A469-DC85-7A4B-821A-7DCBC090E9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C357-7EDB-C24B-ACC8-04B5AC1409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A469-DC85-7A4B-821A-7DCBC090E9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C357-7EDB-C24B-ACC8-04B5AC1409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A469-DC85-7A4B-821A-7DCBC090E9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C357-7EDB-C24B-ACC8-04B5AC1409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A469-DC85-7A4B-821A-7DCBC090E9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C357-7EDB-C24B-ACC8-04B5AC1409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A469-DC85-7A4B-821A-7DCBC090E9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C357-7EDB-C24B-ACC8-04B5AC1409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A469-DC85-7A4B-821A-7DCBC090E9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C357-7EDB-C24B-ACC8-04B5AC1409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A469-DC85-7A4B-821A-7DCBC090E9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C357-7EDB-C24B-ACC8-04B5AC1409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A469-DC85-7A4B-821A-7DCBC090E9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C357-7EDB-C24B-ACC8-04B5AC1409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A469-DC85-7A4B-821A-7DCBC090E9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C357-7EDB-C24B-ACC8-04B5AC1409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A469-DC85-7A4B-821A-7DCBC090E9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C357-7EDB-C24B-ACC8-04B5AC1409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A469-DC85-7A4B-821A-7DCBC090E9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C357-7EDB-C24B-ACC8-04B5AC1409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1BE4249-C0D0-4B06-8692-E8BB871AF643}" type="datetimeFigureOut">
              <a:rPr lang="en-US" smtClean="0"/>
              <a:t>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3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8D3A469-DC85-7A4B-821A-7DCBC090E9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1/10/18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925C357-7EDB-C24B-ACC8-04B5AC1409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34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71" r:id="rId2"/>
    <p:sldLayoutId id="2147484172" r:id="rId3"/>
    <p:sldLayoutId id="2147484173" r:id="rId4"/>
    <p:sldLayoutId id="2147484174" r:id="rId5"/>
    <p:sldLayoutId id="2147484175" r:id="rId6"/>
    <p:sldLayoutId id="2147484176" r:id="rId7"/>
    <p:sldLayoutId id="2147484177" r:id="rId8"/>
    <p:sldLayoutId id="2147484178" r:id="rId9"/>
    <p:sldLayoutId id="2147484179" r:id="rId10"/>
    <p:sldLayoutId id="21474841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fla.org/files/assets/cataloguing/frbr-lrm/ifla-lrm-august-2017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LRM/RDA/BIBFRAME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 The alphabet soup that keeps Joy up at night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39"/>
            <a:ext cx="2209871" cy="137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0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4294967295"/>
          </p:nvPr>
        </p:nvPicPr>
        <p:blipFill rotWithShape="1">
          <a:blip r:embed="rId2"/>
          <a:srcRect l="2565" t="351" r="2592"/>
          <a:stretch/>
        </p:blipFill>
        <p:spPr bwMode="auto">
          <a:xfrm>
            <a:off x="1813176" y="957263"/>
            <a:ext cx="7873750" cy="53352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13176" y="778126"/>
            <a:ext cx="9259887" cy="635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Model: Overview of Relationship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5958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Conclusion: What it means for UT Libraries?</a:t>
            </a:r>
            <a:br>
              <a:rPr lang="en-US" b="1" dirty="0" smtClean="0"/>
            </a:br>
            <a:r>
              <a:rPr lang="en-US" b="1" dirty="0" smtClean="0"/>
              <a:t>LRM--&gt;RDA--&gt;BIBFRAME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charset="2"/>
              <a:buChar char="Ø"/>
            </a:pPr>
            <a:r>
              <a:rPr lang="en-US" sz="2800" dirty="0"/>
              <a:t>RDA adopted LRM to be its conceptual model to guide the development of </a:t>
            </a:r>
            <a:r>
              <a:rPr lang="en-US" sz="2800" dirty="0" smtClean="0"/>
              <a:t>RDA. (RDA </a:t>
            </a:r>
            <a:r>
              <a:rPr lang="en-US" sz="2800" dirty="0"/>
              <a:t>will be an instantiation of </a:t>
            </a:r>
            <a:r>
              <a:rPr lang="en-US" sz="2800" dirty="0" smtClean="0"/>
              <a:t>LRM)</a:t>
            </a:r>
            <a:endParaRPr lang="en-US" sz="2800" dirty="0"/>
          </a:p>
          <a:p>
            <a:pPr>
              <a:buFont typeface="Wingdings" charset="2"/>
              <a:buChar char="Ø"/>
            </a:pPr>
            <a:r>
              <a:rPr lang="en-US" sz="2800" dirty="0"/>
              <a:t> </a:t>
            </a:r>
            <a:r>
              <a:rPr lang="en-US" sz="2800" dirty="0" smtClean="0"/>
              <a:t>The </a:t>
            </a:r>
            <a:r>
              <a:rPr lang="en-US" sz="2800" dirty="0"/>
              <a:t>first update with LRM in RDA Toolkit is scheduled to be released on </a:t>
            </a:r>
            <a:r>
              <a:rPr lang="en-US" sz="2800" b="1" i="1" dirty="0"/>
              <a:t>June 13, 2018</a:t>
            </a:r>
          </a:p>
          <a:p>
            <a:pPr>
              <a:buFont typeface="Wingdings" charset="2"/>
              <a:buChar char="Ø"/>
            </a:pPr>
            <a:r>
              <a:rPr lang="en-US" sz="2800" dirty="0"/>
              <a:t> </a:t>
            </a:r>
            <a:r>
              <a:rPr lang="en-US" sz="2800" b="1" dirty="0"/>
              <a:t>BIBFRAME </a:t>
            </a:r>
            <a:r>
              <a:rPr lang="en-US" sz="2800" dirty="0"/>
              <a:t>continues to develop </a:t>
            </a:r>
            <a:r>
              <a:rPr lang="en-US" sz="2800" dirty="0" smtClean="0"/>
              <a:t>independently, </a:t>
            </a:r>
            <a:r>
              <a:rPr lang="en-US" sz="2800" dirty="0"/>
              <a:t>but it does use RDA as an important source of elements in the vocabulary for BIBFRAME.</a:t>
            </a:r>
          </a:p>
          <a:p>
            <a:pPr>
              <a:buFont typeface="Wingdings" charset="2"/>
              <a:buChar char="Ø"/>
            </a:pPr>
            <a:r>
              <a:rPr lang="en-US" sz="2800" dirty="0"/>
              <a:t> </a:t>
            </a:r>
            <a:r>
              <a:rPr lang="en-US" sz="2800" b="1" dirty="0" smtClean="0"/>
              <a:t>BIBFRAME</a:t>
            </a:r>
            <a:r>
              <a:rPr lang="en-US" sz="2800" dirty="0" smtClean="0"/>
              <a:t> is available via Alma’s publishing </a:t>
            </a:r>
            <a:r>
              <a:rPr lang="en-US" sz="2800" dirty="0"/>
              <a:t>since </a:t>
            </a:r>
            <a:r>
              <a:rPr lang="en-US" sz="2800" dirty="0" smtClean="0"/>
              <a:t>November 2017 </a:t>
            </a:r>
            <a:endParaRPr lang="en-US" sz="2800" dirty="0"/>
          </a:p>
          <a:p>
            <a:pPr>
              <a:buFont typeface="Wingdings" charset="2"/>
              <a:buChar char="Ø"/>
            </a:pPr>
            <a:r>
              <a:rPr lang="en-US" sz="2800" dirty="0"/>
              <a:t> </a:t>
            </a:r>
            <a:r>
              <a:rPr lang="en-US" sz="2800" dirty="0" smtClean="0"/>
              <a:t>Watch for </a:t>
            </a:r>
            <a:r>
              <a:rPr lang="en-US" sz="2800" b="1" dirty="0" err="1" smtClean="0"/>
              <a:t>Primo’s</a:t>
            </a:r>
            <a:r>
              <a:rPr lang="en-US" sz="2800" dirty="0" smtClean="0"/>
              <a:t> development to leverage linked data in Alma.</a:t>
            </a:r>
            <a:endParaRPr lang="en-US" sz="2800" dirty="0"/>
          </a:p>
          <a:p>
            <a:pPr>
              <a:buFont typeface="Wingdings" charset="2"/>
              <a:buChar char="Ø"/>
            </a:pPr>
            <a:endParaRPr lang="en-US" sz="2800" dirty="0"/>
          </a:p>
          <a:p>
            <a:pPr>
              <a:buFont typeface="Wingdings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966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3200" dirty="0"/>
              <a:t>IFLA Library Reference Model : A Conceptual Model for Bibliographic </a:t>
            </a:r>
            <a:r>
              <a:rPr lang="en-US" sz="3200" dirty="0" smtClean="0"/>
              <a:t>Information. August 2017: </a:t>
            </a:r>
            <a:r>
              <a:rPr lang="en-US" sz="3200" u="sng" dirty="0" smtClean="0">
                <a:hlinkClick r:id="rId2"/>
              </a:rPr>
              <a:t>https</a:t>
            </a:r>
            <a:r>
              <a:rPr lang="en-US" sz="3200" u="sng" dirty="0">
                <a:hlinkClick r:id="rId2"/>
              </a:rPr>
              <a:t>://</a:t>
            </a:r>
            <a:r>
              <a:rPr lang="en-US" sz="3200" u="sng" dirty="0" smtClean="0">
                <a:hlinkClick r:id="rId2"/>
              </a:rPr>
              <a:t>www.ifla.org/files/assets/cataloguing/frbr-lrm/ifla-lrm-august-2017.pdf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 </a:t>
            </a:r>
            <a:endParaRPr lang="en-US" sz="3200" dirty="0" smtClean="0"/>
          </a:p>
          <a:p>
            <a:pPr>
              <a:buFont typeface="Wingdings" charset="2"/>
              <a:buChar char="Ø"/>
            </a:pPr>
            <a:r>
              <a:rPr lang="en-US" sz="3200" dirty="0" err="1" smtClean="0"/>
              <a:t>Sprochi</a:t>
            </a:r>
            <a:r>
              <a:rPr lang="en-US" sz="3200" dirty="0" smtClean="0"/>
              <a:t>, Amanda. 2017. The </a:t>
            </a:r>
            <a:r>
              <a:rPr lang="en-US" sz="3200" dirty="0"/>
              <a:t>IFLA </a:t>
            </a:r>
            <a:r>
              <a:rPr lang="en-US" sz="3200" dirty="0" smtClean="0"/>
              <a:t>Library Reference </a:t>
            </a:r>
            <a:r>
              <a:rPr lang="en-US" sz="3200" dirty="0"/>
              <a:t>Model and </a:t>
            </a:r>
            <a:r>
              <a:rPr lang="en-US" sz="3200" dirty="0" smtClean="0"/>
              <a:t>RDA. Presentation. FRBR Interest Group,  ALA Annual Conference, Chicago, IL, June 25, 2017. </a:t>
            </a:r>
            <a:endParaRPr lang="en-US" sz="3200" dirty="0"/>
          </a:p>
          <a:p>
            <a:pPr>
              <a:buFont typeface="Wingdings" charset="2"/>
              <a:buChar char="Ø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1633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129" y="1846263"/>
            <a:ext cx="6004067" cy="4022725"/>
          </a:xfrm>
        </p:spPr>
      </p:pic>
    </p:spTree>
    <p:extLst>
      <p:ext uri="{BB962C8B-B14F-4D97-AF65-F5344CB8AC3E}">
        <p14:creationId xmlns:p14="http://schemas.microsoft.com/office/powerpoint/2010/main" val="395943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IFLA Library Reference Model </a:t>
            </a:r>
            <a:r>
              <a:rPr lang="en-US" sz="6600" dirty="0"/>
              <a:t>(LRM)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61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What is LRM?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&gt;IFLA’s new </a:t>
            </a:r>
            <a:r>
              <a:rPr lang="en-US" b="1" dirty="0" smtClean="0"/>
              <a:t>high-level conceptual data model for bibliographic information </a:t>
            </a:r>
            <a:r>
              <a:rPr lang="en-US" dirty="0" smtClean="0"/>
              <a:t>for libraries and cultural communities</a:t>
            </a:r>
          </a:p>
          <a:p>
            <a:r>
              <a:rPr lang="en-US" dirty="0" smtClean="0"/>
              <a:t>&gt;Based on </a:t>
            </a:r>
            <a:r>
              <a:rPr lang="en-US" sz="2900" b="1" dirty="0" smtClean="0"/>
              <a:t>entity-relationship model</a:t>
            </a:r>
          </a:p>
          <a:p>
            <a:r>
              <a:rPr lang="en-US" dirty="0" smtClean="0"/>
              <a:t>&gt;Designed to work with </a:t>
            </a:r>
            <a:r>
              <a:rPr lang="en-US" sz="2900" b="1" dirty="0" smtClean="0"/>
              <a:t>Semantic Web technologies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1947791"/>
            <a:ext cx="4937125" cy="3819668"/>
          </a:xfrm>
        </p:spPr>
      </p:pic>
      <p:pic>
        <p:nvPicPr>
          <p:cNvPr id="7" name="Picture 4" descr="A close up of a logo&#10;&#10;Description generated with high confidence">
            <a:extLst>
              <a:ext uri="{FF2B5EF4-FFF2-40B4-BE49-F238E27FC236}">
                <a16:creationId xmlns="" xmlns:a16="http://schemas.microsoft.com/office/drawing/2014/main" id="{BA8136DF-0AEA-4A98-9E69-516A980C7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494" y="4589464"/>
            <a:ext cx="2124776" cy="155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LRM </a:t>
            </a:r>
            <a:r>
              <a:rPr lang="mr-IN" b="1" dirty="0" smtClean="0"/>
              <a:t>–</a:t>
            </a:r>
            <a:r>
              <a:rPr lang="en-US" b="1" dirty="0" smtClean="0"/>
              <a:t> Definition </a:t>
            </a: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20070" y="4428165"/>
            <a:ext cx="4639376" cy="198289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b="1" dirty="0" smtClean="0"/>
              <a:t>&gt;New! Absorb holding, name and subject data into the model</a:t>
            </a:r>
          </a:p>
          <a:p>
            <a:r>
              <a:rPr lang="en-US" b="1" dirty="0" smtClean="0"/>
              <a:t>&gt;New</a:t>
            </a:r>
            <a:r>
              <a:rPr lang="en-US" b="1" dirty="0"/>
              <a:t>! Incorporate serials and other continuing resources </a:t>
            </a:r>
            <a:r>
              <a:rPr lang="en-US" dirty="0"/>
              <a:t>into the model as ‘</a:t>
            </a:r>
            <a:r>
              <a:rPr lang="en-US" b="1" dirty="0"/>
              <a:t>aggregates’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18" y="3027791"/>
            <a:ext cx="5022719" cy="2800748"/>
          </a:xfrm>
          <a:ln>
            <a:solidFill>
              <a:schemeClr val="tx2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097280" y="2341485"/>
            <a:ext cx="38400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BEFORE LRM </a:t>
            </a:r>
            <a:r>
              <a:rPr lang="mr-IN" b="1" dirty="0" smtClean="0"/>
              <a:t>–</a:t>
            </a:r>
            <a:r>
              <a:rPr lang="en-US" b="1" dirty="0" smtClean="0"/>
              <a:t> Three Separate Models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409161" y="1842842"/>
            <a:ext cx="5461194" cy="25853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LRM harmonized </a:t>
            </a:r>
            <a:r>
              <a:rPr lang="en-US" b="1" dirty="0"/>
              <a:t>separate FRBRs </a:t>
            </a:r>
            <a:r>
              <a:rPr lang="en-US" dirty="0"/>
              <a:t>into one unified model:</a:t>
            </a:r>
          </a:p>
          <a:p>
            <a:pPr lvl="1"/>
            <a:r>
              <a:rPr lang="en-US" dirty="0" smtClean="0"/>
              <a:t>&gt;Functional </a:t>
            </a:r>
            <a:r>
              <a:rPr lang="en-US" dirty="0"/>
              <a:t>Requirements for </a:t>
            </a:r>
            <a:r>
              <a:rPr lang="en-US" b="1" dirty="0"/>
              <a:t>Bibliographic Records (FRBR)</a:t>
            </a:r>
          </a:p>
          <a:p>
            <a:pPr lvl="1"/>
            <a:r>
              <a:rPr lang="en-US" dirty="0" smtClean="0"/>
              <a:t>&gt;Functional </a:t>
            </a:r>
            <a:r>
              <a:rPr lang="en-US" dirty="0"/>
              <a:t>Requirements for </a:t>
            </a:r>
            <a:r>
              <a:rPr lang="en-US" b="1" dirty="0"/>
              <a:t>Authority Data (FRAD) </a:t>
            </a:r>
          </a:p>
          <a:p>
            <a:pPr lvl="1"/>
            <a:r>
              <a:rPr lang="en-US" dirty="0" smtClean="0"/>
              <a:t>&gt;*Functional </a:t>
            </a:r>
            <a:r>
              <a:rPr lang="en-US" dirty="0"/>
              <a:t>Requirements for </a:t>
            </a:r>
            <a:r>
              <a:rPr lang="en-US" b="1" dirty="0"/>
              <a:t>Subject Authority Data </a:t>
            </a:r>
            <a:r>
              <a:rPr lang="en-US" dirty="0"/>
              <a:t>(FRSAD)</a:t>
            </a:r>
            <a:r>
              <a:rPr lang="en-US" dirty="0">
                <a:sym typeface="Wingdings"/>
              </a:rPr>
              <a:t></a:t>
            </a:r>
            <a:r>
              <a:rPr lang="en-US" b="1" i="1" dirty="0">
                <a:sym typeface="Wingdings"/>
              </a:rPr>
              <a:t>Relationship</a:t>
            </a:r>
            <a:endParaRPr lang="en-US" b="1" i="1" dirty="0"/>
          </a:p>
          <a:p>
            <a:endParaRPr lang="en-US" dirty="0"/>
          </a:p>
        </p:txBody>
      </p:sp>
      <p:cxnSp>
        <p:nvCxnSpPr>
          <p:cNvPr id="12" name="Straight Arrow Connector 11"/>
          <p:cNvCxnSpPr>
            <a:stCxn id="8" idx="3"/>
          </p:cNvCxnSpPr>
          <p:nvPr/>
        </p:nvCxnSpPr>
        <p:spPr>
          <a:xfrm>
            <a:off x="4937370" y="2526151"/>
            <a:ext cx="1471791" cy="12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01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3600" dirty="0"/>
              <a:t>Renamed </a:t>
            </a:r>
            <a:r>
              <a:rPr lang="en-US" sz="3600" b="1" dirty="0"/>
              <a:t>to IFLA LRM in </a:t>
            </a:r>
            <a:r>
              <a:rPr lang="en-US" sz="3600" b="1" dirty="0" smtClean="0"/>
              <a:t>2016</a:t>
            </a:r>
            <a:endParaRPr lang="en-US" sz="3600" dirty="0"/>
          </a:p>
          <a:p>
            <a:pPr>
              <a:buFont typeface="Wingdings" charset="2"/>
              <a:buChar char="Ø"/>
            </a:pPr>
            <a:r>
              <a:rPr lang="en-US" sz="3600" dirty="0" smtClean="0"/>
              <a:t>Published/updated </a:t>
            </a:r>
            <a:r>
              <a:rPr lang="en-US" sz="3600" dirty="0"/>
              <a:t>in </a:t>
            </a:r>
            <a:r>
              <a:rPr lang="en-US" sz="3600" b="1" dirty="0"/>
              <a:t>August </a:t>
            </a:r>
            <a:r>
              <a:rPr lang="en-US" sz="3600" b="1" dirty="0" smtClean="0"/>
              <a:t>2017</a:t>
            </a:r>
            <a:endParaRPr lang="en-US" sz="3600" b="1" i="1" dirty="0" smtClean="0">
              <a:solidFill>
                <a:schemeClr val="accent4"/>
              </a:solidFill>
            </a:endParaRPr>
          </a:p>
          <a:p>
            <a:pPr>
              <a:buFont typeface="Wingdings" charset="2"/>
              <a:buChar char="Ø"/>
            </a:pPr>
            <a:r>
              <a:rPr lang="en-US" sz="3600" b="1" i="1" dirty="0" smtClean="0">
                <a:solidFill>
                  <a:schemeClr val="accent4"/>
                </a:solidFill>
              </a:rPr>
              <a:t>Local </a:t>
            </a:r>
            <a:r>
              <a:rPr lang="en-US" sz="3600" b="1" i="1" dirty="0">
                <a:solidFill>
                  <a:schemeClr val="accent4"/>
                </a:solidFill>
              </a:rPr>
              <a:t>impact</a:t>
            </a:r>
            <a:r>
              <a:rPr lang="en-US" sz="3600" b="1" dirty="0"/>
              <a:t>: </a:t>
            </a:r>
            <a:endParaRPr lang="en-US" sz="3600" b="1" dirty="0" smtClean="0"/>
          </a:p>
          <a:p>
            <a:pPr lvl="1">
              <a:buFont typeface="Wingdings" charset="2"/>
              <a:buChar char="Ø"/>
            </a:pPr>
            <a:r>
              <a:rPr lang="en-US" sz="3400" b="1" dirty="0" smtClean="0"/>
              <a:t>RDA’s </a:t>
            </a:r>
            <a:r>
              <a:rPr lang="en-US" sz="3400" b="1" dirty="0"/>
              <a:t>Redesign &amp; Restructure </a:t>
            </a:r>
            <a:r>
              <a:rPr lang="mr-IN" sz="3400" dirty="0"/>
              <a:t>–</a:t>
            </a:r>
            <a:r>
              <a:rPr lang="en-US" sz="3400" dirty="0"/>
              <a:t> </a:t>
            </a:r>
            <a:r>
              <a:rPr lang="en-US" sz="3400" b="1" dirty="0"/>
              <a:t>June 13, 2018</a:t>
            </a:r>
          </a:p>
          <a:p>
            <a:pPr>
              <a:buFont typeface="Wingdings" charset="2"/>
              <a:buChar char="Ø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0984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LRM </a:t>
            </a:r>
            <a:r>
              <a:rPr lang="mr-IN" b="1" dirty="0" smtClean="0"/>
              <a:t>–</a:t>
            </a:r>
            <a:r>
              <a:rPr lang="en-US" b="1" dirty="0" smtClean="0"/>
              <a:t> Entity Relationship Models </a:t>
            </a:r>
            <a:r>
              <a:rPr lang="en-US" dirty="0" smtClean="0"/>
              <a:t>(Elements)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lvl="1">
              <a:buFont typeface="Wingdings" charset="2"/>
              <a:buChar char="Ø"/>
            </a:pPr>
            <a:r>
              <a:rPr lang="en-US" sz="3000" b="1" dirty="0" smtClean="0"/>
              <a:t>entities</a:t>
            </a:r>
            <a:r>
              <a:rPr lang="en-US" sz="3000" b="1" dirty="0"/>
              <a:t>,</a:t>
            </a:r>
            <a:r>
              <a:rPr lang="en-US" sz="3000" dirty="0"/>
              <a:t> the classes </a:t>
            </a:r>
          </a:p>
          <a:p>
            <a:pPr lvl="1">
              <a:buFont typeface="Wingdings" charset="2"/>
              <a:buChar char="Ø"/>
            </a:pPr>
            <a:r>
              <a:rPr lang="en-US" sz="3000" b="1" dirty="0" smtClean="0"/>
              <a:t>attributes</a:t>
            </a:r>
            <a:r>
              <a:rPr lang="en-US" sz="3000" dirty="0"/>
              <a:t>, the data which characterizes instances of entities</a:t>
            </a:r>
          </a:p>
          <a:p>
            <a:pPr lvl="1">
              <a:buFont typeface="Wingdings" charset="2"/>
              <a:buChar char="Ø"/>
            </a:pPr>
            <a:r>
              <a:rPr lang="en-US" sz="3000" b="1" dirty="0" smtClean="0"/>
              <a:t>relationships</a:t>
            </a:r>
            <a:r>
              <a:rPr lang="en-US" sz="3000" dirty="0"/>
              <a:t>, the properties which link instances of </a:t>
            </a:r>
            <a:r>
              <a:rPr lang="en-US" sz="3000" dirty="0" smtClean="0"/>
              <a:t>entities</a:t>
            </a:r>
            <a:endParaRPr lang="en-US" sz="3000" dirty="0"/>
          </a:p>
          <a:p>
            <a:pPr>
              <a:buFont typeface="Wingdings" charset="2"/>
              <a:buChar char="Ø"/>
            </a:pPr>
            <a:endParaRPr lang="en-US" sz="3200" dirty="0"/>
          </a:p>
          <a:p>
            <a:pPr>
              <a:buFont typeface="Wingdings" charset="2"/>
              <a:buChar char="Ø"/>
            </a:pP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1947791"/>
            <a:ext cx="4937125" cy="3819668"/>
          </a:xfrm>
        </p:spPr>
      </p:pic>
    </p:spTree>
    <p:extLst>
      <p:ext uri="{BB962C8B-B14F-4D97-AF65-F5344CB8AC3E}">
        <p14:creationId xmlns:p14="http://schemas.microsoft.com/office/powerpoint/2010/main" val="69370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Some New Key Concepts</a:t>
            </a:r>
            <a:endParaRPr lang="en-US" sz="66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1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35504" y="-155611"/>
            <a:ext cx="10521801" cy="1264714"/>
          </a:xfrm>
        </p:spPr>
        <p:txBody>
          <a:bodyPr>
            <a:normAutofit/>
          </a:bodyPr>
          <a:lstStyle/>
          <a:p>
            <a:r>
              <a:rPr lang="en-US" sz="3200" b="1" dirty="0"/>
              <a:t>RDA </a:t>
            </a:r>
            <a:r>
              <a:rPr lang="en-US" sz="3200" b="1" dirty="0">
                <a:solidFill>
                  <a:srgbClr val="7030A0"/>
                </a:solidFill>
              </a:rPr>
              <a:t>entity</a:t>
            </a:r>
            <a:r>
              <a:rPr lang="en-US" sz="3200" b="1" dirty="0"/>
              <a:t> (the “Thing”) ≠ </a:t>
            </a:r>
            <a:r>
              <a:rPr lang="en-US" sz="3200" b="1" dirty="0" err="1">
                <a:solidFill>
                  <a:schemeClr val="accent5">
                    <a:lumMod val="75000"/>
                  </a:schemeClr>
                </a:solidFill>
              </a:rPr>
              <a:t>Nomen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/>
              <a:t>(the name for the “Thing</a:t>
            </a:r>
            <a:r>
              <a:rPr lang="en-US" sz="3200" b="1" dirty="0" smtClean="0"/>
              <a:t>”)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606" y="1124786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800" b="1" dirty="0" smtClean="0">
                <a:solidFill>
                  <a:srgbClr val="7030A0"/>
                </a:solidFill>
              </a:rPr>
              <a:t>Entity</a:t>
            </a:r>
            <a:r>
              <a:rPr lang="en-US" sz="2800" b="1" dirty="0" smtClean="0"/>
              <a:t> </a:t>
            </a:r>
            <a:r>
              <a:rPr lang="en-US" sz="2400" dirty="0" smtClean="0"/>
              <a:t>has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sz="2600" b="1" dirty="0" err="1" smtClean="0">
                <a:solidFill>
                  <a:schemeClr val="accent5">
                    <a:lumMod val="75000"/>
                  </a:schemeClr>
                </a:solidFill>
              </a:rPr>
              <a:t>Nomens</a:t>
            </a:r>
            <a:endParaRPr lang="en-US" sz="26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ym typeface="Wingdings"/>
              </a:rPr>
              <a:t>	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Nomens</a:t>
            </a:r>
            <a:r>
              <a:rPr lang="en-US" sz="2400" dirty="0" smtClean="0">
                <a:sym typeface="Wingdings"/>
              </a:rPr>
              <a:t> are strings:</a:t>
            </a:r>
            <a:endParaRPr lang="en-US" sz="2400" dirty="0" smtClean="0"/>
          </a:p>
          <a:p>
            <a:pPr marL="0" indent="0">
              <a:buNone/>
            </a:pPr>
            <a:endParaRPr lang="en-US" sz="2600" dirty="0" smtClean="0"/>
          </a:p>
          <a:p>
            <a:pPr lvl="8"/>
            <a:endParaRPr lang="en-US" dirty="0" smtClean="0">
              <a:sym typeface="Wingdings"/>
            </a:endParaRPr>
          </a:p>
          <a:p>
            <a:pPr lvl="8"/>
            <a:endParaRPr lang="en-US" dirty="0">
              <a:sym typeface="Wingdings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714875" y="1286036"/>
            <a:ext cx="7477125" cy="5470486"/>
          </a:xfrm>
        </p:spPr>
        <p:txBody>
          <a:bodyPr>
            <a:normAutofit/>
          </a:bodyPr>
          <a:lstStyle/>
          <a:p>
            <a:pPr marL="292608" lvl="1" indent="0">
              <a:buNone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NOMEN</a:t>
            </a:r>
          </a:p>
          <a:p>
            <a:pPr marL="292608" lvl="1" indent="0">
              <a:buNone/>
            </a:pPr>
            <a:r>
              <a:rPr lang="en-US" sz="3300" b="1" dirty="0" smtClean="0"/>
              <a:t> </a:t>
            </a:r>
            <a:r>
              <a:rPr lang="en-US" sz="3300" b="1" dirty="0" smtClean="0">
                <a:solidFill>
                  <a:schemeClr val="accent5">
                    <a:lumMod val="75000"/>
                  </a:schemeClr>
                </a:solidFill>
              </a:rPr>
              <a:t>Joy</a:t>
            </a:r>
            <a:endParaRPr lang="en-US" sz="3300" b="1" dirty="0" smtClean="0">
              <a:solidFill>
                <a:schemeClr val="accent5">
                  <a:lumMod val="75000"/>
                </a:schemeClr>
              </a:solidFill>
              <a:sym typeface="Wingdings"/>
            </a:endParaRPr>
          </a:p>
          <a:p>
            <a:pPr marL="292608" lvl="1" indent="0">
              <a:buNone/>
            </a:pPr>
            <a:endParaRPr lang="en-US" sz="2400" b="1" dirty="0" smtClean="0">
              <a:sym typeface="Wingdings"/>
            </a:endParaRPr>
          </a:p>
          <a:p>
            <a:pPr marL="292608" lvl="1" indent="0">
              <a:buNone/>
            </a:pPr>
            <a:endParaRPr lang="en-US" sz="2200" b="1" dirty="0" smtClean="0"/>
          </a:p>
          <a:p>
            <a:pPr marL="292608" lvl="1" indent="0">
              <a:buNone/>
            </a:pPr>
            <a:r>
              <a:rPr lang="en-US" sz="2200" b="1" dirty="0" err="1" smtClean="0">
                <a:solidFill>
                  <a:schemeClr val="accent5">
                    <a:lumMod val="75000"/>
                  </a:schemeClr>
                </a:solidFill>
              </a:rPr>
              <a:t>Anchalee</a:t>
            </a:r>
            <a:r>
              <a:rPr lang="en-US" sz="2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Panigabutra-Roberts</a:t>
            </a:r>
          </a:p>
          <a:p>
            <a:pPr marL="292608" lvl="1" indent="0">
              <a:buNone/>
            </a:pPr>
            <a:endParaRPr lang="en-US" sz="2400" b="1" dirty="0" smtClean="0">
              <a:sym typeface="Wingdings"/>
            </a:endParaRPr>
          </a:p>
          <a:p>
            <a:pPr marL="292608" lvl="1" indent="0">
              <a:buNone/>
            </a:pPr>
            <a:endParaRPr lang="en-US" sz="3000" b="1" dirty="0"/>
          </a:p>
          <a:p>
            <a:pPr marL="292608" lvl="1" indent="0">
              <a:buNone/>
            </a:pPr>
            <a:r>
              <a:rPr lang="th-TH" sz="3600" b="1" dirty="0" smtClean="0">
                <a:solidFill>
                  <a:schemeClr val="accent5">
                    <a:lumMod val="75000"/>
                  </a:schemeClr>
                </a:solidFill>
              </a:rPr>
              <a:t>อัญชลี </a:t>
            </a:r>
            <a:r>
              <a:rPr lang="th-TH" sz="3600" b="1" dirty="0">
                <a:solidFill>
                  <a:schemeClr val="accent5">
                    <a:lumMod val="75000"/>
                  </a:schemeClr>
                </a:solidFill>
              </a:rPr>
              <a:t>ปาณิ</a:t>
            </a:r>
            <a:r>
              <a:rPr lang="th-TH" sz="3600" b="1" dirty="0" err="1">
                <a:solidFill>
                  <a:schemeClr val="accent5">
                    <a:lumMod val="75000"/>
                  </a:schemeClr>
                </a:solidFill>
              </a:rPr>
              <a:t>ก</a:t>
            </a:r>
            <a:r>
              <a:rPr lang="th-TH" sz="3600" b="1" dirty="0">
                <a:solidFill>
                  <a:schemeClr val="accent5">
                    <a:lumMod val="75000"/>
                  </a:schemeClr>
                </a:solidFill>
              </a:rPr>
              <a:t>บุตร</a:t>
            </a:r>
            <a:endParaRPr lang="en-US" sz="3600" b="1" dirty="0" smtClean="0">
              <a:solidFill>
                <a:schemeClr val="accent5">
                  <a:lumMod val="75000"/>
                </a:schemeClr>
              </a:solidFill>
              <a:sym typeface="Wingdings"/>
            </a:endParaRPr>
          </a:p>
          <a:p>
            <a:pPr marL="292608" lvl="1" indent="0">
              <a:buNone/>
            </a:pPr>
            <a:endParaRPr lang="en-US" sz="2400" b="1" dirty="0" smtClean="0"/>
          </a:p>
          <a:p>
            <a:pPr marL="292608" lvl="1" indent="0">
              <a:buNone/>
            </a:pPr>
            <a:endParaRPr lang="en-US" sz="2400" dirty="0" smtClean="0">
              <a:hlinkClick r:id=""/>
            </a:endParaRPr>
          </a:p>
          <a:p>
            <a:pPr marL="292608" lvl="1" indent="0">
              <a:buNone/>
            </a:pPr>
            <a:r>
              <a:rPr lang="en-US" sz="2400" dirty="0" smtClean="0">
                <a:hlinkClick r:id=""/>
              </a:rPr>
              <a:t>0000-0002-9333-1102</a:t>
            </a:r>
            <a:r>
              <a:rPr lang="en-US" sz="2400" dirty="0" smtClean="0"/>
              <a:t> </a:t>
            </a:r>
          </a:p>
          <a:p>
            <a:pPr marL="292608" lvl="1" indent="0">
              <a:buNone/>
            </a:pPr>
            <a:r>
              <a:rPr lang="en-US" sz="2400" dirty="0" smtClean="0"/>
              <a:t>(</a:t>
            </a:r>
            <a:r>
              <a:rPr lang="en-US" sz="2400" dirty="0"/>
              <a:t>ORCID I.D.)</a:t>
            </a:r>
          </a:p>
          <a:p>
            <a:pPr lvl="1"/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20" y="2128523"/>
            <a:ext cx="2346159" cy="312821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117921" y="1766692"/>
            <a:ext cx="1013863" cy="7236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914739" y="1405515"/>
            <a:ext cx="2882093" cy="14144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86624" y="1543385"/>
            <a:ext cx="2414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914400"/>
            <a:r>
              <a:rPr lang="en-US" sz="2200" b="1" dirty="0" smtClean="0">
                <a:solidFill>
                  <a:prstClr val="black"/>
                </a:solidFill>
                <a:sym typeface="Wingdings"/>
              </a:rPr>
              <a:t>Attributes:</a:t>
            </a:r>
          </a:p>
          <a:p>
            <a:pPr marL="0" lvl="1" defTabSz="914400"/>
            <a:r>
              <a:rPr lang="en-US" sz="2200" b="1" i="1" dirty="0" smtClean="0">
                <a:solidFill>
                  <a:srgbClr val="E7E6E6">
                    <a:lumMod val="50000"/>
                  </a:srgbClr>
                </a:solidFill>
                <a:sym typeface="Wingdings"/>
              </a:rPr>
              <a:t>Language</a:t>
            </a:r>
            <a:r>
              <a:rPr lang="en-US" sz="2200" b="1" i="1" dirty="0">
                <a:solidFill>
                  <a:srgbClr val="E7E6E6">
                    <a:lumMod val="50000"/>
                  </a:srgbClr>
                </a:solidFill>
                <a:sym typeface="Wingdings"/>
              </a:rPr>
              <a:t>:</a:t>
            </a:r>
            <a:r>
              <a:rPr lang="en-US" sz="2200" b="1" dirty="0">
                <a:solidFill>
                  <a:prstClr val="black"/>
                </a:solidFill>
                <a:sym typeface="Wingding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sym typeface="Wingdings"/>
              </a:rPr>
              <a:t>English</a:t>
            </a:r>
          </a:p>
          <a:p>
            <a:pPr marL="0" lvl="1" defTabSz="914400"/>
            <a:r>
              <a:rPr lang="en-US" sz="2200" b="1" i="1" dirty="0" smtClean="0">
                <a:solidFill>
                  <a:srgbClr val="E7E6E6">
                    <a:lumMod val="50000"/>
                  </a:srgbClr>
                </a:solidFill>
                <a:sym typeface="Wingdings"/>
              </a:rPr>
              <a:t>Script</a:t>
            </a:r>
            <a:r>
              <a:rPr lang="en-US" sz="2200" dirty="0" smtClean="0">
                <a:solidFill>
                  <a:prstClr val="black"/>
                </a:solidFill>
                <a:sym typeface="Wingdings"/>
              </a:rPr>
              <a:t>: English</a:t>
            </a:r>
            <a:endParaRPr lang="en-US" sz="2200" dirty="0">
              <a:solidFill>
                <a:prstClr val="black"/>
              </a:solidFill>
            </a:endParaRPr>
          </a:p>
          <a:p>
            <a:pPr defTabSz="9144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113222" y="1948457"/>
            <a:ext cx="879604" cy="216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41596" y="2931089"/>
            <a:ext cx="3812490" cy="7236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9191182" y="2599094"/>
            <a:ext cx="2882093" cy="14144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68193" y="2748039"/>
            <a:ext cx="24384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914400"/>
            <a:r>
              <a:rPr lang="en-US" sz="2200" b="1" dirty="0" smtClean="0">
                <a:solidFill>
                  <a:prstClr val="black"/>
                </a:solidFill>
                <a:sym typeface="Wingdings"/>
              </a:rPr>
              <a:t>Attributes:</a:t>
            </a:r>
          </a:p>
          <a:p>
            <a:pPr marL="0" lvl="1" defTabSz="914400"/>
            <a:r>
              <a:rPr lang="en-US" sz="2200" b="1" i="1" dirty="0" smtClean="0">
                <a:solidFill>
                  <a:srgbClr val="E7E6E6">
                    <a:lumMod val="50000"/>
                  </a:srgbClr>
                </a:solidFill>
                <a:sym typeface="Wingdings"/>
              </a:rPr>
              <a:t>Language</a:t>
            </a:r>
            <a:r>
              <a:rPr lang="en-US" sz="2200" b="1" i="1" dirty="0">
                <a:solidFill>
                  <a:srgbClr val="E7E6E6">
                    <a:lumMod val="50000"/>
                  </a:srgbClr>
                </a:solidFill>
                <a:sym typeface="Wingdings"/>
              </a:rPr>
              <a:t>:</a:t>
            </a:r>
            <a:r>
              <a:rPr lang="en-US" sz="2200" b="1" dirty="0">
                <a:solidFill>
                  <a:prstClr val="black"/>
                </a:solidFill>
                <a:sym typeface="Wingding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sym typeface="Wingdings"/>
              </a:rPr>
              <a:t>Thai</a:t>
            </a:r>
          </a:p>
          <a:p>
            <a:pPr marL="0" lvl="1" defTabSz="914400"/>
            <a:r>
              <a:rPr lang="en-US" sz="2200" b="1" i="1" dirty="0" smtClean="0">
                <a:solidFill>
                  <a:srgbClr val="E7E6E6">
                    <a:lumMod val="50000"/>
                  </a:srgbClr>
                </a:solidFill>
                <a:sym typeface="Wingdings"/>
              </a:rPr>
              <a:t>Script</a:t>
            </a:r>
            <a:r>
              <a:rPr lang="en-US" sz="2200" dirty="0" smtClean="0">
                <a:solidFill>
                  <a:prstClr val="black"/>
                </a:solidFill>
                <a:sym typeface="Wingdings"/>
              </a:rPr>
              <a:t>: English</a:t>
            </a:r>
            <a:endParaRPr lang="en-US" sz="2200" dirty="0">
              <a:solidFill>
                <a:prstClr val="black"/>
              </a:solidFill>
            </a:endParaRPr>
          </a:p>
          <a:p>
            <a:pPr defTabSz="9144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flipV="1">
            <a:off x="8818110" y="3206953"/>
            <a:ext cx="308610" cy="171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flipV="1">
            <a:off x="3388545" y="2199590"/>
            <a:ext cx="1601322" cy="92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flipV="1">
            <a:off x="3409510" y="3300455"/>
            <a:ext cx="1440135" cy="137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89868" y="3856114"/>
            <a:ext cx="3607398" cy="856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849645" y="5445012"/>
            <a:ext cx="3487997" cy="9530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92069" y="4211861"/>
            <a:ext cx="24384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914400"/>
            <a:r>
              <a:rPr lang="en-US" sz="2200" b="1" dirty="0" smtClean="0">
                <a:solidFill>
                  <a:prstClr val="black"/>
                </a:solidFill>
                <a:sym typeface="Wingdings"/>
              </a:rPr>
              <a:t>Attributes:</a:t>
            </a:r>
          </a:p>
          <a:p>
            <a:pPr marL="0" lvl="1" defTabSz="914400"/>
            <a:r>
              <a:rPr lang="en-US" sz="2200" b="1" i="1" dirty="0" smtClean="0">
                <a:solidFill>
                  <a:srgbClr val="E7E6E6">
                    <a:lumMod val="50000"/>
                  </a:srgbClr>
                </a:solidFill>
                <a:sym typeface="Wingdings"/>
              </a:rPr>
              <a:t>Language</a:t>
            </a:r>
            <a:r>
              <a:rPr lang="en-US" sz="2200" b="1" i="1" dirty="0">
                <a:solidFill>
                  <a:srgbClr val="E7E6E6">
                    <a:lumMod val="50000"/>
                  </a:srgbClr>
                </a:solidFill>
                <a:sym typeface="Wingdings"/>
              </a:rPr>
              <a:t>:</a:t>
            </a:r>
            <a:r>
              <a:rPr lang="en-US" sz="2200" b="1" dirty="0">
                <a:solidFill>
                  <a:prstClr val="black"/>
                </a:solidFill>
                <a:sym typeface="Wingding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sym typeface="Wingdings"/>
              </a:rPr>
              <a:t>Thai</a:t>
            </a:r>
          </a:p>
          <a:p>
            <a:pPr marL="0" lvl="1" defTabSz="914400"/>
            <a:r>
              <a:rPr lang="en-US" sz="2200" b="1" i="1" dirty="0" smtClean="0">
                <a:solidFill>
                  <a:srgbClr val="E7E6E6">
                    <a:lumMod val="50000"/>
                  </a:srgbClr>
                </a:solidFill>
                <a:sym typeface="Wingdings"/>
              </a:rPr>
              <a:t>Script</a:t>
            </a:r>
            <a:r>
              <a:rPr lang="en-US" sz="2200" dirty="0" smtClean="0">
                <a:solidFill>
                  <a:prstClr val="black"/>
                </a:solidFill>
                <a:sym typeface="Wingdings"/>
              </a:rPr>
              <a:t>: Thai</a:t>
            </a:r>
            <a:endParaRPr lang="en-US" sz="2200" dirty="0">
              <a:solidFill>
                <a:prstClr val="black"/>
              </a:solidFill>
            </a:endParaRPr>
          </a:p>
          <a:p>
            <a:pPr defTabSz="9144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9232637" y="4112725"/>
            <a:ext cx="2882093" cy="14144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 flipV="1">
            <a:off x="8609671" y="4190489"/>
            <a:ext cx="653215" cy="3206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643007" y="5745801"/>
            <a:ext cx="24384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914400"/>
            <a:r>
              <a:rPr lang="en-US" sz="2200" b="1" dirty="0" smtClean="0">
                <a:solidFill>
                  <a:prstClr val="black"/>
                </a:solidFill>
                <a:sym typeface="Wingdings"/>
              </a:rPr>
              <a:t>Attributes:</a:t>
            </a:r>
          </a:p>
          <a:p>
            <a:pPr marL="0" lvl="1" defTabSz="914400"/>
            <a:r>
              <a:rPr lang="en-US" sz="2200" b="1" i="1" dirty="0" smtClean="0">
                <a:solidFill>
                  <a:srgbClr val="E7E6E6">
                    <a:lumMod val="50000"/>
                  </a:srgbClr>
                </a:solidFill>
                <a:sym typeface="Wingdings"/>
              </a:rPr>
              <a:t>Identifier:</a:t>
            </a:r>
            <a:r>
              <a:rPr lang="en-US" sz="2200" b="1" dirty="0" smtClean="0">
                <a:solidFill>
                  <a:prstClr val="black"/>
                </a:solidFill>
                <a:sym typeface="Wingding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sym typeface="Wingdings"/>
              </a:rPr>
              <a:t>ORCID</a:t>
            </a:r>
          </a:p>
          <a:p>
            <a:pPr marL="0" lvl="1" defTabSz="914400"/>
            <a:r>
              <a:rPr lang="en-US" sz="2200" b="1" i="1" dirty="0" smtClean="0">
                <a:solidFill>
                  <a:srgbClr val="E7E6E6">
                    <a:lumMod val="50000"/>
                  </a:srgbClr>
                </a:solidFill>
                <a:sym typeface="Wingdings"/>
              </a:rPr>
              <a:t>Type</a:t>
            </a:r>
            <a:r>
              <a:rPr lang="en-US" sz="2200" dirty="0" smtClean="0">
                <a:solidFill>
                  <a:prstClr val="black"/>
                </a:solidFill>
                <a:sym typeface="Wingdings"/>
              </a:rPr>
              <a:t>: Numeric</a:t>
            </a:r>
            <a:endParaRPr lang="en-US" sz="2200" dirty="0">
              <a:solidFill>
                <a:prstClr val="black"/>
              </a:solidFill>
            </a:endParaRPr>
          </a:p>
          <a:p>
            <a:pPr defTabSz="9144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 flipV="1">
            <a:off x="8349066" y="5975100"/>
            <a:ext cx="777654" cy="249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 flipV="1">
            <a:off x="3511198" y="4235685"/>
            <a:ext cx="1440135" cy="137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347440" y="5197642"/>
            <a:ext cx="1424935" cy="461481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9141642" y="5517599"/>
            <a:ext cx="2882093" cy="14144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67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Other Concepts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89547" y="1845733"/>
            <a:ext cx="10566133" cy="4422719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Ø"/>
            </a:pPr>
            <a:endParaRPr lang="en-US" sz="2800" b="1" dirty="0" smtClean="0"/>
          </a:p>
          <a:p>
            <a:pPr>
              <a:buFont typeface="Wingdings" charset="2"/>
              <a:buChar char="Ø"/>
            </a:pPr>
            <a:r>
              <a:rPr lang="en-US" sz="2800" b="1" dirty="0" smtClean="0"/>
              <a:t>FRSAD </a:t>
            </a:r>
            <a:r>
              <a:rPr lang="en-US" sz="2800" b="1" dirty="0"/>
              <a:t>(Subjects) </a:t>
            </a:r>
            <a:r>
              <a:rPr lang="en-US" sz="2800" dirty="0"/>
              <a:t>(e.g. LCSH) </a:t>
            </a:r>
            <a:r>
              <a:rPr lang="en-US" sz="2800" b="1" dirty="0"/>
              <a:t>≠ </a:t>
            </a:r>
            <a:r>
              <a:rPr lang="en-US" sz="2800" b="1" dirty="0" smtClean="0"/>
              <a:t>Entity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dirty="0" smtClean="0"/>
              <a:t>Subjects as </a:t>
            </a:r>
            <a:r>
              <a:rPr lang="en-US" sz="2800" dirty="0" smtClean="0">
                <a:sym typeface="Wingdings"/>
              </a:rPr>
              <a:t>relationship </a:t>
            </a:r>
            <a:r>
              <a:rPr lang="en-US" sz="2800" b="1" dirty="0" smtClean="0">
                <a:sym typeface="Wingdings"/>
              </a:rPr>
              <a:t> </a:t>
            </a:r>
            <a:r>
              <a:rPr lang="en-US" sz="2800" b="1" i="1" dirty="0" smtClean="0">
                <a:solidFill>
                  <a:srgbClr val="00B0F0"/>
                </a:solidFill>
                <a:sym typeface="Wingdings"/>
              </a:rPr>
              <a:t>Subject of (</a:t>
            </a:r>
            <a:r>
              <a:rPr lang="mr-IN" sz="2800" b="1" i="1" dirty="0" smtClean="0">
                <a:solidFill>
                  <a:srgbClr val="00B0F0"/>
                </a:solidFill>
                <a:sym typeface="Wingdings"/>
              </a:rPr>
              <a:t>…</a:t>
            </a:r>
            <a:r>
              <a:rPr lang="en-US" sz="2800" b="1" i="1" dirty="0" smtClean="0">
                <a:solidFill>
                  <a:srgbClr val="00B0F0"/>
                </a:solidFill>
                <a:sym typeface="Wingdings"/>
              </a:rPr>
              <a:t> ) </a:t>
            </a:r>
          </a:p>
          <a:p>
            <a:pPr marL="0" indent="0">
              <a:buNone/>
            </a:pPr>
            <a:r>
              <a:rPr lang="en-US" sz="2600" b="1" dirty="0" smtClean="0">
                <a:sym typeface="Wingdings"/>
              </a:rPr>
              <a:t>	Example: </a:t>
            </a:r>
          </a:p>
          <a:p>
            <a:pPr marL="201168" lvl="1" indent="0">
              <a:buNone/>
            </a:pPr>
            <a:r>
              <a:rPr lang="en-US" sz="2600" b="1" dirty="0" smtClean="0">
                <a:sym typeface="Wingdings"/>
              </a:rPr>
              <a:t>	Librarians –&gt;</a:t>
            </a:r>
            <a:r>
              <a:rPr lang="en-US" sz="2600" b="1" i="1" u="sng" dirty="0" smtClean="0">
                <a:solidFill>
                  <a:srgbClr val="00B0F0"/>
                </a:solidFill>
                <a:sym typeface="Wingdings"/>
              </a:rPr>
              <a:t>Subject </a:t>
            </a:r>
            <a:r>
              <a:rPr lang="en-US" sz="2600" b="1" i="1" dirty="0" smtClean="0">
                <a:solidFill>
                  <a:srgbClr val="00B0F0"/>
                </a:solidFill>
                <a:sym typeface="Wingdings"/>
              </a:rPr>
              <a:t>of </a:t>
            </a:r>
            <a:r>
              <a:rPr lang="en-US" sz="26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600" b="1" dirty="0" smtClean="0">
                <a:sym typeface="Wingdings"/>
              </a:rPr>
              <a:t>Joy’s memoir</a:t>
            </a:r>
            <a:endParaRPr lang="en-US" sz="2600" b="1" i="1" dirty="0" smtClean="0">
              <a:sym typeface="Wingdings"/>
            </a:endParaRPr>
          </a:p>
          <a:p>
            <a:pPr>
              <a:buFont typeface="Wingdings" charset="2"/>
              <a:buChar char="Ø"/>
            </a:pPr>
            <a:endParaRPr lang="en-US" sz="2800" b="1" dirty="0" smtClean="0">
              <a:sym typeface="Wingdings"/>
            </a:endParaRPr>
          </a:p>
          <a:p>
            <a:pPr>
              <a:buFont typeface="Wingdings" charset="2"/>
              <a:buChar char="Ø"/>
            </a:pPr>
            <a:r>
              <a:rPr lang="en-US" sz="2800" b="1" dirty="0" smtClean="0">
                <a:sym typeface="Wingdings"/>
              </a:rPr>
              <a:t>Super </a:t>
            </a:r>
            <a:r>
              <a:rPr lang="en-US" sz="2800" b="1" dirty="0">
                <a:sym typeface="Wingdings"/>
              </a:rPr>
              <a:t>class/subclass </a:t>
            </a:r>
            <a:endParaRPr lang="en-US" sz="2800" dirty="0">
              <a:sym typeface="Wingdings"/>
            </a:endParaRPr>
          </a:p>
          <a:p>
            <a:pPr marL="0" indent="0">
              <a:buNone/>
            </a:pPr>
            <a:r>
              <a:rPr lang="en-US" sz="2800" b="1" dirty="0">
                <a:sym typeface="Wingdings"/>
              </a:rPr>
              <a:t> </a:t>
            </a:r>
            <a:r>
              <a:rPr lang="en-US" sz="2800" b="1" dirty="0" smtClean="0">
                <a:sym typeface="Wingdings"/>
              </a:rPr>
              <a:t>   </a:t>
            </a:r>
            <a:r>
              <a:rPr lang="en-US" sz="2800" b="1" dirty="0" smtClean="0">
                <a:solidFill>
                  <a:schemeClr val="tx1"/>
                </a:solidFill>
                <a:sym typeface="Wingdings"/>
              </a:rPr>
              <a:t>Super class-</a:t>
            </a:r>
            <a:r>
              <a:rPr lang="en-US" sz="2800" b="1" dirty="0" smtClean="0">
                <a:sym typeface="Wingdings"/>
              </a:rPr>
              <a:t>&gt;</a:t>
            </a:r>
            <a:r>
              <a:rPr lang="en-US" sz="2800" b="1" dirty="0" smtClean="0">
                <a:solidFill>
                  <a:srgbClr val="7030A0"/>
                </a:solidFill>
                <a:sym typeface="Wingdings"/>
              </a:rPr>
              <a:t>Agents </a:t>
            </a:r>
            <a:endParaRPr lang="en-US" sz="2800" dirty="0">
              <a:solidFill>
                <a:srgbClr val="7030A0"/>
              </a:solidFill>
              <a:sym typeface="Wingdings"/>
            </a:endParaRPr>
          </a:p>
          <a:p>
            <a:pPr marL="0" indent="0">
              <a:buNone/>
            </a:pPr>
            <a:r>
              <a:rPr lang="en-US" sz="2800" dirty="0" smtClean="0">
                <a:sym typeface="Wingdings"/>
              </a:rPr>
              <a:t>	             </a:t>
            </a:r>
            <a:r>
              <a:rPr lang="en-US" sz="2800" b="1" dirty="0" err="1" smtClean="0">
                <a:solidFill>
                  <a:schemeClr val="tx1"/>
                </a:solidFill>
                <a:sym typeface="Wingdings"/>
              </a:rPr>
              <a:t>Supclasses</a:t>
            </a:r>
            <a:r>
              <a:rPr lang="en-US" sz="2800" dirty="0" smtClean="0">
                <a:solidFill>
                  <a:srgbClr val="0070C0"/>
                </a:solidFill>
                <a:sym typeface="Wingdings"/>
              </a:rPr>
              <a:t> -</a:t>
            </a:r>
            <a:r>
              <a:rPr lang="en-US" sz="2800" dirty="0" smtClean="0">
                <a:sym typeface="Wingdings"/>
              </a:rPr>
              <a:t>&gt;</a:t>
            </a:r>
            <a:r>
              <a:rPr lang="en-US" sz="2800" b="1" dirty="0" smtClean="0">
                <a:solidFill>
                  <a:srgbClr val="0070C0"/>
                </a:solidFill>
                <a:sym typeface="Wingdings"/>
              </a:rPr>
              <a:t>Persons</a:t>
            </a:r>
            <a:r>
              <a:rPr lang="en-US" sz="2800" b="1" dirty="0">
                <a:solidFill>
                  <a:srgbClr val="0070C0"/>
                </a:solidFill>
                <a:sym typeface="Wingdings"/>
              </a:rPr>
              <a:t>, Collective Agents</a:t>
            </a:r>
            <a:r>
              <a:rPr lang="en-US" sz="2800" dirty="0">
                <a:sym typeface="Wingdings"/>
              </a:rPr>
              <a:t> </a:t>
            </a:r>
            <a:endParaRPr lang="en-US" sz="2800" dirty="0" smtClean="0">
              <a:sym typeface="Wingdings"/>
            </a:endParaRPr>
          </a:p>
          <a:p>
            <a:pPr marL="0" indent="0">
              <a:buNone/>
            </a:pPr>
            <a:r>
              <a:rPr lang="en-US" sz="2800" dirty="0">
                <a:sym typeface="Wingdings"/>
              </a:rPr>
              <a:t>	</a:t>
            </a:r>
            <a:r>
              <a:rPr lang="en-US" sz="2800" dirty="0" smtClean="0">
                <a:sym typeface="Wingdings"/>
              </a:rPr>
              <a:t>                                                     </a:t>
            </a:r>
            <a:r>
              <a:rPr lang="en-US" sz="2800" b="1" dirty="0" err="1" smtClean="0">
                <a:solidFill>
                  <a:schemeClr val="tx1"/>
                </a:solidFill>
                <a:sym typeface="Wingdings"/>
              </a:rPr>
              <a:t>Supclasses</a:t>
            </a:r>
            <a:r>
              <a:rPr lang="en-US" sz="2800" b="1" dirty="0" smtClean="0">
                <a:solidFill>
                  <a:srgbClr val="00B050"/>
                </a:solidFill>
                <a:sym typeface="Wingdings"/>
              </a:rPr>
              <a:t>: Families </a:t>
            </a:r>
            <a:r>
              <a:rPr lang="en-US" sz="2800" b="1" dirty="0">
                <a:solidFill>
                  <a:srgbClr val="00B050"/>
                </a:solidFill>
                <a:sym typeface="Wingdings"/>
              </a:rPr>
              <a:t>and Corporate </a:t>
            </a:r>
            <a:r>
              <a:rPr lang="en-US" sz="2800" b="1" dirty="0" smtClean="0">
                <a:solidFill>
                  <a:srgbClr val="00B050"/>
                </a:solidFill>
                <a:sym typeface="Wingdings"/>
              </a:rPr>
              <a:t>bodies </a:t>
            </a:r>
            <a:endParaRPr lang="en-US" sz="2800" b="1" dirty="0">
              <a:solidFill>
                <a:srgbClr val="00B050"/>
              </a:solidFill>
            </a:endParaRPr>
          </a:p>
          <a:p>
            <a:pPr>
              <a:buFont typeface="Wingdings" charset="2"/>
              <a:buChar char="Ø"/>
            </a:pPr>
            <a:endParaRPr lang="en-US" sz="2800" dirty="0"/>
          </a:p>
        </p:txBody>
      </p:sp>
      <p:sp>
        <p:nvSpPr>
          <p:cNvPr id="7" name="Down Arrow 6"/>
          <p:cNvSpPr/>
          <p:nvPr/>
        </p:nvSpPr>
        <p:spPr>
          <a:xfrm>
            <a:off x="2829829" y="5005137"/>
            <a:ext cx="45719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5849753" y="5458326"/>
            <a:ext cx="45719" cy="1844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</TotalTime>
  <Words>349</Words>
  <Application>Microsoft Macintosh PowerPoint</Application>
  <PresentationFormat>Widescreen</PresentationFormat>
  <Paragraphs>82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Calibri</vt:lpstr>
      <vt:lpstr>Calibri Light</vt:lpstr>
      <vt:lpstr>Cordia New</vt:lpstr>
      <vt:lpstr>Mangal</vt:lpstr>
      <vt:lpstr>Wingdings</vt:lpstr>
      <vt:lpstr>Arial</vt:lpstr>
      <vt:lpstr>Retrospect</vt:lpstr>
      <vt:lpstr>Office Theme</vt:lpstr>
      <vt:lpstr>LRM/RDA/BIBFRAME</vt:lpstr>
      <vt:lpstr>IFLA Library Reference Model (LRM)</vt:lpstr>
      <vt:lpstr>What is LRM?</vt:lpstr>
      <vt:lpstr>LRM – Definition (Continued)</vt:lpstr>
      <vt:lpstr>PowerPoint Presentation</vt:lpstr>
      <vt:lpstr>LRM – Entity Relationship Models (Elements)</vt:lpstr>
      <vt:lpstr>Some New Key Concepts</vt:lpstr>
      <vt:lpstr>RDA entity (the “Thing”) ≠ Nomen (the name for the “Thing”)</vt:lpstr>
      <vt:lpstr>Other Concepts</vt:lpstr>
      <vt:lpstr>The Model: Overview of Relationship</vt:lpstr>
      <vt:lpstr>Conclusion: What it means for UT Libraries? LRM--&gt;RDA--&gt;BIBFRAME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Reference Model (LRM)</dc:title>
  <dc:creator>Panigabutra-Roberts, Joy</dc:creator>
  <cp:lastModifiedBy>Panigabutra-Roberts, Joy</cp:lastModifiedBy>
  <cp:revision>35</cp:revision>
  <dcterms:created xsi:type="dcterms:W3CDTF">2017-12-05T04:07:29Z</dcterms:created>
  <dcterms:modified xsi:type="dcterms:W3CDTF">2018-01-10T07:34:49Z</dcterms:modified>
</cp:coreProperties>
</file>