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8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4" r:id="rId10"/>
    <p:sldId id="264" r:id="rId11"/>
    <p:sldId id="267" r:id="rId12"/>
    <p:sldId id="268" r:id="rId13"/>
    <p:sldId id="271" r:id="rId14"/>
    <p:sldId id="272" r:id="rId15"/>
    <p:sldId id="269" r:id="rId16"/>
    <p:sldId id="279" r:id="rId17"/>
    <p:sldId id="281" r:id="rId18"/>
    <p:sldId id="282" r:id="rId19"/>
    <p:sldId id="283" r:id="rId20"/>
    <p:sldId id="280" r:id="rId21"/>
    <p:sldId id="284" r:id="rId22"/>
    <p:sldId id="285" r:id="rId23"/>
    <p:sldId id="286" r:id="rId24"/>
    <p:sldId id="270" r:id="rId25"/>
    <p:sldId id="26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857"/>
  </p:normalViewPr>
  <p:slideViewPr>
    <p:cSldViewPr snapToGrid="0" snapToObjects="1">
      <p:cViewPr>
        <p:scale>
          <a:sx n="90" d="100"/>
          <a:sy n="90" d="100"/>
        </p:scale>
        <p:origin x="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70813-5BDB-0748-B87A-920C05F9499B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2E64-E82D-0E49-9A88-FA9B44BAC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Suppose, however, that we could flip the</a:t>
            </a: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 script.</a:t>
            </a:r>
          </a:p>
          <a:p>
            <a:pPr eaLnBrk="1" hangingPunct="1">
              <a:spcBef>
                <a:spcPct val="0"/>
              </a:spcBef>
            </a:pPr>
            <a:endParaRPr lang="en-US" baseline="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Instead of going through the painstaking process of reconstructing a rigorous mathematical system model from an already implemented system,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latin typeface="Calibri" charset="0"/>
                <a:ea typeface="ＭＳ Ｐゴシック" charset="0"/>
                <a:cs typeface="ＭＳ Ｐゴシック" charset="0"/>
              </a:rPr>
              <a:t>(CLICK) can we put semantics first?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F6C39E3-D36F-4942-B795-5B573EA5E642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CoInductive</a:t>
            </a:r>
            <a:r>
              <a:rPr lang="en-US" dirty="0" smtClean="0"/>
              <a:t> </a:t>
            </a:r>
            <a:r>
              <a:rPr lang="en-US" dirty="0" err="1" smtClean="0"/>
              <a:t>ReactT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o:Type</a:t>
            </a:r>
            <a:r>
              <a:rPr lang="en-US" baseline="0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m:Monad</a:t>
            </a:r>
            <a:r>
              <a:rPr lang="en-US" dirty="0" smtClean="0"/>
              <a:t>) : Type :=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ReactT</a:t>
            </a:r>
            <a:r>
              <a:rPr lang="en-US" dirty="0" smtClean="0"/>
              <a:t> :</a:t>
            </a:r>
            <a:r>
              <a:rPr lang="en-US" baseline="0" dirty="0" smtClean="0"/>
              <a:t> m (sum a (o *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-&gt; (</a:t>
            </a:r>
            <a:r>
              <a:rPr lang="en-US" baseline="0" dirty="0" err="1" smtClean="0"/>
              <a:t>ReactT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o m a))) -&gt; </a:t>
            </a:r>
            <a:r>
              <a:rPr lang="en-US" baseline="0" dirty="0" err="1" smtClean="0"/>
              <a:t>ReactT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o m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12E64-E82D-0E49-9A88-FA9B44BAC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2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9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690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376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6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9081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8571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870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4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173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8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2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Mechanizing the </a:t>
            </a:r>
            <a:r>
              <a:rPr lang="en-US" dirty="0" err="1" smtClean="0"/>
              <a:t>Metatheory</a:t>
            </a:r>
            <a:r>
              <a:rPr lang="en-US" dirty="0" smtClean="0"/>
              <a:t> of </a:t>
            </a:r>
            <a:r>
              <a:rPr lang="en-US" dirty="0" err="1" smtClean="0"/>
              <a:t>ReWire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Adam Procter</a:t>
            </a:r>
            <a:br>
              <a:rPr lang="en-US" dirty="0" smtClean="0"/>
            </a:br>
            <a:r>
              <a:rPr lang="en-US" dirty="0" smtClean="0"/>
              <a:t>University of Missouri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formal </a:t>
            </a:r>
            <a:r>
              <a:rPr lang="en-US" dirty="0" err="1" smtClean="0"/>
              <a:t>metatheory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[LCTES’15] we construct and verify the security of a separating processor implementing the </a:t>
            </a:r>
            <a:r>
              <a:rPr lang="en-US" dirty="0" err="1"/>
              <a:t>PicoBlaze</a:t>
            </a:r>
            <a:r>
              <a:rPr lang="en-US" dirty="0"/>
              <a:t> instruction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Demonstrates very well the idea that </a:t>
            </a:r>
            <a:r>
              <a:rPr lang="en-US" b="1" dirty="0" smtClean="0"/>
              <a:t>effect-labeled state monads</a:t>
            </a:r>
            <a:r>
              <a:rPr lang="en-US" dirty="0" smtClean="0"/>
              <a:t> + </a:t>
            </a:r>
            <a:r>
              <a:rPr lang="en-US" b="1" dirty="0" smtClean="0"/>
              <a:t>reactive resumptions </a:t>
            </a:r>
            <a:r>
              <a:rPr lang="en-US" dirty="0" smtClean="0"/>
              <a:t>= </a:t>
            </a:r>
            <a:r>
              <a:rPr lang="en-US" b="1" dirty="0" smtClean="0"/>
              <a:t>secure hardware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Proofs in the style of [LCTES’15] rely on </a:t>
            </a:r>
            <a:r>
              <a:rPr lang="en-US" b="1" dirty="0" smtClean="0"/>
              <a:t>pen-and-paper</a:t>
            </a:r>
            <a:r>
              <a:rPr lang="en-US" dirty="0" smtClean="0"/>
              <a:t> </a:t>
            </a:r>
            <a:r>
              <a:rPr lang="en-US" dirty="0" err="1" smtClean="0"/>
              <a:t>equational</a:t>
            </a:r>
            <a:r>
              <a:rPr lang="en-US" dirty="0" smtClean="0"/>
              <a:t> reasoning.</a:t>
            </a:r>
          </a:p>
          <a:p>
            <a:pPr lvl="1"/>
            <a:r>
              <a:rPr lang="en-US" dirty="0" smtClean="0"/>
              <a:t>Bird-</a:t>
            </a:r>
            <a:r>
              <a:rPr lang="en-US" dirty="0" err="1" smtClean="0"/>
              <a:t>Wadler</a:t>
            </a:r>
            <a:r>
              <a:rPr lang="en-US" dirty="0" smtClean="0"/>
              <a:t> style</a:t>
            </a:r>
          </a:p>
          <a:p>
            <a:r>
              <a:rPr lang="en-US" dirty="0" smtClean="0"/>
              <a:t>In order for the approach to scale to larger systems, </a:t>
            </a:r>
            <a:r>
              <a:rPr lang="en-US" b="1" dirty="0" smtClean="0"/>
              <a:t>tool support</a:t>
            </a:r>
            <a:r>
              <a:rPr lang="en-US" dirty="0" smtClean="0"/>
              <a:t> is critical.</a:t>
            </a:r>
          </a:p>
          <a:p>
            <a:pPr lvl="1"/>
            <a:r>
              <a:rPr lang="en-US" dirty="0" smtClean="0"/>
              <a:t>=&gt; formal theory is absolutely necessary</a:t>
            </a:r>
          </a:p>
          <a:p>
            <a:r>
              <a:rPr lang="en-US" dirty="0" smtClean="0"/>
              <a:t>We’d like to embed this theory in an existing theorem proving system like Coq.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Attempt: </a:t>
            </a:r>
            <a:r>
              <a:rPr lang="en-US" dirty="0" err="1" smtClean="0"/>
              <a:t>Denotational</a:t>
            </a:r>
            <a:r>
              <a:rPr lang="en-US" dirty="0" smtClean="0"/>
              <a:t> Semantics (“Definitional Interpreter”)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not just use a (typed) definitional interpreter?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tyDenote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: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ReWireTy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-&gt; Set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expDenote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: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forall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T:ReWireTy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),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Term T -&gt;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tyDenote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T</a:t>
            </a:r>
          </a:p>
          <a:p>
            <a:r>
              <a:rPr lang="en-US" dirty="0" smtClean="0"/>
              <a:t>Four problems, in increasing order of severity:</a:t>
            </a:r>
          </a:p>
          <a:p>
            <a:pPr lvl="1"/>
            <a:r>
              <a:rPr lang="en-US" i="1" dirty="0" err="1" smtClean="0"/>
              <a:t>StateT</a:t>
            </a:r>
            <a:r>
              <a:rPr lang="en-US" dirty="0" smtClean="0"/>
              <a:t> requires functional extensionality.</a:t>
            </a:r>
          </a:p>
          <a:p>
            <a:pPr lvl="1"/>
            <a:r>
              <a:rPr lang="en-US" dirty="0" smtClean="0"/>
              <a:t>Hard to see how to account for the effect labels in </a:t>
            </a:r>
            <a:r>
              <a:rPr lang="en-US" i="1" dirty="0" err="1" smtClean="0"/>
              <a:t>StateT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Subset types?</a:t>
            </a:r>
          </a:p>
          <a:p>
            <a:pPr lvl="1"/>
            <a:r>
              <a:rPr lang="en-US" dirty="0" err="1" smtClean="0"/>
              <a:t>Coq’s</a:t>
            </a:r>
            <a:r>
              <a:rPr lang="en-US" dirty="0" smtClean="0"/>
              <a:t> notion of equality for infinite objects (like </a:t>
            </a:r>
            <a:r>
              <a:rPr lang="en-US" i="1" dirty="0" err="1" smtClean="0"/>
              <a:t>ReactT</a:t>
            </a:r>
            <a:r>
              <a:rPr lang="en-US" dirty="0" smtClean="0"/>
              <a:t>) is too strong.</a:t>
            </a:r>
          </a:p>
          <a:p>
            <a:pPr lvl="2"/>
            <a:r>
              <a:rPr lang="en-US" dirty="0" smtClean="0"/>
              <a:t>Must resort to </a:t>
            </a:r>
            <a:r>
              <a:rPr lang="en-US" dirty="0" err="1" smtClean="0"/>
              <a:t>bisimulation</a:t>
            </a:r>
            <a:r>
              <a:rPr lang="en-US" dirty="0" smtClean="0"/>
              <a:t>, but then </a:t>
            </a:r>
            <a:r>
              <a:rPr lang="en-US" i="1" dirty="0" err="1" smtClean="0"/>
              <a:t>ReactT</a:t>
            </a:r>
            <a:r>
              <a:rPr lang="en-US" dirty="0" smtClean="0"/>
              <a:t> isn’t </a:t>
            </a:r>
            <a:r>
              <a:rPr lang="en-US" i="1" dirty="0" smtClean="0"/>
              <a:t>really</a:t>
            </a:r>
            <a:r>
              <a:rPr lang="en-US" dirty="0" smtClean="0"/>
              <a:t> a monad transformer!</a:t>
            </a:r>
          </a:p>
          <a:p>
            <a:pPr lvl="1"/>
            <a:r>
              <a:rPr lang="en-US" dirty="0" smtClean="0"/>
              <a:t>The obvious definition of </a:t>
            </a:r>
            <a:r>
              <a:rPr lang="en-US" i="1" dirty="0" err="1" smtClean="0"/>
              <a:t>ReactT</a:t>
            </a:r>
            <a:r>
              <a:rPr lang="en-US" dirty="0" smtClean="0"/>
              <a:t> is rejected by Coq!</a:t>
            </a:r>
          </a:p>
          <a:p>
            <a:pPr lvl="2"/>
            <a:r>
              <a:rPr lang="en-US" dirty="0" smtClean="0"/>
              <a:t>Runs afoul of </a:t>
            </a:r>
            <a:r>
              <a:rPr lang="en-US" i="1" dirty="0" smtClean="0"/>
              <a:t>strict positivity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9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Attempt: An Operational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above-stated limitations led us to adopt an </a:t>
            </a:r>
            <a:r>
              <a:rPr lang="en-US" i="1" dirty="0" smtClean="0"/>
              <a:t>operational</a:t>
            </a:r>
            <a:r>
              <a:rPr lang="en-US" dirty="0" smtClean="0"/>
              <a:t> approach.</a:t>
            </a:r>
          </a:p>
          <a:p>
            <a:pPr lvl="1"/>
            <a:r>
              <a:rPr lang="en-US" dirty="0" smtClean="0"/>
              <a:t>Basic framework borrowed from Pierce et al.’s </a:t>
            </a:r>
            <a:r>
              <a:rPr lang="en-US" i="1" dirty="0" smtClean="0"/>
              <a:t>Software Foundations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Basic idea:</a:t>
            </a:r>
          </a:p>
          <a:p>
            <a:pPr lvl="1"/>
            <a:r>
              <a:rPr lang="en-US" dirty="0" smtClean="0">
                <a:sym typeface="Wingdings"/>
              </a:rPr>
              <a:t>Give an operational semantics directly to the monadic primitives.</a:t>
            </a:r>
          </a:p>
          <a:p>
            <a:pPr lvl="1"/>
            <a:r>
              <a:rPr lang="en-US" dirty="0" smtClean="0">
                <a:sym typeface="Wingdings"/>
              </a:rPr>
              <a:t>Initially we restrict our attention </a:t>
            </a:r>
            <a:r>
              <a:rPr lang="en-US" i="1" dirty="0" smtClean="0">
                <a:sym typeface="Wingdings"/>
              </a:rPr>
              <a:t>just</a:t>
            </a:r>
            <a:r>
              <a:rPr lang="en-US" dirty="0" smtClean="0">
                <a:sym typeface="Wingdings"/>
              </a:rPr>
              <a:t> to state monads, since this is where most of the critical properties are manifested.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Monads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102594"/>
            <a:ext cx="6446838" cy="3803749"/>
          </a:xfrm>
        </p:spPr>
      </p:pic>
    </p:spTree>
    <p:extLst>
      <p:ext uri="{BB962C8B-B14F-4D97-AF65-F5344CB8AC3E}">
        <p14:creationId xmlns:p14="http://schemas.microsoft.com/office/powerpoint/2010/main" val="18888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Terms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93" y="1828800"/>
            <a:ext cx="3199152" cy="4351338"/>
          </a:xfrm>
        </p:spPr>
      </p:pic>
      <p:sp>
        <p:nvSpPr>
          <p:cNvPr id="5" name="Rounded Rectangular Callout 4"/>
          <p:cNvSpPr/>
          <p:nvPr/>
        </p:nvSpPr>
        <p:spPr>
          <a:xfrm>
            <a:off x="557213" y="3214688"/>
            <a:ext cx="2714625" cy="1443037"/>
          </a:xfrm>
          <a:prstGeom prst="wedgeRoundRectCallout">
            <a:avLst>
              <a:gd name="adj1" fmla="val 35240"/>
              <a:gd name="adj2" fmla="val 117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 of elevate as “witnessing” the subtyping relation.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“elevate” rule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501973"/>
            <a:ext cx="6446838" cy="1004992"/>
          </a:xfrm>
        </p:spPr>
      </p:pic>
    </p:spTree>
    <p:extLst>
      <p:ext uri="{BB962C8B-B14F-4D97-AF65-F5344CB8AC3E}">
        <p14:creationId xmlns:p14="http://schemas.microsoft.com/office/powerpoint/2010/main" val="849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Two</a:t>
            </a:r>
            <a:r>
              <a:rPr lang="en-US" dirty="0" smtClean="0"/>
              <a:t> reduction relations.</a:t>
            </a:r>
          </a:p>
          <a:p>
            <a:r>
              <a:rPr lang="en-US" dirty="0" smtClean="0"/>
              <a:t>One for “ordinary” lambda-calculus reduction.</a:t>
            </a:r>
          </a:p>
          <a:p>
            <a:pPr lvl="1"/>
            <a:r>
              <a:rPr lang="en-US" dirty="0" smtClean="0"/>
              <a:t>Relates terms to terms</a:t>
            </a:r>
          </a:p>
          <a:p>
            <a:r>
              <a:rPr lang="en-US" dirty="0" smtClean="0"/>
              <a:t>Another for “monadic” reduction.</a:t>
            </a:r>
          </a:p>
          <a:p>
            <a:pPr lvl="1"/>
            <a:r>
              <a:rPr lang="en-US" dirty="0" smtClean="0"/>
              <a:t>Relates configurations (term * store) pairs to configurations.</a:t>
            </a:r>
          </a:p>
          <a:p>
            <a:pPr lvl="1"/>
            <a:r>
              <a:rPr lang="en-US" dirty="0" smtClean="0"/>
              <a:t>A store is a list of values (one per state monad layer).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511693"/>
            <a:ext cx="6446838" cy="985551"/>
          </a:xfrm>
        </p:spPr>
      </p:pic>
    </p:spTree>
    <p:extLst>
      <p:ext uri="{BB962C8B-B14F-4D97-AF65-F5344CB8AC3E}">
        <p14:creationId xmlns:p14="http://schemas.microsoft.com/office/powerpoint/2010/main" val="456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159103"/>
            <a:ext cx="6446838" cy="1690732"/>
          </a:xfrm>
        </p:spPr>
      </p:pic>
    </p:spTree>
    <p:extLst>
      <p:ext uri="{BB962C8B-B14F-4D97-AF65-F5344CB8AC3E}">
        <p14:creationId xmlns:p14="http://schemas.microsoft.com/office/powerpoint/2010/main" val="165685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Monadic Reduction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849554"/>
            <a:ext cx="6446838" cy="2309829"/>
          </a:xfrm>
        </p:spPr>
      </p:pic>
    </p:spTree>
    <p:extLst>
      <p:ext uri="{BB962C8B-B14F-4D97-AF65-F5344CB8AC3E}">
        <p14:creationId xmlns:p14="http://schemas.microsoft.com/office/powerpoint/2010/main" val="13334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Archaeology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rchaeolo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4" y="1627624"/>
            <a:ext cx="7379884" cy="49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Vanilla </a:t>
            </a:r>
            <a:r>
              <a:rPr lang="en-US" dirty="0" err="1" smtClean="0"/>
              <a:t>metatheoretic</a:t>
            </a:r>
            <a:r>
              <a:rPr lang="en-US" dirty="0" smtClean="0"/>
              <a:t> results</a:t>
            </a:r>
          </a:p>
          <a:p>
            <a:pPr lvl="1"/>
            <a:r>
              <a:rPr lang="en-US" dirty="0" smtClean="0"/>
              <a:t>Progress (for terms and configurations)</a:t>
            </a:r>
          </a:p>
          <a:p>
            <a:pPr lvl="1"/>
            <a:r>
              <a:rPr lang="en-US" dirty="0" smtClean="0"/>
              <a:t>Preservation (for terms and configurations)</a:t>
            </a:r>
          </a:p>
          <a:p>
            <a:pPr lvl="1"/>
            <a:r>
              <a:rPr lang="en-US" dirty="0" smtClean="0"/>
              <a:t>Strong normalization (for terms and configurations)</a:t>
            </a:r>
          </a:p>
          <a:p>
            <a:r>
              <a:rPr lang="en-US" dirty="0" smtClean="0"/>
              <a:t>Results related to the effect labels</a:t>
            </a:r>
          </a:p>
          <a:p>
            <a:pPr lvl="1"/>
            <a:r>
              <a:rPr lang="en-US" b="1" dirty="0" smtClean="0"/>
              <a:t>No forbidden reads, no forbidden updates</a:t>
            </a:r>
            <a:r>
              <a:rPr lang="en-US" dirty="0" smtClean="0"/>
              <a:t> to the store.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61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Forbidden Updates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775652"/>
            <a:ext cx="6446838" cy="2457634"/>
          </a:xfrm>
        </p:spPr>
      </p:pic>
    </p:spTree>
    <p:extLst>
      <p:ext uri="{BB962C8B-B14F-4D97-AF65-F5344CB8AC3E}">
        <p14:creationId xmlns:p14="http://schemas.microsoft.com/office/powerpoint/2010/main" val="7514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Forbidden Reads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006588"/>
            <a:ext cx="6446838" cy="1995762"/>
          </a:xfrm>
        </p:spPr>
      </p:pic>
    </p:spTree>
    <p:extLst>
      <p:ext uri="{BB962C8B-B14F-4D97-AF65-F5344CB8AC3E}">
        <p14:creationId xmlns:p14="http://schemas.microsoft.com/office/powerpoint/2010/main" val="15959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Unify treatment of “ordinary” and monadic reduction.</a:t>
            </a:r>
          </a:p>
          <a:p>
            <a:r>
              <a:rPr lang="en-US" dirty="0" smtClean="0"/>
              <a:t>Integrate reactive resumption monads.</a:t>
            </a:r>
          </a:p>
          <a:p>
            <a:r>
              <a:rPr lang="en-US" dirty="0" smtClean="0"/>
              <a:t>Formalize </a:t>
            </a:r>
            <a:r>
              <a:rPr lang="en-US" dirty="0" err="1" smtClean="0"/>
              <a:t>equational</a:t>
            </a:r>
            <a:r>
              <a:rPr lang="en-US" dirty="0" smtClean="0"/>
              <a:t> theory.</a:t>
            </a:r>
          </a:p>
          <a:p>
            <a:pPr lvl="1"/>
            <a:r>
              <a:rPr lang="en-US" dirty="0" smtClean="0"/>
              <a:t>Challenge: notion of equality requires </a:t>
            </a:r>
            <a:r>
              <a:rPr lang="en-US" dirty="0" err="1" smtClean="0"/>
              <a:t>coinduction</a:t>
            </a:r>
            <a:r>
              <a:rPr lang="en-US" dirty="0" smtClean="0"/>
              <a:t> (for resumptions) and logical relations.</a:t>
            </a:r>
          </a:p>
          <a:p>
            <a:pPr lvl="1"/>
            <a:r>
              <a:rPr lang="en-US" dirty="0" smtClean="0"/>
              <a:t>For monads, this leads to extensive use of non-structurally-decreasing recursion.</a:t>
            </a:r>
          </a:p>
          <a:p>
            <a:pPr lvl="2"/>
            <a:r>
              <a:rPr lang="en-US" dirty="0" smtClean="0"/>
              <a:t>E.g. the definition of equality at </a:t>
            </a:r>
            <a:r>
              <a:rPr lang="en-US" i="1" dirty="0" err="1" smtClean="0"/>
              <a:t>StateT</a:t>
            </a:r>
            <a:r>
              <a:rPr lang="en-US" i="1" dirty="0" smtClean="0"/>
              <a:t> s m a</a:t>
            </a:r>
            <a:r>
              <a:rPr lang="en-US" dirty="0" smtClean="0"/>
              <a:t> depends on the definition of equality at </a:t>
            </a:r>
            <a:r>
              <a:rPr lang="en-US" i="1" dirty="0" smtClean="0"/>
              <a:t>s -&gt; m (s*a)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Surprisingly finicky!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Collaborators: Thomas Reynolds, Seth </a:t>
            </a:r>
            <a:r>
              <a:rPr lang="en-US" dirty="0" err="1" smtClean="0"/>
              <a:t>Kurtenbach</a:t>
            </a:r>
            <a:r>
              <a:rPr lang="en-US" dirty="0" smtClean="0"/>
              <a:t>, William L. Harrison, Gerard </a:t>
            </a:r>
            <a:r>
              <a:rPr lang="en-US" dirty="0" err="1" smtClean="0"/>
              <a:t>Allwein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Support: NSF CAREER Award #00017806, Office of the Assistant Secretary of Defense for Research and Engineering.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[FPT’15</a:t>
            </a:r>
            <a:r>
              <a:rPr lang="en-US" b="1" dirty="0" smtClean="0"/>
              <a:t>]</a:t>
            </a:r>
            <a:r>
              <a:rPr lang="en-US" dirty="0" smtClean="0"/>
              <a:t> Ian Graves, Adam Procter, William L. Harrison, and Gerard </a:t>
            </a:r>
            <a:r>
              <a:rPr lang="en-US" dirty="0" err="1" smtClean="0"/>
              <a:t>Allwein</a:t>
            </a:r>
            <a:r>
              <a:rPr lang="en-US" dirty="0"/>
              <a:t>. Provably Correct Development of Reconfigurable Hardware Designs via </a:t>
            </a:r>
            <a:r>
              <a:rPr lang="en-US" dirty="0" err="1"/>
              <a:t>Equational</a:t>
            </a:r>
            <a:r>
              <a:rPr lang="en-US" dirty="0"/>
              <a:t> </a:t>
            </a:r>
            <a:r>
              <a:rPr lang="en-US" dirty="0" smtClean="0"/>
              <a:t>Reasoning. </a:t>
            </a:r>
            <a:r>
              <a:rPr lang="en-US" i="1" dirty="0" smtClean="0"/>
              <a:t>2015 International Conference on Field-Programmable Technology (to appear)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[LCTES’15</a:t>
            </a:r>
            <a:r>
              <a:rPr lang="en-US" b="1" dirty="0"/>
              <a:t>]</a:t>
            </a:r>
            <a:r>
              <a:rPr lang="en-US" dirty="0"/>
              <a:t> Adam Procter, William L. Harrison, Ian Graves, </a:t>
            </a:r>
            <a:r>
              <a:rPr lang="en-US" dirty="0" err="1"/>
              <a:t>Michela</a:t>
            </a:r>
            <a:r>
              <a:rPr lang="en-US" dirty="0"/>
              <a:t> </a:t>
            </a:r>
            <a:r>
              <a:rPr lang="en-US" dirty="0" err="1"/>
              <a:t>Becchi</a:t>
            </a:r>
            <a:r>
              <a:rPr lang="en-US" dirty="0"/>
              <a:t>, and Gerard </a:t>
            </a:r>
            <a:r>
              <a:rPr lang="en-US" dirty="0" err="1"/>
              <a:t>Allwein</a:t>
            </a:r>
            <a:r>
              <a:rPr lang="en-US" dirty="0" smtClean="0"/>
              <a:t>. Semantics Driven Hardware Design, </a:t>
            </a:r>
            <a:r>
              <a:rPr lang="en-US" dirty="0" err="1" smtClean="0"/>
              <a:t>Implemenation</a:t>
            </a:r>
            <a:r>
              <a:rPr lang="en-US" dirty="0" smtClean="0"/>
              <a:t>, and Verification with </a:t>
            </a:r>
            <a:r>
              <a:rPr lang="en-US" dirty="0" err="1" smtClean="0"/>
              <a:t>ReWire</a:t>
            </a:r>
            <a:r>
              <a:rPr lang="en-US" dirty="0" smtClean="0"/>
              <a:t>. </a:t>
            </a:r>
            <a:r>
              <a:rPr lang="en-US" i="1" dirty="0" smtClean="0"/>
              <a:t>2015 </a:t>
            </a:r>
            <a:r>
              <a:rPr lang="en-US" i="1" dirty="0"/>
              <a:t>ACM SIGPLAN/SIGBED Conference on Languages, Compilers, Tools and Theory for Embedded Systems (LCTES </a:t>
            </a:r>
            <a:r>
              <a:rPr lang="en-US" i="1" dirty="0" smtClean="0"/>
              <a:t>2015)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[ARC’15</a:t>
            </a:r>
            <a:r>
              <a:rPr lang="en-US" b="1" dirty="0" smtClean="0"/>
              <a:t>]</a:t>
            </a:r>
            <a:r>
              <a:rPr lang="en-US" dirty="0" smtClean="0"/>
              <a:t> Ian Graves, Adam Procter, William L. Harrison, </a:t>
            </a:r>
            <a:r>
              <a:rPr lang="en-US" dirty="0" err="1" smtClean="0"/>
              <a:t>Michela</a:t>
            </a:r>
            <a:r>
              <a:rPr lang="en-US" dirty="0" smtClean="0"/>
              <a:t> </a:t>
            </a:r>
            <a:r>
              <a:rPr lang="en-US" dirty="0" err="1" smtClean="0"/>
              <a:t>Becchi</a:t>
            </a:r>
            <a:r>
              <a:rPr lang="en-US" dirty="0" smtClean="0"/>
              <a:t>, and Gerard </a:t>
            </a:r>
            <a:r>
              <a:rPr lang="en-US" dirty="0" err="1" smtClean="0"/>
              <a:t>Allwein</a:t>
            </a:r>
            <a:r>
              <a:rPr lang="en-US" dirty="0"/>
              <a:t>. Hardware Synthesis from Functional Embedded Domain-Specific Languages: A Case Study in Regular Expression </a:t>
            </a:r>
            <a:r>
              <a:rPr lang="en-US" dirty="0" smtClean="0"/>
              <a:t>Compilation </a:t>
            </a:r>
            <a:r>
              <a:rPr lang="en-US" i="1" dirty="0" smtClean="0"/>
              <a:t>11</a:t>
            </a:r>
            <a:r>
              <a:rPr lang="en-US" i="1" baseline="30000" dirty="0" smtClean="0"/>
              <a:t>th</a:t>
            </a:r>
            <a:r>
              <a:rPr lang="en-US" i="1" dirty="0" smtClean="0"/>
              <a:t> International Symposium on Applied Reconfigurable Computing (ARC 2015)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2438400"/>
            <a:ext cx="2590800" cy="2774950"/>
            <a:chOff x="990600" y="3505200"/>
            <a:chExt cx="2590800" cy="2774950"/>
          </a:xfrm>
        </p:grpSpPr>
        <p:pic>
          <p:nvPicPr>
            <p:cNvPr id="30730" name="Picture 8" descr="overflow filling machin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810000"/>
              <a:ext cx="259080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1" name="TextBox 8"/>
            <p:cNvSpPr txBox="1">
              <a:spLocks noChangeArrowheads="1"/>
            </p:cNvSpPr>
            <p:nvPr/>
          </p:nvSpPr>
          <p:spPr bwMode="auto">
            <a:xfrm>
              <a:off x="1176338" y="3505200"/>
              <a:ext cx="21323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Gill Sans MT" charset="0"/>
                </a:rPr>
                <a:t>System Implementation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86909" y="2438400"/>
            <a:ext cx="3510385" cy="2438400"/>
            <a:chOff x="4886907" y="3505200"/>
            <a:chExt cx="3510385" cy="2438400"/>
          </a:xfrm>
        </p:grpSpPr>
        <p:grpSp>
          <p:nvGrpSpPr>
            <p:cNvPr id="30726" name="Group 7"/>
            <p:cNvGrpSpPr>
              <a:grpSpLocks/>
            </p:cNvGrpSpPr>
            <p:nvPr/>
          </p:nvGrpSpPr>
          <p:grpSpPr bwMode="auto">
            <a:xfrm>
              <a:off x="4953000" y="4114800"/>
              <a:ext cx="3200400" cy="1828800"/>
              <a:chOff x="4953000" y="1600200"/>
              <a:chExt cx="3200400" cy="1828800"/>
            </a:xfrm>
          </p:grpSpPr>
          <p:sp>
            <p:nvSpPr>
              <p:cNvPr id="7" name="Cloud 6"/>
              <p:cNvSpPr/>
              <p:nvPr/>
            </p:nvSpPr>
            <p:spPr bwMode="auto">
              <a:xfrm>
                <a:off x="4953000" y="1600200"/>
                <a:ext cx="3200400" cy="1828800"/>
              </a:xfrm>
              <a:prstGeom prst="cloud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ill Sans MT" pitchFamily="-109" charset="-18"/>
                  <a:ea typeface="Arial" pitchFamily="-109" charset="0"/>
                  <a:cs typeface="Arial" pitchFamily="-109" charset="0"/>
                </a:endParaRPr>
              </a:p>
            </p:txBody>
          </p:sp>
          <p:pic>
            <p:nvPicPr>
              <p:cNvPr id="30729" name="Picture 5" descr="AdjointFunctors-0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2057400"/>
                <a:ext cx="2336606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27" name="TextBox 9"/>
            <p:cNvSpPr txBox="1">
              <a:spLocks noChangeArrowheads="1"/>
            </p:cNvSpPr>
            <p:nvPr/>
          </p:nvSpPr>
          <p:spPr bwMode="auto">
            <a:xfrm>
              <a:off x="4886907" y="3505200"/>
              <a:ext cx="35103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600" dirty="0">
                  <a:latin typeface="Gill Sans MT" charset="0"/>
                </a:rPr>
                <a:t>Mathematical System Model formulating</a:t>
              </a:r>
            </a:p>
            <a:p>
              <a:pPr algn="ctr" eaLnBrk="1" hangingPunct="1"/>
              <a:r>
                <a:rPr lang="en-US" sz="1600" dirty="0">
                  <a:latin typeface="Gill Sans MT" charset="0"/>
                </a:rPr>
                <a:t>precise system security properties</a:t>
              </a:r>
            </a:p>
          </p:txBody>
        </p:sp>
      </p:grpSp>
      <p:sp>
        <p:nvSpPr>
          <p:cNvPr id="30724" name="Right Arrow 11"/>
          <p:cNvSpPr>
            <a:spLocks noChangeArrowheads="1"/>
          </p:cNvSpPr>
          <p:nvPr/>
        </p:nvSpPr>
        <p:spPr bwMode="auto">
          <a:xfrm>
            <a:off x="3810000" y="3657600"/>
            <a:ext cx="914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 Archaeology &amp; Formal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9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44879 -0.0013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0.49166 -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ReWire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ReWire</a:t>
            </a:r>
            <a:r>
              <a:rPr lang="en-US" dirty="0" smtClean="0"/>
              <a:t> is a </a:t>
            </a:r>
            <a:r>
              <a:rPr lang="en-US" b="1" dirty="0" smtClean="0"/>
              <a:t>computational lambda-calculus</a:t>
            </a:r>
            <a:r>
              <a:rPr lang="en-US" dirty="0" smtClean="0"/>
              <a:t> and a </a:t>
            </a:r>
            <a:r>
              <a:rPr lang="en-US" b="1" dirty="0" smtClean="0"/>
              <a:t>purely functional programming language</a:t>
            </a:r>
            <a:r>
              <a:rPr lang="en-US" dirty="0" smtClean="0"/>
              <a:t> for specifying secure synchronous digital hardware circuits.</a:t>
            </a:r>
          </a:p>
          <a:p>
            <a:pPr lvl="1"/>
            <a:r>
              <a:rPr lang="en-US" dirty="0" smtClean="0"/>
              <a:t>Mostly a subset of </a:t>
            </a:r>
            <a:r>
              <a:rPr lang="en-US" b="1" dirty="0" smtClean="0"/>
              <a:t>Haskell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restrictions on polymorphism and recursion.</a:t>
            </a:r>
          </a:p>
          <a:p>
            <a:pPr lvl="1"/>
            <a:r>
              <a:rPr lang="en-US" b="1" dirty="0" err="1" smtClean="0"/>
              <a:t>ReWire</a:t>
            </a:r>
            <a:r>
              <a:rPr lang="en-US" b="1" dirty="0" smtClean="0"/>
              <a:t> Compiler</a:t>
            </a:r>
            <a:r>
              <a:rPr lang="en-US" dirty="0" smtClean="0"/>
              <a:t> [LCTES’15] generates efficient FPGA-based implementations directly from specifications.</a:t>
            </a:r>
          </a:p>
          <a:p>
            <a:r>
              <a:rPr lang="en-US" dirty="0" smtClean="0"/>
              <a:t>Supports a </a:t>
            </a:r>
            <a:r>
              <a:rPr lang="en-US" b="1" dirty="0" smtClean="0"/>
              <a:t>semantics-driven</a:t>
            </a:r>
            <a:r>
              <a:rPr lang="en-US" dirty="0" smtClean="0"/>
              <a:t> hardware design style.</a:t>
            </a:r>
          </a:p>
          <a:p>
            <a:r>
              <a:rPr lang="en-US" dirty="0" smtClean="0"/>
              <a:t>Verification via </a:t>
            </a:r>
            <a:r>
              <a:rPr lang="en-US" b="1" dirty="0" smtClean="0"/>
              <a:t>monadic </a:t>
            </a:r>
            <a:r>
              <a:rPr lang="en-US" b="1" dirty="0" err="1" smtClean="0"/>
              <a:t>equational</a:t>
            </a:r>
            <a:r>
              <a:rPr lang="en-US" b="1" dirty="0" smtClean="0"/>
              <a:t> reasoning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Fundamental constructs: </a:t>
            </a:r>
            <a:r>
              <a:rPr lang="en-US" b="1" dirty="0" smtClean="0"/>
              <a:t>reactive resumption monad transformer</a:t>
            </a:r>
            <a:r>
              <a:rPr lang="en-US" dirty="0" smtClean="0"/>
              <a:t> and </a:t>
            </a:r>
            <a:r>
              <a:rPr lang="en-US" b="1" dirty="0" smtClean="0"/>
              <a:t>layered state monads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State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state monad transformer </a:t>
            </a:r>
            <a:r>
              <a:rPr lang="en-US" i="1" dirty="0" err="1" smtClean="0"/>
              <a:t>StateT</a:t>
            </a:r>
            <a:r>
              <a:rPr lang="en-US" dirty="0" smtClean="0"/>
              <a:t> augments an existing monad with mutable state.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 is a monad, </a:t>
            </a:r>
            <a:r>
              <a:rPr lang="en-US" i="1" dirty="0" err="1" smtClean="0"/>
              <a:t>StateT</a:t>
            </a:r>
            <a:r>
              <a:rPr lang="en-US" i="1" dirty="0" smtClean="0"/>
              <a:t> s m</a:t>
            </a:r>
            <a:r>
              <a:rPr lang="en-US" dirty="0" smtClean="0"/>
              <a:t> “adds” a mutable store of type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have the abstract interface (given in Haskell-style type signatures):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get  :: Monad m =&gt;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 m s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put  :: Monad m =&gt; s -&gt;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 m ()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lift :: Monad m =&gt; m a -&gt;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 m a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	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deReactT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:: Monad m =&gt;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 m a -&gt; s -&gt; m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a,s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pPr lvl="1"/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lvl="1"/>
            <a:r>
              <a:rPr lang="en-US" dirty="0" smtClean="0">
                <a:ea typeface="Lucida Console" charset="0"/>
                <a:cs typeface="Lucida Console" charset="0"/>
              </a:rPr>
              <a:t>In Haskell a computation of type </a:t>
            </a:r>
            <a:r>
              <a:rPr lang="en-US" i="1" dirty="0" err="1" smtClean="0">
                <a:ea typeface="Lucida Console" charset="0"/>
                <a:cs typeface="Lucida Console" charset="0"/>
              </a:rPr>
              <a:t>StateT</a:t>
            </a:r>
            <a:r>
              <a:rPr lang="en-US" i="1" dirty="0" smtClean="0">
                <a:ea typeface="Lucida Console" charset="0"/>
                <a:cs typeface="Lucida Console" charset="0"/>
              </a:rPr>
              <a:t> s m a</a:t>
            </a:r>
            <a:r>
              <a:rPr lang="en-US" dirty="0" smtClean="0">
                <a:ea typeface="Lucida Console" charset="0"/>
                <a:cs typeface="Lucida Console" charset="0"/>
              </a:rPr>
              <a:t> is represented internally by a function of type:</a:t>
            </a:r>
            <a:r>
              <a:rPr lang="en-US" dirty="0">
                <a:ea typeface="Lucida Console" charset="0"/>
                <a:cs typeface="Lucida Console" charset="0"/>
              </a:rPr>
              <a:t/>
            </a:r>
            <a:br>
              <a:rPr lang="en-US" dirty="0">
                <a:ea typeface="Lucida Console" charset="0"/>
                <a:cs typeface="Lucida Console" charset="0"/>
              </a:rPr>
            </a:br>
            <a:r>
              <a:rPr lang="en-US" dirty="0" smtClean="0"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ea typeface="Lucida Console" charset="0"/>
                <a:cs typeface="Lucida Console" charset="0"/>
              </a:rPr>
            </a:br>
            <a:r>
              <a:rPr lang="en-US" dirty="0" smtClean="0">
                <a:ea typeface="Lucida Console" charset="0"/>
                <a:cs typeface="Lucida Console" charset="0"/>
              </a:rPr>
              <a:t>	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s -&gt; m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a,s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)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is-IS" dirty="0" smtClean="0">
                <a:ea typeface="Lucida Console" charset="0"/>
                <a:cs typeface="Lucida Console" charset="0"/>
              </a:rPr>
              <a:t>…but in ReWire, </a:t>
            </a:r>
            <a:r>
              <a:rPr lang="is-IS" i="1" dirty="0" smtClean="0">
                <a:ea typeface="Lucida Console" charset="0"/>
                <a:cs typeface="Lucida Console" charset="0"/>
              </a:rPr>
              <a:t>StateT</a:t>
            </a:r>
            <a:r>
              <a:rPr lang="is-IS" dirty="0" smtClean="0">
                <a:ea typeface="Lucida Console" charset="0"/>
                <a:cs typeface="Lucida Console" charset="0"/>
              </a:rPr>
              <a:t> is an opaque primitive (we’ll see why in a second).</a:t>
            </a:r>
            <a:endParaRPr lang="en-US" dirty="0" smtClean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State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There’s nothing stopping us from stacking the state monad transformer on top of itself, forming a </a:t>
            </a:r>
            <a:r>
              <a:rPr lang="en-US" b="1" dirty="0" smtClean="0"/>
              <a:t>layered state monad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require that the “base” monad be the identity monad, where </a:t>
            </a:r>
            <a:r>
              <a:rPr lang="en-US" i="1" dirty="0" smtClean="0"/>
              <a:t>Identity a</a:t>
            </a:r>
            <a:r>
              <a:rPr lang="en-US" dirty="0" smtClean="0"/>
              <a:t> is isomorphic to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S1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S2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S3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Identity))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8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Effect-Labeled</a:t>
            </a:r>
            <a:r>
              <a:rPr lang="en-US" dirty="0" smtClean="0"/>
              <a:t> Layered State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ReWire</a:t>
            </a:r>
            <a:r>
              <a:rPr lang="en-US" dirty="0" smtClean="0"/>
              <a:t> takes this idea a step further, augmenting </a:t>
            </a:r>
            <a:r>
              <a:rPr lang="en-US" i="1" dirty="0" err="1" smtClean="0"/>
              <a:t>StateT</a:t>
            </a:r>
            <a:r>
              <a:rPr lang="en-US" dirty="0" smtClean="0"/>
              <a:t> with an </a:t>
            </a:r>
            <a:r>
              <a:rPr lang="en-US" b="1" dirty="0" smtClean="0"/>
              <a:t>effect label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Label of </a:t>
            </a:r>
            <a:r>
              <a:rPr lang="en-US" i="1" dirty="0" smtClean="0"/>
              <a:t>T</a:t>
            </a:r>
            <a:r>
              <a:rPr lang="en-US" dirty="0" smtClean="0"/>
              <a:t> means that the computation might or might not read/write from this state layer.</a:t>
            </a:r>
          </a:p>
          <a:p>
            <a:pPr lvl="1"/>
            <a:r>
              <a:rPr lang="en-US" dirty="0" smtClean="0"/>
              <a:t>Label of </a:t>
            </a:r>
            <a:r>
              <a:rPr lang="en-US" i="1" dirty="0" smtClean="0"/>
              <a:t>F</a:t>
            </a:r>
            <a:r>
              <a:rPr lang="en-US" dirty="0" smtClean="0"/>
              <a:t> means it definitely does not.</a:t>
            </a:r>
          </a:p>
          <a:p>
            <a:pPr lvl="1"/>
            <a:r>
              <a:rPr lang="en-US" dirty="0" smtClean="0"/>
              <a:t>Subtyping relation in a nutshell: </a:t>
            </a:r>
            <a:r>
              <a:rPr lang="en-US" i="1" dirty="0" smtClean="0"/>
              <a:t>T</a:t>
            </a:r>
            <a:r>
              <a:rPr lang="en-US" dirty="0" smtClean="0"/>
              <a:t> &lt;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S1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S2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(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S3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   Identity))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about Information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 smtClean="0"/>
              <a:t>Type signatures for the primitives are now: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get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:: Monad m =&gt;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s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s</a:t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put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:: Monad m =&gt; s -&gt;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s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()</a:t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lift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:: Monad m =&gt; m a -&gt;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s </a:t>
            </a:r>
            <a:r>
              <a:rPr lang="en-US" dirty="0" smtClean="0">
                <a:solidFill>
                  <a:srgbClr val="FF0000"/>
                </a:solidFill>
                <a:latin typeface="Lucida Console" charset="0"/>
                <a:ea typeface="Lucida Console" charset="0"/>
                <a:cs typeface="Lucida Console" charset="0"/>
              </a:rPr>
              <a:t>F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m a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deReactT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:: Monad m =&gt;</a:t>
            </a:r>
            <a:b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StateT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 s 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l m a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-&gt; s -&gt; m (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a,s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  <a:endParaRPr lang="en-US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pPr marL="182880" lvl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 smtClean="0">
                <a:ea typeface="Lucida Console" charset="0"/>
                <a:cs typeface="Lucida Console" charset="0"/>
              </a:rPr>
              <a:t>Two nice </a:t>
            </a:r>
            <a:r>
              <a:rPr lang="en-US" dirty="0" err="1" smtClean="0">
                <a:ea typeface="Lucida Console" charset="0"/>
                <a:cs typeface="Lucida Console" charset="0"/>
              </a:rPr>
              <a:t>equational</a:t>
            </a:r>
            <a:r>
              <a:rPr lang="en-US" dirty="0" smtClean="0">
                <a:ea typeface="Lucida Console" charset="0"/>
                <a:cs typeface="Lucida Console" charset="0"/>
              </a:rPr>
              <a:t> laws fall out.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sz="1700" b="1" dirty="0" smtClean="0">
                <a:ea typeface="Lucida Console" charset="0"/>
                <a:cs typeface="Lucida Console" charset="0"/>
              </a:rPr>
              <a:t>Atomic non-interference</a:t>
            </a:r>
            <a:r>
              <a:rPr lang="en-US" sz="1700" dirty="0" smtClean="0">
                <a:ea typeface="Lucida Console" charset="0"/>
                <a:cs typeface="Lucida Console" charset="0"/>
              </a:rPr>
              <a:t>: let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,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, and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M3</a:t>
            </a:r>
            <a:r>
              <a:rPr lang="en-US" sz="1700" dirty="0" smtClean="0">
                <a:ea typeface="Lucida Console" charset="0"/>
                <a:cs typeface="Lucida Console" charset="0"/>
              </a:rPr>
              <a:t> be layered state monads where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 &lt;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M3</a:t>
            </a:r>
            <a:r>
              <a:rPr lang="en-US" sz="1700" dirty="0" smtClean="0">
                <a:ea typeface="Lucida Console" charset="0"/>
                <a:cs typeface="Lucida Console" charset="0"/>
              </a:rPr>
              <a:t>,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&lt;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M3</a:t>
            </a:r>
            <a:r>
              <a:rPr lang="en-US" sz="1700" dirty="0" smtClean="0">
                <a:ea typeface="Lucida Console" charset="0"/>
                <a:cs typeface="Lucida Console" charset="0"/>
              </a:rPr>
              <a:t>, and the labels of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 and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are disjoint. Then, if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 ::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 () and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::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(), we have:</a:t>
            </a:r>
            <a:br>
              <a:rPr lang="en-US" sz="1700" dirty="0" smtClean="0">
                <a:ea typeface="Lucida Console" charset="0"/>
                <a:cs typeface="Lucida Console" charset="0"/>
              </a:rPr>
            </a:br>
            <a:r>
              <a:rPr lang="en-US" sz="1700" dirty="0" smtClean="0">
                <a:ea typeface="Lucida Console" charset="0"/>
                <a:cs typeface="Lucida Console" charset="0"/>
              </a:rPr>
              <a:t/>
            </a:r>
            <a:br>
              <a:rPr lang="en-US" sz="1700" dirty="0" smtClean="0">
                <a:ea typeface="Lucida Console" charset="0"/>
                <a:cs typeface="Lucida Console" charset="0"/>
              </a:rPr>
            </a:br>
            <a:r>
              <a:rPr lang="en-US" sz="1700" dirty="0" smtClean="0">
                <a:ea typeface="Lucida Console" charset="0"/>
                <a:cs typeface="Lucida Console" charset="0"/>
              </a:rPr>
              <a:t>	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r>
              <a:rPr lang="en-US" sz="1700" dirty="0" smtClean="0">
                <a:ea typeface="Lucida Console" charset="0"/>
                <a:cs typeface="Lucida Console" charset="0"/>
              </a:rPr>
              <a:t> &gt;&gt;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=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m2</a:t>
            </a:r>
            <a:r>
              <a:rPr lang="en-US" sz="1700" dirty="0" smtClean="0">
                <a:ea typeface="Lucida Console" charset="0"/>
                <a:cs typeface="Lucida Console" charset="0"/>
              </a:rPr>
              <a:t> &gt;&gt; </a:t>
            </a:r>
            <a:r>
              <a:rPr lang="en-US" sz="1700" i="1" dirty="0" smtClean="0">
                <a:ea typeface="Lucida Console" charset="0"/>
                <a:cs typeface="Lucida Console" charset="0"/>
              </a:rPr>
              <a:t>m1</a:t>
            </a:r>
            <a:br>
              <a:rPr lang="en-US" sz="1700" i="1" dirty="0" smtClean="0">
                <a:ea typeface="Lucida Console" charset="0"/>
                <a:cs typeface="Lucida Console" charset="0"/>
              </a:rPr>
            </a:br>
            <a:endParaRPr lang="en-US" sz="1700" i="1" dirty="0" smtClean="0"/>
          </a:p>
          <a:p>
            <a:pPr lvl="1"/>
            <a:r>
              <a:rPr lang="en-US" sz="1700" b="1" dirty="0" smtClean="0"/>
              <a:t>Clobber</a:t>
            </a:r>
            <a:r>
              <a:rPr lang="en-US" sz="1700" dirty="0" smtClean="0"/>
              <a:t>: define </a:t>
            </a:r>
            <a:r>
              <a:rPr lang="en-US" sz="1700" i="1" dirty="0" smtClean="0"/>
              <a:t>mask</a:t>
            </a:r>
            <a:r>
              <a:rPr lang="en-US" sz="1700" dirty="0" smtClean="0"/>
              <a:t> :: </a:t>
            </a:r>
            <a:r>
              <a:rPr lang="en-US" sz="1700" i="1" dirty="0" smtClean="0"/>
              <a:t>M</a:t>
            </a:r>
            <a:r>
              <a:rPr lang="en-US" sz="1700" dirty="0" smtClean="0"/>
              <a:t> () as an operation that “blanks out” every layer where </a:t>
            </a:r>
            <a:r>
              <a:rPr lang="en-US" sz="1700" i="1" dirty="0" smtClean="0"/>
              <a:t>M</a:t>
            </a:r>
            <a:r>
              <a:rPr lang="en-US" sz="1700" dirty="0" smtClean="0"/>
              <a:t> has a </a:t>
            </a:r>
            <a:r>
              <a:rPr lang="en-US" sz="1700" i="1" dirty="0" smtClean="0"/>
              <a:t>T</a:t>
            </a:r>
            <a:r>
              <a:rPr lang="en-US" sz="1700" dirty="0" smtClean="0"/>
              <a:t> label. Then if </a:t>
            </a:r>
            <a:r>
              <a:rPr lang="en-US" sz="1700" i="1" dirty="0" smtClean="0"/>
              <a:t>m</a:t>
            </a:r>
            <a:r>
              <a:rPr lang="en-US" sz="1700" dirty="0" smtClean="0"/>
              <a:t> :: </a:t>
            </a:r>
            <a:r>
              <a:rPr lang="en-US" sz="1700" i="1" dirty="0" smtClean="0"/>
              <a:t>M</a:t>
            </a:r>
            <a:r>
              <a:rPr lang="en-US" sz="1700" dirty="0" smtClean="0"/>
              <a:t> (),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	</a:t>
            </a:r>
            <a:r>
              <a:rPr lang="en-US" sz="1700" i="1" dirty="0" smtClean="0"/>
              <a:t>m</a:t>
            </a:r>
            <a:r>
              <a:rPr lang="en-US" sz="1700" dirty="0" smtClean="0"/>
              <a:t> &gt;&gt; </a:t>
            </a:r>
            <a:r>
              <a:rPr lang="en-US" sz="1700" i="1" dirty="0" smtClean="0"/>
              <a:t>mask</a:t>
            </a:r>
            <a:r>
              <a:rPr lang="en-US" sz="1700" dirty="0" smtClean="0"/>
              <a:t> = </a:t>
            </a:r>
            <a:r>
              <a:rPr lang="en-US" sz="1700" i="1" dirty="0" smtClean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931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Resumption Monad Transformer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represent </a:t>
            </a:r>
            <a:r>
              <a:rPr lang="en-US" b="1" dirty="0" smtClean="0"/>
              <a:t>reactive</a:t>
            </a:r>
            <a:r>
              <a:rPr lang="en-US" dirty="0" smtClean="0"/>
              <a:t> concurrent computation.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m</a:t>
            </a:r>
            <a:r>
              <a:rPr lang="en-US" dirty="0" smtClean="0"/>
              <a:t> is a monad, then </a:t>
            </a:r>
            <a:r>
              <a:rPr lang="en-US" i="1" dirty="0" err="1" smtClean="0"/>
              <a:t>ReactT</a:t>
            </a:r>
            <a:r>
              <a:rPr lang="en-US" i="1" dirty="0" smtClean="0"/>
              <a:t> </a:t>
            </a:r>
            <a:r>
              <a:rPr lang="en-US" i="1" dirty="0" err="1" smtClean="0"/>
              <a:t>i</a:t>
            </a:r>
            <a:r>
              <a:rPr lang="en-US" i="1" dirty="0" smtClean="0"/>
              <a:t> o m</a:t>
            </a:r>
            <a:r>
              <a:rPr lang="en-US" dirty="0" smtClean="0"/>
              <a:t> “augments” </a:t>
            </a:r>
            <a:r>
              <a:rPr lang="en-US" i="1" dirty="0" smtClean="0"/>
              <a:t>m</a:t>
            </a:r>
            <a:r>
              <a:rPr lang="en-US" dirty="0" smtClean="0"/>
              <a:t> with reactive concurrency effects.</a:t>
            </a:r>
          </a:p>
          <a:p>
            <a:pPr lvl="1"/>
            <a:r>
              <a:rPr lang="en-US" dirty="0" smtClean="0"/>
              <a:t>Abstract interface: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signal :: o -&gt;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ReactT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o m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/>
            </a:r>
            <a:br>
              <a:rPr lang="en-US" dirty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lift :: Monad m =&gt; m a -&gt;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ReactT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latin typeface="Lucida Console" charset="0"/>
                <a:ea typeface="Lucida Console" charset="0"/>
                <a:cs typeface="Lucida Console" charset="0"/>
              </a:rPr>
              <a:t> o m a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dirty="0" smtClean="0">
                <a:ea typeface="Lucida Console" charset="0"/>
                <a:cs typeface="Lucida Console" charset="0"/>
              </a:rPr>
              <a:t>Think of </a:t>
            </a:r>
            <a:r>
              <a:rPr lang="en-US" i="1" dirty="0" smtClean="0">
                <a:ea typeface="Lucida Console" charset="0"/>
                <a:cs typeface="Lucida Console" charset="0"/>
              </a:rPr>
              <a:t>signal x</a:t>
            </a:r>
            <a:r>
              <a:rPr lang="en-US" dirty="0" smtClean="0">
                <a:ea typeface="Lucida Console" charset="0"/>
                <a:cs typeface="Lucida Console" charset="0"/>
              </a:rPr>
              <a:t> as producing an output </a:t>
            </a:r>
            <a:r>
              <a:rPr lang="en-US" i="1" dirty="0" smtClean="0">
                <a:ea typeface="Lucida Console" charset="0"/>
                <a:cs typeface="Lucida Console" charset="0"/>
              </a:rPr>
              <a:t>x</a:t>
            </a:r>
            <a:r>
              <a:rPr lang="en-US" dirty="0" smtClean="0">
                <a:ea typeface="Lucida Console" charset="0"/>
                <a:cs typeface="Lucida Console" charset="0"/>
              </a:rPr>
              <a:t> of type </a:t>
            </a:r>
            <a:r>
              <a:rPr lang="en-US" i="1" dirty="0" smtClean="0">
                <a:ea typeface="Lucida Console" charset="0"/>
                <a:cs typeface="Lucida Console" charset="0"/>
              </a:rPr>
              <a:t>o</a:t>
            </a:r>
            <a:r>
              <a:rPr lang="en-US" dirty="0" smtClean="0">
                <a:ea typeface="Lucida Console" charset="0"/>
                <a:cs typeface="Lucida Console" charset="0"/>
              </a:rPr>
              <a:t>, waiting for an input of type </a:t>
            </a:r>
            <a:r>
              <a:rPr lang="en-US" i="1" dirty="0" err="1" smtClean="0">
                <a:ea typeface="Lucida Console" charset="0"/>
                <a:cs typeface="Lucida Console" charset="0"/>
              </a:rPr>
              <a:t>i</a:t>
            </a:r>
            <a:r>
              <a:rPr lang="en-US" dirty="0" smtClean="0">
                <a:ea typeface="Lucida Console" charset="0"/>
                <a:cs typeface="Lucida Console" charset="0"/>
              </a:rPr>
              <a:t> from the outside world (whatever that is), and then returning that input.</a:t>
            </a:r>
          </a:p>
          <a:p>
            <a:r>
              <a:rPr lang="en-US" dirty="0" smtClean="0">
                <a:ea typeface="Lucida Console" charset="0"/>
                <a:cs typeface="Lucida Console" charset="0"/>
              </a:rPr>
              <a:t>Internally this can be represented in Haskell with </a:t>
            </a:r>
            <a:r>
              <a:rPr lang="en-US" dirty="0" smtClean="0">
                <a:ea typeface="Lucida Console" charset="0"/>
                <a:cs typeface="Lucida Console" charset="0"/>
              </a:rPr>
              <a:t>a recursive type</a:t>
            </a:r>
            <a:r>
              <a:rPr lang="en-US" dirty="0" smtClean="0">
                <a:ea typeface="Lucida Console" charset="0"/>
                <a:cs typeface="Lucida Console" charset="0"/>
              </a:rPr>
              <a:t>:</a:t>
            </a:r>
            <a:br>
              <a:rPr lang="en-US" dirty="0" smtClean="0">
                <a:ea typeface="Lucida Console" charset="0"/>
                <a:cs typeface="Lucida Console" charset="0"/>
              </a:rPr>
            </a:br>
            <a:r>
              <a:rPr lang="en-US" dirty="0" smtClean="0">
                <a:ea typeface="Lucida Console" charset="0"/>
                <a:cs typeface="Lucida Console" charset="0"/>
              </a:rPr>
              <a:t/>
            </a:r>
            <a:br>
              <a:rPr lang="en-US" dirty="0" smtClean="0">
                <a:ea typeface="Lucida Console" charset="0"/>
                <a:cs typeface="Lucida Console" charset="0"/>
              </a:rPr>
            </a:b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newtype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ReactT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o m a =</a:t>
            </a:r>
            <a:b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 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ReactT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{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deReactT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::</a:t>
            </a:r>
            <a:b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</a:b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    m (Either a (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o,i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-&gt;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ReactT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800" dirty="0" err="1" smtClean="0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sz="1800" dirty="0" smtClean="0">
                <a:latin typeface="Lucida Console" charset="0"/>
                <a:ea typeface="Lucida Console" charset="0"/>
                <a:cs typeface="Lucida Console" charset="0"/>
              </a:rPr>
              <a:t> o m a)) }</a:t>
            </a:r>
            <a:endParaRPr lang="en-US" sz="1800" dirty="0" smtClean="0"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900</TotalTime>
  <Words>910</Words>
  <Application>Microsoft Macintosh PowerPoint</Application>
  <PresentationFormat>On-screen Show (4:3)</PresentationFormat>
  <Paragraphs>119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Century Schoolbook</vt:lpstr>
      <vt:lpstr>Gill Sans MT</vt:lpstr>
      <vt:lpstr>Lucida Console</vt:lpstr>
      <vt:lpstr>ＭＳ Ｐゴシック</vt:lpstr>
      <vt:lpstr>Wingdings</vt:lpstr>
      <vt:lpstr>Wingdings 2</vt:lpstr>
      <vt:lpstr>Arial</vt:lpstr>
      <vt:lpstr>View</vt:lpstr>
      <vt:lpstr>Mechanizing the Metatheory of ReWire</vt:lpstr>
      <vt:lpstr>Archaeology </vt:lpstr>
      <vt:lpstr>Semantic Archaeology &amp; Formal Methods</vt:lpstr>
      <vt:lpstr>The ReWire Approach</vt:lpstr>
      <vt:lpstr>Layered State Monads</vt:lpstr>
      <vt:lpstr>Layered State Monads</vt:lpstr>
      <vt:lpstr>Effect-Labeled Layered State Monads</vt:lpstr>
      <vt:lpstr>Reasoning about Information Flow</vt:lpstr>
      <vt:lpstr>Reactive Resumption Monad Transformer</vt:lpstr>
      <vt:lpstr>Why a formal metatheory?</vt:lpstr>
      <vt:lpstr>First Attempt: Denotational Semantics (“Definitional Interpreter”)</vt:lpstr>
      <vt:lpstr>Second Attempt: An Operational Approach</vt:lpstr>
      <vt:lpstr>Syntax: Monads</vt:lpstr>
      <vt:lpstr>Syntax: Terms</vt:lpstr>
      <vt:lpstr>The “elevate” rule</vt:lpstr>
      <vt:lpstr>Reduction</vt:lpstr>
      <vt:lpstr>Monadic Reduction</vt:lpstr>
      <vt:lpstr>Monadic Reduction</vt:lpstr>
      <vt:lpstr>Monadic Reduction</vt:lpstr>
      <vt:lpstr>Preliminary Results</vt:lpstr>
      <vt:lpstr>No Forbidden Updates</vt:lpstr>
      <vt:lpstr>No Forbidden Reads</vt:lpstr>
      <vt:lpstr>Current Work</vt:lpstr>
      <vt:lpstr>Thanks!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Mechanizing the Metatheory of ReWire</dc:title>
  <dc:creator>Adam Procter</dc:creator>
  <cp:lastModifiedBy>Adam Procter</cp:lastModifiedBy>
  <cp:revision>37</cp:revision>
  <dcterms:created xsi:type="dcterms:W3CDTF">2015-10-08T20:17:10Z</dcterms:created>
  <dcterms:modified xsi:type="dcterms:W3CDTF">2015-10-09T14:50:40Z</dcterms:modified>
</cp:coreProperties>
</file>