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6" r:id="rId6"/>
    <p:sldId id="261" r:id="rId7"/>
    <p:sldId id="262" r:id="rId8"/>
    <p:sldId id="263" r:id="rId9"/>
    <p:sldId id="265" r:id="rId10"/>
    <p:sldId id="264" r:id="rId1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70" autoAdjust="0"/>
    <p:restoredTop sz="94660"/>
  </p:normalViewPr>
  <p:slideViewPr>
    <p:cSldViewPr>
      <p:cViewPr varScale="1">
        <p:scale>
          <a:sx n="73" d="100"/>
          <a:sy n="73" d="100"/>
        </p:scale>
        <p:origin x="-124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37524718-1DDF-4232-B41F-6FC94977C384}" type="datetimeFigureOut">
              <a:rPr lang="es-ES" smtClean="0"/>
              <a:pPr/>
              <a:t>11/01/2012</a:t>
            </a:fld>
            <a:endParaRPr lang="es-ES"/>
          </a:p>
        </p:txBody>
      </p:sp>
      <p:sp>
        <p:nvSpPr>
          <p:cNvPr id="19" name="18 Marcador de pie de página"/>
          <p:cNvSpPr>
            <a:spLocks noGrp="1"/>
          </p:cNvSpPr>
          <p:nvPr>
            <p:ph type="ftr" sz="quarter" idx="11"/>
          </p:nvPr>
        </p:nvSpPr>
        <p:spPr/>
        <p:txBody>
          <a:bodyPr/>
          <a:lstStyle/>
          <a:p>
            <a:endParaRPr lang="es-ES"/>
          </a:p>
        </p:txBody>
      </p:sp>
      <p:sp>
        <p:nvSpPr>
          <p:cNvPr id="27" name="26 Marcador de número de diapositiva"/>
          <p:cNvSpPr>
            <a:spLocks noGrp="1"/>
          </p:cNvSpPr>
          <p:nvPr>
            <p:ph type="sldNum" sz="quarter" idx="12"/>
          </p:nvPr>
        </p:nvSpPr>
        <p:spPr/>
        <p:txBody>
          <a:bodyPr/>
          <a:lstStyle/>
          <a:p>
            <a:fld id="{D24A1891-1D77-4510-A32A-F9322B3119DB}"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7524718-1DDF-4232-B41F-6FC94977C384}" type="datetimeFigureOut">
              <a:rPr lang="es-ES" smtClean="0"/>
              <a:pPr/>
              <a:t>11/01/2012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24A1891-1D77-4510-A32A-F9322B3119DB}"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7524718-1DDF-4232-B41F-6FC94977C384}" type="datetimeFigureOut">
              <a:rPr lang="es-ES" smtClean="0"/>
              <a:pPr/>
              <a:t>11/01/2012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24A1891-1D77-4510-A32A-F9322B3119DB}"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7524718-1DDF-4232-B41F-6FC94977C384}" type="datetimeFigureOut">
              <a:rPr lang="es-ES" smtClean="0"/>
              <a:pPr/>
              <a:t>11/01/2012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24A1891-1D77-4510-A32A-F9322B3119DB}"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37524718-1DDF-4232-B41F-6FC94977C384}" type="datetimeFigureOut">
              <a:rPr lang="es-ES" smtClean="0"/>
              <a:pPr/>
              <a:t>11/01/2012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24A1891-1D77-4510-A32A-F9322B3119DB}"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37524718-1DDF-4232-B41F-6FC94977C384}" type="datetimeFigureOut">
              <a:rPr lang="es-ES" smtClean="0"/>
              <a:pPr/>
              <a:t>11/01/2012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24A1891-1D77-4510-A32A-F9322B3119DB}"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37524718-1DDF-4232-B41F-6FC94977C384}" type="datetimeFigureOut">
              <a:rPr lang="es-ES" smtClean="0"/>
              <a:pPr/>
              <a:t>11/01/2012</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D24A1891-1D77-4510-A32A-F9322B3119DB}"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37524718-1DDF-4232-B41F-6FC94977C384}" type="datetimeFigureOut">
              <a:rPr lang="es-ES" smtClean="0"/>
              <a:pPr/>
              <a:t>11/01/2012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D24A1891-1D77-4510-A32A-F9322B3119DB}"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7524718-1DDF-4232-B41F-6FC94977C384}" type="datetimeFigureOut">
              <a:rPr lang="es-ES" smtClean="0"/>
              <a:pPr/>
              <a:t>11/01/2012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D24A1891-1D77-4510-A32A-F9322B3119DB}"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37524718-1DDF-4232-B41F-6FC94977C384}" type="datetimeFigureOut">
              <a:rPr lang="es-ES" smtClean="0"/>
              <a:pPr/>
              <a:t>11/01/2012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24A1891-1D77-4510-A32A-F9322B3119DB}"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37524718-1DDF-4232-B41F-6FC94977C384}" type="datetimeFigureOut">
              <a:rPr lang="es-ES" smtClean="0"/>
              <a:pPr/>
              <a:t>11/01/2012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a:xfrm>
            <a:off x="8077200" y="6356350"/>
            <a:ext cx="609600" cy="365125"/>
          </a:xfrm>
        </p:spPr>
        <p:txBody>
          <a:bodyPr/>
          <a:lstStyle/>
          <a:p>
            <a:fld id="{D24A1891-1D77-4510-A32A-F9322B3119DB}" type="slidenum">
              <a:rPr lang="es-ES" smtClean="0"/>
              <a:pPr/>
              <a:t>‹Nº›</a:t>
            </a:fld>
            <a:endParaRPr lang="es-ES"/>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7524718-1DDF-4232-B41F-6FC94977C384}" type="datetimeFigureOut">
              <a:rPr lang="es-ES" smtClean="0"/>
              <a:pPr/>
              <a:t>11/01/2012</a:t>
            </a:fld>
            <a:endParaRPr lang="es-ES"/>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ES"/>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24A1891-1D77-4510-A32A-F9322B3119DB}" type="slidenum">
              <a:rPr lang="es-ES" smtClean="0"/>
              <a:pPr/>
              <a:t>‹Nº›</a:t>
            </a:fld>
            <a:endParaRPr lang="es-ES"/>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chor="ctr"/>
          <a:lstStyle/>
          <a:p>
            <a:pPr algn="ctr"/>
            <a:r>
              <a:rPr lang="es-ES_tradnl" dirty="0" smtClean="0"/>
              <a:t>XHTML</a:t>
            </a:r>
            <a:endParaRPr lang="es-ES" dirty="0"/>
          </a:p>
        </p:txBody>
      </p:sp>
      <p:sp>
        <p:nvSpPr>
          <p:cNvPr id="3" name="2 Subtítulo"/>
          <p:cNvSpPr>
            <a:spLocks noGrp="1"/>
          </p:cNvSpPr>
          <p:nvPr>
            <p:ph type="subTitle" idx="1"/>
          </p:nvPr>
        </p:nvSpPr>
        <p:spPr/>
        <p:txBody>
          <a:bodyPr anchor="ctr"/>
          <a:lstStyle/>
          <a:p>
            <a:pPr algn="ctr"/>
            <a:r>
              <a:rPr lang="es-ES_tradnl" dirty="0" smtClean="0"/>
              <a:t>Por Javier González y Álvaro Escudero</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58" presetClass="entr" presetSubtype="0" accel="100000" fill="hold" grpId="0"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10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18" dur="10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1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21"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530352" y="1772816"/>
            <a:ext cx="8074096" cy="4536504"/>
          </a:xfrm>
        </p:spPr>
        <p:txBody>
          <a:bodyPr/>
          <a:lstStyle/>
          <a:p>
            <a:pPr algn="ctr"/>
            <a:r>
              <a:rPr lang="es-ES_tradnl" b="1" u="sng" dirty="0" smtClean="0"/>
              <a:t>Reglas para </a:t>
            </a:r>
            <a:r>
              <a:rPr lang="es-ES_tradnl" b="1" u="sng" dirty="0" err="1" smtClean="0"/>
              <a:t>DTDs</a:t>
            </a:r>
            <a:r>
              <a:rPr lang="es-ES_tradnl" b="1" u="sng" dirty="0" smtClean="0"/>
              <a:t> Estrictos</a:t>
            </a:r>
          </a:p>
          <a:p>
            <a:pPr lvl="0">
              <a:buFont typeface="Arial" pitchFamily="34" charset="0"/>
              <a:buChar char="•"/>
            </a:pPr>
            <a:r>
              <a:rPr lang="es-ES" sz="2400" dirty="0" smtClean="0"/>
              <a:t>   El texto no debe ser insertado directamente en el cuerpo (dentro de la etiqueta </a:t>
            </a:r>
            <a:r>
              <a:rPr lang="es-ES" sz="2400" i="1" dirty="0" err="1" smtClean="0"/>
              <a:t>body</a:t>
            </a:r>
            <a:r>
              <a:rPr lang="es-ES" sz="2400" dirty="0" smtClean="0"/>
              <a:t>).</a:t>
            </a:r>
          </a:p>
          <a:p>
            <a:pPr lvl="1"/>
            <a:r>
              <a:rPr lang="es-ES" dirty="0" smtClean="0"/>
              <a:t>Incorrecto: &lt;</a:t>
            </a:r>
            <a:r>
              <a:rPr lang="es-ES" dirty="0" smtClean="0"/>
              <a:t>body&gt;Texto &lt;/</a:t>
            </a:r>
            <a:r>
              <a:rPr lang="es-ES" dirty="0" smtClean="0"/>
              <a:t>body&gt;</a:t>
            </a:r>
          </a:p>
          <a:p>
            <a:pPr lvl="1"/>
            <a:r>
              <a:rPr lang="en-US" dirty="0" smtClean="0"/>
              <a:t>Correcto: &lt;body&gt;&lt;span&gt;Texto </a:t>
            </a:r>
            <a:r>
              <a:rPr lang="en-US" dirty="0" smtClean="0"/>
              <a:t>&lt;/</a:t>
            </a:r>
            <a:r>
              <a:rPr lang="en-US" dirty="0" smtClean="0"/>
              <a:t>span&gt;&lt;/body&gt;</a:t>
            </a:r>
            <a:endParaRPr lang="es-ES" dirty="0" smtClean="0"/>
          </a:p>
          <a:p>
            <a:pPr lvl="0">
              <a:buFont typeface="Arial" pitchFamily="34" charset="0"/>
              <a:buChar char="•"/>
            </a:pPr>
            <a:r>
              <a:rPr lang="es-ES" sz="2400" dirty="0" smtClean="0"/>
              <a:t>   No se deben insertar elementos de bloque dentro de elementos de línea.</a:t>
            </a:r>
          </a:p>
          <a:p>
            <a:pPr lvl="1"/>
            <a:r>
              <a:rPr lang="es-ES" dirty="0" smtClean="0"/>
              <a:t>Incorrecto: &lt;</a:t>
            </a:r>
            <a:r>
              <a:rPr lang="es-ES" dirty="0" err="1" smtClean="0"/>
              <a:t>em</a:t>
            </a:r>
            <a:r>
              <a:rPr lang="es-ES" dirty="0" smtClean="0"/>
              <a:t>&gt;&lt;h2&gt;Título&lt;/h2&gt;&lt;/</a:t>
            </a:r>
            <a:r>
              <a:rPr lang="es-ES" dirty="0" err="1" smtClean="0"/>
              <a:t>em</a:t>
            </a:r>
            <a:r>
              <a:rPr lang="es-ES" dirty="0" smtClean="0"/>
              <a:t>&gt;</a:t>
            </a:r>
          </a:p>
          <a:p>
            <a:pPr lvl="1"/>
            <a:r>
              <a:rPr lang="es-ES" dirty="0" smtClean="0"/>
              <a:t>Correcto: &lt;h2&gt;&lt;</a:t>
            </a:r>
            <a:r>
              <a:rPr lang="es-ES" dirty="0" err="1" smtClean="0"/>
              <a:t>em</a:t>
            </a:r>
            <a:r>
              <a:rPr lang="es-ES" dirty="0" smtClean="0"/>
              <a:t>&gt;Título&lt;/</a:t>
            </a:r>
            <a:r>
              <a:rPr lang="es-ES" dirty="0" err="1" smtClean="0"/>
              <a:t>em</a:t>
            </a:r>
            <a:r>
              <a:rPr lang="es-ES" dirty="0" smtClean="0"/>
              <a:t>&gt;&lt;/h2&gt;</a:t>
            </a:r>
          </a:p>
          <a:p>
            <a:endParaRPr lang="es-ES" b="1" u="sng" dirty="0"/>
          </a:p>
        </p:txBody>
      </p:sp>
      <p:sp>
        <p:nvSpPr>
          <p:cNvPr id="5" name="1 Título"/>
          <p:cNvSpPr>
            <a:spLocks noGrp="1"/>
          </p:cNvSpPr>
          <p:nvPr>
            <p:ph type="title"/>
          </p:nvPr>
        </p:nvSpPr>
        <p:spPr>
          <a:xfrm>
            <a:off x="755576" y="836712"/>
            <a:ext cx="7772400" cy="858400"/>
          </a:xfrm>
        </p:spPr>
        <p:txBody>
          <a:bodyPr/>
          <a:lstStyle/>
          <a:p>
            <a:r>
              <a:rPr lang="es-ES_tradnl" sz="4400" dirty="0" smtClean="0"/>
              <a:t>Diferencias entre XHTML y </a:t>
            </a:r>
            <a:r>
              <a:rPr lang="es-ES_tradnl" sz="4400" dirty="0" smtClean="0"/>
              <a:t>HTML</a:t>
            </a:r>
            <a:endParaRPr lang="es-ES"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strips(downLeft)">
                                      <p:cBhvr>
                                        <p:cTn id="10" dur="500"/>
                                        <p:tgtEl>
                                          <p:spTgt spid="3">
                                            <p:txEl>
                                              <p:pRg st="0" end="0"/>
                                            </p:txEl>
                                          </p:spTgt>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strips(downLeft)">
                                      <p:cBhvr>
                                        <p:cTn id="13" dur="500"/>
                                        <p:tgtEl>
                                          <p:spTgt spid="3">
                                            <p:txEl>
                                              <p:pRg st="1" end="1"/>
                                            </p:txEl>
                                          </p:spTgt>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strips(downLeft)">
                                      <p:cBhvr>
                                        <p:cTn id="16" dur="500"/>
                                        <p:tgtEl>
                                          <p:spTgt spid="3">
                                            <p:txEl>
                                              <p:pRg st="2" end="2"/>
                                            </p:txEl>
                                          </p:spTgt>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strips(downLeft)">
                                      <p:cBhvr>
                                        <p:cTn id="19" dur="500"/>
                                        <p:tgtEl>
                                          <p:spTgt spid="3">
                                            <p:txEl>
                                              <p:pRg st="3" end="3"/>
                                            </p:txEl>
                                          </p:spTgt>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strips(downLeft)">
                                      <p:cBhvr>
                                        <p:cTn id="22" dur="500"/>
                                        <p:tgtEl>
                                          <p:spTgt spid="3">
                                            <p:txEl>
                                              <p:pRg st="4" end="4"/>
                                            </p:txEl>
                                          </p:spTgt>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strips(downLeft)">
                                      <p:cBhvr>
                                        <p:cTn id="25" dur="500"/>
                                        <p:tgtEl>
                                          <p:spTgt spid="3">
                                            <p:txEl>
                                              <p:pRg st="5" end="5"/>
                                            </p:txEl>
                                          </p:spTgt>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strips(downLeft)">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692696"/>
            <a:ext cx="5180112" cy="1362456"/>
          </a:xfrm>
        </p:spPr>
        <p:txBody>
          <a:bodyPr anchor="ctr"/>
          <a:lstStyle/>
          <a:p>
            <a:pPr algn="ctr"/>
            <a:r>
              <a:rPr lang="es-ES_tradnl" dirty="0" smtClean="0"/>
              <a:t>¿Qué es XHTML?</a:t>
            </a:r>
            <a:endParaRPr lang="es-ES" dirty="0"/>
          </a:p>
        </p:txBody>
      </p:sp>
      <p:sp>
        <p:nvSpPr>
          <p:cNvPr id="3" name="2 Subtítulo"/>
          <p:cNvSpPr>
            <a:spLocks noGrp="1"/>
          </p:cNvSpPr>
          <p:nvPr>
            <p:ph type="body" idx="1"/>
          </p:nvPr>
        </p:nvSpPr>
        <p:spPr>
          <a:xfrm>
            <a:off x="539552" y="1916832"/>
            <a:ext cx="4824536" cy="4464496"/>
          </a:xfrm>
        </p:spPr>
        <p:txBody>
          <a:bodyPr anchor="ctr"/>
          <a:lstStyle/>
          <a:p>
            <a:pPr algn="ctr"/>
            <a:r>
              <a:rPr lang="es-ES" dirty="0" smtClean="0"/>
              <a:t>XHTML (Lenguaje de Marcado de Hipertexto Extensible) es una versión más estricta y limpia de HTML, que nace precisamente con el objetivo de reemplazar a HTML ante su limitación de uso en las cada vez más abundantes herramientas basadas en XML . XHTML extiende HTML 4.0 combinando la sintaxis de HTML, diseñado para mostrar datos, con la de XML, diseñado para describir los datos.</a:t>
            </a:r>
          </a:p>
          <a:p>
            <a:pPr algn="ctr"/>
            <a:endParaRPr lang="es-ES" dirty="0" smtClean="0"/>
          </a:p>
        </p:txBody>
      </p:sp>
      <p:pic>
        <p:nvPicPr>
          <p:cNvPr id="1026" name="Picture 2" descr="C:\Users\JaVi\Desktop\xhtml.gif"/>
          <p:cNvPicPr>
            <a:picLocks noChangeAspect="1" noChangeArrowheads="1"/>
          </p:cNvPicPr>
          <p:nvPr/>
        </p:nvPicPr>
        <p:blipFill>
          <a:blip r:embed="rId2" cstate="print"/>
          <a:srcRect/>
          <a:stretch>
            <a:fillRect/>
          </a:stretch>
        </p:blipFill>
        <p:spPr bwMode="auto">
          <a:xfrm>
            <a:off x="5758611" y="2276872"/>
            <a:ext cx="2629813" cy="373433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90">
                                          <p:stCondLst>
                                            <p:cond delay="0"/>
                                          </p:stCondLst>
                                        </p:cTn>
                                        <p:tgtEl>
                                          <p:spTgt spid="2"/>
                                        </p:tgtEl>
                                      </p:cBhvr>
                                    </p:animEffect>
                                    <p:anim calcmode="lin" valueType="num">
                                      <p:cBhvr>
                                        <p:cTn id="8"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13" dur="13">
                                          <p:stCondLst>
                                            <p:cond delay="325"/>
                                          </p:stCondLst>
                                        </p:cTn>
                                        <p:tgtEl>
                                          <p:spTgt spid="2"/>
                                        </p:tgtEl>
                                      </p:cBhvr>
                                      <p:to x="100000" y="60000"/>
                                    </p:animScale>
                                    <p:animScale>
                                      <p:cBhvr>
                                        <p:cTn id="14" dur="83" decel="50000">
                                          <p:stCondLst>
                                            <p:cond delay="338"/>
                                          </p:stCondLst>
                                        </p:cTn>
                                        <p:tgtEl>
                                          <p:spTgt spid="2"/>
                                        </p:tgtEl>
                                      </p:cBhvr>
                                      <p:to x="100000" y="100000"/>
                                    </p:animScale>
                                    <p:animScale>
                                      <p:cBhvr>
                                        <p:cTn id="15" dur="13">
                                          <p:stCondLst>
                                            <p:cond delay="656"/>
                                          </p:stCondLst>
                                        </p:cTn>
                                        <p:tgtEl>
                                          <p:spTgt spid="2"/>
                                        </p:tgtEl>
                                      </p:cBhvr>
                                      <p:to x="100000" y="80000"/>
                                    </p:animScale>
                                    <p:animScale>
                                      <p:cBhvr>
                                        <p:cTn id="16" dur="83" decel="50000">
                                          <p:stCondLst>
                                            <p:cond delay="669"/>
                                          </p:stCondLst>
                                        </p:cTn>
                                        <p:tgtEl>
                                          <p:spTgt spid="2"/>
                                        </p:tgtEl>
                                      </p:cBhvr>
                                      <p:to x="100000" y="100000"/>
                                    </p:animScale>
                                    <p:animScale>
                                      <p:cBhvr>
                                        <p:cTn id="17" dur="13">
                                          <p:stCondLst>
                                            <p:cond delay="821"/>
                                          </p:stCondLst>
                                        </p:cTn>
                                        <p:tgtEl>
                                          <p:spTgt spid="2"/>
                                        </p:tgtEl>
                                      </p:cBhvr>
                                      <p:to x="100000" y="90000"/>
                                    </p:animScale>
                                    <p:animScale>
                                      <p:cBhvr>
                                        <p:cTn id="18" dur="83" decel="50000">
                                          <p:stCondLst>
                                            <p:cond delay="834"/>
                                          </p:stCondLst>
                                        </p:cTn>
                                        <p:tgtEl>
                                          <p:spTgt spid="2"/>
                                        </p:tgtEl>
                                      </p:cBhvr>
                                      <p:to x="100000" y="100000"/>
                                    </p:animScale>
                                    <p:animScale>
                                      <p:cBhvr>
                                        <p:cTn id="19" dur="13">
                                          <p:stCondLst>
                                            <p:cond delay="904"/>
                                          </p:stCondLst>
                                        </p:cTn>
                                        <p:tgtEl>
                                          <p:spTgt spid="2"/>
                                        </p:tgtEl>
                                      </p:cBhvr>
                                      <p:to x="100000" y="95000"/>
                                    </p:animScale>
                                    <p:animScale>
                                      <p:cBhvr>
                                        <p:cTn id="20" dur="83" decel="50000">
                                          <p:stCondLst>
                                            <p:cond delay="917"/>
                                          </p:stCondLst>
                                        </p:cTn>
                                        <p:tgtEl>
                                          <p:spTgt spid="2"/>
                                        </p:tgtEl>
                                      </p:cBhvr>
                                      <p:to x="100000" y="100000"/>
                                    </p:animScale>
                                  </p:childTnLst>
                                </p:cTn>
                              </p:par>
                              <p:par>
                                <p:cTn id="21" presetID="24" presetClass="entr" presetSubtype="0" fill="hold" grpId="0"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 to="" calcmode="lin" valueType="num">
                                      <p:cBhvr>
                                        <p:cTn id="23" dur="1" fill="hold"/>
                                        <p:tgtEl>
                                          <p:spTgt spid="3">
                                            <p:txEl>
                                              <p:pRg st="0" end="0"/>
                                            </p:txEl>
                                          </p:spTgt>
                                        </p:tgtEl>
                                        <p:attrNameLst>
                                          <p:attrName/>
                                        </p:attrNameLst>
                                      </p:cBhvr>
                                    </p:anim>
                                  </p:childTnLst>
                                </p:cTn>
                              </p:par>
                              <p:par>
                                <p:cTn id="24" presetID="48" presetClass="entr" presetSubtype="0" accel="50000" fill="hold" nodeType="withEffect">
                                  <p:stCondLst>
                                    <p:cond delay="0"/>
                                  </p:stCondLst>
                                  <p:childTnLst>
                                    <p:set>
                                      <p:cBhvr>
                                        <p:cTn id="25" dur="1" fill="hold">
                                          <p:stCondLst>
                                            <p:cond delay="0"/>
                                          </p:stCondLst>
                                        </p:cTn>
                                        <p:tgtEl>
                                          <p:spTgt spid="1026"/>
                                        </p:tgtEl>
                                        <p:attrNameLst>
                                          <p:attrName>style.visibility</p:attrName>
                                        </p:attrNameLst>
                                      </p:cBhvr>
                                      <p:to>
                                        <p:strVal val="visible"/>
                                      </p:to>
                                    </p:set>
                                    <p:anim calcmode="lin" valueType="num">
                                      <p:cBhvr>
                                        <p:cTn id="26" dur="1000" fill="hold"/>
                                        <p:tgtEl>
                                          <p:spTgt spid="1026"/>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7" dur="1000" fill="hold"/>
                                        <p:tgtEl>
                                          <p:spTgt spid="1026"/>
                                        </p:tgtEl>
                                        <p:attrNameLst>
                                          <p:attrName>ppt_x</p:attrName>
                                        </p:attrNameLst>
                                      </p:cBhvr>
                                      <p:tavLst>
                                        <p:tav tm="0">
                                          <p:val>
                                            <p:fltVal val="-1"/>
                                          </p:val>
                                        </p:tav>
                                        <p:tav tm="50000">
                                          <p:val>
                                            <p:fltVal val="0.95"/>
                                          </p:val>
                                        </p:tav>
                                        <p:tav tm="100000">
                                          <p:val>
                                            <p:strVal val="#ppt_x"/>
                                          </p:val>
                                        </p:tav>
                                      </p:tavLst>
                                    </p:anim>
                                    <p:anim calcmode="lin" valueType="num">
                                      <p:cBhvr>
                                        <p:cTn id="28" dur="1000" fill="hold"/>
                                        <p:tgtEl>
                                          <p:spTgt spid="1026"/>
                                        </p:tgtEl>
                                        <p:attrNameLst>
                                          <p:attrName>ppt_y</p:attrName>
                                        </p:attrNameLst>
                                      </p:cBhvr>
                                      <p:tavLst>
                                        <p:tav tm="0">
                                          <p:val>
                                            <p:strVal val="#ppt_y"/>
                                          </p:val>
                                        </p:tav>
                                        <p:tav tm="100000">
                                          <p:val>
                                            <p:strVal val="#ppt_y"/>
                                          </p:val>
                                        </p:tav>
                                      </p:tavLst>
                                    </p:anim>
                                    <p:animEffect transition="in" filter="fade">
                                      <p:cBhvr>
                                        <p:cTn id="29"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764704"/>
            <a:ext cx="7772400" cy="1362456"/>
          </a:xfrm>
        </p:spPr>
        <p:txBody>
          <a:bodyPr anchor="ctr"/>
          <a:lstStyle/>
          <a:p>
            <a:pPr algn="ctr"/>
            <a:r>
              <a:rPr lang="es-ES_tradnl" dirty="0" smtClean="0"/>
              <a:t>¿Para qué sirve?</a:t>
            </a:r>
            <a:endParaRPr lang="es-ES" dirty="0"/>
          </a:p>
        </p:txBody>
      </p:sp>
      <p:sp>
        <p:nvSpPr>
          <p:cNvPr id="3" name="2 Marcador de texto"/>
          <p:cNvSpPr>
            <a:spLocks noGrp="1"/>
          </p:cNvSpPr>
          <p:nvPr>
            <p:ph type="body" idx="1"/>
          </p:nvPr>
        </p:nvSpPr>
        <p:spPr>
          <a:xfrm>
            <a:off x="539552" y="2348880"/>
            <a:ext cx="8064896" cy="4104456"/>
          </a:xfrm>
        </p:spPr>
        <p:txBody>
          <a:bodyPr>
            <a:normAutofit/>
          </a:bodyPr>
          <a:lstStyle/>
          <a:p>
            <a:pPr algn="ctr"/>
            <a:r>
              <a:rPr lang="es-ES" dirty="0" smtClean="0"/>
              <a:t>Ante la llegada al mercado de un gran número de dispositivos, XHTML surge como el lenguaje cuyo etiquetado, más estricto que HTML, va a permitir una correcta interpretación de la información independientemente del dispositivo desde el que se accede a ella. XHTML puede incluir otros lenguajes como MathML , SMIL o SVG , al contrario que HTML.</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7" presetClass="entr" presetSubtype="4"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692696"/>
            <a:ext cx="7772400" cy="1362456"/>
          </a:xfrm>
        </p:spPr>
        <p:txBody>
          <a:bodyPr anchor="ctr"/>
          <a:lstStyle/>
          <a:p>
            <a:pPr algn="ctr"/>
            <a:r>
              <a:rPr lang="es-ES_tradnl" dirty="0" smtClean="0"/>
              <a:t>¿Cómo funciona?</a:t>
            </a:r>
            <a:endParaRPr lang="es-ES" dirty="0"/>
          </a:p>
        </p:txBody>
      </p:sp>
      <p:sp>
        <p:nvSpPr>
          <p:cNvPr id="3" name="2 Marcador de texto"/>
          <p:cNvSpPr>
            <a:spLocks noGrp="1"/>
          </p:cNvSpPr>
          <p:nvPr>
            <p:ph type="body" idx="1"/>
          </p:nvPr>
        </p:nvSpPr>
        <p:spPr>
          <a:xfrm>
            <a:off x="539552" y="2204864"/>
            <a:ext cx="7772400" cy="4032448"/>
          </a:xfrm>
        </p:spPr>
        <p:txBody>
          <a:bodyPr>
            <a:normAutofit/>
          </a:bodyPr>
          <a:lstStyle/>
          <a:p>
            <a:pPr algn="ctr"/>
            <a:r>
              <a:rPr lang="es-ES" dirty="0" smtClean="0"/>
              <a:t>XHTML exige una serie de requisitos básicos a cumplir en lo que a código se refiere. Entre estos requisitos básicos se puede mencionar una estructuración coherente dentro del documento donde se incluirían elementos correctamente anidados, etiquetas en minúsculas, elementos cerrados correctamente, atributos de valores entrecomillados, etc.</a:t>
            </a:r>
          </a:p>
          <a:p>
            <a:pPr algn="ct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amond(in)">
                                      <p:cBhvr>
                                        <p:cTn id="10"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1340768"/>
            <a:ext cx="7772400" cy="1362456"/>
          </a:xfrm>
        </p:spPr>
        <p:txBody>
          <a:bodyPr/>
          <a:lstStyle/>
          <a:p>
            <a:r>
              <a:rPr lang="es-ES_tradnl" dirty="0" smtClean="0"/>
              <a:t>¿Por qué es necesario XHTML?</a:t>
            </a:r>
            <a:endParaRPr lang="es-ES" dirty="0"/>
          </a:p>
        </p:txBody>
      </p:sp>
      <p:sp>
        <p:nvSpPr>
          <p:cNvPr id="3" name="2 Marcador de texto"/>
          <p:cNvSpPr>
            <a:spLocks noGrp="1"/>
          </p:cNvSpPr>
          <p:nvPr>
            <p:ph type="body" idx="1"/>
          </p:nvPr>
        </p:nvSpPr>
        <p:spPr>
          <a:xfrm>
            <a:off x="539552" y="2924944"/>
            <a:ext cx="7772400" cy="2088232"/>
          </a:xfrm>
        </p:spPr>
        <p:txBody>
          <a:bodyPr anchor="ctr"/>
          <a:lstStyle/>
          <a:p>
            <a:r>
              <a:rPr lang="es-ES" dirty="0" smtClean="0"/>
              <a:t>Los </a:t>
            </a:r>
            <a:r>
              <a:rPr lang="es-ES" dirty="0" smtClean="0"/>
              <a:t>desarrolladores de aplicaciones de usuario y documentos descubren constantemente nuevas formas de expresar sus ideas usando nuevas etiquetas.</a:t>
            </a:r>
          </a:p>
          <a:p>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20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anim calcmode="lin" valueType="num">
                                      <p:cBhvr>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55576" y="836712"/>
            <a:ext cx="7772400" cy="858400"/>
          </a:xfrm>
        </p:spPr>
        <p:txBody>
          <a:bodyPr/>
          <a:lstStyle/>
          <a:p>
            <a:r>
              <a:rPr lang="es-ES_tradnl" sz="4400" dirty="0" smtClean="0"/>
              <a:t>Diferencias entre XHTML y </a:t>
            </a:r>
            <a:r>
              <a:rPr lang="es-ES_tradnl" sz="4400" dirty="0" smtClean="0"/>
              <a:t>HTML</a:t>
            </a:r>
            <a:endParaRPr lang="es-ES" sz="4400" dirty="0"/>
          </a:p>
        </p:txBody>
      </p:sp>
      <p:sp>
        <p:nvSpPr>
          <p:cNvPr id="3" name="2 Marcador de texto"/>
          <p:cNvSpPr>
            <a:spLocks noGrp="1"/>
          </p:cNvSpPr>
          <p:nvPr>
            <p:ph type="body" idx="1"/>
          </p:nvPr>
        </p:nvSpPr>
        <p:spPr>
          <a:xfrm>
            <a:off x="530352" y="1916832"/>
            <a:ext cx="8002088" cy="4464496"/>
          </a:xfrm>
        </p:spPr>
        <p:txBody>
          <a:bodyPr>
            <a:normAutofit fontScale="77500" lnSpcReduction="20000"/>
          </a:bodyPr>
          <a:lstStyle/>
          <a:p>
            <a:r>
              <a:rPr lang="es-ES" sz="2800" dirty="0" smtClean="0"/>
              <a:t>La siguiente lista muestra algunas reglas de XHTML 1.0 que lo diferencian de HTML 4.0. Muchas de estas diferencias vienen con el cambio de ser una aplicación SGML a ser una aplicación del más estricto XML:</a:t>
            </a:r>
          </a:p>
          <a:p>
            <a:pPr>
              <a:buFont typeface="Arial" pitchFamily="34" charset="0"/>
              <a:buChar char="•"/>
            </a:pPr>
            <a:r>
              <a:rPr lang="es-ES" sz="2800" dirty="0" smtClean="0"/>
              <a:t>   Los elementos vacíos deben cerrarse siempre:</a:t>
            </a:r>
          </a:p>
          <a:p>
            <a:pPr lvl="1"/>
            <a:r>
              <a:rPr lang="es-ES" sz="2800" dirty="0" smtClean="0"/>
              <a:t>	</a:t>
            </a:r>
            <a:r>
              <a:rPr lang="es-ES" sz="2300" dirty="0" smtClean="0"/>
              <a:t>Incorrecto: &lt;</a:t>
            </a:r>
            <a:r>
              <a:rPr lang="es-ES" sz="2300" dirty="0" err="1" smtClean="0"/>
              <a:t>br</a:t>
            </a:r>
            <a:r>
              <a:rPr lang="es-ES" sz="2300" dirty="0" smtClean="0"/>
              <a:t>&gt;</a:t>
            </a:r>
          </a:p>
          <a:p>
            <a:pPr lvl="1"/>
            <a:r>
              <a:rPr lang="es-ES" sz="2300" dirty="0" smtClean="0"/>
              <a:t>	Correcto: &lt;</a:t>
            </a:r>
            <a:r>
              <a:rPr lang="es-ES" sz="2300" dirty="0" err="1" smtClean="0"/>
              <a:t>br</a:t>
            </a:r>
            <a:r>
              <a:rPr lang="es-ES" sz="2300" dirty="0" smtClean="0"/>
              <a:t>&gt;&lt;/</a:t>
            </a:r>
            <a:r>
              <a:rPr lang="es-ES" sz="2300" dirty="0" err="1" smtClean="0"/>
              <a:t>br</a:t>
            </a:r>
            <a:r>
              <a:rPr lang="es-ES" sz="2300" dirty="0" smtClean="0"/>
              <a:t>&gt; o &lt;</a:t>
            </a:r>
            <a:r>
              <a:rPr lang="es-ES" sz="2300" dirty="0" err="1" smtClean="0"/>
              <a:t>br</a:t>
            </a:r>
            <a:r>
              <a:rPr lang="es-ES" sz="2300" dirty="0" smtClean="0"/>
              <a:t>/&gt; o &lt;</a:t>
            </a:r>
            <a:r>
              <a:rPr lang="es-ES" sz="2300" dirty="0" err="1" smtClean="0"/>
              <a:t>br</a:t>
            </a:r>
            <a:r>
              <a:rPr lang="es-ES" sz="2300" dirty="0" smtClean="0"/>
              <a:t> /&gt;</a:t>
            </a:r>
          </a:p>
          <a:p>
            <a:pPr lvl="0">
              <a:buFont typeface="Arial" pitchFamily="34" charset="0"/>
              <a:buChar char="•"/>
            </a:pPr>
            <a:r>
              <a:rPr lang="es-ES" sz="2800" dirty="0" smtClean="0"/>
              <a:t>   Los elementos no vacíos también deben cerrarse siempre:</a:t>
            </a:r>
          </a:p>
          <a:p>
            <a:pPr lvl="1"/>
            <a:r>
              <a:rPr lang="es-ES" sz="2800" dirty="0" smtClean="0"/>
              <a:t>	</a:t>
            </a:r>
            <a:r>
              <a:rPr lang="es-ES" sz="2300" dirty="0" smtClean="0"/>
              <a:t>Incorrecto: &lt;p&gt;Primer párrafo&lt;p&gt;Segundo párrafo</a:t>
            </a:r>
          </a:p>
          <a:p>
            <a:pPr lvl="1"/>
            <a:r>
              <a:rPr lang="es-ES" sz="2300" dirty="0" smtClean="0"/>
              <a:t>	Correcto: &lt;p&gt;Primer párrafo&lt;/p&gt;&lt;p&gt;Segundo párrafo&lt;/p&gt;</a:t>
            </a:r>
          </a:p>
          <a:p>
            <a:pPr lvl="0">
              <a:buFont typeface="Arial" pitchFamily="34" charset="0"/>
              <a:buChar char="•"/>
            </a:pPr>
            <a:r>
              <a:rPr lang="es-ES" sz="2800" dirty="0" smtClean="0"/>
              <a:t>   Los elementos anidados deben tener un correcto orden de apertura/cierre (el que se abre último, debe cerrarse primero).</a:t>
            </a:r>
          </a:p>
          <a:p>
            <a:pPr lvl="1"/>
            <a:r>
              <a:rPr lang="en-US" sz="2800" dirty="0" smtClean="0"/>
              <a:t>	</a:t>
            </a:r>
            <a:r>
              <a:rPr lang="en-US" sz="2300" dirty="0" err="1" smtClean="0"/>
              <a:t>Incorrecto</a:t>
            </a:r>
            <a:r>
              <a:rPr lang="en-US" sz="2300" dirty="0" smtClean="0"/>
              <a:t>: &lt;</a:t>
            </a:r>
            <a:r>
              <a:rPr lang="en-US" sz="2300" dirty="0" err="1" smtClean="0"/>
              <a:t>em</a:t>
            </a:r>
            <a:r>
              <a:rPr lang="en-US" sz="2300" dirty="0" smtClean="0"/>
              <a:t>&gt;&lt;strong&gt;</a:t>
            </a:r>
            <a:r>
              <a:rPr lang="en-US" sz="2300" dirty="0" err="1" smtClean="0"/>
              <a:t>Texto</a:t>
            </a:r>
            <a:r>
              <a:rPr lang="en-US" sz="2300" dirty="0" smtClean="0"/>
              <a:t>&lt;/</a:t>
            </a:r>
            <a:r>
              <a:rPr lang="en-US" sz="2300" dirty="0" err="1" smtClean="0"/>
              <a:t>em</a:t>
            </a:r>
            <a:r>
              <a:rPr lang="en-US" sz="2300" dirty="0" smtClean="0"/>
              <a:t>&gt;&lt;/strong&gt;</a:t>
            </a:r>
            <a:endParaRPr lang="es-ES" sz="2300" dirty="0" smtClean="0"/>
          </a:p>
          <a:p>
            <a:pPr lvl="1"/>
            <a:r>
              <a:rPr lang="en-US" sz="2300" dirty="0" smtClean="0"/>
              <a:t>	</a:t>
            </a:r>
            <a:r>
              <a:rPr lang="en-US" sz="2300" dirty="0" err="1" smtClean="0"/>
              <a:t>Correcto</a:t>
            </a:r>
            <a:r>
              <a:rPr lang="en-US" sz="2300" dirty="0" smtClean="0"/>
              <a:t>: &lt;</a:t>
            </a:r>
            <a:r>
              <a:rPr lang="en-US" sz="2300" dirty="0" err="1" smtClean="0"/>
              <a:t>em</a:t>
            </a:r>
            <a:r>
              <a:rPr lang="en-US" sz="2300" dirty="0" smtClean="0"/>
              <a:t>&gt;&lt;strong&gt;</a:t>
            </a:r>
            <a:r>
              <a:rPr lang="en-US" sz="2300" dirty="0" err="1" smtClean="0"/>
              <a:t>Texto</a:t>
            </a:r>
            <a:r>
              <a:rPr lang="en-US" sz="2300" dirty="0" smtClean="0"/>
              <a:t>&lt;/strong&gt;&lt;/</a:t>
            </a:r>
            <a:r>
              <a:rPr lang="en-US" sz="2300" dirty="0" err="1" smtClean="0"/>
              <a:t>em</a:t>
            </a:r>
            <a:r>
              <a:rPr lang="en-US" sz="2300" dirty="0" smtClean="0"/>
              <a:t>&gt;</a:t>
            </a:r>
            <a:endParaRPr lang="es-ES" sz="2300" dirty="0" smtClean="0"/>
          </a:p>
          <a:p>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par>
                                <p:cTn id="11" presetID="37"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1000"/>
                                        <p:tgtEl>
                                          <p:spTgt spid="3">
                                            <p:txEl>
                                              <p:pRg st="4" end="4"/>
                                            </p:txEl>
                                          </p:spTgt>
                                        </p:tgtEl>
                                      </p:cBhvr>
                                    </p:animEffect>
                                    <p:anim calcmode="lin" valueType="num">
                                      <p:cBhvr>
                                        <p:cTn id="3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9"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1000"/>
                                        <p:tgtEl>
                                          <p:spTgt spid="3">
                                            <p:txEl>
                                              <p:pRg st="5" end="5"/>
                                            </p:txEl>
                                          </p:spTgt>
                                        </p:tgtEl>
                                      </p:cBhvr>
                                    </p:animEffect>
                                    <p:anim calcmode="lin" valueType="num">
                                      <p:cBhvr>
                                        <p:cTn id="4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90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3">
                                            <p:txEl>
                                              <p:pRg st="5" end="5"/>
                                            </p:txEl>
                                          </p:spTgt>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90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3">
                                            <p:txEl>
                                              <p:pRg st="6" end="6"/>
                                            </p:txEl>
                                          </p:spTgt>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fade">
                                      <p:cBhvr>
                                        <p:cTn id="55" dur="1000"/>
                                        <p:tgtEl>
                                          <p:spTgt spid="3">
                                            <p:txEl>
                                              <p:pRg st="7" end="7"/>
                                            </p:txEl>
                                          </p:spTgt>
                                        </p:tgtEl>
                                      </p:cBhvr>
                                    </p:animEffect>
                                    <p:anim calcmode="lin" valueType="num">
                                      <p:cBhvr>
                                        <p:cTn id="5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7" dur="900" decel="100000" fill="hold"/>
                                        <p:tgtEl>
                                          <p:spTgt spid="3">
                                            <p:txEl>
                                              <p:pRg st="7" end="7"/>
                                            </p:txEl>
                                          </p:spTgt>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3">
                                            <p:txEl>
                                              <p:pRg st="7" end="7"/>
                                            </p:txEl>
                                          </p:spTgt>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Effect transition="in" filter="fade">
                                      <p:cBhvr>
                                        <p:cTn id="61" dur="1000"/>
                                        <p:tgtEl>
                                          <p:spTgt spid="3">
                                            <p:txEl>
                                              <p:pRg st="8" end="8"/>
                                            </p:txEl>
                                          </p:spTgt>
                                        </p:tgtEl>
                                      </p:cBhvr>
                                    </p:animEffect>
                                    <p:anim calcmode="lin" valueType="num">
                                      <p:cBhvr>
                                        <p:cTn id="6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3" dur="900" decel="100000" fill="hold"/>
                                        <p:tgtEl>
                                          <p:spTgt spid="3">
                                            <p:txEl>
                                              <p:pRg st="8" end="8"/>
                                            </p:txEl>
                                          </p:spTgt>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3">
                                            <p:txEl>
                                              <p:pRg st="8" end="8"/>
                                            </p:txEl>
                                          </p:spTgt>
                                        </p:tgtEl>
                                        <p:attrNameLst>
                                          <p:attrName>ppt_y</p:attrName>
                                        </p:attrNameLst>
                                      </p:cBhvr>
                                      <p:tavLst>
                                        <p:tav tm="0">
                                          <p:val>
                                            <p:strVal val="#ppt_y-.03"/>
                                          </p:val>
                                        </p:tav>
                                        <p:tav tm="100000">
                                          <p:val>
                                            <p:strVal val="#ppt_y"/>
                                          </p:val>
                                        </p:tav>
                                      </p:tavLst>
                                    </p:anim>
                                  </p:childTnLst>
                                </p:cTn>
                              </p:par>
                              <p:par>
                                <p:cTn id="65" presetID="37" presetClass="entr" presetSubtype="0" fill="hold" grpId="0" nodeType="with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Effect transition="in" filter="fade">
                                      <p:cBhvr>
                                        <p:cTn id="67" dur="1000"/>
                                        <p:tgtEl>
                                          <p:spTgt spid="3">
                                            <p:txEl>
                                              <p:pRg st="9" end="9"/>
                                            </p:txEl>
                                          </p:spTgt>
                                        </p:tgtEl>
                                      </p:cBhvr>
                                    </p:animEffect>
                                    <p:anim calcmode="lin" valueType="num">
                                      <p:cBhvr>
                                        <p:cTn id="6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9" dur="900" decel="100000" fill="hold"/>
                                        <p:tgtEl>
                                          <p:spTgt spid="3">
                                            <p:txEl>
                                              <p:pRg st="9" end="9"/>
                                            </p:txEl>
                                          </p:spTgt>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3">
                                            <p:txEl>
                                              <p:pRg st="9" end="9"/>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683568" y="1772816"/>
            <a:ext cx="7772400" cy="4464496"/>
          </a:xfrm>
        </p:spPr>
        <p:txBody>
          <a:bodyPr/>
          <a:lstStyle/>
          <a:p>
            <a:pPr lvl="0">
              <a:buFont typeface="Arial" pitchFamily="34" charset="0"/>
              <a:buChar char="•"/>
            </a:pPr>
            <a:r>
              <a:rPr lang="es-ES" sz="2400" dirty="0" smtClean="0"/>
              <a:t>   Los valores de los atributos deben siempre ir encerrados entre comillas (simples o dobles).</a:t>
            </a:r>
          </a:p>
          <a:p>
            <a:pPr lvl="1"/>
            <a:r>
              <a:rPr lang="es-ES" dirty="0" smtClean="0"/>
              <a:t>	Incorrecto: &lt;</a:t>
            </a:r>
            <a:r>
              <a:rPr lang="es-ES" dirty="0" err="1" smtClean="0"/>
              <a:t>td</a:t>
            </a:r>
            <a:r>
              <a:rPr lang="es-ES" dirty="0" smtClean="0"/>
              <a:t> </a:t>
            </a:r>
            <a:r>
              <a:rPr lang="es-ES" dirty="0" err="1" smtClean="0"/>
              <a:t>rowspan</a:t>
            </a:r>
            <a:r>
              <a:rPr lang="es-ES" dirty="0" smtClean="0"/>
              <a:t>=3&gt;</a:t>
            </a:r>
          </a:p>
          <a:p>
            <a:pPr lvl="1"/>
            <a:r>
              <a:rPr lang="es-ES" dirty="0" smtClean="0"/>
              <a:t>	Correcto: &lt;</a:t>
            </a:r>
            <a:r>
              <a:rPr lang="es-ES" dirty="0" err="1" smtClean="0"/>
              <a:t>td</a:t>
            </a:r>
            <a:r>
              <a:rPr lang="es-ES" dirty="0" smtClean="0"/>
              <a:t> </a:t>
            </a:r>
            <a:r>
              <a:rPr lang="es-ES" dirty="0" err="1" smtClean="0"/>
              <a:t>rowspan</a:t>
            </a:r>
            <a:r>
              <a:rPr lang="es-ES" dirty="0" smtClean="0"/>
              <a:t>=”3”&gt;</a:t>
            </a:r>
          </a:p>
          <a:p>
            <a:pPr lvl="1"/>
            <a:r>
              <a:rPr lang="es-ES" dirty="0" smtClean="0"/>
              <a:t>	Correcto: &lt;</a:t>
            </a:r>
            <a:r>
              <a:rPr lang="es-ES" dirty="0" err="1" smtClean="0"/>
              <a:t>td</a:t>
            </a:r>
            <a:r>
              <a:rPr lang="es-ES" dirty="0" smtClean="0"/>
              <a:t> </a:t>
            </a:r>
            <a:r>
              <a:rPr lang="es-ES" dirty="0" err="1" smtClean="0"/>
              <a:t>rowspan</a:t>
            </a:r>
            <a:r>
              <a:rPr lang="es-ES" dirty="0" smtClean="0"/>
              <a:t>=’3’&gt;</a:t>
            </a:r>
          </a:p>
          <a:p>
            <a:pPr lvl="0">
              <a:buFont typeface="Arial" pitchFamily="34" charset="0"/>
              <a:buChar char="•"/>
            </a:pPr>
            <a:r>
              <a:rPr lang="es-ES" sz="2400" dirty="0" smtClean="0"/>
              <a:t>   Los nombres de elementos y atributos deben ir en minúsculas.</a:t>
            </a:r>
          </a:p>
          <a:p>
            <a:pPr lvl="1"/>
            <a:r>
              <a:rPr lang="es-ES" dirty="0" smtClean="0"/>
              <a:t>	Incorrecto: &lt;A HREF="http://www.domname.com"&gt;Domname&lt;/A&gt;</a:t>
            </a:r>
          </a:p>
          <a:p>
            <a:pPr lvl="1"/>
            <a:r>
              <a:rPr lang="es-ES" dirty="0" smtClean="0"/>
              <a:t>	Correcto: &lt;a </a:t>
            </a:r>
            <a:r>
              <a:rPr lang="es-ES" dirty="0" err="1" smtClean="0"/>
              <a:t>href</a:t>
            </a:r>
            <a:r>
              <a:rPr lang="es-ES" dirty="0" smtClean="0"/>
              <a:t>="http://www.domname.com"&gt;Domname&lt;/a&gt;</a:t>
            </a:r>
          </a:p>
          <a:p>
            <a:endParaRPr lang="es-ES" dirty="0"/>
          </a:p>
        </p:txBody>
      </p:sp>
      <p:sp>
        <p:nvSpPr>
          <p:cNvPr id="4" name="1 Título"/>
          <p:cNvSpPr>
            <a:spLocks noGrp="1"/>
          </p:cNvSpPr>
          <p:nvPr>
            <p:ph type="title"/>
          </p:nvPr>
        </p:nvSpPr>
        <p:spPr>
          <a:xfrm>
            <a:off x="755576" y="836712"/>
            <a:ext cx="7772400" cy="858400"/>
          </a:xfrm>
        </p:spPr>
        <p:txBody>
          <a:bodyPr/>
          <a:lstStyle/>
          <a:p>
            <a:r>
              <a:rPr lang="es-ES_tradnl" sz="4400" dirty="0" smtClean="0"/>
              <a:t>Diferencias entre XHTML y </a:t>
            </a:r>
            <a:r>
              <a:rPr lang="es-ES_tradnl" sz="4400" dirty="0" smtClean="0"/>
              <a:t>HTML</a:t>
            </a:r>
            <a:endParaRPr lang="es-ES"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05"/>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 calcmode="lin" valueType="num">
                                      <p:cBhvr>
                                        <p:cTn id="9" dur="1000" fill="hold"/>
                                        <p:tgtEl>
                                          <p:spTgt spid="4"/>
                                        </p:tgtEl>
                                        <p:attrNameLst>
                                          <p:attrName>ppt_x</p:attrName>
                                        </p:attrNameLst>
                                      </p:cBhvr>
                                      <p:tavLst>
                                        <p:tav tm="0">
                                          <p:val>
                                            <p:strVal val="#ppt_x-.2"/>
                                          </p:val>
                                        </p:tav>
                                        <p:tav tm="100000">
                                          <p:val>
                                            <p:strVal val="#ppt_x"/>
                                          </p:val>
                                        </p:tav>
                                      </p:tavLst>
                                    </p:anim>
                                    <p:anim calcmode="lin" valueType="num">
                                      <p:cBhvr>
                                        <p:cTn id="10" dur="1000" fill="hold"/>
                                        <p:tgtEl>
                                          <p:spTgt spid="4"/>
                                        </p:tgtEl>
                                        <p:attrNameLst>
                                          <p:attrName>ppt_y</p:attrName>
                                        </p:attrNameLst>
                                      </p:cBhvr>
                                      <p:tavLst>
                                        <p:tav tm="0">
                                          <p:val>
                                            <p:strVal val="#ppt_y"/>
                                          </p:val>
                                        </p:tav>
                                        <p:tav tm="100000">
                                          <p:val>
                                            <p:strVal val="#ppt_y"/>
                                          </p:val>
                                        </p:tav>
                                      </p:tavLst>
                                    </p:anim>
                                    <p:animEffect transition="in" filter="fade">
                                      <p:cBhvr>
                                        <p:cTn id="11" dur="1000"/>
                                        <p:tgtEl>
                                          <p:spTgt spid="4"/>
                                        </p:tgtEl>
                                      </p:cBhvr>
                                    </p:animEffect>
                                  </p:childTnLst>
                                </p:cTn>
                              </p:par>
                              <p:par>
                                <p:cTn id="12" presetID="15" presetClass="entr" presetSubtype="0"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par>
                                <p:cTn id="18" presetID="15" presetClass="entr" presetSubtype="0" fill="hold" grpId="0"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par>
                                <p:cTn id="24" presetID="15" presetClass="entr" presetSubtype="0"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par>
                                <p:cTn id="30" presetID="15" presetClass="entr" presetSubtype="0" fill="hold" grpId="0"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3">
                                            <p:txEl>
                                              <p:pRg st="3" end="3"/>
                                            </p:txEl>
                                          </p:spTgt>
                                        </p:tgtEl>
                                        <p:attrNameLst>
                                          <p:attrName>ppt_y</p:attrName>
                                        </p:attrNameLst>
                                      </p:cBhvr>
                                      <p:tavLst>
                                        <p:tav tm="0" fmla="#ppt_y+(sin(-2*pi*(1-$))*-#ppt_x+cos(-2*pi*(1-$))*(1-#ppt_y))*(1-$)">
                                          <p:val>
                                            <p:fltVal val="0"/>
                                          </p:val>
                                        </p:tav>
                                        <p:tav tm="100000">
                                          <p:val>
                                            <p:fltVal val="1"/>
                                          </p:val>
                                        </p:tav>
                                      </p:tavLst>
                                    </p:anim>
                                  </p:childTnLst>
                                </p:cTn>
                              </p:par>
                              <p:par>
                                <p:cTn id="36" presetID="15" presetClass="entr" presetSubtype="0" fill="hold" grpId="0"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3">
                                            <p:txEl>
                                              <p:pRg st="4" end="4"/>
                                            </p:txEl>
                                          </p:spTgt>
                                        </p:tgtEl>
                                        <p:attrNameLst>
                                          <p:attrName>ppt_y</p:attrName>
                                        </p:attrNameLst>
                                      </p:cBhvr>
                                      <p:tavLst>
                                        <p:tav tm="0" fmla="#ppt_y+(sin(-2*pi*(1-$))*-#ppt_x+cos(-2*pi*(1-$))*(1-#ppt_y))*(1-$)">
                                          <p:val>
                                            <p:fltVal val="0"/>
                                          </p:val>
                                        </p:tav>
                                        <p:tav tm="100000">
                                          <p:val>
                                            <p:fltVal val="1"/>
                                          </p:val>
                                        </p:tav>
                                      </p:tavLst>
                                    </p:anim>
                                  </p:childTnLst>
                                </p:cTn>
                              </p:par>
                              <p:par>
                                <p:cTn id="42" presetID="15" presetClass="entr" presetSubtype="0" fill="hold" grpId="0"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p:cTn id="44"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3">
                                            <p:txEl>
                                              <p:pRg st="5" end="5"/>
                                            </p:txEl>
                                          </p:spTgt>
                                        </p:tgtEl>
                                        <p:attrNameLst>
                                          <p:attrName>ppt_y</p:attrName>
                                        </p:attrNameLst>
                                      </p:cBhvr>
                                      <p:tavLst>
                                        <p:tav tm="0" fmla="#ppt_y+(sin(-2*pi*(1-$))*-#ppt_x+cos(-2*pi*(1-$))*(1-#ppt_y))*(1-$)">
                                          <p:val>
                                            <p:fltVal val="0"/>
                                          </p:val>
                                        </p:tav>
                                        <p:tav tm="100000">
                                          <p:val>
                                            <p:fltVal val="1"/>
                                          </p:val>
                                        </p:tav>
                                      </p:tavLst>
                                    </p:anim>
                                  </p:childTnLst>
                                </p:cTn>
                              </p:par>
                              <p:par>
                                <p:cTn id="48" presetID="15" presetClass="entr" presetSubtype="0" fill="hold" grpId="0"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p:cTn id="50"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1"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2" dur="1000" fill="hold"/>
                                        <p:tgtEl>
                                          <p:spTgt spid="3">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53" dur="1000" fill="hold"/>
                                        <p:tgtEl>
                                          <p:spTgt spid="3">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530352" y="1772816"/>
            <a:ext cx="8074096" cy="4464496"/>
          </a:xfrm>
        </p:spPr>
        <p:txBody>
          <a:bodyPr/>
          <a:lstStyle/>
          <a:p>
            <a:pPr lvl="0">
              <a:buFont typeface="Arial" pitchFamily="34" charset="0"/>
              <a:buChar char="•"/>
            </a:pPr>
            <a:r>
              <a:rPr lang="es-ES" sz="2400" dirty="0" smtClean="0"/>
              <a:t>   No está permitida la minimización de atributos (se usa el nombre del atributo como valor).</a:t>
            </a:r>
          </a:p>
          <a:p>
            <a:pPr lvl="1"/>
            <a:r>
              <a:rPr lang="es-ES" dirty="0" smtClean="0"/>
              <a:t>Incorrecto: &lt;</a:t>
            </a:r>
            <a:r>
              <a:rPr lang="es-ES" dirty="0" err="1" smtClean="0"/>
              <a:t>textarea</a:t>
            </a:r>
            <a:r>
              <a:rPr lang="es-ES" dirty="0" smtClean="0"/>
              <a:t> </a:t>
            </a:r>
            <a:r>
              <a:rPr lang="es-ES" dirty="0" err="1" smtClean="0"/>
              <a:t>readonly</a:t>
            </a:r>
            <a:r>
              <a:rPr lang="es-ES" dirty="0" smtClean="0"/>
              <a:t>&gt;Solo-lectura&lt;/</a:t>
            </a:r>
            <a:r>
              <a:rPr lang="es-ES" dirty="0" err="1" smtClean="0"/>
              <a:t>textarea</a:t>
            </a:r>
            <a:r>
              <a:rPr lang="es-ES" dirty="0" smtClean="0"/>
              <a:t>&gt;</a:t>
            </a:r>
          </a:p>
          <a:p>
            <a:pPr lvl="1"/>
            <a:r>
              <a:rPr lang="es-ES" dirty="0" smtClean="0"/>
              <a:t>Correcto: &lt;</a:t>
            </a:r>
            <a:r>
              <a:rPr lang="es-ES" dirty="0" err="1" smtClean="0"/>
              <a:t>textarea</a:t>
            </a:r>
            <a:r>
              <a:rPr lang="es-ES" dirty="0" smtClean="0"/>
              <a:t> </a:t>
            </a:r>
            <a:r>
              <a:rPr lang="es-ES" dirty="0" err="1" smtClean="0"/>
              <a:t>readonly</a:t>
            </a:r>
            <a:r>
              <a:rPr lang="es-ES" dirty="0" smtClean="0"/>
              <a:t>="</a:t>
            </a:r>
            <a:r>
              <a:rPr lang="es-ES" dirty="0" err="1" smtClean="0"/>
              <a:t>readonly</a:t>
            </a:r>
            <a:r>
              <a:rPr lang="es-ES" dirty="0" smtClean="0"/>
              <a:t>"&gt;Solo-lectura&lt;/</a:t>
            </a:r>
            <a:r>
              <a:rPr lang="es-ES" dirty="0" err="1" smtClean="0"/>
              <a:t>textarea</a:t>
            </a:r>
            <a:r>
              <a:rPr lang="es-ES" dirty="0" smtClean="0"/>
              <a:t>&gt;</a:t>
            </a:r>
          </a:p>
          <a:p>
            <a:pPr lvl="0">
              <a:buFont typeface="Arial" pitchFamily="34" charset="0"/>
              <a:buChar char="•"/>
            </a:pPr>
            <a:r>
              <a:rPr lang="es-ES" sz="2400" dirty="0" smtClean="0"/>
              <a:t>   Los atributos desaprobados en HTML 4.0 no forman parte de XHTML.</a:t>
            </a:r>
          </a:p>
          <a:p>
            <a:pPr lvl="1"/>
            <a:r>
              <a:rPr lang="en-US" dirty="0" err="1" smtClean="0"/>
              <a:t>Incorrecto</a:t>
            </a:r>
            <a:r>
              <a:rPr lang="en-US" dirty="0" smtClean="0"/>
              <a:t>: &lt;font color="#0000FF"&gt;Blue text&lt;/font&gt;</a:t>
            </a:r>
            <a:endParaRPr lang="es-ES" dirty="0" smtClean="0"/>
          </a:p>
          <a:p>
            <a:pPr lvl="1"/>
            <a:r>
              <a:rPr lang="en-US" dirty="0" err="1" smtClean="0"/>
              <a:t>Correcto</a:t>
            </a:r>
            <a:r>
              <a:rPr lang="en-US" dirty="0" smtClean="0"/>
              <a:t>: &lt;span style="color: #0000FF;"&gt;Blue text&lt;/span&gt;</a:t>
            </a:r>
            <a:endParaRPr lang="es-ES" dirty="0" smtClean="0"/>
          </a:p>
          <a:p>
            <a:endParaRPr lang="es-ES" dirty="0"/>
          </a:p>
        </p:txBody>
      </p:sp>
      <p:sp>
        <p:nvSpPr>
          <p:cNvPr id="4" name="1 Título"/>
          <p:cNvSpPr>
            <a:spLocks noGrp="1"/>
          </p:cNvSpPr>
          <p:nvPr>
            <p:ph type="title"/>
          </p:nvPr>
        </p:nvSpPr>
        <p:spPr>
          <a:xfrm>
            <a:off x="755576" y="836712"/>
            <a:ext cx="7772400" cy="858400"/>
          </a:xfrm>
        </p:spPr>
        <p:txBody>
          <a:bodyPr/>
          <a:lstStyle/>
          <a:p>
            <a:r>
              <a:rPr lang="es-ES_tradnl" sz="4400" dirty="0" smtClean="0"/>
              <a:t>Diferencias entre XHTML y </a:t>
            </a:r>
            <a:r>
              <a:rPr lang="es-ES_tradnl" sz="4400" dirty="0" smtClean="0"/>
              <a:t>HTML</a:t>
            </a:r>
            <a:endParaRPr lang="es-ES"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from="(-#ppt_w/2)" to="(#ppt_x)" calcmode="lin" valueType="num">
                                      <p:cBhvr>
                                        <p:cTn id="7" dur="600" fill="hold">
                                          <p:stCondLst>
                                            <p:cond delay="0"/>
                                          </p:stCondLst>
                                        </p:cTn>
                                        <p:tgtEl>
                                          <p:spTgt spid="4"/>
                                        </p:tgtEl>
                                        <p:attrNameLst>
                                          <p:attrName>ppt_x</p:attrName>
                                        </p:attrNameLst>
                                      </p:cBhvr>
                                    </p:anim>
                                    <p:anim from="0" to="-1.0" calcmode="lin" valueType="num">
                                      <p:cBhvr>
                                        <p:cTn id="8" dur="200" decel="50000" autoRev="1" fill="hold">
                                          <p:stCondLst>
                                            <p:cond delay="600"/>
                                          </p:stCondLst>
                                        </p:cTn>
                                        <p:tgtEl>
                                          <p:spTgt spid="4"/>
                                        </p:tgtEl>
                                        <p:attrNameLst>
                                          <p:attrName>xshear</p:attrName>
                                        </p:attrNameLst>
                                      </p:cBhvr>
                                    </p:anim>
                                    <p:animScale>
                                      <p:cBhvr>
                                        <p:cTn id="9" dur="200" decel="100000" autoRev="1" fill="hold">
                                          <p:stCondLst>
                                            <p:cond delay="600"/>
                                          </p:stCondLst>
                                        </p:cTn>
                                        <p:tgtEl>
                                          <p:spTgt spid="4"/>
                                        </p:tgtEl>
                                      </p:cBhvr>
                                      <p:from x="100000" y="100000"/>
                                      <p:to x="80000" y="100000"/>
                                    </p:animScale>
                                    <p:anim by="(#ppt_h/3+#ppt_w*0.1)" calcmode="lin" valueType="num">
                                      <p:cBhvr additive="sum">
                                        <p:cTn id="10" dur="200" decel="100000" autoRev="1" fill="hold">
                                          <p:stCondLst>
                                            <p:cond delay="600"/>
                                          </p:stCondLst>
                                        </p:cTn>
                                        <p:tgtEl>
                                          <p:spTgt spid="4"/>
                                        </p:tgtEl>
                                        <p:attrNameLst>
                                          <p:attrName>ppt_x</p:attrName>
                                        </p:attrNameLst>
                                      </p:cBhvr>
                                    </p:anim>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836712"/>
            <a:ext cx="7772400" cy="1008112"/>
          </a:xfrm>
        </p:spPr>
        <p:txBody>
          <a:bodyPr anchor="ctr"/>
          <a:lstStyle/>
          <a:p>
            <a:pPr algn="ctr"/>
            <a:r>
              <a:rPr lang="es-ES_tradnl" dirty="0" smtClean="0"/>
              <a:t>Ejemplo</a:t>
            </a:r>
            <a:endParaRPr lang="es-ES" dirty="0"/>
          </a:p>
        </p:txBody>
      </p:sp>
      <p:sp>
        <p:nvSpPr>
          <p:cNvPr id="3" name="2 Marcador de texto"/>
          <p:cNvSpPr>
            <a:spLocks noGrp="1"/>
          </p:cNvSpPr>
          <p:nvPr>
            <p:ph type="body" idx="1"/>
          </p:nvPr>
        </p:nvSpPr>
        <p:spPr>
          <a:xfrm>
            <a:off x="530352" y="1844824"/>
            <a:ext cx="8146104" cy="4248472"/>
          </a:xfrm>
        </p:spPr>
        <p:txBody>
          <a:bodyPr>
            <a:normAutofit fontScale="92500"/>
          </a:bodyPr>
          <a:lstStyle/>
          <a:p>
            <a:r>
              <a:rPr lang="es-ES" b="1" dirty="0" smtClean="0"/>
              <a:t>&lt;?xml</a:t>
            </a:r>
            <a:r>
              <a:rPr lang="es-ES" dirty="0" smtClean="0"/>
              <a:t> </a:t>
            </a:r>
            <a:r>
              <a:rPr lang="es-ES" dirty="0" err="1" smtClean="0"/>
              <a:t>version</a:t>
            </a:r>
            <a:r>
              <a:rPr lang="es-ES" dirty="0" smtClean="0"/>
              <a:t>="1.0" encoding="UTF-8"</a:t>
            </a:r>
            <a:r>
              <a:rPr lang="es-ES" b="1" dirty="0" smtClean="0"/>
              <a:t>?&gt;</a:t>
            </a:r>
            <a:r>
              <a:rPr lang="es-ES" dirty="0" smtClean="0"/>
              <a:t/>
            </a:r>
            <a:br>
              <a:rPr lang="es-ES" dirty="0" smtClean="0"/>
            </a:br>
            <a:r>
              <a:rPr lang="es-ES" b="1" dirty="0" smtClean="0"/>
              <a:t>&lt;!DOCTYPE </a:t>
            </a:r>
            <a:r>
              <a:rPr lang="es-ES" dirty="0" smtClean="0"/>
              <a:t>html PUBLIC "-//W3C//DTD XHTML 1.0 Strict//EN"</a:t>
            </a:r>
            <a:br>
              <a:rPr lang="es-ES" dirty="0" smtClean="0"/>
            </a:br>
            <a:r>
              <a:rPr lang="es-ES" dirty="0" smtClean="0"/>
              <a:t>"http://www.w3.org/TR/xhtml1/DTD/xhtml1-strict.dtd"</a:t>
            </a:r>
            <a:r>
              <a:rPr lang="es-ES" b="1" dirty="0" smtClean="0"/>
              <a:t>&gt;</a:t>
            </a:r>
            <a:r>
              <a:rPr lang="es-ES" dirty="0" smtClean="0"/>
              <a:t/>
            </a:r>
            <a:br>
              <a:rPr lang="es-ES" dirty="0" smtClean="0"/>
            </a:br>
            <a:r>
              <a:rPr lang="es-ES" i="1" dirty="0" smtClean="0"/>
              <a:t>&lt;!--Este es un comentario y no </a:t>
            </a:r>
            <a:r>
              <a:rPr lang="es-ES" i="1" dirty="0" smtClean="0"/>
              <a:t>será </a:t>
            </a:r>
            <a:r>
              <a:rPr lang="es-ES" i="1" dirty="0" smtClean="0"/>
              <a:t>tomado en cuenta por el navegador --&gt;</a:t>
            </a:r>
            <a:r>
              <a:rPr lang="es-ES" dirty="0" smtClean="0"/>
              <a:t/>
            </a:r>
            <a:br>
              <a:rPr lang="es-ES" dirty="0" smtClean="0"/>
            </a:br>
            <a:r>
              <a:rPr lang="es-ES" b="1" dirty="0" smtClean="0"/>
              <a:t>&lt;html</a:t>
            </a:r>
            <a:r>
              <a:rPr lang="es-ES" dirty="0" smtClean="0"/>
              <a:t> xmlns="http://www.w3.org/1999/xhtml" </a:t>
            </a:r>
            <a:r>
              <a:rPr lang="es-ES" dirty="0" err="1" smtClean="0"/>
              <a:t>xml:lang</a:t>
            </a:r>
            <a:r>
              <a:rPr lang="es-ES" dirty="0" smtClean="0"/>
              <a:t>="es" </a:t>
            </a:r>
            <a:r>
              <a:rPr lang="es-ES" dirty="0" err="1" smtClean="0"/>
              <a:t>lang</a:t>
            </a:r>
            <a:r>
              <a:rPr lang="es-ES" dirty="0" smtClean="0"/>
              <a:t>="es"</a:t>
            </a:r>
            <a:r>
              <a:rPr lang="es-ES" b="1" dirty="0" smtClean="0"/>
              <a:t>&gt;</a:t>
            </a:r>
            <a:r>
              <a:rPr lang="es-ES" dirty="0" smtClean="0"/>
              <a:t/>
            </a:r>
            <a:br>
              <a:rPr lang="es-ES" dirty="0" smtClean="0"/>
            </a:br>
            <a:r>
              <a:rPr lang="es-ES" dirty="0" smtClean="0"/>
              <a:t>	</a:t>
            </a:r>
            <a:r>
              <a:rPr lang="es-ES" b="1" dirty="0" smtClean="0"/>
              <a:t>&lt;</a:t>
            </a:r>
            <a:r>
              <a:rPr lang="es-ES" b="1" dirty="0" smtClean="0"/>
              <a:t>head&gt;</a:t>
            </a:r>
            <a:r>
              <a:rPr lang="es-ES" dirty="0" smtClean="0"/>
              <a:t/>
            </a:r>
            <a:br>
              <a:rPr lang="es-ES" dirty="0" smtClean="0"/>
            </a:br>
            <a:r>
              <a:rPr lang="es-ES" dirty="0" smtClean="0"/>
              <a:t>	    </a:t>
            </a:r>
            <a:r>
              <a:rPr lang="es-ES" b="1" dirty="0" smtClean="0"/>
              <a:t>&lt;title&gt;</a:t>
            </a:r>
            <a:r>
              <a:rPr lang="es-ES" dirty="0" smtClean="0"/>
              <a:t>Título </a:t>
            </a:r>
            <a:r>
              <a:rPr lang="es-ES" dirty="0" smtClean="0"/>
              <a:t>de la </a:t>
            </a:r>
            <a:r>
              <a:rPr lang="es-ES" dirty="0" smtClean="0"/>
              <a:t>P</a:t>
            </a:r>
            <a:r>
              <a:rPr lang="es-ES" dirty="0" smtClean="0"/>
              <a:t>ágina</a:t>
            </a:r>
            <a:r>
              <a:rPr lang="es-ES" b="1" dirty="0" smtClean="0"/>
              <a:t>&lt;/title&gt;</a:t>
            </a:r>
            <a:r>
              <a:rPr lang="es-ES" dirty="0" smtClean="0"/>
              <a:t/>
            </a:r>
            <a:br>
              <a:rPr lang="es-ES" dirty="0" smtClean="0"/>
            </a:br>
            <a:r>
              <a:rPr lang="es-ES" dirty="0" smtClean="0"/>
              <a:t>	</a:t>
            </a:r>
            <a:r>
              <a:rPr lang="es-ES" b="1" dirty="0" smtClean="0"/>
              <a:t>&lt;/</a:t>
            </a:r>
            <a:r>
              <a:rPr lang="es-ES" b="1" dirty="0" smtClean="0"/>
              <a:t>head&gt;</a:t>
            </a:r>
            <a:r>
              <a:rPr lang="es-ES" dirty="0" smtClean="0"/>
              <a:t/>
            </a:r>
            <a:br>
              <a:rPr lang="es-ES" dirty="0" smtClean="0"/>
            </a:br>
            <a:r>
              <a:rPr lang="es-ES" dirty="0" smtClean="0"/>
              <a:t>	</a:t>
            </a:r>
            <a:r>
              <a:rPr lang="es-ES" b="1" dirty="0" smtClean="0"/>
              <a:t>&lt;</a:t>
            </a:r>
            <a:r>
              <a:rPr lang="es-ES" b="1" dirty="0" smtClean="0"/>
              <a:t>body&gt;</a:t>
            </a:r>
            <a:r>
              <a:rPr lang="es-ES" dirty="0" smtClean="0"/>
              <a:t/>
            </a:r>
            <a:br>
              <a:rPr lang="es-ES" dirty="0" smtClean="0"/>
            </a:br>
            <a:r>
              <a:rPr lang="es-ES" dirty="0" smtClean="0"/>
              <a:t>	     </a:t>
            </a:r>
            <a:r>
              <a:rPr lang="es-ES" b="1" dirty="0" smtClean="0"/>
              <a:t>&lt;</a:t>
            </a:r>
            <a:r>
              <a:rPr lang="es-ES" b="1" dirty="0" smtClean="0"/>
              <a:t>p&gt;</a:t>
            </a:r>
            <a:r>
              <a:rPr lang="es-ES" dirty="0" smtClean="0"/>
              <a:t>Primer documento XHTML, es </a:t>
            </a:r>
            <a:r>
              <a:rPr lang="es-ES" dirty="0" smtClean="0"/>
              <a:t>decir, </a:t>
            </a:r>
            <a:r>
              <a:rPr lang="es-ES" dirty="0" smtClean="0"/>
              <a:t>Hola </a:t>
            </a:r>
            <a:r>
              <a:rPr lang="es-ES" dirty="0" smtClean="0"/>
              <a:t>Mundo</a:t>
            </a:r>
            <a:r>
              <a:rPr lang="es-ES" b="1" dirty="0" smtClean="0"/>
              <a:t>&lt;/p&gt;</a:t>
            </a:r>
            <a:r>
              <a:rPr lang="es-ES" dirty="0" smtClean="0"/>
              <a:t/>
            </a:r>
            <a:br>
              <a:rPr lang="es-ES" dirty="0" smtClean="0"/>
            </a:br>
            <a:r>
              <a:rPr lang="es-ES" dirty="0" smtClean="0"/>
              <a:t>	</a:t>
            </a:r>
            <a:r>
              <a:rPr lang="es-ES" b="1" dirty="0" smtClean="0"/>
              <a:t>&lt;/</a:t>
            </a:r>
            <a:r>
              <a:rPr lang="es-ES" b="1" dirty="0" smtClean="0"/>
              <a:t>body&gt;</a:t>
            </a:r>
            <a:r>
              <a:rPr lang="es-ES" dirty="0" smtClean="0"/>
              <a:t/>
            </a:r>
            <a:br>
              <a:rPr lang="es-ES" dirty="0" smtClean="0"/>
            </a:br>
            <a:r>
              <a:rPr lang="es-ES" b="1" dirty="0" smtClean="0"/>
              <a:t>&lt;/html&gt;</a:t>
            </a:r>
            <a:endParaRPr lang="es-ES" dirty="0" smtClean="0"/>
          </a:p>
          <a:p>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2"/>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2"/>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2"/>
                                        </p:tgtEl>
                                        <p:attrNameLst>
                                          <p:attrName>ppt_y</p:attrName>
                                        </p:attrNameLst>
                                      </p:cBhvr>
                                      <p:tavLst>
                                        <p:tav tm="0">
                                          <p:val>
                                            <p:strVal val="#ppt_y"/>
                                          </p:val>
                                        </p:tav>
                                        <p:tav tm="100000">
                                          <p:val>
                                            <p:strVal val="#ppt_y"/>
                                          </p:val>
                                        </p:tav>
                                      </p:tavLst>
                                    </p:anim>
                                  </p:childTnLst>
                                </p:cTn>
                              </p:par>
                              <p:par>
                                <p:cTn id="11" presetID="16" presetClass="entr" presetSubtype="26"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Horizontal)">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117</TotalTime>
  <Words>321</Words>
  <Application>Microsoft Office PowerPoint</Application>
  <PresentationFormat>Presentación en pantalla (4:3)</PresentationFormat>
  <Paragraphs>46</Paragraphs>
  <Slides>10</Slides>
  <Notes>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Flujo</vt:lpstr>
      <vt:lpstr>XHTML</vt:lpstr>
      <vt:lpstr>¿Qué es XHTML?</vt:lpstr>
      <vt:lpstr>¿Para qué sirve?</vt:lpstr>
      <vt:lpstr>¿Cómo funciona?</vt:lpstr>
      <vt:lpstr>¿Por qué es necesario XHTML?</vt:lpstr>
      <vt:lpstr>Diferencias entre XHTML y HTML</vt:lpstr>
      <vt:lpstr>Diferencias entre XHTML y HTML</vt:lpstr>
      <vt:lpstr>Diferencias entre XHTML y HTML</vt:lpstr>
      <vt:lpstr>Ejemplo</vt:lpstr>
      <vt:lpstr>Diferencias entre XHTML y HTML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XHTML</dc:title>
  <dc:creator>JaVi</dc:creator>
  <cp:lastModifiedBy>JaVi</cp:lastModifiedBy>
  <cp:revision>18</cp:revision>
  <dcterms:created xsi:type="dcterms:W3CDTF">2012-01-11T15:33:36Z</dcterms:created>
  <dcterms:modified xsi:type="dcterms:W3CDTF">2012-01-11T21:53:59Z</dcterms:modified>
</cp:coreProperties>
</file>