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number_of_turkers_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number_of_turkers_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proko:Desktop:hedge_annotation:hedge-data-processing:data_analysis:my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52106299212598"/>
          <c:y val="0.211111111111111"/>
          <c:w val="0.862583867811303"/>
          <c:h val="0.67154345290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Sheet1!$X$115</c:f>
              <c:strCache>
                <c:ptCount val="1"/>
                <c:pt idx="0">
                  <c:v>Average Agreement</c:v>
                </c:pt>
              </c:strCache>
            </c:strRef>
          </c:tx>
          <c:invertIfNegative val="0"/>
          <c:cat>
            <c:strRef>
              <c:f>Sheet1!$Y$114:$AA$114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Sheet1!$Y$115:$AA$115</c:f>
              <c:numCache>
                <c:formatCode>General</c:formatCode>
                <c:ptCount val="3"/>
                <c:pt idx="0">
                  <c:v>0.855911044973552</c:v>
                </c:pt>
                <c:pt idx="1">
                  <c:v>0.8025049603175</c:v>
                </c:pt>
                <c:pt idx="2">
                  <c:v>0.859734623015906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033112"/>
        <c:axId val="2144114520"/>
      </c:barChart>
      <c:catAx>
        <c:axId val="21440331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114520"/>
        <c:crosses val="autoZero"/>
        <c:auto val="1"/>
        <c:lblAlgn val="ctr"/>
        <c:lblOffset val="100"/>
        <c:noMultiLvlLbl val="0"/>
      </c:catAx>
      <c:valAx>
        <c:axId val="2144114520"/>
        <c:scaling>
          <c:orientation val="minMax"/>
          <c:max val="0.96"/>
          <c:min val="0.7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033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3931977252843"/>
          <c:y val="0.0289745552639253"/>
          <c:w val="0.161068022747157"/>
          <c:h val="0.2040875619714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52106299212598"/>
          <c:y val="0.211111111111111"/>
          <c:w val="0.864050306211724"/>
          <c:h val="0.67154345290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Sheet6!$C$3</c:f>
              <c:strCache>
                <c:ptCount val="1"/>
                <c:pt idx="0">
                  <c:v>Average Correctness</c:v>
                </c:pt>
              </c:strCache>
            </c:strRef>
          </c:tx>
          <c:invertIfNegative val="0"/>
          <c:cat>
            <c:strRef>
              <c:f>Sheet6!$D$2:$F$2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Sheet6!$D$3:$F$3</c:f>
              <c:numCache>
                <c:formatCode>General</c:formatCode>
                <c:ptCount val="3"/>
                <c:pt idx="0">
                  <c:v>0.885416666666667</c:v>
                </c:pt>
                <c:pt idx="1">
                  <c:v>0.833333333333333</c:v>
                </c:pt>
                <c:pt idx="2">
                  <c:v>0.9375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036056"/>
        <c:axId val="2140045288"/>
      </c:barChart>
      <c:catAx>
        <c:axId val="-2137036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045288"/>
        <c:crosses val="autoZero"/>
        <c:auto val="1"/>
        <c:lblAlgn val="ctr"/>
        <c:lblOffset val="100"/>
        <c:noMultiLvlLbl val="0"/>
      </c:catAx>
      <c:valAx>
        <c:axId val="2140045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036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3705380577428"/>
          <c:y val="0.0521227034120735"/>
          <c:w val="0.14907239720035"/>
          <c:h val="0.18093941382327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chart!$A$6</c:f>
              <c:strCache>
                <c:ptCount val="1"/>
                <c:pt idx="0">
                  <c:v>Defs</c:v>
                </c:pt>
              </c:strCache>
            </c:strRef>
          </c:tx>
          <c:marker>
            <c:symbol val="none"/>
          </c:marker>
          <c:cat>
            <c:numRef>
              <c:f>chart!$B$5:$G$5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chart!$B$6:$G$6</c:f>
              <c:numCache>
                <c:formatCode>General</c:formatCode>
                <c:ptCount val="6"/>
                <c:pt idx="0">
                  <c:v>0.822916666666667</c:v>
                </c:pt>
                <c:pt idx="1">
                  <c:v>0.864583333333333</c:v>
                </c:pt>
                <c:pt idx="2">
                  <c:v>0.895833333333333</c:v>
                </c:pt>
                <c:pt idx="3">
                  <c:v>0.885416666666667</c:v>
                </c:pt>
                <c:pt idx="4">
                  <c:v>0.885416666666667</c:v>
                </c:pt>
                <c:pt idx="5">
                  <c:v>0.885416666666667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Examples</c:v>
                </c:pt>
              </c:strCache>
            </c:strRef>
          </c:tx>
          <c:marker>
            <c:symbol val="none"/>
          </c:marker>
          <c:cat>
            <c:numRef>
              <c:f>chart!$B$5:$G$5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chart!$B$7:$G$7</c:f>
              <c:numCache>
                <c:formatCode>General</c:formatCode>
                <c:ptCount val="6"/>
                <c:pt idx="0">
                  <c:v>0.708333333333333</c:v>
                </c:pt>
                <c:pt idx="1">
                  <c:v>0.8125</c:v>
                </c:pt>
                <c:pt idx="2">
                  <c:v>0.854166666666667</c:v>
                </c:pt>
                <c:pt idx="3">
                  <c:v>0.84375</c:v>
                </c:pt>
                <c:pt idx="4">
                  <c:v>0.833333333333333</c:v>
                </c:pt>
                <c:pt idx="5">
                  <c:v>0.833333333333333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Both</c:v>
                </c:pt>
              </c:strCache>
            </c:strRef>
          </c:tx>
          <c:marker>
            <c:symbol val="none"/>
          </c:marker>
          <c:cat>
            <c:numRef>
              <c:f>chart!$B$5:$G$5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chart!$B$8:$G$8</c:f>
              <c:numCache>
                <c:formatCode>General</c:formatCode>
                <c:ptCount val="6"/>
                <c:pt idx="0">
                  <c:v>0.8125</c:v>
                </c:pt>
                <c:pt idx="1">
                  <c:v>0.885416666666667</c:v>
                </c:pt>
                <c:pt idx="2">
                  <c:v>0.864583333333333</c:v>
                </c:pt>
                <c:pt idx="3">
                  <c:v>0.885416666666667</c:v>
                </c:pt>
                <c:pt idx="4">
                  <c:v>0.916666666666667</c:v>
                </c:pt>
                <c:pt idx="5">
                  <c:v>0.9375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982488"/>
        <c:axId val="2049508696"/>
      </c:lineChart>
      <c:catAx>
        <c:axId val="2139982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9508696"/>
        <c:crosses val="autoZero"/>
        <c:auto val="1"/>
        <c:lblAlgn val="ctr"/>
        <c:lblOffset val="100"/>
        <c:noMultiLvlLbl val="0"/>
      </c:catAx>
      <c:valAx>
        <c:axId val="2049508696"/>
        <c:scaling>
          <c:orientation val="minMax"/>
          <c:min val="0.7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982488"/>
        <c:crosses val="autoZero"/>
        <c:crossBetween val="between"/>
        <c:majorUnit val="0.0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chart!$A$18</c:f>
              <c:strCache>
                <c:ptCount val="1"/>
                <c:pt idx="0">
                  <c:v>Defs</c:v>
                </c:pt>
              </c:strCache>
            </c:strRef>
          </c:tx>
          <c:marker>
            <c:symbol val="none"/>
          </c:marker>
          <c:cat>
            <c:numRef>
              <c:f>chart!$B$17:$G$17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chart!$B$18:$G$18</c:f>
              <c:numCache>
                <c:formatCode>General</c:formatCode>
                <c:ptCount val="6"/>
                <c:pt idx="0">
                  <c:v>1.0</c:v>
                </c:pt>
                <c:pt idx="1">
                  <c:v>0.895833333333437</c:v>
                </c:pt>
                <c:pt idx="2">
                  <c:v>0.877777777777781</c:v>
                </c:pt>
                <c:pt idx="3">
                  <c:v>0.870039682539813</c:v>
                </c:pt>
                <c:pt idx="4">
                  <c:v>0.868055555555687</c:v>
                </c:pt>
                <c:pt idx="5">
                  <c:v>0.855911044973552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chart!$A$19</c:f>
              <c:strCache>
                <c:ptCount val="1"/>
                <c:pt idx="0">
                  <c:v>Examples</c:v>
                </c:pt>
              </c:strCache>
            </c:strRef>
          </c:tx>
          <c:marker>
            <c:symbol val="none"/>
          </c:marker>
          <c:cat>
            <c:numRef>
              <c:f>chart!$B$17:$G$17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chart!$B$19:$G$19</c:f>
              <c:numCache>
                <c:formatCode>General</c:formatCode>
                <c:ptCount val="6"/>
                <c:pt idx="0">
                  <c:v>1.0</c:v>
                </c:pt>
                <c:pt idx="1">
                  <c:v>0.850694444444593</c:v>
                </c:pt>
                <c:pt idx="2">
                  <c:v>0.828472222222218</c:v>
                </c:pt>
                <c:pt idx="3">
                  <c:v>0.819444444444625</c:v>
                </c:pt>
                <c:pt idx="4">
                  <c:v>0.807870370370562</c:v>
                </c:pt>
                <c:pt idx="5">
                  <c:v>0.8025049603175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chart!$A$20</c:f>
              <c:strCache>
                <c:ptCount val="1"/>
                <c:pt idx="0">
                  <c:v>Both</c:v>
                </c:pt>
              </c:strCache>
            </c:strRef>
          </c:tx>
          <c:marker>
            <c:symbol val="none"/>
          </c:marker>
          <c:cat>
            <c:numRef>
              <c:f>chart!$B$17:$G$17</c:f>
              <c:numCache>
                <c:formatCode>General</c:formatCode>
                <c:ptCount val="6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9.0</c:v>
                </c:pt>
                <c:pt idx="5">
                  <c:v>10.0</c:v>
                </c:pt>
              </c:numCache>
            </c:numRef>
          </c:cat>
          <c:val>
            <c:numRef>
              <c:f>chart!$B$20:$G$20</c:f>
              <c:numCache>
                <c:formatCode>General</c:formatCode>
                <c:ptCount val="6"/>
                <c:pt idx="0">
                  <c:v>1.0</c:v>
                </c:pt>
                <c:pt idx="1">
                  <c:v>0.880787037037156</c:v>
                </c:pt>
                <c:pt idx="2">
                  <c:v>0.858333333333333</c:v>
                </c:pt>
                <c:pt idx="3">
                  <c:v>0.857638888889032</c:v>
                </c:pt>
                <c:pt idx="4">
                  <c:v>0.864920910493948</c:v>
                </c:pt>
                <c:pt idx="5">
                  <c:v>0.859734623015906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973080"/>
        <c:axId val="-2106971672"/>
      </c:lineChart>
      <c:catAx>
        <c:axId val="-2106973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6971672"/>
        <c:crosses val="autoZero"/>
        <c:auto val="1"/>
        <c:lblAlgn val="ctr"/>
        <c:lblOffset val="100"/>
        <c:noMultiLvlLbl val="0"/>
      </c:catAx>
      <c:valAx>
        <c:axId val="-2106971672"/>
        <c:scaling>
          <c:orientation val="minMax"/>
          <c:max val="1.0"/>
          <c:min val="0.7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697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Sheet7!$B$110</c:f>
              <c:strCache>
                <c:ptCount val="1"/>
                <c:pt idx="0">
                  <c:v>Propositional</c:v>
                </c:pt>
              </c:strCache>
            </c:strRef>
          </c:tx>
          <c:invertIfNegative val="0"/>
          <c:cat>
            <c:strRef>
              <c:f>Sheet7!$C$109:$E$109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Sheet7!$C$110:$E$110</c:f>
              <c:numCache>
                <c:formatCode>General</c:formatCode>
                <c:ptCount val="3"/>
                <c:pt idx="0">
                  <c:v>0.875052410901472</c:v>
                </c:pt>
                <c:pt idx="1">
                  <c:v>0.838364779874245</c:v>
                </c:pt>
                <c:pt idx="2">
                  <c:v>0.86567085953883</c:v>
                </c:pt>
              </c:numCache>
            </c:numRef>
          </c:val>
        </c:ser>
        <c:ser>
          <c:idx val="1"/>
          <c:order val="1"/>
          <c:tx>
            <c:strRef>
              <c:f>Sheet7!$B$111</c:f>
              <c:strCache>
                <c:ptCount val="1"/>
                <c:pt idx="0">
                  <c:v>Relational</c:v>
                </c:pt>
              </c:strCache>
            </c:strRef>
          </c:tx>
          <c:invertIfNegative val="0"/>
          <c:cat>
            <c:strRef>
              <c:f>Sheet7!$C$109:$E$109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Sheet7!$C$111:$E$111</c:f>
              <c:numCache>
                <c:formatCode>General</c:formatCode>
                <c:ptCount val="3"/>
                <c:pt idx="0">
                  <c:v>0.832318198597279</c:v>
                </c:pt>
                <c:pt idx="1">
                  <c:v>0.758305647840581</c:v>
                </c:pt>
                <c:pt idx="2">
                  <c:v>0.852417866371372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889048"/>
        <c:axId val="-2137990744"/>
      </c:barChart>
      <c:catAx>
        <c:axId val="-21378890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7990744"/>
        <c:crosses val="autoZero"/>
        <c:auto val="1"/>
        <c:lblAlgn val="ctr"/>
        <c:lblOffset val="100"/>
        <c:noMultiLvlLbl val="0"/>
      </c:catAx>
      <c:valAx>
        <c:axId val="-2137990744"/>
        <c:scaling>
          <c:orientation val="minMax"/>
          <c:max val="0.98"/>
          <c:min val="0.6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889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Sheet7!$B$110</c:f>
              <c:strCache>
                <c:ptCount val="1"/>
                <c:pt idx="0">
                  <c:v>Propositional</c:v>
                </c:pt>
              </c:strCache>
            </c:strRef>
          </c:tx>
          <c:invertIfNegative val="0"/>
          <c:cat>
            <c:strRef>
              <c:f>Sheet7!$F$109:$H$109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Sheet7!$F$110:$H$110</c:f>
              <c:numCache>
                <c:formatCode>General</c:formatCode>
                <c:ptCount val="3"/>
                <c:pt idx="0">
                  <c:v>0.924528301886792</c:v>
                </c:pt>
                <c:pt idx="1">
                  <c:v>0.905660377358491</c:v>
                </c:pt>
                <c:pt idx="2">
                  <c:v>0.962264150943396</c:v>
                </c:pt>
              </c:numCache>
            </c:numRef>
          </c:val>
        </c:ser>
        <c:ser>
          <c:idx val="1"/>
          <c:order val="1"/>
          <c:tx>
            <c:strRef>
              <c:f>Sheet7!$B$111</c:f>
              <c:strCache>
                <c:ptCount val="1"/>
                <c:pt idx="0">
                  <c:v>Relational</c:v>
                </c:pt>
              </c:strCache>
            </c:strRef>
          </c:tx>
          <c:invertIfNegative val="0"/>
          <c:cat>
            <c:strRef>
              <c:f>Sheet7!$F$109:$H$109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Sheet7!$F$111:$H$111</c:f>
              <c:numCache>
                <c:formatCode>General</c:formatCode>
                <c:ptCount val="3"/>
                <c:pt idx="0">
                  <c:v>0.837209302325581</c:v>
                </c:pt>
                <c:pt idx="1">
                  <c:v>0.744186046511628</c:v>
                </c:pt>
                <c:pt idx="2">
                  <c:v>0.906976744186046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257944"/>
        <c:axId val="2049249128"/>
      </c:barChart>
      <c:catAx>
        <c:axId val="-21372579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49249128"/>
        <c:crosses val="autoZero"/>
        <c:auto val="1"/>
        <c:lblAlgn val="ctr"/>
        <c:lblOffset val="100"/>
        <c:noMultiLvlLbl val="0"/>
      </c:catAx>
      <c:valAx>
        <c:axId val="2049249128"/>
        <c:scaling>
          <c:orientation val="minMax"/>
          <c:max val="0.98"/>
          <c:min val="0.6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257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Sheet7!$B$103</c:f>
              <c:strCache>
                <c:ptCount val="1"/>
                <c:pt idx="0">
                  <c:v>Multi Word</c:v>
                </c:pt>
              </c:strCache>
            </c:strRef>
          </c:tx>
          <c:invertIfNegative val="0"/>
          <c:cat>
            <c:strRef>
              <c:f>Sheet7!$C$102:$E$102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Sheet7!$C$103:$E$103</c:f>
              <c:numCache>
                <c:formatCode>General</c:formatCode>
                <c:ptCount val="3"/>
                <c:pt idx="0">
                  <c:v>0.84711111111112</c:v>
                </c:pt>
                <c:pt idx="1">
                  <c:v>0.8457777777778</c:v>
                </c:pt>
                <c:pt idx="2">
                  <c:v>0.8705555555556</c:v>
                </c:pt>
              </c:numCache>
            </c:numRef>
          </c:val>
        </c:ser>
        <c:ser>
          <c:idx val="1"/>
          <c:order val="1"/>
          <c:tx>
            <c:strRef>
              <c:f>Sheet7!$B$104</c:f>
              <c:strCache>
                <c:ptCount val="1"/>
                <c:pt idx="0">
                  <c:v>Single Word</c:v>
                </c:pt>
              </c:strCache>
            </c:strRef>
          </c:tx>
          <c:invertIfNegative val="0"/>
          <c:cat>
            <c:strRef>
              <c:f>Sheet7!$C$102:$E$102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Sheet7!$C$104:$E$104</c:f>
              <c:numCache>
                <c:formatCode>General</c:formatCode>
                <c:ptCount val="3"/>
                <c:pt idx="0">
                  <c:v>0.859009613234971</c:v>
                </c:pt>
                <c:pt idx="1">
                  <c:v>0.787268052761056</c:v>
                </c:pt>
                <c:pt idx="2">
                  <c:v>0.855924435501929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045608"/>
        <c:axId val="2139150728"/>
      </c:barChart>
      <c:catAx>
        <c:axId val="-2137045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9150728"/>
        <c:crosses val="autoZero"/>
        <c:auto val="1"/>
        <c:lblAlgn val="ctr"/>
        <c:lblOffset val="100"/>
        <c:noMultiLvlLbl val="0"/>
      </c:catAx>
      <c:valAx>
        <c:axId val="2139150728"/>
        <c:scaling>
          <c:orientation val="minMax"/>
          <c:max val="0.98"/>
          <c:min val="0.6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045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Sheet7!$B$103</c:f>
              <c:strCache>
                <c:ptCount val="1"/>
                <c:pt idx="0">
                  <c:v>Multi Word</c:v>
                </c:pt>
              </c:strCache>
            </c:strRef>
          </c:tx>
          <c:invertIfNegative val="0"/>
          <c:cat>
            <c:strRef>
              <c:f>Sheet7!$F$102:$H$102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Sheet7!$F$103:$H$103</c:f>
              <c:numCache>
                <c:formatCode>General</c:formatCode>
                <c:ptCount val="3"/>
                <c:pt idx="0">
                  <c:v>0.84</c:v>
                </c:pt>
                <c:pt idx="1">
                  <c:v>0.84</c:v>
                </c:pt>
                <c:pt idx="2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Sheet7!$B$104</c:f>
              <c:strCache>
                <c:ptCount val="1"/>
                <c:pt idx="0">
                  <c:v>Single Word</c:v>
                </c:pt>
              </c:strCache>
            </c:strRef>
          </c:tx>
          <c:invertIfNegative val="0"/>
          <c:cat>
            <c:strRef>
              <c:f>Sheet7!$F$102:$H$102</c:f>
              <c:strCache>
                <c:ptCount val="3"/>
                <c:pt idx="0">
                  <c:v>Defs</c:v>
                </c:pt>
                <c:pt idx="1">
                  <c:v>Examples</c:v>
                </c:pt>
                <c:pt idx="2">
                  <c:v>Both</c:v>
                </c:pt>
              </c:strCache>
            </c:strRef>
          </c:cat>
          <c:val>
            <c:numRef>
              <c:f>Sheet7!$F$104:$H$104</c:f>
              <c:numCache>
                <c:formatCode>General</c:formatCode>
                <c:ptCount val="3"/>
                <c:pt idx="0">
                  <c:v>0.901408450704225</c:v>
                </c:pt>
                <c:pt idx="1">
                  <c:v>0.830985915492958</c:v>
                </c:pt>
                <c:pt idx="2">
                  <c:v>0.957746478873239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746792"/>
        <c:axId val="-2132898632"/>
      </c:barChart>
      <c:catAx>
        <c:axId val="21307467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898632"/>
        <c:crosses val="autoZero"/>
        <c:auto val="1"/>
        <c:lblAlgn val="ctr"/>
        <c:lblOffset val="100"/>
        <c:noMultiLvlLbl val="0"/>
      </c:catAx>
      <c:valAx>
        <c:axId val="-2132898632"/>
        <c:scaling>
          <c:orientation val="minMax"/>
          <c:min val="0.6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746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DA13-7968-724E-A0BB-010BEB6F1F1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E83C-3941-3345-BE1A-7152642E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10 </a:t>
            </a:r>
            <a:r>
              <a:rPr lang="en-US" dirty="0" err="1" smtClean="0"/>
              <a:t>turkers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68320"/>
              </p:ext>
            </p:extLst>
          </p:nvPr>
        </p:nvGraphicFramePr>
        <p:xfrm>
          <a:off x="457199" y="1600200"/>
          <a:ext cx="775168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557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831874"/>
              </p:ext>
            </p:extLst>
          </p:nvPr>
        </p:nvGraphicFramePr>
        <p:xfrm>
          <a:off x="457200" y="1612979"/>
          <a:ext cx="7844615" cy="4513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22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Worse in 2 cases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I agree that people in Aboriginal communities need to help themselves if they are going to have a decent standard of living and helping themselves usually involves leaving the dust bowls where they live for </a:t>
            </a:r>
            <a:r>
              <a:rPr lang="en-US" b="1" dirty="0"/>
              <a:t>somewhere</a:t>
            </a:r>
            <a:r>
              <a:rPr lang="en-US" dirty="0"/>
              <a:t> where there is economic opportunity.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This was designed by Axelrod </a:t>
            </a:r>
            <a:r>
              <a:rPr lang="en-US" b="1" dirty="0"/>
              <a:t>and the rest </a:t>
            </a:r>
            <a:r>
              <a:rPr lang="en-US" dirty="0" smtClean="0"/>
              <a:t>running the </a:t>
            </a:r>
            <a:r>
              <a:rPr lang="en-US" dirty="0"/>
              <a:t>President's campaign.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Better in 7 cases</a:t>
            </a:r>
          </a:p>
          <a:p>
            <a:pPr lvl="1"/>
            <a:r>
              <a:rPr lang="en-US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 bunch, knows, sometimes, somewhat, believe, likely, they say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0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Number of </a:t>
            </a:r>
            <a:r>
              <a:rPr lang="en-US" dirty="0" err="1" smtClean="0"/>
              <a:t>Turkers</a:t>
            </a:r>
            <a:r>
              <a:rPr lang="en-US" dirty="0" smtClean="0"/>
              <a:t> on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77618"/>
              </p:ext>
            </p:extLst>
          </p:nvPr>
        </p:nvGraphicFramePr>
        <p:xfrm>
          <a:off x="1279250" y="1615689"/>
          <a:ext cx="6867680" cy="4510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782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Number of </a:t>
            </a:r>
            <a:r>
              <a:rPr lang="en-US" dirty="0" err="1" smtClean="0"/>
              <a:t>Turkers</a:t>
            </a:r>
            <a:r>
              <a:rPr lang="en-US" dirty="0" smtClean="0"/>
              <a:t> on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500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5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vs</a:t>
            </a:r>
            <a:r>
              <a:rPr lang="en-US" dirty="0" smtClean="0"/>
              <a:t> Relational:</a:t>
            </a:r>
            <a:br>
              <a:rPr lang="en-US" dirty="0" smtClean="0"/>
            </a:br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828306"/>
              </p:ext>
            </p:extLst>
          </p:nvPr>
        </p:nvGraphicFramePr>
        <p:xfrm>
          <a:off x="457200" y="1587487"/>
          <a:ext cx="8229600" cy="453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82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vs</a:t>
            </a:r>
            <a:r>
              <a:rPr lang="en-US" dirty="0" smtClean="0"/>
              <a:t> Relational: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10"/>
            <a:ext cx="8229600" cy="45259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522313"/>
              </p:ext>
            </p:extLst>
          </p:nvPr>
        </p:nvGraphicFramePr>
        <p:xfrm>
          <a:off x="457200" y="1715467"/>
          <a:ext cx="8229600" cy="448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86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 Word Hedges: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121227"/>
              </p:ext>
            </p:extLst>
          </p:nvPr>
        </p:nvGraphicFramePr>
        <p:xfrm>
          <a:off x="563393" y="1643958"/>
          <a:ext cx="8123407" cy="448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15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 Word Hedges: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64131"/>
              </p:ext>
            </p:extLst>
          </p:nvPr>
        </p:nvGraphicFramePr>
        <p:xfrm>
          <a:off x="457200" y="1600200"/>
          <a:ext cx="8092430" cy="455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132</Words>
  <Application>Microsoft Macintosh PowerPoint</Application>
  <PresentationFormat>On-screen Show (4:3)</PresentationFormat>
  <Paragraphs>25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Average Agreement</vt:lpstr>
      <vt:lpstr>Average Correctness</vt:lpstr>
      <vt:lpstr>Adding Examples</vt:lpstr>
      <vt:lpstr>Effect of Number of Turkers on Correctness</vt:lpstr>
      <vt:lpstr>Effect of Number of Turkers on Agreement</vt:lpstr>
      <vt:lpstr>Propositional vs Relational: Agreement</vt:lpstr>
      <vt:lpstr>Propositional vs Relational: Correctness</vt:lpstr>
      <vt:lpstr>Single vs Multi Word Hedges: Agreement</vt:lpstr>
      <vt:lpstr>Single vs Multi Word Hedges: Correctness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5</cp:revision>
  <dcterms:created xsi:type="dcterms:W3CDTF">2015-10-26T18:39:18Z</dcterms:created>
  <dcterms:modified xsi:type="dcterms:W3CDTF">2015-10-26T22:40:01Z</dcterms:modified>
</cp:coreProperties>
</file>